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Play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fAF0G1ZAfLfEWNrHXmVk/vG1h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35"/>
  </p:normalViewPr>
  <p:slideViewPr>
    <p:cSldViewPr snapToGrid="0" snapToObjects="1">
      <p:cViewPr varScale="1">
        <p:scale>
          <a:sx n="143" d="100"/>
          <a:sy n="14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486833" y="2834640"/>
            <a:ext cx="7803728" cy="17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19"/>
          <p:cNvCxnSpPr/>
          <p:nvPr/>
        </p:nvCxnSpPr>
        <p:spPr>
          <a:xfrm>
            <a:off x="486832" y="4846320"/>
            <a:ext cx="1706880" cy="0"/>
          </a:xfrm>
          <a:prstGeom prst="straightConnector1">
            <a:avLst/>
          </a:prstGeom>
          <a:noFill/>
          <a:ln w="25400" cap="flat" cmpd="sng">
            <a:solidFill>
              <a:srgbClr val="FFD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486833" y="5074921"/>
            <a:ext cx="5730240" cy="82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19"/>
          <p:cNvSpPr txBox="1"/>
          <p:nvPr/>
        </p:nvSpPr>
        <p:spPr>
          <a:xfrm>
            <a:off x="486833" y="545254"/>
            <a:ext cx="5730240" cy="82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 Data Science Camp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487681" y="1600200"/>
            <a:ext cx="34137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4389120" y="1600200"/>
            <a:ext cx="34137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3"/>
          </p:nvPr>
        </p:nvSpPr>
        <p:spPr>
          <a:xfrm>
            <a:off x="8290562" y="1600200"/>
            <a:ext cx="341460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bar Left">
  <p:cSld name="Sidebar Le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487681" y="1600200"/>
            <a:ext cx="34137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2"/>
          </p:nvPr>
        </p:nvSpPr>
        <p:spPr>
          <a:xfrm>
            <a:off x="4389121" y="1600200"/>
            <a:ext cx="731519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harts">
  <p:cSld name="Six Char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>
            <a:spLocks noGrp="1"/>
          </p:cNvSpPr>
          <p:nvPr>
            <p:ph type="chart" idx="2"/>
          </p:nvPr>
        </p:nvSpPr>
        <p:spPr>
          <a:xfrm>
            <a:off x="487680" y="1600200"/>
            <a:ext cx="341376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>
            <a:spLocks noGrp="1"/>
          </p:cNvSpPr>
          <p:nvPr>
            <p:ph type="chart" idx="3"/>
          </p:nvPr>
        </p:nvSpPr>
        <p:spPr>
          <a:xfrm>
            <a:off x="4389120" y="1600200"/>
            <a:ext cx="341376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chart" idx="4"/>
          </p:nvPr>
        </p:nvSpPr>
        <p:spPr>
          <a:xfrm>
            <a:off x="8290560" y="1600200"/>
            <a:ext cx="341376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chart" idx="5"/>
          </p:nvPr>
        </p:nvSpPr>
        <p:spPr>
          <a:xfrm>
            <a:off x="487680" y="4114800"/>
            <a:ext cx="341376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>
            <a:spLocks noGrp="1"/>
          </p:cNvSpPr>
          <p:nvPr>
            <p:ph type="chart" idx="6"/>
          </p:nvPr>
        </p:nvSpPr>
        <p:spPr>
          <a:xfrm>
            <a:off x="4389120" y="4114800"/>
            <a:ext cx="341376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chart" idx="7"/>
          </p:nvPr>
        </p:nvSpPr>
        <p:spPr>
          <a:xfrm>
            <a:off x="8290560" y="4114800"/>
            <a:ext cx="341376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rgbClr val="D71E28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7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rgbClr val="EB691E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>
            <a:off x="486834" y="457202"/>
            <a:ext cx="7316047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Light Orange">
  <p:cSld name="Section Header - Light Orange">
    <p:bg>
      <p:bgPr>
        <a:solidFill>
          <a:srgbClr val="FF9657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8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">
  <p:cSld name="Text and Phot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>
            <a:off x="486834" y="457200"/>
            <a:ext cx="7316047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1"/>
          </p:nvPr>
        </p:nvSpPr>
        <p:spPr>
          <a:xfrm>
            <a:off x="486834" y="1600200"/>
            <a:ext cx="731604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>
            <a:spLocks noGrp="1"/>
          </p:cNvSpPr>
          <p:nvPr>
            <p:ph type="pic" idx="2"/>
          </p:nvPr>
        </p:nvSpPr>
        <p:spPr>
          <a:xfrm>
            <a:off x="8290560" y="0"/>
            <a:ext cx="3901440" cy="685800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Photo and Caption">
  <p:cSld name="One Photo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487680" y="1600200"/>
            <a:ext cx="1121664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35"/>
          <p:cNvSpPr>
            <a:spLocks noGrp="1"/>
          </p:cNvSpPr>
          <p:nvPr>
            <p:ph type="pic" idx="2"/>
          </p:nvPr>
        </p:nvSpPr>
        <p:spPr>
          <a:xfrm>
            <a:off x="0" y="2103120"/>
            <a:ext cx="12192000" cy="475488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Photos and Captions">
  <p:cSld name="Two Photos and Captio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1"/>
          </p:nvPr>
        </p:nvSpPr>
        <p:spPr>
          <a:xfrm>
            <a:off x="487680" y="1600200"/>
            <a:ext cx="7315201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6"/>
          <p:cNvSpPr>
            <a:spLocks noGrp="1"/>
          </p:cNvSpPr>
          <p:nvPr>
            <p:ph type="pic" idx="2"/>
          </p:nvPr>
        </p:nvSpPr>
        <p:spPr>
          <a:xfrm>
            <a:off x="0" y="2103120"/>
            <a:ext cx="8290560" cy="475488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body" idx="3"/>
          </p:nvPr>
        </p:nvSpPr>
        <p:spPr>
          <a:xfrm>
            <a:off x="8290561" y="1600200"/>
            <a:ext cx="341376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36"/>
          <p:cNvSpPr>
            <a:spLocks noGrp="1"/>
          </p:cNvSpPr>
          <p:nvPr>
            <p:ph type="pic" idx="4"/>
          </p:nvPr>
        </p:nvSpPr>
        <p:spPr>
          <a:xfrm>
            <a:off x="8290560" y="2103120"/>
            <a:ext cx="3901440" cy="4754880"/>
          </a:xfrm>
          <a:prstGeom prst="rect">
            <a:avLst/>
          </a:prstGeom>
          <a:solidFill>
            <a:srgbClr val="B5ADA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1"/>
          </p:nvPr>
        </p:nvSpPr>
        <p:spPr>
          <a:xfrm>
            <a:off x="487680" y="4341847"/>
            <a:ext cx="3413760" cy="183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Two Columns">
  <p:cSld name="Agenda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21"/>
          <p:cNvCxnSpPr/>
          <p:nvPr/>
        </p:nvCxnSpPr>
        <p:spPr>
          <a:xfrm>
            <a:off x="487680" y="1600200"/>
            <a:ext cx="5364480" cy="0"/>
          </a:xfrm>
          <a:prstGeom prst="straightConnector1">
            <a:avLst/>
          </a:prstGeom>
          <a:noFill/>
          <a:ln w="19050" cap="flat" cmpd="sng">
            <a:solidFill>
              <a:srgbClr val="FFD1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21"/>
          <p:cNvCxnSpPr/>
          <p:nvPr/>
        </p:nvCxnSpPr>
        <p:spPr>
          <a:xfrm>
            <a:off x="6339840" y="1600200"/>
            <a:ext cx="5364480" cy="0"/>
          </a:xfrm>
          <a:prstGeom prst="straightConnector1">
            <a:avLst/>
          </a:prstGeom>
          <a:noFill/>
          <a:ln w="19050" cap="flat" cmpd="sng">
            <a:solidFill>
              <a:srgbClr val="FFD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487679" y="1828802"/>
            <a:ext cx="11217487" cy="434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White">
  <p:cSld name="Section Header - Whit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8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487680" y="1600200"/>
            <a:ext cx="53644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2"/>
          </p:nvPr>
        </p:nvSpPr>
        <p:spPr>
          <a:xfrm>
            <a:off x="6339840" y="1600200"/>
            <a:ext cx="53644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bar Right">
  <p:cSld name="Sidebar Righ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87681" y="16002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290561" y="1600200"/>
            <a:ext cx="341375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">
  <p:cSld name="Title Slide - Phot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ctrTitle"/>
          </p:nvPr>
        </p:nvSpPr>
        <p:spPr>
          <a:xfrm>
            <a:off x="486833" y="2834640"/>
            <a:ext cx="5730240" cy="17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25"/>
          <p:cNvCxnSpPr/>
          <p:nvPr/>
        </p:nvCxnSpPr>
        <p:spPr>
          <a:xfrm>
            <a:off x="486832" y="4846320"/>
            <a:ext cx="1706880" cy="0"/>
          </a:xfrm>
          <a:prstGeom prst="straightConnector1">
            <a:avLst/>
          </a:prstGeom>
          <a:noFill/>
          <a:ln w="25400" cap="flat" cmpd="sng">
            <a:solidFill>
              <a:srgbClr val="FFD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5"/>
          <p:cNvSpPr txBox="1">
            <a:spLocks noGrp="1"/>
          </p:cNvSpPr>
          <p:nvPr>
            <p:ph type="subTitle" idx="1"/>
          </p:nvPr>
        </p:nvSpPr>
        <p:spPr>
          <a:xfrm>
            <a:off x="486833" y="5074921"/>
            <a:ext cx="5730240" cy="82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" name="Google Shape;45;p25"/>
          <p:cNvSpPr>
            <a:spLocks noGrp="1"/>
          </p:cNvSpPr>
          <p:nvPr>
            <p:ph type="pic" idx="2"/>
          </p:nvPr>
        </p:nvSpPr>
        <p:spPr>
          <a:xfrm>
            <a:off x="6949440" y="2148840"/>
            <a:ext cx="4754880" cy="402336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One Column">
  <p:cSld name="Agenda One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26"/>
          <p:cNvCxnSpPr/>
          <p:nvPr/>
        </p:nvCxnSpPr>
        <p:spPr>
          <a:xfrm>
            <a:off x="487680" y="1600200"/>
            <a:ext cx="5364480" cy="0"/>
          </a:xfrm>
          <a:prstGeom prst="straightConnector1">
            <a:avLst/>
          </a:prstGeom>
          <a:noFill/>
          <a:ln w="19050" cap="flat" cmpd="sng">
            <a:solidFill>
              <a:srgbClr val="FFD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26"/>
          <p:cNvSpPr txBox="1">
            <a:spLocks noGrp="1"/>
          </p:cNvSpPr>
          <p:nvPr>
            <p:ph type="body" idx="1"/>
          </p:nvPr>
        </p:nvSpPr>
        <p:spPr>
          <a:xfrm>
            <a:off x="487680" y="1828800"/>
            <a:ext cx="5364480" cy="434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Large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487680" y="1600202"/>
            <a:ext cx="7315200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•"/>
              <a:defRPr sz="2400">
                <a:latin typeface="Play"/>
                <a:ea typeface="Play"/>
                <a:cs typeface="Play"/>
                <a:sym typeface="Play"/>
              </a:defRPr>
            </a:lvl1pPr>
            <a:lvl2pPr marL="914400" lvl="1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2pPr>
            <a:lvl3pPr marL="137160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3pPr>
            <a:lvl4pPr marL="1828800" lvl="3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4pPr>
            <a:lvl5pPr marL="2286000" lvl="4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5pPr>
            <a:lvl6pPr marL="2743200" lvl="5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6pPr>
            <a:lvl7pPr marL="3200400" lvl="6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7pPr>
            <a:lvl8pPr marL="3657600" lvl="7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8pPr>
            <a:lvl9pPr marL="4114800" lvl="8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Char char="–"/>
              <a:defRPr sz="2400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 sz="24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" TargetMode="Externa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chinelearningmastery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-e2aiRfb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hyperlink" Target="https://scikit-learn.org/stable/modules/linear_mode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bitsnotebook.com/Algebra2/Statistics/STnormalDistribution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486833" y="2834640"/>
            <a:ext cx="7803728" cy="17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/>
              <a:t>Linear Models</a:t>
            </a:r>
            <a:endParaRPr sz="2400"/>
          </a:p>
        </p:txBody>
      </p:sp>
      <p:sp>
        <p:nvSpPr>
          <p:cNvPr id="114" name="Google Shape;114;p1"/>
          <p:cNvSpPr txBox="1">
            <a:spLocks noGrp="1"/>
          </p:cNvSpPr>
          <p:nvPr>
            <p:ph type="subTitle" idx="1"/>
          </p:nvPr>
        </p:nvSpPr>
        <p:spPr>
          <a:xfrm>
            <a:off x="486833" y="5074921"/>
            <a:ext cx="5730240" cy="82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Scikit-Learn Linear Regression Example</a:t>
            </a:r>
            <a:endParaRPr/>
          </a:p>
        </p:txBody>
      </p:sp>
      <p:sp>
        <p:nvSpPr>
          <p:cNvPr id="368" name="Google Shape;368;p10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69" name="Google Shape;369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10920" y="1047164"/>
            <a:ext cx="4385080" cy="5397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2679" y="2119223"/>
            <a:ext cx="3236119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0"/>
          <p:cNvSpPr/>
          <p:nvPr/>
        </p:nvSpPr>
        <p:spPr>
          <a:xfrm>
            <a:off x="2067834" y="6444734"/>
            <a:ext cx="36712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https://scikit-learn.org/stable/modules/linear_model.html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8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377" name="Google Shape;377;p11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Binary Logistic Regression</a:t>
            </a:r>
            <a:br>
              <a:rPr lang="en-US"/>
            </a:br>
            <a:r>
              <a:rPr lang="en-US" sz="2000"/>
              <a:t>Overview</a:t>
            </a:r>
            <a:endParaRPr/>
          </a:p>
        </p:txBody>
      </p:sp>
      <p:sp>
        <p:nvSpPr>
          <p:cNvPr id="383" name="Google Shape;383;p12"/>
          <p:cNvSpPr txBox="1">
            <a:spLocks noGrp="1"/>
          </p:cNvSpPr>
          <p:nvPr>
            <p:ph type="body" idx="1"/>
          </p:nvPr>
        </p:nvSpPr>
        <p:spPr>
          <a:xfrm>
            <a:off x="487681" y="16002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 our work, logistic regression is often used as </a:t>
            </a:r>
            <a:r>
              <a:rPr lang="en-US" b="1"/>
              <a:t>binary classification algorithm </a:t>
            </a:r>
            <a:r>
              <a:rPr lang="en-US"/>
              <a:t>used to assign observations to a discrete set of labels or classes.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Unlike linear regression, which has a continuous response, logistic regression transforms its output using the logistic sigmoid function to return a probability value, which can then be mapped to two or more discrete classes.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Example comparison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Linear regression can be used to predict to the numerical values of a student‘s test score on a scale 1-100.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Logistic regression can be used to predict whether a student passed or failed. We can also view the probability scores of the model’s classification.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Used to predict the relationship between predictors and a predicted variable where the dependent variable is binary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It estimates the probability of a binary response, which is based on one or more predictor variables</a:t>
            </a:r>
            <a:endParaRPr/>
          </a:p>
        </p:txBody>
      </p:sp>
      <p:sp>
        <p:nvSpPr>
          <p:cNvPr id="384" name="Google Shape;384;p12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85" name="Google Shape;3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953" y="1600200"/>
            <a:ext cx="3120367" cy="240569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2"/>
          <p:cNvSpPr/>
          <p:nvPr/>
        </p:nvSpPr>
        <p:spPr>
          <a:xfrm>
            <a:off x="8952944" y="4005896"/>
            <a:ext cx="23823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Binary Logistic Regression</a:t>
            </a:r>
            <a:br>
              <a:rPr lang="en-US"/>
            </a:br>
            <a:r>
              <a:rPr lang="en-US" sz="2000"/>
              <a:t>Equation and Estimation</a:t>
            </a:r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93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5" t="-1604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94" name="Google Shape;394;p13"/>
          <p:cNvSpPr/>
          <p:nvPr/>
        </p:nvSpPr>
        <p:spPr>
          <a:xfrm>
            <a:off x="1716657" y="3140297"/>
            <a:ext cx="2855343" cy="388189"/>
          </a:xfrm>
          <a:prstGeom prst="wedgeRectCallout">
            <a:avLst>
              <a:gd name="adj1" fmla="val 66431"/>
              <a:gd name="adj2" fmla="val -16389"/>
            </a:avLst>
          </a:prstGeom>
          <a:blipFill rotWithShape="1">
            <a:blip r:embed="rId4">
              <a:alphaModFix/>
            </a:blip>
            <a:stretch>
              <a:fillRect b="-7244"/>
            </a:stretch>
          </a:blip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7505209" y="3050719"/>
            <a:ext cx="3852559" cy="329392"/>
          </a:xfrm>
          <a:prstGeom prst="wedgeRectCallout">
            <a:avLst>
              <a:gd name="adj1" fmla="val -58765"/>
              <a:gd name="adj2" fmla="val 11472"/>
            </a:avLst>
          </a:prstGeom>
          <a:noFill/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our familiar regression equation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1699405" y="2050752"/>
            <a:ext cx="3197524" cy="566467"/>
          </a:xfrm>
          <a:prstGeom prst="wedgeRectCallout">
            <a:avLst>
              <a:gd name="adj1" fmla="val 64543"/>
              <a:gd name="adj2" fmla="val 6454"/>
            </a:avLst>
          </a:prstGeom>
          <a:blipFill rotWithShape="1">
            <a:blip r:embed="rId5">
              <a:alphaModFix/>
            </a:blip>
            <a:stretch>
              <a:fillRect t="-2039" b="-11221"/>
            </a:stretch>
          </a:blip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Binary Logistic Regression</a:t>
            </a:r>
            <a:br>
              <a:rPr lang="en-US"/>
            </a:br>
            <a:r>
              <a:rPr lang="en-US" sz="2000"/>
              <a:t>Examples</a:t>
            </a:r>
            <a:endParaRPr/>
          </a:p>
        </p:txBody>
      </p:sp>
      <p:sp>
        <p:nvSpPr>
          <p:cNvPr id="402" name="Google Shape;402;p14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Suppose you would like to treat yourself an expensive gift (a new car, phone, gaming console, etc.), but you don’t have enough money to buy it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You would like to borrow some money from the bank that you know you would repay later (your grandma promised you a gift to your birthday several months away).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Banks operate on belief that they can forecast the likelihood of a person repaying a loan based on the credit related information (income, previous credit history, etc.)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Chances are, young people will not have any such information to provide, thus prohibiting them from receiving a loan.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Bank offers you alternative solution and promises to give you money if you provide information from your social network.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Try to build a model and help bank to find the relevant information that will help it make a credit decision. Use artificial social network data we provided for the camp.</a:t>
            </a:r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8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/>
              <a:t>Generalized Linear Models</a:t>
            </a:r>
            <a:endParaRPr/>
          </a:p>
        </p:txBody>
      </p:sp>
      <p:sp>
        <p:nvSpPr>
          <p:cNvPr id="409" name="Google Shape;409;p15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10" name="Google Shape;410;p15"/>
          <p:cNvSpPr txBox="1"/>
          <p:nvPr/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2021545" y="1577264"/>
            <a:ext cx="560717" cy="534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2021544" y="2259321"/>
            <a:ext cx="560717" cy="534838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3640434" y="1844683"/>
            <a:ext cx="560717" cy="534838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14" name="Google Shape;414;p15"/>
          <p:cNvCxnSpPr>
            <a:stCxn id="411" idx="6"/>
            <a:endCxn id="413" idx="2"/>
          </p:cNvCxnSpPr>
          <p:nvPr/>
        </p:nvCxnSpPr>
        <p:spPr>
          <a:xfrm>
            <a:off x="2582262" y="1844683"/>
            <a:ext cx="1058100" cy="26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5" name="Google Shape;415;p15"/>
          <p:cNvCxnSpPr>
            <a:stCxn id="412" idx="6"/>
            <a:endCxn id="413" idx="2"/>
          </p:cNvCxnSpPr>
          <p:nvPr/>
        </p:nvCxnSpPr>
        <p:spPr>
          <a:xfrm rot="10800000" flipH="1">
            <a:off x="2582261" y="2112140"/>
            <a:ext cx="1058100" cy="4146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6" name="Google Shape;416;p15"/>
          <p:cNvSpPr txBox="1"/>
          <p:nvPr/>
        </p:nvSpPr>
        <p:spPr>
          <a:xfrm rot="894691">
            <a:off x="2603927" y="1705945"/>
            <a:ext cx="833517" cy="2774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7" name="Google Shape;417;p15"/>
          <p:cNvSpPr txBox="1"/>
          <p:nvPr/>
        </p:nvSpPr>
        <p:spPr>
          <a:xfrm rot="-1285021">
            <a:off x="2564110" y="2085334"/>
            <a:ext cx="833517" cy="2774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1776909" y="2882950"/>
            <a:ext cx="1049986" cy="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3203313" y="2870880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5"/>
          <p:cNvSpPr/>
          <p:nvPr/>
        </p:nvSpPr>
        <p:spPr>
          <a:xfrm>
            <a:off x="2021545" y="4014663"/>
            <a:ext cx="560717" cy="534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2021544" y="4696720"/>
            <a:ext cx="560717" cy="534838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3640434" y="4282082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15"/>
          <p:cNvCxnSpPr>
            <a:stCxn id="420" idx="6"/>
            <a:endCxn id="422" idx="2"/>
          </p:cNvCxnSpPr>
          <p:nvPr/>
        </p:nvCxnSpPr>
        <p:spPr>
          <a:xfrm>
            <a:off x="2582262" y="4282082"/>
            <a:ext cx="1058100" cy="26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15"/>
          <p:cNvCxnSpPr>
            <a:stCxn id="421" idx="6"/>
            <a:endCxn id="422" idx="2"/>
          </p:cNvCxnSpPr>
          <p:nvPr/>
        </p:nvCxnSpPr>
        <p:spPr>
          <a:xfrm rot="10800000" flipH="1">
            <a:off x="2582261" y="4549539"/>
            <a:ext cx="1058100" cy="4146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5" name="Google Shape;425;p15"/>
          <p:cNvSpPr txBox="1"/>
          <p:nvPr/>
        </p:nvSpPr>
        <p:spPr>
          <a:xfrm rot="894691">
            <a:off x="2603927" y="4143344"/>
            <a:ext cx="833517" cy="27747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6" name="Google Shape;426;p15"/>
          <p:cNvSpPr txBox="1"/>
          <p:nvPr/>
        </p:nvSpPr>
        <p:spPr>
          <a:xfrm rot="-1285021">
            <a:off x="2564110" y="4522733"/>
            <a:ext cx="833517" cy="27747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7" name="Google Shape;427;p15"/>
          <p:cNvSpPr txBox="1"/>
          <p:nvPr/>
        </p:nvSpPr>
        <p:spPr>
          <a:xfrm>
            <a:off x="1776909" y="5320349"/>
            <a:ext cx="1049986" cy="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3203313" y="5295087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 txBox="1"/>
          <p:nvPr/>
        </p:nvSpPr>
        <p:spPr>
          <a:xfrm>
            <a:off x="3499144" y="3955155"/>
            <a:ext cx="845438" cy="30322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5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4940698" y="4284615"/>
            <a:ext cx="560717" cy="534838"/>
          </a:xfrm>
          <a:prstGeom prst="ellipse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31" name="Google Shape;431;p15"/>
          <p:cNvCxnSpPr>
            <a:stCxn id="422" idx="6"/>
            <a:endCxn id="430" idx="2"/>
          </p:cNvCxnSpPr>
          <p:nvPr/>
        </p:nvCxnSpPr>
        <p:spPr>
          <a:xfrm>
            <a:off x="4201151" y="4549501"/>
            <a:ext cx="739500" cy="24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2" name="Google Shape;432;p15"/>
          <p:cNvSpPr txBox="1"/>
          <p:nvPr/>
        </p:nvSpPr>
        <p:spPr>
          <a:xfrm>
            <a:off x="4688402" y="5283664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95308" y="1893437"/>
            <a:ext cx="1679899" cy="78871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4363" r="-43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4" name="Google Shape;434;p15"/>
          <p:cNvSpPr txBox="1"/>
          <p:nvPr/>
        </p:nvSpPr>
        <p:spPr>
          <a:xfrm>
            <a:off x="96662" y="4447855"/>
            <a:ext cx="1678545" cy="49772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3999" t="-13578" r="-5090" b="-148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5" name="Google Shape;435;p15"/>
          <p:cNvSpPr/>
          <p:nvPr/>
        </p:nvSpPr>
        <p:spPr>
          <a:xfrm>
            <a:off x="7631247" y="2017842"/>
            <a:ext cx="560717" cy="534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7631246" y="2699899"/>
            <a:ext cx="560717" cy="534838"/>
          </a:xfrm>
          <a:prstGeom prst="ellipse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7" name="Google Shape;437;p15"/>
          <p:cNvSpPr/>
          <p:nvPr/>
        </p:nvSpPr>
        <p:spPr>
          <a:xfrm>
            <a:off x="9250136" y="2285261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15"/>
          <p:cNvCxnSpPr>
            <a:stCxn id="435" idx="6"/>
            <a:endCxn id="437" idx="2"/>
          </p:cNvCxnSpPr>
          <p:nvPr/>
        </p:nvCxnSpPr>
        <p:spPr>
          <a:xfrm>
            <a:off x="8191964" y="2285261"/>
            <a:ext cx="1058100" cy="26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9" name="Google Shape;439;p15"/>
          <p:cNvCxnSpPr>
            <a:stCxn id="436" idx="6"/>
            <a:endCxn id="437" idx="2"/>
          </p:cNvCxnSpPr>
          <p:nvPr/>
        </p:nvCxnSpPr>
        <p:spPr>
          <a:xfrm rot="10800000" flipH="1">
            <a:off x="8191963" y="2552718"/>
            <a:ext cx="1058100" cy="4146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15"/>
          <p:cNvSpPr txBox="1"/>
          <p:nvPr/>
        </p:nvSpPr>
        <p:spPr>
          <a:xfrm>
            <a:off x="8127403" y="1745209"/>
            <a:ext cx="833517" cy="27747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7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1" name="Google Shape;441;p15"/>
          <p:cNvSpPr txBox="1"/>
          <p:nvPr/>
        </p:nvSpPr>
        <p:spPr>
          <a:xfrm>
            <a:off x="7386611" y="3323528"/>
            <a:ext cx="1049986" cy="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>
            <a:off x="8858557" y="3799831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10550400" y="2287794"/>
            <a:ext cx="560717" cy="534838"/>
          </a:xfrm>
          <a:prstGeom prst="ellipse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44" name="Google Shape;444;p15"/>
          <p:cNvCxnSpPr>
            <a:stCxn id="437" idx="6"/>
            <a:endCxn id="443" idx="2"/>
          </p:cNvCxnSpPr>
          <p:nvPr/>
        </p:nvCxnSpPr>
        <p:spPr>
          <a:xfrm>
            <a:off x="9810853" y="2552680"/>
            <a:ext cx="739500" cy="24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5" name="Google Shape;445;p15"/>
          <p:cNvSpPr txBox="1"/>
          <p:nvPr/>
        </p:nvSpPr>
        <p:spPr>
          <a:xfrm>
            <a:off x="10298104" y="3286843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/>
          <p:nvPr/>
        </p:nvSpPr>
        <p:spPr>
          <a:xfrm>
            <a:off x="9248889" y="1584949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5"/>
          <p:cNvSpPr/>
          <p:nvPr/>
        </p:nvSpPr>
        <p:spPr>
          <a:xfrm>
            <a:off x="9280175" y="3084985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/>
          <p:nvPr/>
        </p:nvSpPr>
        <p:spPr>
          <a:xfrm>
            <a:off x="9248888" y="790478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15"/>
          <p:cNvCxnSpPr>
            <a:stCxn id="436" idx="6"/>
            <a:endCxn id="447" idx="2"/>
          </p:cNvCxnSpPr>
          <p:nvPr/>
        </p:nvCxnSpPr>
        <p:spPr>
          <a:xfrm>
            <a:off x="8191963" y="2967318"/>
            <a:ext cx="1088100" cy="3852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15"/>
          <p:cNvCxnSpPr>
            <a:stCxn id="436" idx="6"/>
            <a:endCxn id="446" idx="2"/>
          </p:cNvCxnSpPr>
          <p:nvPr/>
        </p:nvCxnSpPr>
        <p:spPr>
          <a:xfrm rot="10800000" flipH="1">
            <a:off x="8191963" y="1852218"/>
            <a:ext cx="1056900" cy="11151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5"/>
          <p:cNvCxnSpPr>
            <a:stCxn id="435" idx="6"/>
            <a:endCxn id="447" idx="2"/>
          </p:cNvCxnSpPr>
          <p:nvPr/>
        </p:nvCxnSpPr>
        <p:spPr>
          <a:xfrm>
            <a:off x="8191964" y="2285261"/>
            <a:ext cx="1088100" cy="10671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15"/>
          <p:cNvCxnSpPr>
            <a:stCxn id="435" idx="6"/>
            <a:endCxn id="446" idx="2"/>
          </p:cNvCxnSpPr>
          <p:nvPr/>
        </p:nvCxnSpPr>
        <p:spPr>
          <a:xfrm rot="10800000" flipH="1">
            <a:off x="8191964" y="1852361"/>
            <a:ext cx="1056900" cy="4329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15"/>
          <p:cNvCxnSpPr>
            <a:stCxn id="448" idx="6"/>
            <a:endCxn id="443" idx="2"/>
          </p:cNvCxnSpPr>
          <p:nvPr/>
        </p:nvCxnSpPr>
        <p:spPr>
          <a:xfrm>
            <a:off x="9809605" y="1057897"/>
            <a:ext cx="740700" cy="149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15"/>
          <p:cNvCxnSpPr>
            <a:stCxn id="446" idx="6"/>
            <a:endCxn id="443" idx="2"/>
          </p:cNvCxnSpPr>
          <p:nvPr/>
        </p:nvCxnSpPr>
        <p:spPr>
          <a:xfrm>
            <a:off x="9809606" y="1852368"/>
            <a:ext cx="740700" cy="7029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15"/>
          <p:cNvCxnSpPr>
            <a:stCxn id="447" idx="6"/>
            <a:endCxn id="443" idx="2"/>
          </p:cNvCxnSpPr>
          <p:nvPr/>
        </p:nvCxnSpPr>
        <p:spPr>
          <a:xfrm rot="10800000" flipH="1">
            <a:off x="9840892" y="2555304"/>
            <a:ext cx="709500" cy="7971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6" name="Google Shape;456;p15"/>
          <p:cNvSpPr txBox="1"/>
          <p:nvPr/>
        </p:nvSpPr>
        <p:spPr>
          <a:xfrm>
            <a:off x="10169187" y="1675939"/>
            <a:ext cx="833517" cy="27747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7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7" name="Google Shape;457;p15"/>
          <p:cNvSpPr txBox="1"/>
          <p:nvPr/>
        </p:nvSpPr>
        <p:spPr>
          <a:xfrm>
            <a:off x="8109868" y="-62053"/>
            <a:ext cx="2838756" cy="78871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rot="-2419258">
            <a:off x="5565695" y="3342204"/>
            <a:ext cx="1945308" cy="543965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5"/>
          <p:cNvSpPr/>
          <p:nvPr/>
        </p:nvSpPr>
        <p:spPr>
          <a:xfrm>
            <a:off x="2908473" y="3273469"/>
            <a:ext cx="405748" cy="6049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5"/>
          <p:cNvSpPr/>
          <p:nvPr/>
        </p:nvSpPr>
        <p:spPr>
          <a:xfrm>
            <a:off x="74577" y="1402763"/>
            <a:ext cx="7376592" cy="2548372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9331126" y="4289240"/>
            <a:ext cx="405748" cy="6049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15"/>
          <p:cNvGrpSpPr/>
          <p:nvPr/>
        </p:nvGrpSpPr>
        <p:grpSpPr>
          <a:xfrm>
            <a:off x="7969070" y="4523392"/>
            <a:ext cx="3142047" cy="2057400"/>
            <a:chOff x="4014150" y="1562149"/>
            <a:chExt cx="6928342" cy="4536651"/>
          </a:xfrm>
        </p:grpSpPr>
        <p:sp>
          <p:nvSpPr>
            <p:cNvPr id="463" name="Google Shape;463;p15"/>
            <p:cNvSpPr/>
            <p:nvPr/>
          </p:nvSpPr>
          <p:spPr>
            <a:xfrm>
              <a:off x="4263351" y="2944518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263350" y="3626575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802810" y="3626575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6" name="Google Shape;466;p15"/>
            <p:cNvCxnSpPr>
              <a:stCxn id="463" idx="6"/>
              <a:endCxn id="465" idx="2"/>
            </p:cNvCxnSpPr>
            <p:nvPr/>
          </p:nvCxnSpPr>
          <p:spPr>
            <a:xfrm>
              <a:off x="4824068" y="3211937"/>
              <a:ext cx="978600" cy="6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67" name="Google Shape;467;p15"/>
            <p:cNvCxnSpPr>
              <a:stCxn id="464" idx="6"/>
              <a:endCxn id="465" idx="2"/>
            </p:cNvCxnSpPr>
            <p:nvPr/>
          </p:nvCxnSpPr>
          <p:spPr>
            <a:xfrm>
              <a:off x="4824067" y="3893994"/>
              <a:ext cx="978600" cy="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68" name="Google Shape;468;p15"/>
            <p:cNvSpPr/>
            <p:nvPr/>
          </p:nvSpPr>
          <p:spPr>
            <a:xfrm>
              <a:off x="7103074" y="3629108"/>
              <a:ext cx="560717" cy="534838"/>
            </a:xfrm>
            <a:prstGeom prst="ellipse">
              <a:avLst/>
            </a:prstGeom>
            <a:solidFill>
              <a:srgbClr val="FFF1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15"/>
            <p:cNvCxnSpPr>
              <a:stCxn id="465" idx="6"/>
              <a:endCxn id="468" idx="2"/>
            </p:cNvCxnSpPr>
            <p:nvPr/>
          </p:nvCxnSpPr>
          <p:spPr>
            <a:xfrm>
              <a:off x="6363527" y="3893994"/>
              <a:ext cx="739500" cy="2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70" name="Google Shape;470;p15"/>
            <p:cNvSpPr/>
            <p:nvPr/>
          </p:nvSpPr>
          <p:spPr>
            <a:xfrm>
              <a:off x="5801563" y="2926263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832849" y="4426299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801562" y="2131792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15"/>
            <p:cNvCxnSpPr>
              <a:stCxn id="464" idx="6"/>
              <a:endCxn id="471" idx="2"/>
            </p:cNvCxnSpPr>
            <p:nvPr/>
          </p:nvCxnSpPr>
          <p:spPr>
            <a:xfrm>
              <a:off x="4824067" y="3893994"/>
              <a:ext cx="1008900" cy="7998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4" name="Google Shape;474;p15"/>
            <p:cNvCxnSpPr>
              <a:stCxn id="464" idx="6"/>
              <a:endCxn id="470" idx="2"/>
            </p:cNvCxnSpPr>
            <p:nvPr/>
          </p:nvCxnSpPr>
          <p:spPr>
            <a:xfrm rot="10800000" flipH="1">
              <a:off x="4824067" y="3193794"/>
              <a:ext cx="977400" cy="700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5" name="Google Shape;475;p15"/>
            <p:cNvCxnSpPr>
              <a:stCxn id="463" idx="6"/>
              <a:endCxn id="471" idx="2"/>
            </p:cNvCxnSpPr>
            <p:nvPr/>
          </p:nvCxnSpPr>
          <p:spPr>
            <a:xfrm>
              <a:off x="4824068" y="3211937"/>
              <a:ext cx="1008900" cy="1481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6" name="Google Shape;476;p15"/>
            <p:cNvCxnSpPr>
              <a:stCxn id="463" idx="6"/>
              <a:endCxn id="470" idx="2"/>
            </p:cNvCxnSpPr>
            <p:nvPr/>
          </p:nvCxnSpPr>
          <p:spPr>
            <a:xfrm rot="10800000" flipH="1">
              <a:off x="4824068" y="3193637"/>
              <a:ext cx="977400" cy="18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7" name="Google Shape;477;p15"/>
            <p:cNvCxnSpPr>
              <a:stCxn id="472" idx="6"/>
              <a:endCxn id="468" idx="2"/>
            </p:cNvCxnSpPr>
            <p:nvPr/>
          </p:nvCxnSpPr>
          <p:spPr>
            <a:xfrm>
              <a:off x="6362279" y="2399211"/>
              <a:ext cx="740700" cy="149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8" name="Google Shape;478;p15"/>
            <p:cNvCxnSpPr>
              <a:stCxn id="470" idx="6"/>
              <a:endCxn id="468" idx="2"/>
            </p:cNvCxnSpPr>
            <p:nvPr/>
          </p:nvCxnSpPr>
          <p:spPr>
            <a:xfrm>
              <a:off x="6362280" y="3193682"/>
              <a:ext cx="740700" cy="702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9" name="Google Shape;479;p15"/>
            <p:cNvCxnSpPr>
              <a:stCxn id="471" idx="6"/>
              <a:endCxn id="468" idx="2"/>
            </p:cNvCxnSpPr>
            <p:nvPr/>
          </p:nvCxnSpPr>
          <p:spPr>
            <a:xfrm rot="10800000" flipH="1">
              <a:off x="6393566" y="3896618"/>
              <a:ext cx="709500" cy="79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0" name="Google Shape;480;p15"/>
            <p:cNvSpPr/>
            <p:nvPr/>
          </p:nvSpPr>
          <p:spPr>
            <a:xfrm>
              <a:off x="7103073" y="2926263"/>
              <a:ext cx="560717" cy="534838"/>
            </a:xfrm>
            <a:prstGeom prst="ellipse">
              <a:avLst/>
            </a:prstGeom>
            <a:solidFill>
              <a:srgbClr val="FFF1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8235616" y="3621536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8266902" y="2926263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8298188" y="4426299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8266901" y="2131792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258786" y="1562149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258785" y="2244206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258786" y="4421260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258785" y="5103317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9996010" y="2944518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996009" y="3626575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9991445" y="1562149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9991444" y="2244206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9991445" y="4421260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9991444" y="5103317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5" name="Google Shape;495;p15"/>
            <p:cNvCxnSpPr>
              <a:stCxn id="487" idx="6"/>
              <a:endCxn id="472" idx="2"/>
            </p:cNvCxnSpPr>
            <p:nvPr/>
          </p:nvCxnSpPr>
          <p:spPr>
            <a:xfrm rot="10800000" flipH="1">
              <a:off x="4819503" y="2399079"/>
              <a:ext cx="982200" cy="2289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6" name="Google Shape;496;p15"/>
            <p:cNvCxnSpPr>
              <a:stCxn id="488" idx="6"/>
              <a:endCxn id="465" idx="2"/>
            </p:cNvCxnSpPr>
            <p:nvPr/>
          </p:nvCxnSpPr>
          <p:spPr>
            <a:xfrm rot="10800000" flipH="1">
              <a:off x="4819502" y="3894136"/>
              <a:ext cx="983400" cy="1476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7" name="Google Shape;497;p15"/>
            <p:cNvCxnSpPr>
              <a:stCxn id="488" idx="6"/>
              <a:endCxn id="470" idx="2"/>
            </p:cNvCxnSpPr>
            <p:nvPr/>
          </p:nvCxnSpPr>
          <p:spPr>
            <a:xfrm rot="10800000" flipH="1">
              <a:off x="4819502" y="3193636"/>
              <a:ext cx="982200" cy="21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8" name="Google Shape;498;p15"/>
            <p:cNvCxnSpPr>
              <a:stCxn id="486" idx="6"/>
              <a:endCxn id="471" idx="2"/>
            </p:cNvCxnSpPr>
            <p:nvPr/>
          </p:nvCxnSpPr>
          <p:spPr>
            <a:xfrm>
              <a:off x="4819502" y="2511625"/>
              <a:ext cx="1013400" cy="21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9" name="Google Shape;499;p15"/>
            <p:cNvCxnSpPr>
              <a:stCxn id="486" idx="6"/>
              <a:endCxn id="472" idx="2"/>
            </p:cNvCxnSpPr>
            <p:nvPr/>
          </p:nvCxnSpPr>
          <p:spPr>
            <a:xfrm rot="10800000" flipH="1">
              <a:off x="4819502" y="2399125"/>
              <a:ext cx="982200" cy="112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0" name="Google Shape;500;p15"/>
            <p:cNvCxnSpPr>
              <a:stCxn id="485" idx="6"/>
              <a:endCxn id="472" idx="2"/>
            </p:cNvCxnSpPr>
            <p:nvPr/>
          </p:nvCxnSpPr>
          <p:spPr>
            <a:xfrm>
              <a:off x="4819503" y="1829568"/>
              <a:ext cx="982200" cy="569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1" name="Google Shape;501;p15"/>
            <p:cNvCxnSpPr>
              <a:stCxn id="487" idx="6"/>
              <a:endCxn id="471" idx="2"/>
            </p:cNvCxnSpPr>
            <p:nvPr/>
          </p:nvCxnSpPr>
          <p:spPr>
            <a:xfrm>
              <a:off x="4819503" y="4688679"/>
              <a:ext cx="1013400" cy="5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2" name="Google Shape;502;p15"/>
            <p:cNvCxnSpPr>
              <a:stCxn id="464" idx="6"/>
              <a:endCxn id="472" idx="2"/>
            </p:cNvCxnSpPr>
            <p:nvPr/>
          </p:nvCxnSpPr>
          <p:spPr>
            <a:xfrm rot="10800000" flipH="1">
              <a:off x="4824067" y="2399094"/>
              <a:ext cx="9774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3" name="Google Shape;503;p15"/>
            <p:cNvCxnSpPr>
              <a:stCxn id="488" idx="6"/>
              <a:endCxn id="471" idx="2"/>
            </p:cNvCxnSpPr>
            <p:nvPr/>
          </p:nvCxnSpPr>
          <p:spPr>
            <a:xfrm rot="10800000" flipH="1">
              <a:off x="4819502" y="4693636"/>
              <a:ext cx="1013400" cy="6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4" name="Google Shape;504;p15"/>
            <p:cNvCxnSpPr>
              <a:stCxn id="488" idx="6"/>
              <a:endCxn id="465" idx="2"/>
            </p:cNvCxnSpPr>
            <p:nvPr/>
          </p:nvCxnSpPr>
          <p:spPr>
            <a:xfrm rot="10800000" flipH="1">
              <a:off x="4819502" y="3894136"/>
              <a:ext cx="983400" cy="1476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5" name="Google Shape;505;p15"/>
            <p:cNvCxnSpPr>
              <a:stCxn id="487" idx="6"/>
              <a:endCxn id="470" idx="2"/>
            </p:cNvCxnSpPr>
            <p:nvPr/>
          </p:nvCxnSpPr>
          <p:spPr>
            <a:xfrm rot="10800000" flipH="1">
              <a:off x="4819503" y="3193779"/>
              <a:ext cx="9822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6" name="Google Shape;506;p15"/>
            <p:cNvCxnSpPr>
              <a:stCxn id="486" idx="6"/>
              <a:endCxn id="470" idx="2"/>
            </p:cNvCxnSpPr>
            <p:nvPr/>
          </p:nvCxnSpPr>
          <p:spPr>
            <a:xfrm>
              <a:off x="4819502" y="2511625"/>
              <a:ext cx="982200" cy="6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7" name="Google Shape;507;p15"/>
            <p:cNvCxnSpPr>
              <a:stCxn id="485" idx="6"/>
              <a:endCxn id="470" idx="2"/>
            </p:cNvCxnSpPr>
            <p:nvPr/>
          </p:nvCxnSpPr>
          <p:spPr>
            <a:xfrm>
              <a:off x="4819503" y="1829568"/>
              <a:ext cx="982200" cy="13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8" name="Google Shape;508;p15"/>
            <p:cNvCxnSpPr>
              <a:stCxn id="485" idx="6"/>
              <a:endCxn id="471" idx="2"/>
            </p:cNvCxnSpPr>
            <p:nvPr/>
          </p:nvCxnSpPr>
          <p:spPr>
            <a:xfrm>
              <a:off x="4819503" y="1829568"/>
              <a:ext cx="1013400" cy="28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9" name="Google Shape;509;p15"/>
            <p:cNvCxnSpPr>
              <a:stCxn id="486" idx="6"/>
              <a:endCxn id="465" idx="2"/>
            </p:cNvCxnSpPr>
            <p:nvPr/>
          </p:nvCxnSpPr>
          <p:spPr>
            <a:xfrm>
              <a:off x="4819502" y="2511625"/>
              <a:ext cx="983400" cy="1382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0" name="Google Shape;510;p15"/>
            <p:cNvCxnSpPr>
              <a:stCxn id="463" idx="6"/>
              <a:endCxn id="472" idx="2"/>
            </p:cNvCxnSpPr>
            <p:nvPr/>
          </p:nvCxnSpPr>
          <p:spPr>
            <a:xfrm rot="10800000" flipH="1">
              <a:off x="4824068" y="2399237"/>
              <a:ext cx="977400" cy="812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1" name="Google Shape;511;p15"/>
            <p:cNvCxnSpPr>
              <a:stCxn id="487" idx="6"/>
              <a:endCxn id="465" idx="2"/>
            </p:cNvCxnSpPr>
            <p:nvPr/>
          </p:nvCxnSpPr>
          <p:spPr>
            <a:xfrm rot="10800000" flipH="1">
              <a:off x="4819503" y="3893979"/>
              <a:ext cx="983400" cy="794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2" name="Google Shape;512;p15"/>
            <p:cNvCxnSpPr>
              <a:stCxn id="472" idx="6"/>
              <a:endCxn id="480" idx="2"/>
            </p:cNvCxnSpPr>
            <p:nvPr/>
          </p:nvCxnSpPr>
          <p:spPr>
            <a:xfrm>
              <a:off x="6362279" y="2399211"/>
              <a:ext cx="740700" cy="794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3" name="Google Shape;513;p15"/>
            <p:cNvCxnSpPr>
              <a:stCxn id="472" idx="6"/>
              <a:endCxn id="468" idx="2"/>
            </p:cNvCxnSpPr>
            <p:nvPr/>
          </p:nvCxnSpPr>
          <p:spPr>
            <a:xfrm>
              <a:off x="6362279" y="2399211"/>
              <a:ext cx="740700" cy="149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4" name="Google Shape;514;p15"/>
            <p:cNvCxnSpPr>
              <a:stCxn id="470" idx="6"/>
              <a:endCxn id="480" idx="2"/>
            </p:cNvCxnSpPr>
            <p:nvPr/>
          </p:nvCxnSpPr>
          <p:spPr>
            <a:xfrm>
              <a:off x="6362280" y="3193682"/>
              <a:ext cx="740700" cy="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5" name="Google Shape;515;p15"/>
            <p:cNvCxnSpPr>
              <a:stCxn id="465" idx="6"/>
              <a:endCxn id="480" idx="2"/>
            </p:cNvCxnSpPr>
            <p:nvPr/>
          </p:nvCxnSpPr>
          <p:spPr>
            <a:xfrm rot="10800000" flipH="1">
              <a:off x="6363527" y="3193794"/>
              <a:ext cx="739500" cy="700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6" name="Google Shape;516;p15"/>
            <p:cNvCxnSpPr>
              <a:stCxn id="471" idx="6"/>
              <a:endCxn id="480" idx="2"/>
            </p:cNvCxnSpPr>
            <p:nvPr/>
          </p:nvCxnSpPr>
          <p:spPr>
            <a:xfrm rot="10800000" flipH="1">
              <a:off x="6393566" y="3193718"/>
              <a:ext cx="709500" cy="15000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7" name="Google Shape;517;p15"/>
            <p:cNvCxnSpPr>
              <a:stCxn id="480" idx="6"/>
              <a:endCxn id="484" idx="2"/>
            </p:cNvCxnSpPr>
            <p:nvPr/>
          </p:nvCxnSpPr>
          <p:spPr>
            <a:xfrm rot="10800000" flipH="1">
              <a:off x="7663790" y="2399282"/>
              <a:ext cx="603000" cy="794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8" name="Google Shape;518;p15"/>
            <p:cNvCxnSpPr>
              <a:stCxn id="480" idx="6"/>
              <a:endCxn id="482" idx="2"/>
            </p:cNvCxnSpPr>
            <p:nvPr/>
          </p:nvCxnSpPr>
          <p:spPr>
            <a:xfrm>
              <a:off x="7663790" y="3193682"/>
              <a:ext cx="603000" cy="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9" name="Google Shape;519;p15"/>
            <p:cNvCxnSpPr>
              <a:stCxn id="480" idx="6"/>
              <a:endCxn id="481" idx="2"/>
            </p:cNvCxnSpPr>
            <p:nvPr/>
          </p:nvCxnSpPr>
          <p:spPr>
            <a:xfrm>
              <a:off x="7663790" y="3193682"/>
              <a:ext cx="571800" cy="695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0" name="Google Shape;520;p15"/>
            <p:cNvCxnSpPr>
              <a:stCxn id="480" idx="6"/>
              <a:endCxn id="483" idx="2"/>
            </p:cNvCxnSpPr>
            <p:nvPr/>
          </p:nvCxnSpPr>
          <p:spPr>
            <a:xfrm>
              <a:off x="7663790" y="3193682"/>
              <a:ext cx="634500" cy="15000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1" name="Google Shape;521;p15"/>
            <p:cNvCxnSpPr>
              <a:stCxn id="468" idx="6"/>
              <a:endCxn id="484" idx="2"/>
            </p:cNvCxnSpPr>
            <p:nvPr/>
          </p:nvCxnSpPr>
          <p:spPr>
            <a:xfrm rot="10800000" flipH="1">
              <a:off x="7663791" y="2399227"/>
              <a:ext cx="603000" cy="149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2" name="Google Shape;522;p15"/>
            <p:cNvCxnSpPr>
              <a:stCxn id="468" idx="6"/>
              <a:endCxn id="482" idx="2"/>
            </p:cNvCxnSpPr>
            <p:nvPr/>
          </p:nvCxnSpPr>
          <p:spPr>
            <a:xfrm rot="10800000" flipH="1">
              <a:off x="7663791" y="3193627"/>
              <a:ext cx="603000" cy="702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3" name="Google Shape;523;p15"/>
            <p:cNvCxnSpPr>
              <a:stCxn id="468" idx="6"/>
              <a:endCxn id="481" idx="2"/>
            </p:cNvCxnSpPr>
            <p:nvPr/>
          </p:nvCxnSpPr>
          <p:spPr>
            <a:xfrm rot="10800000" flipH="1">
              <a:off x="7663791" y="3889027"/>
              <a:ext cx="571800" cy="7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4" name="Google Shape;524;p15"/>
            <p:cNvCxnSpPr>
              <a:stCxn id="468" idx="6"/>
              <a:endCxn id="483" idx="2"/>
            </p:cNvCxnSpPr>
            <p:nvPr/>
          </p:nvCxnSpPr>
          <p:spPr>
            <a:xfrm>
              <a:off x="7663791" y="3896527"/>
              <a:ext cx="634500" cy="79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5" name="Google Shape;525;p15"/>
            <p:cNvCxnSpPr>
              <a:stCxn id="484" idx="6"/>
              <a:endCxn id="491" idx="2"/>
            </p:cNvCxnSpPr>
            <p:nvPr/>
          </p:nvCxnSpPr>
          <p:spPr>
            <a:xfrm rot="10800000" flipH="1">
              <a:off x="8827618" y="1829511"/>
              <a:ext cx="1163700" cy="569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6" name="Google Shape;526;p15"/>
            <p:cNvCxnSpPr>
              <a:stCxn id="484" idx="6"/>
              <a:endCxn id="492" idx="2"/>
            </p:cNvCxnSpPr>
            <p:nvPr/>
          </p:nvCxnSpPr>
          <p:spPr>
            <a:xfrm>
              <a:off x="8827618" y="2399211"/>
              <a:ext cx="1163700" cy="112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7" name="Google Shape;527;p15"/>
            <p:cNvCxnSpPr>
              <a:stCxn id="484" idx="6"/>
              <a:endCxn id="489" idx="2"/>
            </p:cNvCxnSpPr>
            <p:nvPr/>
          </p:nvCxnSpPr>
          <p:spPr>
            <a:xfrm>
              <a:off x="8827618" y="2399211"/>
              <a:ext cx="1168500" cy="812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8" name="Google Shape;528;p15"/>
            <p:cNvCxnSpPr>
              <a:stCxn id="484" idx="6"/>
              <a:endCxn id="490" idx="2"/>
            </p:cNvCxnSpPr>
            <p:nvPr/>
          </p:nvCxnSpPr>
          <p:spPr>
            <a:xfrm>
              <a:off x="8827618" y="2399211"/>
              <a:ext cx="11685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9" name="Google Shape;529;p15"/>
            <p:cNvCxnSpPr>
              <a:stCxn id="484" idx="6"/>
              <a:endCxn id="493" idx="2"/>
            </p:cNvCxnSpPr>
            <p:nvPr/>
          </p:nvCxnSpPr>
          <p:spPr>
            <a:xfrm>
              <a:off x="8827618" y="2399211"/>
              <a:ext cx="1163700" cy="2289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0" name="Google Shape;530;p15"/>
            <p:cNvCxnSpPr>
              <a:stCxn id="484" idx="6"/>
              <a:endCxn id="494" idx="2"/>
            </p:cNvCxnSpPr>
            <p:nvPr/>
          </p:nvCxnSpPr>
          <p:spPr>
            <a:xfrm>
              <a:off x="8827618" y="2399211"/>
              <a:ext cx="1163700" cy="2971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1" name="Google Shape;531;p15"/>
            <p:cNvCxnSpPr>
              <a:stCxn id="482" idx="6"/>
              <a:endCxn id="491" idx="2"/>
            </p:cNvCxnSpPr>
            <p:nvPr/>
          </p:nvCxnSpPr>
          <p:spPr>
            <a:xfrm rot="10800000" flipH="1">
              <a:off x="8827619" y="1829582"/>
              <a:ext cx="1163700" cy="13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2" name="Google Shape;532;p15"/>
            <p:cNvCxnSpPr>
              <a:stCxn id="482" idx="6"/>
              <a:endCxn id="492" idx="2"/>
            </p:cNvCxnSpPr>
            <p:nvPr/>
          </p:nvCxnSpPr>
          <p:spPr>
            <a:xfrm rot="10800000" flipH="1">
              <a:off x="8827619" y="2511482"/>
              <a:ext cx="1163700" cy="6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3" name="Google Shape;533;p15"/>
            <p:cNvCxnSpPr>
              <a:stCxn id="482" idx="6"/>
              <a:endCxn id="489" idx="2"/>
            </p:cNvCxnSpPr>
            <p:nvPr/>
          </p:nvCxnSpPr>
          <p:spPr>
            <a:xfrm>
              <a:off x="8827619" y="3193682"/>
              <a:ext cx="1168500" cy="18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4" name="Google Shape;534;p15"/>
            <p:cNvCxnSpPr>
              <a:stCxn id="482" idx="6"/>
              <a:endCxn id="490" idx="2"/>
            </p:cNvCxnSpPr>
            <p:nvPr/>
          </p:nvCxnSpPr>
          <p:spPr>
            <a:xfrm>
              <a:off x="8827619" y="3193682"/>
              <a:ext cx="1168500" cy="700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5" name="Google Shape;535;p15"/>
            <p:cNvCxnSpPr>
              <a:stCxn id="482" idx="6"/>
              <a:endCxn id="493" idx="2"/>
            </p:cNvCxnSpPr>
            <p:nvPr/>
          </p:nvCxnSpPr>
          <p:spPr>
            <a:xfrm>
              <a:off x="8827619" y="3193682"/>
              <a:ext cx="11637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6" name="Google Shape;536;p15"/>
            <p:cNvCxnSpPr>
              <a:stCxn id="482" idx="6"/>
              <a:endCxn id="494" idx="2"/>
            </p:cNvCxnSpPr>
            <p:nvPr/>
          </p:nvCxnSpPr>
          <p:spPr>
            <a:xfrm>
              <a:off x="8827619" y="3193682"/>
              <a:ext cx="1163700" cy="21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7" name="Google Shape;537;p15"/>
            <p:cNvCxnSpPr>
              <a:stCxn id="481" idx="6"/>
              <a:endCxn id="491" idx="2"/>
            </p:cNvCxnSpPr>
            <p:nvPr/>
          </p:nvCxnSpPr>
          <p:spPr>
            <a:xfrm rot="10800000" flipH="1">
              <a:off x="8796333" y="1829455"/>
              <a:ext cx="1195200" cy="2059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8" name="Google Shape;538;p15"/>
            <p:cNvCxnSpPr>
              <a:stCxn id="481" idx="6"/>
              <a:endCxn id="492" idx="2"/>
            </p:cNvCxnSpPr>
            <p:nvPr/>
          </p:nvCxnSpPr>
          <p:spPr>
            <a:xfrm rot="10800000" flipH="1">
              <a:off x="8796333" y="2511655"/>
              <a:ext cx="1195200" cy="137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9" name="Google Shape;539;p15"/>
            <p:cNvCxnSpPr>
              <a:stCxn id="481" idx="6"/>
              <a:endCxn id="489" idx="2"/>
            </p:cNvCxnSpPr>
            <p:nvPr/>
          </p:nvCxnSpPr>
          <p:spPr>
            <a:xfrm rot="10800000" flipH="1">
              <a:off x="8796333" y="3211855"/>
              <a:ext cx="1199700" cy="6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0" name="Google Shape;540;p15"/>
            <p:cNvCxnSpPr>
              <a:stCxn id="481" idx="6"/>
              <a:endCxn id="490" idx="2"/>
            </p:cNvCxnSpPr>
            <p:nvPr/>
          </p:nvCxnSpPr>
          <p:spPr>
            <a:xfrm>
              <a:off x="8796333" y="3888955"/>
              <a:ext cx="1199700" cy="5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1" name="Google Shape;541;p15"/>
            <p:cNvCxnSpPr>
              <a:stCxn id="481" idx="6"/>
              <a:endCxn id="493" idx="2"/>
            </p:cNvCxnSpPr>
            <p:nvPr/>
          </p:nvCxnSpPr>
          <p:spPr>
            <a:xfrm>
              <a:off x="8796333" y="3888955"/>
              <a:ext cx="1195200" cy="7998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2" name="Google Shape;542;p15"/>
            <p:cNvCxnSpPr>
              <a:stCxn id="481" idx="6"/>
              <a:endCxn id="494" idx="2"/>
            </p:cNvCxnSpPr>
            <p:nvPr/>
          </p:nvCxnSpPr>
          <p:spPr>
            <a:xfrm>
              <a:off x="8796333" y="3888955"/>
              <a:ext cx="1195200" cy="1481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3" name="Google Shape;543;p15"/>
            <p:cNvCxnSpPr>
              <a:stCxn id="483" idx="6"/>
              <a:endCxn id="491" idx="2"/>
            </p:cNvCxnSpPr>
            <p:nvPr/>
          </p:nvCxnSpPr>
          <p:spPr>
            <a:xfrm rot="10800000" flipH="1">
              <a:off x="8858905" y="1829618"/>
              <a:ext cx="1132500" cy="28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4" name="Google Shape;544;p15"/>
            <p:cNvCxnSpPr>
              <a:stCxn id="483" idx="6"/>
              <a:endCxn id="492" idx="2"/>
            </p:cNvCxnSpPr>
            <p:nvPr/>
          </p:nvCxnSpPr>
          <p:spPr>
            <a:xfrm rot="10800000" flipH="1">
              <a:off x="8858905" y="2511518"/>
              <a:ext cx="1132500" cy="21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5" name="Google Shape;545;p15"/>
            <p:cNvCxnSpPr>
              <a:stCxn id="483" idx="6"/>
              <a:endCxn id="489" idx="2"/>
            </p:cNvCxnSpPr>
            <p:nvPr/>
          </p:nvCxnSpPr>
          <p:spPr>
            <a:xfrm rot="10800000" flipH="1">
              <a:off x="8858905" y="3212018"/>
              <a:ext cx="1137000" cy="1481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6" name="Google Shape;546;p15"/>
            <p:cNvCxnSpPr>
              <a:stCxn id="483" idx="6"/>
              <a:endCxn id="490" idx="2"/>
            </p:cNvCxnSpPr>
            <p:nvPr/>
          </p:nvCxnSpPr>
          <p:spPr>
            <a:xfrm rot="10800000" flipH="1">
              <a:off x="8858905" y="3893918"/>
              <a:ext cx="1137000" cy="7998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7" name="Google Shape;547;p15"/>
            <p:cNvCxnSpPr>
              <a:stCxn id="483" idx="6"/>
              <a:endCxn id="494" idx="2"/>
            </p:cNvCxnSpPr>
            <p:nvPr/>
          </p:nvCxnSpPr>
          <p:spPr>
            <a:xfrm>
              <a:off x="8858905" y="4693718"/>
              <a:ext cx="1132500" cy="6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48" name="Google Shape;548;p15"/>
            <p:cNvSpPr txBox="1"/>
            <p:nvPr/>
          </p:nvSpPr>
          <p:spPr>
            <a:xfrm>
              <a:off x="4014150" y="5687591"/>
              <a:ext cx="1049986" cy="28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layer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5"/>
            <p:cNvSpPr txBox="1"/>
            <p:nvPr/>
          </p:nvSpPr>
          <p:spPr>
            <a:xfrm>
              <a:off x="6456780" y="5115632"/>
              <a:ext cx="2260577" cy="917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Neurons (hidden layers)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5"/>
            <p:cNvSpPr txBox="1"/>
            <p:nvPr/>
          </p:nvSpPr>
          <p:spPr>
            <a:xfrm>
              <a:off x="9601112" y="5780335"/>
              <a:ext cx="1341380" cy="318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15"/>
          <p:cNvSpPr/>
          <p:nvPr/>
        </p:nvSpPr>
        <p:spPr>
          <a:xfrm>
            <a:off x="7674178" y="4235327"/>
            <a:ext cx="3736367" cy="262267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7451168" y="-18873"/>
            <a:ext cx="4571429" cy="4164418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5681620" y="3947644"/>
            <a:ext cx="1324178" cy="106690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6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Generalized Linear Models</a:t>
            </a:r>
            <a:br>
              <a:rPr lang="en-US"/>
            </a:br>
            <a:r>
              <a:rPr lang="en-US" sz="2000"/>
              <a:t>Overview</a:t>
            </a:r>
            <a:endParaRPr/>
          </a:p>
        </p:txBody>
      </p:sp>
      <p:sp>
        <p:nvSpPr>
          <p:cNvPr id="559" name="Google Shape;559;p16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568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5" t="-1735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60" name="Google Shape;560;p16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8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/>
              <a:t>Linear Regression – Wrap 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purpose and scope?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problems do you face when you use linear models?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discussed: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GLMs</a:t>
            </a:r>
            <a:endParaRPr/>
          </a:p>
        </p:txBody>
      </p:sp>
      <p:sp>
        <p:nvSpPr>
          <p:cNvPr id="566" name="Google Shape;566;p17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67" name="Google Shape;5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2570" y="54988"/>
            <a:ext cx="4267200" cy="677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Why Do We Create Models?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568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5" t="-1735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7737895" y="232913"/>
            <a:ext cx="2932981" cy="1104181"/>
          </a:xfrm>
          <a:prstGeom prst="wedgeRectCallout">
            <a:avLst>
              <a:gd name="adj1" fmla="val -98480"/>
              <a:gd name="adj2" fmla="val 81250"/>
            </a:avLst>
          </a:prstGeom>
          <a:noFill/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variable is caused by…”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“…has a positive relationship with…”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934092" y="1871933"/>
            <a:ext cx="2932981" cy="1282460"/>
          </a:xfrm>
          <a:prstGeom prst="wedgeRectCallout">
            <a:avLst>
              <a:gd name="adj1" fmla="val -82304"/>
              <a:gd name="adj2" fmla="val 87132"/>
            </a:avLst>
          </a:prstGeom>
          <a:noFill/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“Given” is another way to say “conditional on”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know something, then…?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6622179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Linear relationship between advertisement spending and revenue</a:t>
            </a:r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How does a drug affect a patient's blood pressure?</a:t>
            </a:r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If I drive this many miles, how much will gas cost me?</a:t>
            </a:r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If NBA basketball players did a certain number of yoga sessions and weightlifting sessions a week, how do those affect the number of points the player scores?</a:t>
            </a:r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Can we forecast future stock market prices?</a:t>
            </a:r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All can be modeled using linear models!</a:t>
            </a:r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387350" lvl="0" indent="-28575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Linear regression visualization video: </a:t>
            </a:r>
            <a:r>
              <a:rPr lang="en-US" dirty="0">
                <a:hlinkClick r:id="rId3"/>
              </a:rPr>
              <a:t>https://www.youtube.com/watch?v=3g-e2aiRfbU</a:t>
            </a:r>
            <a:r>
              <a:rPr lang="en-US" dirty="0"/>
              <a:t> (6 minutes)</a:t>
            </a: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AC5AE-BD98-A64F-A53B-51D399DAE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465" y="1977408"/>
            <a:ext cx="4523744" cy="3998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87677" y="1828800"/>
            <a:ext cx="5356800" cy="4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Introduction to linear regression</a:t>
            </a:r>
            <a:endParaRPr dirty="0"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dirty="0"/>
              <a:t>Prediction and estimation</a:t>
            </a:r>
            <a:endParaRPr dirty="0"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dirty="0"/>
              <a:t>Assumptions of the regression model</a:t>
            </a:r>
            <a:endParaRPr dirty="0"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dirty="0"/>
              <a:t>Regression analysis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Logistic regression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dirty="0"/>
              <a:t>Generalized linear models (GLMs)</a:t>
            </a:r>
            <a:endParaRPr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487679" y="4338536"/>
            <a:ext cx="11216641" cy="2062263"/>
            <a:chOff x="0" y="0"/>
            <a:chExt cx="11216641" cy="2062263"/>
          </a:xfrm>
        </p:grpSpPr>
        <p:sp>
          <p:nvSpPr>
            <p:cNvPr id="139" name="Google Shape;139;p4"/>
            <p:cNvSpPr/>
            <p:nvPr/>
          </p:nvSpPr>
          <p:spPr>
            <a:xfrm>
              <a:off x="0" y="618679"/>
              <a:ext cx="11216641" cy="82490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EFC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772" y="0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772" y="0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 regression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06813" y="928018"/>
              <a:ext cx="206226" cy="206226"/>
            </a:xfrm>
            <a:prstGeom prst="ellipse">
              <a:avLst/>
            </a:prstGeom>
            <a:solidFill>
              <a:srgbClr val="D73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697797" y="1237358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697797" y="1237358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401838" y="928018"/>
              <a:ext cx="206226" cy="206226"/>
            </a:xfrm>
            <a:prstGeom prst="ellipse">
              <a:avLst/>
            </a:prstGeom>
            <a:solidFill>
              <a:srgbClr val="D73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392821" y="0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3392821" y="0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Generalized linear models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096862" y="928018"/>
              <a:ext cx="206226" cy="206226"/>
            </a:xfrm>
            <a:prstGeom prst="ellipse">
              <a:avLst/>
            </a:prstGeom>
            <a:solidFill>
              <a:srgbClr val="D73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087846" y="1237358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5087846" y="1237358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Single-layer neural networks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791887" y="928018"/>
              <a:ext cx="206226" cy="206226"/>
            </a:xfrm>
            <a:prstGeom prst="ellipse">
              <a:avLst/>
            </a:prstGeom>
            <a:solidFill>
              <a:srgbClr val="D73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782870" y="0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6782870" y="0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Multilayer neural networks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7486912" y="928018"/>
              <a:ext cx="206226" cy="206226"/>
            </a:xfrm>
            <a:prstGeom prst="ellipse">
              <a:avLst/>
            </a:prstGeom>
            <a:solidFill>
              <a:srgbClr val="D73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477895" y="1237358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8477895" y="1237358"/>
              <a:ext cx="1614309" cy="82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Convolutional neural networks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9181936" y="928018"/>
              <a:ext cx="206226" cy="206226"/>
            </a:xfrm>
            <a:prstGeom prst="ellipse">
              <a:avLst/>
            </a:prstGeom>
            <a:solidFill>
              <a:srgbClr val="D73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4"/>
          <p:cNvSpPr txBox="1"/>
          <p:nvPr/>
        </p:nvSpPr>
        <p:spPr>
          <a:xfrm>
            <a:off x="1271016" y="1353312"/>
            <a:ext cx="336499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1: Linear Models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303008" y="1353312"/>
            <a:ext cx="3364992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Neural Networks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11480" y="4281386"/>
            <a:ext cx="5056632" cy="2176564"/>
          </a:xfrm>
          <a:prstGeom prst="rect">
            <a:avLst/>
          </a:prstGeom>
          <a:noFill/>
          <a:ln w="28575" cap="flat" cmpd="sng">
            <a:solidFill>
              <a:srgbClr val="D71E2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6378725" y="1861675"/>
            <a:ext cx="53568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Introduction to neural networks</a:t>
            </a:r>
            <a:endParaRPr sz="1600">
              <a:solidFill>
                <a:schemeClr val="dk1"/>
              </a:solidFill>
            </a:endParaRPr>
          </a:p>
          <a:p>
            <a:pPr marL="34290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solidFill>
                  <a:schemeClr val="dk1"/>
                </a:solidFill>
              </a:rPr>
              <a:t>Neural networks, today and in the past</a:t>
            </a:r>
            <a:endParaRPr sz="1600">
              <a:solidFill>
                <a:schemeClr val="dk1"/>
              </a:solidFill>
            </a:endParaRPr>
          </a:p>
          <a:p>
            <a:pPr marL="34290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solidFill>
                  <a:schemeClr val="dk1"/>
                </a:solidFill>
              </a:rPr>
              <a:t>Biological and artificial neural networks</a:t>
            </a:r>
            <a:endParaRPr sz="1600">
              <a:solidFill>
                <a:schemeClr val="dk1"/>
              </a:solidFill>
            </a:endParaRPr>
          </a:p>
          <a:p>
            <a:pPr marL="34290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solidFill>
                  <a:schemeClr val="dk1"/>
                </a:solidFill>
              </a:rPr>
              <a:t>How networks are trained</a:t>
            </a:r>
            <a:endParaRPr sz="1600">
              <a:solidFill>
                <a:schemeClr val="dk1"/>
              </a:solidFill>
            </a:endParaRPr>
          </a:p>
          <a:p>
            <a:pPr marL="342900" lvl="1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solidFill>
                  <a:schemeClr val="dk1"/>
                </a:solidFill>
              </a:rPr>
              <a:t>Let’s build our own networks!</a:t>
            </a:r>
            <a:endParaRPr sz="160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Convolutional neural networks for visual recognition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486833" y="457202"/>
            <a:ext cx="7316048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/>
              <a:t>Introduction to Linear Regression</a:t>
            </a:r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021545" y="1577264"/>
            <a:ext cx="560717" cy="534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021544" y="2259321"/>
            <a:ext cx="560717" cy="534838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3640434" y="1844683"/>
            <a:ext cx="560717" cy="534838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72" name="Google Shape;172;p5"/>
          <p:cNvCxnSpPr>
            <a:stCxn id="169" idx="6"/>
            <a:endCxn id="171" idx="2"/>
          </p:cNvCxnSpPr>
          <p:nvPr/>
        </p:nvCxnSpPr>
        <p:spPr>
          <a:xfrm>
            <a:off x="2582262" y="1844683"/>
            <a:ext cx="1058100" cy="26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5"/>
          <p:cNvCxnSpPr>
            <a:stCxn id="170" idx="6"/>
            <a:endCxn id="171" idx="2"/>
          </p:cNvCxnSpPr>
          <p:nvPr/>
        </p:nvCxnSpPr>
        <p:spPr>
          <a:xfrm rot="10800000" flipH="1">
            <a:off x="2582261" y="2112140"/>
            <a:ext cx="1058100" cy="4146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5"/>
          <p:cNvSpPr txBox="1"/>
          <p:nvPr/>
        </p:nvSpPr>
        <p:spPr>
          <a:xfrm rot="894691">
            <a:off x="2603927" y="1705945"/>
            <a:ext cx="833517" cy="2774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 rot="-1285021">
            <a:off x="2564110" y="2085334"/>
            <a:ext cx="833517" cy="2774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1776909" y="2882950"/>
            <a:ext cx="1049986" cy="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3203313" y="2870880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2021545" y="4014663"/>
            <a:ext cx="560717" cy="534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2021544" y="4696720"/>
            <a:ext cx="560717" cy="534838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3640434" y="4282082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5"/>
          <p:cNvCxnSpPr>
            <a:stCxn id="178" idx="6"/>
            <a:endCxn id="180" idx="2"/>
          </p:cNvCxnSpPr>
          <p:nvPr/>
        </p:nvCxnSpPr>
        <p:spPr>
          <a:xfrm>
            <a:off x="2582262" y="4282082"/>
            <a:ext cx="1058100" cy="26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5"/>
          <p:cNvCxnSpPr>
            <a:stCxn id="179" idx="6"/>
            <a:endCxn id="180" idx="2"/>
          </p:cNvCxnSpPr>
          <p:nvPr/>
        </p:nvCxnSpPr>
        <p:spPr>
          <a:xfrm rot="10800000" flipH="1">
            <a:off x="2582261" y="4549539"/>
            <a:ext cx="1058100" cy="4146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5"/>
          <p:cNvSpPr txBox="1"/>
          <p:nvPr/>
        </p:nvSpPr>
        <p:spPr>
          <a:xfrm rot="894691">
            <a:off x="2603927" y="4143344"/>
            <a:ext cx="833517" cy="27747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 rot="-1285021">
            <a:off x="2564110" y="4522733"/>
            <a:ext cx="833517" cy="27747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1776909" y="5320349"/>
            <a:ext cx="1049986" cy="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3203313" y="5295087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3499144" y="3955155"/>
            <a:ext cx="845438" cy="30322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5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4940698" y="4284615"/>
            <a:ext cx="560717" cy="534838"/>
          </a:xfrm>
          <a:prstGeom prst="ellipse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9" name="Google Shape;189;p5"/>
          <p:cNvCxnSpPr>
            <a:stCxn id="180" idx="6"/>
            <a:endCxn id="188" idx="2"/>
          </p:cNvCxnSpPr>
          <p:nvPr/>
        </p:nvCxnSpPr>
        <p:spPr>
          <a:xfrm>
            <a:off x="4201151" y="4549501"/>
            <a:ext cx="739500" cy="24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5"/>
          <p:cNvSpPr txBox="1"/>
          <p:nvPr/>
        </p:nvSpPr>
        <p:spPr>
          <a:xfrm>
            <a:off x="4688402" y="5283664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95308" y="1893437"/>
            <a:ext cx="1679899" cy="78871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4363" r="-43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96662" y="4447855"/>
            <a:ext cx="1678545" cy="49772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3999" t="-13578" r="-5090" b="-148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7631247" y="2017842"/>
            <a:ext cx="560717" cy="534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7631246" y="2699899"/>
            <a:ext cx="560717" cy="534838"/>
          </a:xfrm>
          <a:prstGeom prst="ellipse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9250136" y="2285261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5"/>
          <p:cNvCxnSpPr>
            <a:stCxn id="193" idx="6"/>
            <a:endCxn id="195" idx="2"/>
          </p:cNvCxnSpPr>
          <p:nvPr/>
        </p:nvCxnSpPr>
        <p:spPr>
          <a:xfrm>
            <a:off x="8191964" y="2285261"/>
            <a:ext cx="1058100" cy="26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5"/>
          <p:cNvCxnSpPr>
            <a:stCxn id="194" idx="6"/>
            <a:endCxn id="195" idx="2"/>
          </p:cNvCxnSpPr>
          <p:nvPr/>
        </p:nvCxnSpPr>
        <p:spPr>
          <a:xfrm rot="10800000" flipH="1">
            <a:off x="8191963" y="2552718"/>
            <a:ext cx="1058100" cy="4146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5"/>
          <p:cNvSpPr txBox="1"/>
          <p:nvPr/>
        </p:nvSpPr>
        <p:spPr>
          <a:xfrm>
            <a:off x="8127403" y="1745209"/>
            <a:ext cx="833517" cy="27747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7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7386611" y="3323528"/>
            <a:ext cx="1049986" cy="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8858557" y="3799831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0550400" y="2287794"/>
            <a:ext cx="560717" cy="534838"/>
          </a:xfrm>
          <a:prstGeom prst="ellipse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02" name="Google Shape;202;p5"/>
          <p:cNvCxnSpPr>
            <a:stCxn id="195" idx="6"/>
            <a:endCxn id="201" idx="2"/>
          </p:cNvCxnSpPr>
          <p:nvPr/>
        </p:nvCxnSpPr>
        <p:spPr>
          <a:xfrm>
            <a:off x="9810853" y="2552680"/>
            <a:ext cx="739500" cy="24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5"/>
          <p:cNvSpPr txBox="1"/>
          <p:nvPr/>
        </p:nvSpPr>
        <p:spPr>
          <a:xfrm>
            <a:off x="10298104" y="3286843"/>
            <a:ext cx="1341380" cy="3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9248889" y="1584949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9280175" y="3084985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9248888" y="790478"/>
            <a:ext cx="560717" cy="534838"/>
          </a:xfrm>
          <a:prstGeom prst="ellipse">
            <a:avLst/>
          </a:prstGeom>
          <a:solidFill>
            <a:srgbClr val="FF75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5"/>
          <p:cNvCxnSpPr>
            <a:stCxn id="194" idx="6"/>
            <a:endCxn id="205" idx="2"/>
          </p:cNvCxnSpPr>
          <p:nvPr/>
        </p:nvCxnSpPr>
        <p:spPr>
          <a:xfrm>
            <a:off x="8191963" y="2967318"/>
            <a:ext cx="1088100" cy="3852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5"/>
          <p:cNvCxnSpPr>
            <a:stCxn id="194" idx="6"/>
            <a:endCxn id="204" idx="2"/>
          </p:cNvCxnSpPr>
          <p:nvPr/>
        </p:nvCxnSpPr>
        <p:spPr>
          <a:xfrm rot="10800000" flipH="1">
            <a:off x="8191963" y="1852218"/>
            <a:ext cx="1056900" cy="11151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p5"/>
          <p:cNvCxnSpPr>
            <a:stCxn id="193" idx="6"/>
            <a:endCxn id="205" idx="2"/>
          </p:cNvCxnSpPr>
          <p:nvPr/>
        </p:nvCxnSpPr>
        <p:spPr>
          <a:xfrm>
            <a:off x="8191964" y="2285261"/>
            <a:ext cx="1088100" cy="10671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p5"/>
          <p:cNvCxnSpPr>
            <a:stCxn id="193" idx="6"/>
            <a:endCxn id="204" idx="2"/>
          </p:cNvCxnSpPr>
          <p:nvPr/>
        </p:nvCxnSpPr>
        <p:spPr>
          <a:xfrm rot="10800000" flipH="1">
            <a:off x="8191964" y="1852361"/>
            <a:ext cx="1056900" cy="4329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5"/>
          <p:cNvCxnSpPr>
            <a:stCxn id="206" idx="6"/>
            <a:endCxn id="201" idx="2"/>
          </p:cNvCxnSpPr>
          <p:nvPr/>
        </p:nvCxnSpPr>
        <p:spPr>
          <a:xfrm>
            <a:off x="9809605" y="1057897"/>
            <a:ext cx="740700" cy="14973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" name="Google Shape;212;p5"/>
          <p:cNvCxnSpPr>
            <a:stCxn id="204" idx="6"/>
            <a:endCxn id="201" idx="2"/>
          </p:cNvCxnSpPr>
          <p:nvPr/>
        </p:nvCxnSpPr>
        <p:spPr>
          <a:xfrm>
            <a:off x="9809606" y="1852368"/>
            <a:ext cx="740700" cy="7029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5"/>
          <p:cNvCxnSpPr>
            <a:stCxn id="205" idx="6"/>
            <a:endCxn id="201" idx="2"/>
          </p:cNvCxnSpPr>
          <p:nvPr/>
        </p:nvCxnSpPr>
        <p:spPr>
          <a:xfrm rot="10800000" flipH="1">
            <a:off x="9840892" y="2555304"/>
            <a:ext cx="709500" cy="797100"/>
          </a:xfrm>
          <a:prstGeom prst="straightConnector1">
            <a:avLst/>
          </a:prstGeom>
          <a:noFill/>
          <a:ln w="28575" cap="sq" cmpd="sng">
            <a:solidFill>
              <a:srgbClr val="D71E2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4" name="Google Shape;214;p5"/>
          <p:cNvSpPr txBox="1"/>
          <p:nvPr/>
        </p:nvSpPr>
        <p:spPr>
          <a:xfrm>
            <a:off x="10169187" y="1675939"/>
            <a:ext cx="833517" cy="27747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7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8109868" y="-62053"/>
            <a:ext cx="2838756" cy="78871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 rot="-2419258">
            <a:off x="5565695" y="3342204"/>
            <a:ext cx="1945308" cy="543965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2908473" y="3273469"/>
            <a:ext cx="405748" cy="6049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74294" y="3245765"/>
            <a:ext cx="7376592" cy="2548372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9331126" y="4289240"/>
            <a:ext cx="405748" cy="6049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5"/>
          <p:cNvGrpSpPr/>
          <p:nvPr/>
        </p:nvGrpSpPr>
        <p:grpSpPr>
          <a:xfrm>
            <a:off x="7969070" y="4523392"/>
            <a:ext cx="3142047" cy="2057400"/>
            <a:chOff x="4014150" y="1562149"/>
            <a:chExt cx="6928342" cy="4536651"/>
          </a:xfrm>
        </p:grpSpPr>
        <p:sp>
          <p:nvSpPr>
            <p:cNvPr id="221" name="Google Shape;221;p5"/>
            <p:cNvSpPr/>
            <p:nvPr/>
          </p:nvSpPr>
          <p:spPr>
            <a:xfrm>
              <a:off x="4263351" y="2944518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263350" y="3626575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802810" y="3626575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"/>
            <p:cNvCxnSpPr>
              <a:stCxn id="221" idx="6"/>
              <a:endCxn id="223" idx="2"/>
            </p:cNvCxnSpPr>
            <p:nvPr/>
          </p:nvCxnSpPr>
          <p:spPr>
            <a:xfrm>
              <a:off x="4824068" y="3211937"/>
              <a:ext cx="978600" cy="6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5" name="Google Shape;225;p5"/>
            <p:cNvCxnSpPr>
              <a:stCxn id="222" idx="6"/>
              <a:endCxn id="223" idx="2"/>
            </p:cNvCxnSpPr>
            <p:nvPr/>
          </p:nvCxnSpPr>
          <p:spPr>
            <a:xfrm>
              <a:off x="4824067" y="3893994"/>
              <a:ext cx="978600" cy="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6" name="Google Shape;226;p5"/>
            <p:cNvSpPr/>
            <p:nvPr/>
          </p:nvSpPr>
          <p:spPr>
            <a:xfrm>
              <a:off x="7103074" y="3629108"/>
              <a:ext cx="560717" cy="534838"/>
            </a:xfrm>
            <a:prstGeom prst="ellipse">
              <a:avLst/>
            </a:prstGeom>
            <a:solidFill>
              <a:srgbClr val="FFF1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5"/>
            <p:cNvCxnSpPr>
              <a:stCxn id="223" idx="6"/>
              <a:endCxn id="226" idx="2"/>
            </p:cNvCxnSpPr>
            <p:nvPr/>
          </p:nvCxnSpPr>
          <p:spPr>
            <a:xfrm>
              <a:off x="6363527" y="3893994"/>
              <a:ext cx="739500" cy="2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8" name="Google Shape;228;p5"/>
            <p:cNvSpPr/>
            <p:nvPr/>
          </p:nvSpPr>
          <p:spPr>
            <a:xfrm>
              <a:off x="5801563" y="2926263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832849" y="4426299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801562" y="2131792"/>
              <a:ext cx="560717" cy="534838"/>
            </a:xfrm>
            <a:prstGeom prst="ellipse">
              <a:avLst/>
            </a:prstGeom>
            <a:solidFill>
              <a:srgbClr val="FF75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5"/>
            <p:cNvCxnSpPr>
              <a:stCxn id="222" idx="6"/>
              <a:endCxn id="229" idx="2"/>
            </p:cNvCxnSpPr>
            <p:nvPr/>
          </p:nvCxnSpPr>
          <p:spPr>
            <a:xfrm>
              <a:off x="4824067" y="3893994"/>
              <a:ext cx="1008900" cy="7998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2" name="Google Shape;232;p5"/>
            <p:cNvCxnSpPr>
              <a:stCxn id="222" idx="6"/>
              <a:endCxn id="228" idx="2"/>
            </p:cNvCxnSpPr>
            <p:nvPr/>
          </p:nvCxnSpPr>
          <p:spPr>
            <a:xfrm rot="10800000" flipH="1">
              <a:off x="4824067" y="3193794"/>
              <a:ext cx="977400" cy="700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3" name="Google Shape;233;p5"/>
            <p:cNvCxnSpPr>
              <a:stCxn id="221" idx="6"/>
              <a:endCxn id="229" idx="2"/>
            </p:cNvCxnSpPr>
            <p:nvPr/>
          </p:nvCxnSpPr>
          <p:spPr>
            <a:xfrm>
              <a:off x="4824068" y="3211937"/>
              <a:ext cx="1008900" cy="1481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4" name="Google Shape;234;p5"/>
            <p:cNvCxnSpPr>
              <a:stCxn id="221" idx="6"/>
              <a:endCxn id="228" idx="2"/>
            </p:cNvCxnSpPr>
            <p:nvPr/>
          </p:nvCxnSpPr>
          <p:spPr>
            <a:xfrm rot="10800000" flipH="1">
              <a:off x="4824068" y="3193637"/>
              <a:ext cx="977400" cy="18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5" name="Google Shape;235;p5"/>
            <p:cNvCxnSpPr>
              <a:stCxn id="230" idx="6"/>
              <a:endCxn id="226" idx="2"/>
            </p:cNvCxnSpPr>
            <p:nvPr/>
          </p:nvCxnSpPr>
          <p:spPr>
            <a:xfrm>
              <a:off x="6362279" y="2399211"/>
              <a:ext cx="740700" cy="149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6" name="Google Shape;236;p5"/>
            <p:cNvCxnSpPr>
              <a:stCxn id="228" idx="6"/>
              <a:endCxn id="226" idx="2"/>
            </p:cNvCxnSpPr>
            <p:nvPr/>
          </p:nvCxnSpPr>
          <p:spPr>
            <a:xfrm>
              <a:off x="6362280" y="3193682"/>
              <a:ext cx="740700" cy="702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7" name="Google Shape;237;p5"/>
            <p:cNvCxnSpPr>
              <a:stCxn id="229" idx="6"/>
              <a:endCxn id="226" idx="2"/>
            </p:cNvCxnSpPr>
            <p:nvPr/>
          </p:nvCxnSpPr>
          <p:spPr>
            <a:xfrm rot="10800000" flipH="1">
              <a:off x="6393566" y="3896618"/>
              <a:ext cx="709500" cy="79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7103073" y="2926263"/>
              <a:ext cx="560717" cy="534838"/>
            </a:xfrm>
            <a:prstGeom prst="ellipse">
              <a:avLst/>
            </a:prstGeom>
            <a:solidFill>
              <a:srgbClr val="FFF1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8235616" y="3621536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266902" y="2926263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298188" y="4426299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266901" y="2131792"/>
              <a:ext cx="560717" cy="534838"/>
            </a:xfrm>
            <a:prstGeom prst="ellipse">
              <a:avLst/>
            </a:prstGeom>
            <a:solidFill>
              <a:srgbClr val="FFA6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258786" y="1562149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258785" y="2244206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258786" y="4421260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258785" y="5103317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996010" y="2944518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9996009" y="3626575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9991445" y="1562149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991444" y="2244206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9991445" y="4421260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9991444" y="5103317"/>
              <a:ext cx="560717" cy="534838"/>
            </a:xfrm>
            <a:prstGeom prst="ellipse">
              <a:avLst/>
            </a:prstGeom>
            <a:solidFill>
              <a:srgbClr val="550E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"/>
            <p:cNvCxnSpPr>
              <a:stCxn id="245" idx="6"/>
              <a:endCxn id="230" idx="2"/>
            </p:cNvCxnSpPr>
            <p:nvPr/>
          </p:nvCxnSpPr>
          <p:spPr>
            <a:xfrm rot="10800000" flipH="1">
              <a:off x="4819503" y="2399079"/>
              <a:ext cx="982200" cy="2289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4" name="Google Shape;254;p5"/>
            <p:cNvCxnSpPr>
              <a:stCxn id="246" idx="6"/>
              <a:endCxn id="223" idx="2"/>
            </p:cNvCxnSpPr>
            <p:nvPr/>
          </p:nvCxnSpPr>
          <p:spPr>
            <a:xfrm rot="10800000" flipH="1">
              <a:off x="4819502" y="3894136"/>
              <a:ext cx="983400" cy="1476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5" name="Google Shape;255;p5"/>
            <p:cNvCxnSpPr>
              <a:stCxn id="246" idx="6"/>
              <a:endCxn id="228" idx="2"/>
            </p:cNvCxnSpPr>
            <p:nvPr/>
          </p:nvCxnSpPr>
          <p:spPr>
            <a:xfrm rot="10800000" flipH="1">
              <a:off x="4819502" y="3193636"/>
              <a:ext cx="982200" cy="21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6" name="Google Shape;256;p5"/>
            <p:cNvCxnSpPr>
              <a:stCxn id="244" idx="6"/>
              <a:endCxn id="229" idx="2"/>
            </p:cNvCxnSpPr>
            <p:nvPr/>
          </p:nvCxnSpPr>
          <p:spPr>
            <a:xfrm>
              <a:off x="4819502" y="2511625"/>
              <a:ext cx="1013400" cy="21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7" name="Google Shape;257;p5"/>
            <p:cNvCxnSpPr>
              <a:stCxn id="244" idx="6"/>
              <a:endCxn id="230" idx="2"/>
            </p:cNvCxnSpPr>
            <p:nvPr/>
          </p:nvCxnSpPr>
          <p:spPr>
            <a:xfrm rot="10800000" flipH="1">
              <a:off x="4819502" y="2399125"/>
              <a:ext cx="982200" cy="112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8" name="Google Shape;258;p5"/>
            <p:cNvCxnSpPr>
              <a:stCxn id="243" idx="6"/>
              <a:endCxn id="230" idx="2"/>
            </p:cNvCxnSpPr>
            <p:nvPr/>
          </p:nvCxnSpPr>
          <p:spPr>
            <a:xfrm>
              <a:off x="4819503" y="1829568"/>
              <a:ext cx="982200" cy="569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9" name="Google Shape;259;p5"/>
            <p:cNvCxnSpPr>
              <a:stCxn id="245" idx="6"/>
              <a:endCxn id="229" idx="2"/>
            </p:cNvCxnSpPr>
            <p:nvPr/>
          </p:nvCxnSpPr>
          <p:spPr>
            <a:xfrm>
              <a:off x="4819503" y="4688679"/>
              <a:ext cx="1013400" cy="5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0" name="Google Shape;260;p5"/>
            <p:cNvCxnSpPr>
              <a:stCxn id="222" idx="6"/>
              <a:endCxn id="230" idx="2"/>
            </p:cNvCxnSpPr>
            <p:nvPr/>
          </p:nvCxnSpPr>
          <p:spPr>
            <a:xfrm rot="10800000" flipH="1">
              <a:off x="4824067" y="2399094"/>
              <a:ext cx="9774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1" name="Google Shape;261;p5"/>
            <p:cNvCxnSpPr>
              <a:stCxn id="246" idx="6"/>
              <a:endCxn id="229" idx="2"/>
            </p:cNvCxnSpPr>
            <p:nvPr/>
          </p:nvCxnSpPr>
          <p:spPr>
            <a:xfrm rot="10800000" flipH="1">
              <a:off x="4819502" y="4693636"/>
              <a:ext cx="1013400" cy="6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2" name="Google Shape;262;p5"/>
            <p:cNvCxnSpPr>
              <a:stCxn id="246" idx="6"/>
              <a:endCxn id="223" idx="2"/>
            </p:cNvCxnSpPr>
            <p:nvPr/>
          </p:nvCxnSpPr>
          <p:spPr>
            <a:xfrm rot="10800000" flipH="1">
              <a:off x="4819502" y="3894136"/>
              <a:ext cx="983400" cy="1476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3" name="Google Shape;263;p5"/>
            <p:cNvCxnSpPr>
              <a:stCxn id="245" idx="6"/>
              <a:endCxn id="228" idx="2"/>
            </p:cNvCxnSpPr>
            <p:nvPr/>
          </p:nvCxnSpPr>
          <p:spPr>
            <a:xfrm rot="10800000" flipH="1">
              <a:off x="4819503" y="3193779"/>
              <a:ext cx="9822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4" name="Google Shape;264;p5"/>
            <p:cNvCxnSpPr>
              <a:stCxn id="244" idx="6"/>
              <a:endCxn id="228" idx="2"/>
            </p:cNvCxnSpPr>
            <p:nvPr/>
          </p:nvCxnSpPr>
          <p:spPr>
            <a:xfrm>
              <a:off x="4819502" y="2511625"/>
              <a:ext cx="982200" cy="6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5" name="Google Shape;265;p5"/>
            <p:cNvCxnSpPr>
              <a:stCxn id="243" idx="6"/>
              <a:endCxn id="228" idx="2"/>
            </p:cNvCxnSpPr>
            <p:nvPr/>
          </p:nvCxnSpPr>
          <p:spPr>
            <a:xfrm>
              <a:off x="4819503" y="1829568"/>
              <a:ext cx="982200" cy="13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6" name="Google Shape;266;p5"/>
            <p:cNvCxnSpPr>
              <a:stCxn id="243" idx="6"/>
              <a:endCxn id="229" idx="2"/>
            </p:cNvCxnSpPr>
            <p:nvPr/>
          </p:nvCxnSpPr>
          <p:spPr>
            <a:xfrm>
              <a:off x="4819503" y="1829568"/>
              <a:ext cx="1013400" cy="28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7" name="Google Shape;267;p5"/>
            <p:cNvCxnSpPr>
              <a:stCxn id="244" idx="6"/>
              <a:endCxn id="223" idx="2"/>
            </p:cNvCxnSpPr>
            <p:nvPr/>
          </p:nvCxnSpPr>
          <p:spPr>
            <a:xfrm>
              <a:off x="4819502" y="2511625"/>
              <a:ext cx="983400" cy="1382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8" name="Google Shape;268;p5"/>
            <p:cNvCxnSpPr>
              <a:stCxn id="221" idx="6"/>
              <a:endCxn id="230" idx="2"/>
            </p:cNvCxnSpPr>
            <p:nvPr/>
          </p:nvCxnSpPr>
          <p:spPr>
            <a:xfrm rot="10800000" flipH="1">
              <a:off x="4824068" y="2399237"/>
              <a:ext cx="977400" cy="812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9" name="Google Shape;269;p5"/>
            <p:cNvCxnSpPr>
              <a:stCxn id="245" idx="6"/>
              <a:endCxn id="223" idx="2"/>
            </p:cNvCxnSpPr>
            <p:nvPr/>
          </p:nvCxnSpPr>
          <p:spPr>
            <a:xfrm rot="10800000" flipH="1">
              <a:off x="4819503" y="3893979"/>
              <a:ext cx="983400" cy="794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0" name="Google Shape;270;p5"/>
            <p:cNvCxnSpPr>
              <a:stCxn id="230" idx="6"/>
              <a:endCxn id="238" idx="2"/>
            </p:cNvCxnSpPr>
            <p:nvPr/>
          </p:nvCxnSpPr>
          <p:spPr>
            <a:xfrm>
              <a:off x="6362279" y="2399211"/>
              <a:ext cx="740700" cy="794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1" name="Google Shape;271;p5"/>
            <p:cNvCxnSpPr>
              <a:stCxn id="230" idx="6"/>
              <a:endCxn id="226" idx="2"/>
            </p:cNvCxnSpPr>
            <p:nvPr/>
          </p:nvCxnSpPr>
          <p:spPr>
            <a:xfrm>
              <a:off x="6362279" y="2399211"/>
              <a:ext cx="740700" cy="149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2" name="Google Shape;272;p5"/>
            <p:cNvCxnSpPr>
              <a:stCxn id="228" idx="6"/>
              <a:endCxn id="238" idx="2"/>
            </p:cNvCxnSpPr>
            <p:nvPr/>
          </p:nvCxnSpPr>
          <p:spPr>
            <a:xfrm>
              <a:off x="6362280" y="3193682"/>
              <a:ext cx="740700" cy="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3" name="Google Shape;273;p5"/>
            <p:cNvCxnSpPr>
              <a:stCxn id="223" idx="6"/>
              <a:endCxn id="238" idx="2"/>
            </p:cNvCxnSpPr>
            <p:nvPr/>
          </p:nvCxnSpPr>
          <p:spPr>
            <a:xfrm rot="10800000" flipH="1">
              <a:off x="6363527" y="3193794"/>
              <a:ext cx="739500" cy="700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5"/>
            <p:cNvCxnSpPr>
              <a:stCxn id="229" idx="6"/>
              <a:endCxn id="238" idx="2"/>
            </p:cNvCxnSpPr>
            <p:nvPr/>
          </p:nvCxnSpPr>
          <p:spPr>
            <a:xfrm rot="10800000" flipH="1">
              <a:off x="6393566" y="3193718"/>
              <a:ext cx="709500" cy="15000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5" name="Google Shape;275;p5"/>
            <p:cNvCxnSpPr>
              <a:stCxn id="238" idx="6"/>
              <a:endCxn id="242" idx="2"/>
            </p:cNvCxnSpPr>
            <p:nvPr/>
          </p:nvCxnSpPr>
          <p:spPr>
            <a:xfrm rot="10800000" flipH="1">
              <a:off x="7663790" y="2399282"/>
              <a:ext cx="603000" cy="794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6" name="Google Shape;276;p5"/>
            <p:cNvCxnSpPr>
              <a:stCxn id="238" idx="6"/>
              <a:endCxn id="240" idx="2"/>
            </p:cNvCxnSpPr>
            <p:nvPr/>
          </p:nvCxnSpPr>
          <p:spPr>
            <a:xfrm>
              <a:off x="7663790" y="3193682"/>
              <a:ext cx="603000" cy="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7" name="Google Shape;277;p5"/>
            <p:cNvCxnSpPr>
              <a:stCxn id="238" idx="6"/>
              <a:endCxn id="239" idx="2"/>
            </p:cNvCxnSpPr>
            <p:nvPr/>
          </p:nvCxnSpPr>
          <p:spPr>
            <a:xfrm>
              <a:off x="7663790" y="3193682"/>
              <a:ext cx="571800" cy="6954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8" name="Google Shape;278;p5"/>
            <p:cNvCxnSpPr>
              <a:stCxn id="238" idx="6"/>
              <a:endCxn id="241" idx="2"/>
            </p:cNvCxnSpPr>
            <p:nvPr/>
          </p:nvCxnSpPr>
          <p:spPr>
            <a:xfrm>
              <a:off x="7663790" y="3193682"/>
              <a:ext cx="634500" cy="15000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9" name="Google Shape;279;p5"/>
            <p:cNvCxnSpPr>
              <a:stCxn id="226" idx="6"/>
              <a:endCxn id="242" idx="2"/>
            </p:cNvCxnSpPr>
            <p:nvPr/>
          </p:nvCxnSpPr>
          <p:spPr>
            <a:xfrm rot="10800000" flipH="1">
              <a:off x="7663791" y="2399227"/>
              <a:ext cx="603000" cy="149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0" name="Google Shape;280;p5"/>
            <p:cNvCxnSpPr>
              <a:stCxn id="226" idx="6"/>
              <a:endCxn id="240" idx="2"/>
            </p:cNvCxnSpPr>
            <p:nvPr/>
          </p:nvCxnSpPr>
          <p:spPr>
            <a:xfrm rot="10800000" flipH="1">
              <a:off x="7663791" y="3193627"/>
              <a:ext cx="603000" cy="702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1" name="Google Shape;281;p5"/>
            <p:cNvCxnSpPr>
              <a:stCxn id="226" idx="6"/>
              <a:endCxn id="239" idx="2"/>
            </p:cNvCxnSpPr>
            <p:nvPr/>
          </p:nvCxnSpPr>
          <p:spPr>
            <a:xfrm rot="10800000" flipH="1">
              <a:off x="7663791" y="3889027"/>
              <a:ext cx="571800" cy="7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2" name="Google Shape;282;p5"/>
            <p:cNvCxnSpPr>
              <a:stCxn id="226" idx="6"/>
              <a:endCxn id="241" idx="2"/>
            </p:cNvCxnSpPr>
            <p:nvPr/>
          </p:nvCxnSpPr>
          <p:spPr>
            <a:xfrm>
              <a:off x="7663791" y="3896527"/>
              <a:ext cx="634500" cy="79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5"/>
            <p:cNvCxnSpPr>
              <a:stCxn id="242" idx="6"/>
              <a:endCxn id="249" idx="2"/>
            </p:cNvCxnSpPr>
            <p:nvPr/>
          </p:nvCxnSpPr>
          <p:spPr>
            <a:xfrm rot="10800000" flipH="1">
              <a:off x="8827618" y="1829511"/>
              <a:ext cx="1163700" cy="569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4" name="Google Shape;284;p5"/>
            <p:cNvCxnSpPr>
              <a:stCxn id="242" idx="6"/>
              <a:endCxn id="250" idx="2"/>
            </p:cNvCxnSpPr>
            <p:nvPr/>
          </p:nvCxnSpPr>
          <p:spPr>
            <a:xfrm>
              <a:off x="8827618" y="2399211"/>
              <a:ext cx="1163700" cy="112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5" name="Google Shape;285;p5"/>
            <p:cNvCxnSpPr>
              <a:stCxn id="242" idx="6"/>
              <a:endCxn id="247" idx="2"/>
            </p:cNvCxnSpPr>
            <p:nvPr/>
          </p:nvCxnSpPr>
          <p:spPr>
            <a:xfrm>
              <a:off x="8827618" y="2399211"/>
              <a:ext cx="1168500" cy="812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6" name="Google Shape;286;p5"/>
            <p:cNvCxnSpPr>
              <a:stCxn id="242" idx="6"/>
              <a:endCxn id="248" idx="2"/>
            </p:cNvCxnSpPr>
            <p:nvPr/>
          </p:nvCxnSpPr>
          <p:spPr>
            <a:xfrm>
              <a:off x="8827618" y="2399211"/>
              <a:ext cx="11685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7" name="Google Shape;287;p5"/>
            <p:cNvCxnSpPr>
              <a:stCxn id="242" idx="6"/>
              <a:endCxn id="251" idx="2"/>
            </p:cNvCxnSpPr>
            <p:nvPr/>
          </p:nvCxnSpPr>
          <p:spPr>
            <a:xfrm>
              <a:off x="8827618" y="2399211"/>
              <a:ext cx="1163700" cy="22896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8" name="Google Shape;288;p5"/>
            <p:cNvCxnSpPr>
              <a:stCxn id="242" idx="6"/>
              <a:endCxn id="252" idx="2"/>
            </p:cNvCxnSpPr>
            <p:nvPr/>
          </p:nvCxnSpPr>
          <p:spPr>
            <a:xfrm>
              <a:off x="8827618" y="2399211"/>
              <a:ext cx="1163700" cy="2971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9" name="Google Shape;289;p5"/>
            <p:cNvCxnSpPr>
              <a:stCxn id="240" idx="6"/>
              <a:endCxn id="249" idx="2"/>
            </p:cNvCxnSpPr>
            <p:nvPr/>
          </p:nvCxnSpPr>
          <p:spPr>
            <a:xfrm rot="10800000" flipH="1">
              <a:off x="8827619" y="1829582"/>
              <a:ext cx="1163700" cy="13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5"/>
            <p:cNvCxnSpPr>
              <a:stCxn id="240" idx="6"/>
              <a:endCxn id="250" idx="2"/>
            </p:cNvCxnSpPr>
            <p:nvPr/>
          </p:nvCxnSpPr>
          <p:spPr>
            <a:xfrm rot="10800000" flipH="1">
              <a:off x="8827619" y="2511482"/>
              <a:ext cx="1163700" cy="6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1" name="Google Shape;291;p5"/>
            <p:cNvCxnSpPr>
              <a:stCxn id="240" idx="6"/>
              <a:endCxn id="247" idx="2"/>
            </p:cNvCxnSpPr>
            <p:nvPr/>
          </p:nvCxnSpPr>
          <p:spPr>
            <a:xfrm>
              <a:off x="8827619" y="3193682"/>
              <a:ext cx="1168500" cy="18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2" name="Google Shape;292;p5"/>
            <p:cNvCxnSpPr>
              <a:stCxn id="240" idx="6"/>
              <a:endCxn id="248" idx="2"/>
            </p:cNvCxnSpPr>
            <p:nvPr/>
          </p:nvCxnSpPr>
          <p:spPr>
            <a:xfrm>
              <a:off x="8827619" y="3193682"/>
              <a:ext cx="1168500" cy="700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3" name="Google Shape;293;p5"/>
            <p:cNvCxnSpPr>
              <a:stCxn id="240" idx="6"/>
              <a:endCxn id="251" idx="2"/>
            </p:cNvCxnSpPr>
            <p:nvPr/>
          </p:nvCxnSpPr>
          <p:spPr>
            <a:xfrm>
              <a:off x="8827619" y="3193682"/>
              <a:ext cx="1163700" cy="14949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4" name="Google Shape;294;p5"/>
            <p:cNvCxnSpPr>
              <a:stCxn id="240" idx="6"/>
              <a:endCxn id="252" idx="2"/>
            </p:cNvCxnSpPr>
            <p:nvPr/>
          </p:nvCxnSpPr>
          <p:spPr>
            <a:xfrm>
              <a:off x="8827619" y="3193682"/>
              <a:ext cx="1163700" cy="21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5" name="Google Shape;295;p5"/>
            <p:cNvCxnSpPr>
              <a:stCxn id="239" idx="6"/>
              <a:endCxn id="249" idx="2"/>
            </p:cNvCxnSpPr>
            <p:nvPr/>
          </p:nvCxnSpPr>
          <p:spPr>
            <a:xfrm rot="10800000" flipH="1">
              <a:off x="8796333" y="1829455"/>
              <a:ext cx="1195200" cy="20595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6" name="Google Shape;296;p5"/>
            <p:cNvCxnSpPr>
              <a:stCxn id="239" idx="6"/>
              <a:endCxn id="250" idx="2"/>
            </p:cNvCxnSpPr>
            <p:nvPr/>
          </p:nvCxnSpPr>
          <p:spPr>
            <a:xfrm rot="10800000" flipH="1">
              <a:off x="8796333" y="2511655"/>
              <a:ext cx="1195200" cy="13773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7" name="Google Shape;297;p5"/>
            <p:cNvCxnSpPr>
              <a:stCxn id="239" idx="6"/>
              <a:endCxn id="247" idx="2"/>
            </p:cNvCxnSpPr>
            <p:nvPr/>
          </p:nvCxnSpPr>
          <p:spPr>
            <a:xfrm rot="10800000" flipH="1">
              <a:off x="8796333" y="3211855"/>
              <a:ext cx="1199700" cy="6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8" name="Google Shape;298;p5"/>
            <p:cNvCxnSpPr>
              <a:stCxn id="239" idx="6"/>
              <a:endCxn id="248" idx="2"/>
            </p:cNvCxnSpPr>
            <p:nvPr/>
          </p:nvCxnSpPr>
          <p:spPr>
            <a:xfrm>
              <a:off x="8796333" y="3888955"/>
              <a:ext cx="1199700" cy="5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9" name="Google Shape;299;p5"/>
            <p:cNvCxnSpPr>
              <a:stCxn id="239" idx="6"/>
              <a:endCxn id="251" idx="2"/>
            </p:cNvCxnSpPr>
            <p:nvPr/>
          </p:nvCxnSpPr>
          <p:spPr>
            <a:xfrm>
              <a:off x="8796333" y="3888955"/>
              <a:ext cx="1195200" cy="7998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0" name="Google Shape;300;p5"/>
            <p:cNvCxnSpPr>
              <a:stCxn id="239" idx="6"/>
              <a:endCxn id="252" idx="2"/>
            </p:cNvCxnSpPr>
            <p:nvPr/>
          </p:nvCxnSpPr>
          <p:spPr>
            <a:xfrm>
              <a:off x="8796333" y="3888955"/>
              <a:ext cx="1195200" cy="1481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1" name="Google Shape;301;p5"/>
            <p:cNvCxnSpPr>
              <a:stCxn id="241" idx="6"/>
              <a:endCxn id="249" idx="2"/>
            </p:cNvCxnSpPr>
            <p:nvPr/>
          </p:nvCxnSpPr>
          <p:spPr>
            <a:xfrm rot="10800000" flipH="1">
              <a:off x="8858905" y="1829618"/>
              <a:ext cx="1132500" cy="2864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2" name="Google Shape;302;p5"/>
            <p:cNvCxnSpPr>
              <a:stCxn id="241" idx="6"/>
              <a:endCxn id="250" idx="2"/>
            </p:cNvCxnSpPr>
            <p:nvPr/>
          </p:nvCxnSpPr>
          <p:spPr>
            <a:xfrm rot="10800000" flipH="1">
              <a:off x="8858905" y="2511518"/>
              <a:ext cx="1132500" cy="21822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3" name="Google Shape;303;p5"/>
            <p:cNvCxnSpPr>
              <a:stCxn id="241" idx="6"/>
              <a:endCxn id="247" idx="2"/>
            </p:cNvCxnSpPr>
            <p:nvPr/>
          </p:nvCxnSpPr>
          <p:spPr>
            <a:xfrm rot="10800000" flipH="1">
              <a:off x="8858905" y="3212018"/>
              <a:ext cx="1137000" cy="14817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4" name="Google Shape;304;p5"/>
            <p:cNvCxnSpPr>
              <a:stCxn id="241" idx="6"/>
              <a:endCxn id="248" idx="2"/>
            </p:cNvCxnSpPr>
            <p:nvPr/>
          </p:nvCxnSpPr>
          <p:spPr>
            <a:xfrm rot="10800000" flipH="1">
              <a:off x="8858905" y="3893918"/>
              <a:ext cx="1137000" cy="7998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5" name="Google Shape;305;p5"/>
            <p:cNvCxnSpPr>
              <a:stCxn id="241" idx="6"/>
              <a:endCxn id="252" idx="2"/>
            </p:cNvCxnSpPr>
            <p:nvPr/>
          </p:nvCxnSpPr>
          <p:spPr>
            <a:xfrm>
              <a:off x="8858905" y="4693718"/>
              <a:ext cx="1132500" cy="677100"/>
            </a:xfrm>
            <a:prstGeom prst="straightConnector1">
              <a:avLst/>
            </a:prstGeom>
            <a:noFill/>
            <a:ln w="28575" cap="sq" cmpd="sng">
              <a:solidFill>
                <a:srgbClr val="D71E2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6" name="Google Shape;306;p5"/>
            <p:cNvSpPr txBox="1"/>
            <p:nvPr/>
          </p:nvSpPr>
          <p:spPr>
            <a:xfrm>
              <a:off x="4014150" y="5687591"/>
              <a:ext cx="1049986" cy="28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layer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 txBox="1"/>
            <p:nvPr/>
          </p:nvSpPr>
          <p:spPr>
            <a:xfrm>
              <a:off x="6456780" y="5115632"/>
              <a:ext cx="2260577" cy="917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Neurons (hidden layers)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 txBox="1"/>
            <p:nvPr/>
          </p:nvSpPr>
          <p:spPr>
            <a:xfrm>
              <a:off x="9601112" y="5780335"/>
              <a:ext cx="1341380" cy="318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5"/>
          <p:cNvSpPr/>
          <p:nvPr/>
        </p:nvSpPr>
        <p:spPr>
          <a:xfrm>
            <a:off x="7674178" y="4235327"/>
            <a:ext cx="3736367" cy="262267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7451168" y="-1"/>
            <a:ext cx="4571429" cy="414554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5447780" y="1164889"/>
            <a:ext cx="1842329" cy="2082824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Linear Regression</a:t>
            </a:r>
            <a:br>
              <a:rPr lang="en-US"/>
            </a:br>
            <a:r>
              <a:rPr lang="en-US" sz="2000"/>
              <a:t>Overview</a:t>
            </a:r>
            <a:endParaRPr/>
          </a:p>
        </p:txBody>
      </p:sp>
      <p:sp>
        <p:nvSpPr>
          <p:cNvPr id="317" name="Google Shape;317;p6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568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5" t="-1735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18" name="Google Shape;318;p6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319" name="Google Shape;319;p6"/>
          <p:cNvGrpSpPr/>
          <p:nvPr/>
        </p:nvGrpSpPr>
        <p:grpSpPr>
          <a:xfrm>
            <a:off x="4711261" y="4211709"/>
            <a:ext cx="2767784" cy="1612081"/>
            <a:chOff x="2239772" y="4270075"/>
            <a:chExt cx="2767784" cy="1612081"/>
          </a:xfrm>
        </p:grpSpPr>
        <p:sp>
          <p:nvSpPr>
            <p:cNvPr id="320" name="Google Shape;320;p6"/>
            <p:cNvSpPr/>
            <p:nvPr/>
          </p:nvSpPr>
          <p:spPr>
            <a:xfrm>
              <a:off x="2484408" y="4270075"/>
              <a:ext cx="560717" cy="534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484407" y="4952132"/>
              <a:ext cx="560717" cy="534838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103297" y="4537494"/>
              <a:ext cx="560717" cy="53483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cxnSp>
          <p:nvCxnSpPr>
            <p:cNvPr id="323" name="Google Shape;323;p6"/>
            <p:cNvCxnSpPr>
              <a:stCxn id="320" idx="6"/>
              <a:endCxn id="322" idx="2"/>
            </p:cNvCxnSpPr>
            <p:nvPr/>
          </p:nvCxnSpPr>
          <p:spPr>
            <a:xfrm>
              <a:off x="3045125" y="4537494"/>
              <a:ext cx="1058100" cy="267300"/>
            </a:xfrm>
            <a:prstGeom prst="straightConnector1">
              <a:avLst/>
            </a:prstGeom>
            <a:noFill/>
            <a:ln w="12700" cap="sq" cmpd="sng">
              <a:solidFill>
                <a:srgbClr val="78707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4" name="Google Shape;324;p6"/>
            <p:cNvCxnSpPr>
              <a:stCxn id="321" idx="6"/>
              <a:endCxn id="322" idx="2"/>
            </p:cNvCxnSpPr>
            <p:nvPr/>
          </p:nvCxnSpPr>
          <p:spPr>
            <a:xfrm rot="10800000" flipH="1">
              <a:off x="3045124" y="4804951"/>
              <a:ext cx="1058100" cy="414600"/>
            </a:xfrm>
            <a:prstGeom prst="straightConnector1">
              <a:avLst/>
            </a:prstGeom>
            <a:noFill/>
            <a:ln w="12700" cap="sq" cmpd="sng">
              <a:solidFill>
                <a:srgbClr val="78707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5" name="Google Shape;325;p6"/>
            <p:cNvSpPr txBox="1"/>
            <p:nvPr/>
          </p:nvSpPr>
          <p:spPr>
            <a:xfrm rot="894691">
              <a:off x="3066790" y="4398756"/>
              <a:ext cx="833517" cy="27747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26" name="Google Shape;326;p6"/>
            <p:cNvSpPr txBox="1"/>
            <p:nvPr/>
          </p:nvSpPr>
          <p:spPr>
            <a:xfrm rot="-1285021">
              <a:off x="3026973" y="4778145"/>
              <a:ext cx="833517" cy="27747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27" name="Google Shape;327;p6"/>
            <p:cNvSpPr txBox="1"/>
            <p:nvPr/>
          </p:nvSpPr>
          <p:spPr>
            <a:xfrm>
              <a:off x="2239772" y="5575761"/>
              <a:ext cx="1049986" cy="28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layer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 txBox="1"/>
            <p:nvPr/>
          </p:nvSpPr>
          <p:spPr>
            <a:xfrm>
              <a:off x="3666176" y="5563691"/>
              <a:ext cx="1341380" cy="318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 txBox="1">
            <a:spLocks noGrp="1"/>
          </p:cNvSpPr>
          <p:nvPr>
            <p:ph type="title"/>
          </p:nvPr>
        </p:nvSpPr>
        <p:spPr>
          <a:xfrm>
            <a:off x="487680" y="460434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Linear Regression</a:t>
            </a:r>
            <a:br>
              <a:rPr lang="en-US"/>
            </a:br>
            <a:r>
              <a:rPr lang="en-US" sz="2000"/>
              <a:t>Equation</a:t>
            </a:r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body" idx="1"/>
          </p:nvPr>
        </p:nvSpPr>
        <p:spPr>
          <a:xfrm>
            <a:off x="487680" y="1515660"/>
            <a:ext cx="5364480" cy="25310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5" t="-2650" r="-453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5" name="Google Shape;335;p7"/>
          <p:cNvSpPr txBox="1">
            <a:spLocks noGrp="1"/>
          </p:cNvSpPr>
          <p:nvPr>
            <p:ph type="body" idx="2"/>
          </p:nvPr>
        </p:nvSpPr>
        <p:spPr>
          <a:xfrm>
            <a:off x="6339840" y="1515660"/>
            <a:ext cx="5364480" cy="46565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385" t="-1439" r="-1816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6" name="Google Shape;336;p7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7" name="Google Shape;337;p7"/>
          <p:cNvSpPr txBox="1"/>
          <p:nvPr/>
        </p:nvSpPr>
        <p:spPr>
          <a:xfrm>
            <a:off x="2937006" y="331900"/>
            <a:ext cx="8771339" cy="10058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30" t="-587" r="-553" b="-5291"/>
            </a:stretch>
          </a:blip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38" name="Google Shape;338;p7" descr="https://scikit-learn.org/stable/_images/sphx_glr_plot_ols_0011.png"/>
          <p:cNvPicPr preferRelativeResize="0"/>
          <p:nvPr/>
        </p:nvPicPr>
        <p:blipFill rotWithShape="1">
          <a:blip r:embed="rId6">
            <a:alphaModFix/>
          </a:blip>
          <a:srcRect l="11132" t="9788" r="7853" b="9080"/>
          <a:stretch/>
        </p:blipFill>
        <p:spPr>
          <a:xfrm>
            <a:off x="7804652" y="4686300"/>
            <a:ext cx="243485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7"/>
          <p:cNvSpPr txBox="1"/>
          <p:nvPr/>
        </p:nvSpPr>
        <p:spPr>
          <a:xfrm>
            <a:off x="7322676" y="6528040"/>
            <a:ext cx="3398808" cy="20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https://scikit-learn.org/stable/modules/linear_model.html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4350793" y="3589506"/>
            <a:ext cx="1742872" cy="2582693"/>
          </a:xfrm>
          <a:prstGeom prst="wedgeRectCallout">
            <a:avLst>
              <a:gd name="adj1" fmla="val -66691"/>
              <a:gd name="adj2" fmla="val -40911"/>
            </a:avLst>
          </a:prstGeom>
          <a:blipFill rotWithShape="1">
            <a:blip r:embed="rId8">
              <a:alphaModFix/>
            </a:blip>
            <a:stretch>
              <a:fillRect r="-2359"/>
            </a:stretch>
          </a:blip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1" name="Google Shape;341;p7"/>
          <p:cNvSpPr txBox="1"/>
          <p:nvPr/>
        </p:nvSpPr>
        <p:spPr>
          <a:xfrm>
            <a:off x="487680" y="4096090"/>
            <a:ext cx="3621608" cy="207610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197" t="-32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Linear Regression</a:t>
            </a:r>
            <a:br>
              <a:rPr lang="en-US"/>
            </a:br>
            <a:r>
              <a:rPr lang="en-US" sz="2000"/>
              <a:t>Assumptions</a:t>
            </a:r>
            <a:endParaRPr/>
          </a:p>
        </p:txBody>
      </p:sp>
      <p:sp>
        <p:nvSpPr>
          <p:cNvPr id="347" name="Google Shape;347;p8"/>
          <p:cNvSpPr txBox="1">
            <a:spLocks noGrp="1"/>
          </p:cNvSpPr>
          <p:nvPr>
            <p:ph type="body" idx="1"/>
          </p:nvPr>
        </p:nvSpPr>
        <p:spPr>
          <a:xfrm>
            <a:off x="486833" y="1600202"/>
            <a:ext cx="11216640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Regression relies on a set of assumptions that </a:t>
            </a:r>
            <a:r>
              <a:rPr lang="en-US" b="1" i="1"/>
              <a:t>must be met</a:t>
            </a:r>
            <a:r>
              <a:rPr lang="en-US"/>
              <a:t> in order to properly estimate the linear model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b="1" u="sng"/>
              <a:t>Five Assumptions</a:t>
            </a:r>
            <a:endParaRPr u="sng"/>
          </a:p>
          <a:p>
            <a:pPr marL="51435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/>
              <a:t>Little or no multicollinearity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Independent variables are not correlated (i.e., have no relationship)</a:t>
            </a:r>
            <a:endParaRPr/>
          </a:p>
          <a:p>
            <a:pPr marL="514350" lvl="2" indent="-69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51435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/>
              <a:t>Linearity of the relationship between the dependent and independent variables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There is a linear relationship between A and B (i.e., as A increases, B increases or decreases)</a:t>
            </a:r>
            <a:endParaRPr/>
          </a:p>
          <a:p>
            <a:pPr marL="514350" lvl="2" indent="-69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51435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/>
              <a:t>Statistical independence of the errors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Observations (or each row of the data) are not correlated with one another</a:t>
            </a:r>
            <a:endParaRPr/>
          </a:p>
          <a:p>
            <a:pPr marL="514350" lvl="2" indent="-69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51435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/>
              <a:t>Error term is normally distributed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The error term has a bell-shaped (i.e., normal or Gaussian) distribution</a:t>
            </a:r>
            <a:endParaRPr/>
          </a:p>
          <a:p>
            <a:pPr marL="514350" lvl="2" indent="-69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51435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AutoNum type="arabicPeriod"/>
            </a:pPr>
            <a:r>
              <a:rPr lang="en-US"/>
              <a:t>No heteroscedasticity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/>
              <a:t>Predictors are not correlated with error</a:t>
            </a:r>
            <a:endParaRPr/>
          </a:p>
        </p:txBody>
      </p:sp>
      <p:sp>
        <p:nvSpPr>
          <p:cNvPr id="348" name="Google Shape;348;p8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49" name="Google Shape;349;p8" descr="Normal Distribution - MathBitsNotebook(A2 - CCSS Math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8405" y="4322125"/>
            <a:ext cx="298823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8"/>
          <p:cNvSpPr txBox="1"/>
          <p:nvPr/>
        </p:nvSpPr>
        <p:spPr>
          <a:xfrm>
            <a:off x="7484879" y="6172200"/>
            <a:ext cx="447528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https://mathbitsnotebook.com/Algebra2/Statistics/STnormalDistribution.html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8"/>
          <p:cNvCxnSpPr/>
          <p:nvPr/>
        </p:nvCxnSpPr>
        <p:spPr>
          <a:xfrm rot="10800000" flipH="1">
            <a:off x="7351298" y="5222631"/>
            <a:ext cx="640910" cy="8792"/>
          </a:xfrm>
          <a:prstGeom prst="straightConnector1">
            <a:avLst/>
          </a:prstGeom>
          <a:noFill/>
          <a:ln w="38100" cap="sq" cmpd="sng">
            <a:solidFill>
              <a:srgbClr val="D71E28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/>
              <a:t>Linear Regression</a:t>
            </a:r>
            <a:br>
              <a:rPr lang="en-US"/>
            </a:br>
            <a:r>
              <a:rPr lang="en-US" sz="2000"/>
              <a:t>Estimation</a:t>
            </a:r>
            <a:endParaRPr/>
          </a:p>
        </p:txBody>
      </p:sp>
      <p:sp>
        <p:nvSpPr>
          <p:cNvPr id="357" name="Google Shape;357;p9"/>
          <p:cNvSpPr txBox="1">
            <a:spLocks noGrp="1"/>
          </p:cNvSpPr>
          <p:nvPr>
            <p:ph type="body" idx="1"/>
          </p:nvPr>
        </p:nvSpPr>
        <p:spPr>
          <a:xfrm>
            <a:off x="486833" y="1216326"/>
            <a:ext cx="11426246" cy="2558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73" t="-2863" b="-166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58" name="Google Shape;358;p9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5020574" y="94893"/>
            <a:ext cx="6892505" cy="2639682"/>
          </a:xfrm>
          <a:prstGeom prst="wedgeRectCallout">
            <a:avLst>
              <a:gd name="adj1" fmla="val -72920"/>
              <a:gd name="adj2" fmla="val 8715"/>
            </a:avLst>
          </a:prstGeom>
          <a:blipFill rotWithShape="1">
            <a:blip r:embed="rId4">
              <a:alphaModFix/>
            </a:blip>
            <a:stretch>
              <a:fillRect t="-455" r="-358" b="-2509"/>
            </a:stretch>
          </a:blipFill>
          <a:ln w="28575" cap="flat" cmpd="sng">
            <a:solidFill>
              <a:srgbClr val="D71E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60" name="Google Shape;36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4555" y="3774338"/>
            <a:ext cx="3758524" cy="242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 txBox="1"/>
          <p:nvPr/>
        </p:nvSpPr>
        <p:spPr>
          <a:xfrm>
            <a:off x="1086928" y="4339087"/>
            <a:ext cx="3347049" cy="119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9"/>
          <p:cNvSpPr txBox="1"/>
          <p:nvPr/>
        </p:nvSpPr>
        <p:spPr>
          <a:xfrm>
            <a:off x="486833" y="3774338"/>
            <a:ext cx="7496582" cy="255801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788" t="-3094" r="-892" b="-42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lsFargo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Macintosh PowerPoint</Application>
  <PresentationFormat>Widescreen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Play</vt:lpstr>
      <vt:lpstr>Calibri</vt:lpstr>
      <vt:lpstr>Arial</vt:lpstr>
      <vt:lpstr>WellsFargo</vt:lpstr>
      <vt:lpstr>Linear Models</vt:lpstr>
      <vt:lpstr>Why Do We Create Models?</vt:lpstr>
      <vt:lpstr>Examples</vt:lpstr>
      <vt:lpstr>Contents</vt:lpstr>
      <vt:lpstr>PowerPoint Presentation</vt:lpstr>
      <vt:lpstr>Linear Regression Overview</vt:lpstr>
      <vt:lpstr>Linear Regression Equation</vt:lpstr>
      <vt:lpstr>Linear Regression Assumptions</vt:lpstr>
      <vt:lpstr>Linear Regression Estimation</vt:lpstr>
      <vt:lpstr>Scikit-Learn Linear Regression Example</vt:lpstr>
      <vt:lpstr>PowerPoint Presentation</vt:lpstr>
      <vt:lpstr>Binary Logistic Regression Overview</vt:lpstr>
      <vt:lpstr>Binary Logistic Regression Equation and Estimation</vt:lpstr>
      <vt:lpstr>Binary Logistic Regression Examples</vt:lpstr>
      <vt:lpstr>PowerPoint Presentation</vt:lpstr>
      <vt:lpstr>Generalized Linear Models Overview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Liu, Alice [QUANTITATIVE ANALYTICS SPEC]</dc:creator>
  <cp:lastModifiedBy>Alice Liu</cp:lastModifiedBy>
  <cp:revision>1</cp:revision>
  <dcterms:created xsi:type="dcterms:W3CDTF">2021-03-23T19:22:08Z</dcterms:created>
  <dcterms:modified xsi:type="dcterms:W3CDTF">2021-05-28T17:55:12Z</dcterms:modified>
</cp:coreProperties>
</file>