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25" name="PlaceHolder 2"/>
          <p:cNvSpPr>
            <a:spLocks noGrp="1"/>
          </p:cNvSpPr>
          <p:nvPr>
            <p:ph type="body"/>
          </p:nvPr>
        </p:nvSpPr>
        <p:spPr>
          <a:xfrm>
            <a:off x="365040" y="1600200"/>
            <a:ext cx="841212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26" name="PlaceHolder 3"/>
          <p:cNvSpPr>
            <a:spLocks noGrp="1"/>
          </p:cNvSpPr>
          <p:nvPr>
            <p:ph type="body"/>
          </p:nvPr>
        </p:nvSpPr>
        <p:spPr>
          <a:xfrm>
            <a:off x="365040" y="3986640"/>
            <a:ext cx="8412120" cy="217908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28" name="PlaceHolder 2"/>
          <p:cNvSpPr>
            <a:spLocks noGrp="1"/>
          </p:cNvSpPr>
          <p:nvPr>
            <p:ph type="body"/>
          </p:nvPr>
        </p:nvSpPr>
        <p:spPr>
          <a:xfrm>
            <a:off x="365040" y="160020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29" name="PlaceHolder 3"/>
          <p:cNvSpPr>
            <a:spLocks noGrp="1"/>
          </p:cNvSpPr>
          <p:nvPr>
            <p:ph type="body"/>
          </p:nvPr>
        </p:nvSpPr>
        <p:spPr>
          <a:xfrm>
            <a:off x="4675680" y="160020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0" name="PlaceHolder 4"/>
          <p:cNvSpPr>
            <a:spLocks noGrp="1"/>
          </p:cNvSpPr>
          <p:nvPr>
            <p:ph type="body"/>
          </p:nvPr>
        </p:nvSpPr>
        <p:spPr>
          <a:xfrm>
            <a:off x="365040" y="398664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1" name="PlaceHolder 5"/>
          <p:cNvSpPr>
            <a:spLocks noGrp="1"/>
          </p:cNvSpPr>
          <p:nvPr>
            <p:ph type="body"/>
          </p:nvPr>
        </p:nvSpPr>
        <p:spPr>
          <a:xfrm>
            <a:off x="4675680" y="398664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33" name="PlaceHolder 2"/>
          <p:cNvSpPr>
            <a:spLocks noGrp="1"/>
          </p:cNvSpPr>
          <p:nvPr>
            <p:ph type="body"/>
          </p:nvPr>
        </p:nvSpPr>
        <p:spPr>
          <a:xfrm>
            <a:off x="365040" y="1600200"/>
            <a:ext cx="27082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4" name="PlaceHolder 3"/>
          <p:cNvSpPr>
            <a:spLocks noGrp="1"/>
          </p:cNvSpPr>
          <p:nvPr>
            <p:ph type="body"/>
          </p:nvPr>
        </p:nvSpPr>
        <p:spPr>
          <a:xfrm>
            <a:off x="3209040" y="1600200"/>
            <a:ext cx="27082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5" name="PlaceHolder 4"/>
          <p:cNvSpPr>
            <a:spLocks noGrp="1"/>
          </p:cNvSpPr>
          <p:nvPr>
            <p:ph type="body"/>
          </p:nvPr>
        </p:nvSpPr>
        <p:spPr>
          <a:xfrm>
            <a:off x="6053040" y="1600200"/>
            <a:ext cx="27082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6" name="PlaceHolder 5"/>
          <p:cNvSpPr>
            <a:spLocks noGrp="1"/>
          </p:cNvSpPr>
          <p:nvPr>
            <p:ph type="body"/>
          </p:nvPr>
        </p:nvSpPr>
        <p:spPr>
          <a:xfrm>
            <a:off x="365040" y="3986640"/>
            <a:ext cx="27082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7" name="PlaceHolder 6"/>
          <p:cNvSpPr>
            <a:spLocks noGrp="1"/>
          </p:cNvSpPr>
          <p:nvPr>
            <p:ph type="body"/>
          </p:nvPr>
        </p:nvSpPr>
        <p:spPr>
          <a:xfrm>
            <a:off x="3209040" y="3986640"/>
            <a:ext cx="27082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38" name="PlaceHolder 7"/>
          <p:cNvSpPr>
            <a:spLocks noGrp="1"/>
          </p:cNvSpPr>
          <p:nvPr>
            <p:ph type="body"/>
          </p:nvPr>
        </p:nvSpPr>
        <p:spPr>
          <a:xfrm>
            <a:off x="6053040" y="3986640"/>
            <a:ext cx="2708280" cy="217908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4" name="PlaceHolder 2"/>
          <p:cNvSpPr>
            <a:spLocks noGrp="1"/>
          </p:cNvSpPr>
          <p:nvPr>
            <p:ph type="subTitle"/>
          </p:nvPr>
        </p:nvSpPr>
        <p:spPr>
          <a:xfrm>
            <a:off x="365040" y="1600200"/>
            <a:ext cx="8412120" cy="456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6" name="PlaceHolder 2"/>
          <p:cNvSpPr>
            <a:spLocks noGrp="1"/>
          </p:cNvSpPr>
          <p:nvPr>
            <p:ph type="body"/>
          </p:nvPr>
        </p:nvSpPr>
        <p:spPr>
          <a:xfrm>
            <a:off x="365040" y="1600200"/>
            <a:ext cx="8412120" cy="456840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8" name="PlaceHolder 2"/>
          <p:cNvSpPr>
            <a:spLocks noGrp="1"/>
          </p:cNvSpPr>
          <p:nvPr>
            <p:ph type="body"/>
          </p:nvPr>
        </p:nvSpPr>
        <p:spPr>
          <a:xfrm>
            <a:off x="365040" y="1600200"/>
            <a:ext cx="4105080" cy="4568400"/>
          </a:xfrm>
          <a:prstGeom prst="rect">
            <a:avLst/>
          </a:prstGeom>
        </p:spPr>
        <p:txBody>
          <a:bodyPr lIns="0" rIns="0" tIns="0" bIns="0">
            <a:normAutofit/>
          </a:bodyPr>
          <a:p>
            <a:endParaRPr b="0" lang="en-US" sz="1600" spc="-1" strike="noStrike">
              <a:solidFill>
                <a:srgbClr val="141414"/>
              </a:solidFill>
              <a:latin typeface="Arial"/>
            </a:endParaRPr>
          </a:p>
        </p:txBody>
      </p:sp>
      <p:sp>
        <p:nvSpPr>
          <p:cNvPr id="9" name="PlaceHolder 3"/>
          <p:cNvSpPr>
            <a:spLocks noGrp="1"/>
          </p:cNvSpPr>
          <p:nvPr>
            <p:ph type="body"/>
          </p:nvPr>
        </p:nvSpPr>
        <p:spPr>
          <a:xfrm>
            <a:off x="4675680" y="1600200"/>
            <a:ext cx="4105080" cy="456840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5760" y="457200"/>
            <a:ext cx="8412120" cy="4662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13" name="PlaceHolder 2"/>
          <p:cNvSpPr>
            <a:spLocks noGrp="1"/>
          </p:cNvSpPr>
          <p:nvPr>
            <p:ph type="body"/>
          </p:nvPr>
        </p:nvSpPr>
        <p:spPr>
          <a:xfrm>
            <a:off x="365040" y="160020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14" name="PlaceHolder 3"/>
          <p:cNvSpPr>
            <a:spLocks noGrp="1"/>
          </p:cNvSpPr>
          <p:nvPr>
            <p:ph type="body"/>
          </p:nvPr>
        </p:nvSpPr>
        <p:spPr>
          <a:xfrm>
            <a:off x="4675680" y="1600200"/>
            <a:ext cx="4105080" cy="4568400"/>
          </a:xfrm>
          <a:prstGeom prst="rect">
            <a:avLst/>
          </a:prstGeom>
        </p:spPr>
        <p:txBody>
          <a:bodyPr lIns="0" rIns="0" tIns="0" bIns="0">
            <a:normAutofit/>
          </a:bodyPr>
          <a:p>
            <a:endParaRPr b="0" lang="en-US" sz="1600" spc="-1" strike="noStrike">
              <a:solidFill>
                <a:srgbClr val="141414"/>
              </a:solidFill>
              <a:latin typeface="Arial"/>
            </a:endParaRPr>
          </a:p>
        </p:txBody>
      </p:sp>
      <p:sp>
        <p:nvSpPr>
          <p:cNvPr id="15" name="PlaceHolder 4"/>
          <p:cNvSpPr>
            <a:spLocks noGrp="1"/>
          </p:cNvSpPr>
          <p:nvPr>
            <p:ph type="body"/>
          </p:nvPr>
        </p:nvSpPr>
        <p:spPr>
          <a:xfrm>
            <a:off x="365040" y="398664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17" name="PlaceHolder 2"/>
          <p:cNvSpPr>
            <a:spLocks noGrp="1"/>
          </p:cNvSpPr>
          <p:nvPr>
            <p:ph type="body"/>
          </p:nvPr>
        </p:nvSpPr>
        <p:spPr>
          <a:xfrm>
            <a:off x="365040" y="1600200"/>
            <a:ext cx="4105080" cy="4568400"/>
          </a:xfrm>
          <a:prstGeom prst="rect">
            <a:avLst/>
          </a:prstGeom>
        </p:spPr>
        <p:txBody>
          <a:bodyPr lIns="0" rIns="0" tIns="0" bIns="0">
            <a:normAutofit/>
          </a:bodyPr>
          <a:p>
            <a:endParaRPr b="0" lang="en-US" sz="1600" spc="-1" strike="noStrike">
              <a:solidFill>
                <a:srgbClr val="141414"/>
              </a:solidFill>
              <a:latin typeface="Arial"/>
            </a:endParaRPr>
          </a:p>
        </p:txBody>
      </p:sp>
      <p:sp>
        <p:nvSpPr>
          <p:cNvPr id="18" name="PlaceHolder 3"/>
          <p:cNvSpPr>
            <a:spLocks noGrp="1"/>
          </p:cNvSpPr>
          <p:nvPr>
            <p:ph type="body"/>
          </p:nvPr>
        </p:nvSpPr>
        <p:spPr>
          <a:xfrm>
            <a:off x="4675680" y="160020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19" name="PlaceHolder 4"/>
          <p:cNvSpPr>
            <a:spLocks noGrp="1"/>
          </p:cNvSpPr>
          <p:nvPr>
            <p:ph type="body"/>
          </p:nvPr>
        </p:nvSpPr>
        <p:spPr>
          <a:xfrm>
            <a:off x="4675680" y="398664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5760" y="457200"/>
            <a:ext cx="8412120" cy="1005480"/>
          </a:xfrm>
          <a:prstGeom prst="rect">
            <a:avLst/>
          </a:prstGeom>
        </p:spPr>
        <p:txBody>
          <a:bodyPr lIns="0" rIns="0" tIns="0" bIns="0" anchor="ctr">
            <a:noAutofit/>
          </a:bodyPr>
          <a:p>
            <a:endParaRPr b="0" lang="en-US" sz="1800" spc="-1" strike="noStrike">
              <a:solidFill>
                <a:srgbClr val="141414"/>
              </a:solidFill>
              <a:latin typeface="Wells Fargo Sans"/>
            </a:endParaRPr>
          </a:p>
        </p:txBody>
      </p:sp>
      <p:sp>
        <p:nvSpPr>
          <p:cNvPr id="21" name="PlaceHolder 2"/>
          <p:cNvSpPr>
            <a:spLocks noGrp="1"/>
          </p:cNvSpPr>
          <p:nvPr>
            <p:ph type="body"/>
          </p:nvPr>
        </p:nvSpPr>
        <p:spPr>
          <a:xfrm>
            <a:off x="365040" y="160020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22" name="PlaceHolder 3"/>
          <p:cNvSpPr>
            <a:spLocks noGrp="1"/>
          </p:cNvSpPr>
          <p:nvPr>
            <p:ph type="body"/>
          </p:nvPr>
        </p:nvSpPr>
        <p:spPr>
          <a:xfrm>
            <a:off x="4675680" y="1600200"/>
            <a:ext cx="4105080" cy="2179080"/>
          </a:xfrm>
          <a:prstGeom prst="rect">
            <a:avLst/>
          </a:prstGeom>
        </p:spPr>
        <p:txBody>
          <a:bodyPr lIns="0" rIns="0" tIns="0" bIns="0">
            <a:normAutofit/>
          </a:bodyPr>
          <a:p>
            <a:endParaRPr b="0" lang="en-US" sz="1600" spc="-1" strike="noStrike">
              <a:solidFill>
                <a:srgbClr val="141414"/>
              </a:solidFill>
              <a:latin typeface="Arial"/>
            </a:endParaRPr>
          </a:p>
        </p:txBody>
      </p:sp>
      <p:sp>
        <p:nvSpPr>
          <p:cNvPr id="23" name="PlaceHolder 4"/>
          <p:cNvSpPr>
            <a:spLocks noGrp="1"/>
          </p:cNvSpPr>
          <p:nvPr>
            <p:ph type="body"/>
          </p:nvPr>
        </p:nvSpPr>
        <p:spPr>
          <a:xfrm>
            <a:off x="365040" y="3986640"/>
            <a:ext cx="8412120" cy="2179080"/>
          </a:xfrm>
          <a:prstGeom prst="rect">
            <a:avLst/>
          </a:prstGeom>
        </p:spPr>
        <p:txBody>
          <a:bodyPr lIns="0" rIns="0" tIns="0" bIns="0">
            <a:normAutofit/>
          </a:bodyPr>
          <a:p>
            <a:endParaRPr b="0" lang="en-US" sz="1600" spc="-1" strike="noStrike">
              <a:solidFill>
                <a:srgbClr val="141414"/>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65760" y="457200"/>
            <a:ext cx="8412120" cy="1005480"/>
          </a:xfrm>
          <a:prstGeom prst="rect">
            <a:avLst/>
          </a:prstGeom>
        </p:spPr>
        <p:txBody>
          <a:bodyPr lIns="0" rIns="0" tIns="0" bIns="0">
            <a:noAutofit/>
          </a:bodyPr>
          <a:p>
            <a:pPr>
              <a:lnSpc>
                <a:spcPct val="90000"/>
              </a:lnSpc>
            </a:pPr>
            <a:r>
              <a:rPr b="0" lang="en-US" sz="2400" spc="-1" strike="noStrike">
                <a:solidFill>
                  <a:srgbClr val="d71e28"/>
                </a:solidFill>
                <a:latin typeface="Arial"/>
              </a:rPr>
              <a:t>[Slide title]</a:t>
            </a:r>
            <a:endParaRPr b="0" lang="en-US" sz="2400" spc="-1" strike="noStrike">
              <a:solidFill>
                <a:srgbClr val="141414"/>
              </a:solidFill>
              <a:latin typeface="Wells Fargo Sans"/>
            </a:endParaRPr>
          </a:p>
        </p:txBody>
      </p:sp>
      <p:sp>
        <p:nvSpPr>
          <p:cNvPr id="1" name="PlaceHolder 2"/>
          <p:cNvSpPr>
            <a:spLocks noGrp="1"/>
          </p:cNvSpPr>
          <p:nvPr>
            <p:ph type="body"/>
          </p:nvPr>
        </p:nvSpPr>
        <p:spPr>
          <a:xfrm>
            <a:off x="365040" y="1600200"/>
            <a:ext cx="8412120" cy="4568400"/>
          </a:xfrm>
          <a:prstGeom prst="rect">
            <a:avLst/>
          </a:prstGeom>
        </p:spPr>
        <p:txBody>
          <a:bodyPr lIns="0" rIns="0" tIns="0" bIns="0">
            <a:noAutofit/>
          </a:bodyPr>
          <a:p>
            <a:pPr marL="171360" indent="-171000">
              <a:lnSpc>
                <a:spcPct val="100000"/>
              </a:lnSpc>
              <a:spcBef>
                <a:spcPts val="1199"/>
              </a:spcBef>
              <a:buClr>
                <a:srgbClr val="141414"/>
              </a:buClr>
              <a:buFont typeface="Wells Fargo Sans"/>
              <a:buChar char="•"/>
            </a:pPr>
            <a:r>
              <a:rPr b="0" lang="en-US" sz="1600" spc="-1" strike="noStrike">
                <a:solidFill>
                  <a:srgbClr val="141414"/>
                </a:solidFill>
                <a:latin typeface="Arial"/>
              </a:rPr>
              <a:t>Edit Master text styles</a:t>
            </a:r>
            <a:endParaRPr b="0" lang="en-US" sz="1600" spc="-1" strike="noStrike">
              <a:solidFill>
                <a:srgbClr val="141414"/>
              </a:solidFill>
              <a:latin typeface="Arial"/>
            </a:endParaRPr>
          </a:p>
          <a:p>
            <a:pPr lvl="1" marL="343080" indent="-171000">
              <a:lnSpc>
                <a:spcPct val="100000"/>
              </a:lnSpc>
              <a:spcBef>
                <a:spcPts val="300"/>
              </a:spcBef>
              <a:buClr>
                <a:srgbClr val="141414"/>
              </a:buClr>
              <a:buFont typeface="Wells Fargo Sans"/>
              <a:buChar char="–"/>
            </a:pPr>
            <a:r>
              <a:rPr b="0" lang="en-US" sz="1600" spc="-1" strike="noStrike">
                <a:solidFill>
                  <a:srgbClr val="141414"/>
                </a:solidFill>
                <a:latin typeface="Arial"/>
              </a:rPr>
              <a:t>Second level</a:t>
            </a:r>
            <a:endParaRPr b="0" lang="en-US" sz="16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1600" spc="-1" strike="noStrike">
                <a:solidFill>
                  <a:srgbClr val="141414"/>
                </a:solidFill>
                <a:latin typeface="Arial"/>
              </a:rPr>
              <a:t>Third level</a:t>
            </a:r>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a:solidFill>
                  <a:srgbClr val="141414"/>
                </a:solidFill>
                <a:latin typeface="Arial"/>
              </a:rPr>
              <a:t>Fourth level</a:t>
            </a:r>
            <a:endParaRPr b="0" lang="en-US" sz="1600" spc="-1" strike="noStrike">
              <a:solidFill>
                <a:srgbClr val="141414"/>
              </a:solidFill>
              <a:latin typeface="Arial"/>
            </a:endParaRPr>
          </a:p>
          <a:p>
            <a:pPr lvl="4" marL="857160" indent="-171000">
              <a:lnSpc>
                <a:spcPct val="100000"/>
              </a:lnSpc>
              <a:spcBef>
                <a:spcPts val="300"/>
              </a:spcBef>
              <a:buClr>
                <a:srgbClr val="141414"/>
              </a:buClr>
              <a:buFont typeface="Wells Fargo Sans"/>
              <a:buChar char="–"/>
            </a:pPr>
            <a:r>
              <a:rPr b="0" lang="en-US" sz="1600" spc="-1" strike="noStrike">
                <a:solidFill>
                  <a:srgbClr val="141414"/>
                </a:solidFill>
                <a:latin typeface="Arial"/>
              </a:rPr>
              <a:t>Fifth level</a:t>
            </a:r>
            <a:endParaRPr b="0" lang="en-US" sz="1600" spc="-1" strike="noStrike">
              <a:solidFill>
                <a:srgbClr val="141414"/>
              </a:solidFill>
              <a:latin typeface="Arial"/>
            </a:endParaRPr>
          </a:p>
        </p:txBody>
      </p:sp>
      <p:sp>
        <p:nvSpPr>
          <p:cNvPr id="2" name="PlaceHolder 3"/>
          <p:cNvSpPr>
            <a:spLocks noGrp="1"/>
          </p:cNvSpPr>
          <p:nvPr>
            <p:ph type="sldNum"/>
          </p:nvPr>
        </p:nvSpPr>
        <p:spPr>
          <a:xfrm>
            <a:off x="8412480" y="6400800"/>
            <a:ext cx="365400" cy="228240"/>
          </a:xfrm>
          <a:prstGeom prst="rect">
            <a:avLst/>
          </a:prstGeom>
        </p:spPr>
        <p:txBody>
          <a:bodyPr lIns="0" rIns="0" tIns="0" bIns="0" anchor="b">
            <a:noAutofit/>
          </a:bodyPr>
          <a:p>
            <a:pPr algn="r">
              <a:lnSpc>
                <a:spcPct val="100000"/>
              </a:lnSpc>
            </a:pPr>
            <a:fld id="{0EFFF8D1-AF6A-46FD-A126-164732AC4034}" type="slidenum">
              <a:rPr b="0" lang="en-US" sz="800" spc="-1" strike="noStrike">
                <a:solidFill>
                  <a:srgbClr val="141414"/>
                </a:solidFill>
                <a:latin typeface="Wells Fargo Sans"/>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hyperlink" Target="https://www.youtube.com/watch?v=Cgxsv1riJhI" TargetMode="External"/><Relationship Id="rId2" Type="http://schemas.openxmlformats.org/officeDocument/2006/relationships/hyperlink" Target="https://www.youtube.com/watch?v=Cgxsv1riJhI" TargetMode="External"/><Relationship Id="rId3" Type="http://schemas.openxmlformats.org/officeDocument/2006/relationships/hyperlink" Target="https://www.youtube.com/watch?v=40riCqvRoMs" TargetMode="External"/><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www.random.org/coins/" TargetMode="External"/><Relationship Id="rId2" Type="http://schemas.openxmlformats.org/officeDocument/2006/relationships/hyperlink" Target="http://www.shodor.org/interactivate/activities/Coin/" TargetMode="External"/><Relationship Id="rId3" Type="http://schemas.openxmlformats.org/officeDocument/2006/relationships/hyperlink" Target="https://www.random.org/dice/" TargetMode="External"/><Relationship Id="rId4" Type="http://schemas.openxmlformats.org/officeDocument/2006/relationships/hyperlink" Target="http://www.roll-dice-online.com/"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73B1BB08-4545-43C1-A3D7-B47572C2F2C2}" type="slidenum">
              <a:rPr b="0" lang="en-US" sz="800" spc="-1" strike="noStrike">
                <a:solidFill>
                  <a:srgbClr val="141414"/>
                </a:solidFill>
                <a:latin typeface="Wells Fargo Sans"/>
              </a:rPr>
              <a:t>&lt;number&gt;</a:t>
            </a:fld>
            <a:endParaRPr b="0" lang="en-US" sz="800" spc="-1" strike="noStrike">
              <a:latin typeface="Times New Roman"/>
            </a:endParaRPr>
          </a:p>
        </p:txBody>
      </p:sp>
      <p:sp>
        <p:nvSpPr>
          <p:cNvPr id="40" name="Title 1"/>
          <p:cNvSpPr/>
          <p:nvPr/>
        </p:nvSpPr>
        <p:spPr>
          <a:xfrm>
            <a:off x="838080" y="2057400"/>
            <a:ext cx="5852520" cy="1779480"/>
          </a:xfrm>
          <a:prstGeom prst="rect">
            <a:avLst/>
          </a:prstGeom>
          <a:noFill/>
          <a:ln w="0">
            <a:noFill/>
          </a:ln>
        </p:spPr>
        <p:style>
          <a:lnRef idx="0"/>
          <a:fillRef idx="0"/>
          <a:effectRef idx="0"/>
          <a:fontRef idx="minor"/>
        </p:style>
        <p:txBody>
          <a:bodyPr lIns="0" rIns="0" tIns="0" bIns="0">
            <a:noAutofit/>
          </a:bodyPr>
          <a:p>
            <a:pPr>
              <a:lnSpc>
                <a:spcPct val="90000"/>
              </a:lnSpc>
            </a:pPr>
            <a:r>
              <a:rPr b="0" lang="en-US" sz="3200" spc="-1" strike="noStrike">
                <a:solidFill>
                  <a:srgbClr val="d71e28"/>
                </a:solidFill>
                <a:latin typeface="Arial"/>
              </a:rPr>
              <a:t>Random Numbers, Distribution and Transformation</a:t>
            </a:r>
            <a:endParaRPr b="0" lang="en-US" sz="3200" spc="-1" strike="noStrike">
              <a:latin typeface="Arial"/>
            </a:endParaRPr>
          </a:p>
        </p:txBody>
      </p:sp>
      <p:sp>
        <p:nvSpPr>
          <p:cNvPr id="41" name="Title 1"/>
          <p:cNvSpPr/>
          <p:nvPr/>
        </p:nvSpPr>
        <p:spPr>
          <a:xfrm>
            <a:off x="914400" y="3416400"/>
            <a:ext cx="5852520" cy="1779480"/>
          </a:xfrm>
          <a:prstGeom prst="rect">
            <a:avLst/>
          </a:prstGeom>
          <a:noFill/>
          <a:ln w="0">
            <a:noFill/>
          </a:ln>
        </p:spPr>
        <p:style>
          <a:lnRef idx="0"/>
          <a:fillRef idx="0"/>
          <a:effectRef idx="0"/>
          <a:fontRef idx="minor"/>
        </p:style>
        <p:txBody>
          <a:bodyPr lIns="0" rIns="0" tIns="0" bIns="0">
            <a:noAutofit/>
          </a:bodyPr>
          <a:p>
            <a:pPr>
              <a:lnSpc>
                <a:spcPct val="90000"/>
              </a:lnSpc>
            </a:pPr>
            <a:r>
              <a:rPr b="0" lang="en-US" sz="2000" spc="-1" strike="noStrike">
                <a:solidFill>
                  <a:srgbClr val="d71e28"/>
                </a:solidFill>
                <a:latin typeface="Arial"/>
              </a:rPr>
              <a:t>2021 Data Camp</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Some common distributions</a:t>
            </a:r>
            <a:endParaRPr b="0" lang="en-US" sz="3200" spc="-1" strike="noStrike">
              <a:solidFill>
                <a:srgbClr val="141414"/>
              </a:solidFill>
              <a:latin typeface="Wells Fargo Sans"/>
            </a:endParaRPr>
          </a:p>
        </p:txBody>
      </p:sp>
      <p:sp>
        <p:nvSpPr>
          <p:cNvPr id="72" name="Content Placeholder 2"/>
          <p:cNvSpPr txBox="1"/>
          <p:nvPr/>
        </p:nvSpPr>
        <p:spPr>
          <a:xfrm>
            <a:off x="365040" y="1143000"/>
            <a:ext cx="8412120" cy="502560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Continuous Distribution</a:t>
            </a:r>
            <a:endParaRPr b="0" lang="en-US" sz="2400" spc="-1" strike="noStrike">
              <a:solidFill>
                <a:srgbClr val="141414"/>
              </a:solidFill>
              <a:latin typeface="Arial"/>
            </a:endParaRPr>
          </a:p>
          <a:p>
            <a:pPr lvl="2" marL="514440" indent="-171000">
              <a:lnSpc>
                <a:spcPct val="100000"/>
              </a:lnSpc>
              <a:spcBef>
                <a:spcPts val="300"/>
              </a:spcBef>
              <a:buClr>
                <a:srgbClr val="ff0000"/>
              </a:buClr>
              <a:buFont typeface="Wells Fargo Sans"/>
              <a:buChar char="–"/>
            </a:pPr>
            <a:r>
              <a:rPr b="1" lang="en-US" sz="2400" spc="-1" strike="noStrike">
                <a:solidFill>
                  <a:srgbClr val="ff0000"/>
                </a:solidFill>
                <a:latin typeface="Arial"/>
              </a:rPr>
              <a:t> </a:t>
            </a:r>
            <a:r>
              <a:rPr b="1" lang="en-US" sz="2000" spc="-1" strike="noStrike">
                <a:solidFill>
                  <a:srgbClr val="ff0000"/>
                </a:solidFill>
                <a:latin typeface="Arial"/>
              </a:rPr>
              <a:t>Normal</a:t>
            </a:r>
            <a:r>
              <a:rPr b="0" lang="en-US" sz="2000" spc="-1" strike="noStrike">
                <a:solidFill>
                  <a:srgbClr val="141414"/>
                </a:solidFill>
                <a:latin typeface="Arial"/>
              </a:rPr>
              <a:t> distribution</a:t>
            </a:r>
            <a:endParaRPr b="0" lang="en-US" sz="20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000" spc="-1" strike="noStrike">
                <a:solidFill>
                  <a:srgbClr val="141414"/>
                </a:solidFill>
                <a:latin typeface="Arial"/>
              </a:rPr>
              <a:t> </a:t>
            </a:r>
            <a:r>
              <a:rPr b="0" lang="en-US" sz="2000" spc="-1" strike="noStrike">
                <a:solidFill>
                  <a:srgbClr val="141414"/>
                </a:solidFill>
                <a:latin typeface="Arial"/>
              </a:rPr>
              <a:t>(Definition) A continuous random variable has a Normal distribution if most values </a:t>
            </a:r>
            <a:r>
              <a:rPr b="0" lang="en-US" sz="2000" spc="-1" strike="noStrike">
                <a:solidFill>
                  <a:srgbClr val="ff0000"/>
                </a:solidFill>
                <a:latin typeface="Arial"/>
              </a:rPr>
              <a:t>cluster in the middle </a:t>
            </a:r>
            <a:r>
              <a:rPr b="0" lang="en-US" sz="2000" spc="-1" strike="noStrike">
                <a:solidFill>
                  <a:srgbClr val="141414"/>
                </a:solidFill>
                <a:latin typeface="Arial"/>
              </a:rPr>
              <a:t>of the range and the rest taper off </a:t>
            </a:r>
            <a:r>
              <a:rPr b="0" lang="en-US" sz="2000" spc="-1" strike="noStrike">
                <a:solidFill>
                  <a:srgbClr val="ff0000"/>
                </a:solidFill>
                <a:latin typeface="Arial"/>
              </a:rPr>
              <a:t>symmetrically</a:t>
            </a:r>
            <a:r>
              <a:rPr b="0" lang="en-US" sz="2000" spc="-1" strike="noStrike">
                <a:solidFill>
                  <a:srgbClr val="141414"/>
                </a:solidFill>
                <a:latin typeface="Arial"/>
              </a:rPr>
              <a:t> toward either extreme.</a:t>
            </a:r>
            <a:endParaRPr b="0" lang="en-US" sz="20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000" spc="-1" strike="noStrike">
                <a:solidFill>
                  <a:srgbClr val="141414"/>
                </a:solidFill>
                <a:latin typeface="Arial"/>
              </a:rPr>
              <a:t> </a:t>
            </a:r>
            <a:r>
              <a:rPr b="0" lang="en-US" sz="2000" spc="-1" strike="noStrike">
                <a:solidFill>
                  <a:srgbClr val="141414"/>
                </a:solidFill>
                <a:latin typeface="Arial"/>
              </a:rPr>
              <a:t>Note: the graph of a uniform distribution results in a </a:t>
            </a:r>
            <a:r>
              <a:rPr b="0" lang="en-US" sz="2000" spc="-1" strike="noStrike">
                <a:solidFill>
                  <a:srgbClr val="ff0000"/>
                </a:solidFill>
                <a:latin typeface="Arial"/>
              </a:rPr>
              <a:t>bell</a:t>
            </a:r>
            <a:r>
              <a:rPr b="0" lang="en-US" sz="2000" spc="-1" strike="noStrike">
                <a:solidFill>
                  <a:srgbClr val="141414"/>
                </a:solidFill>
                <a:latin typeface="Arial"/>
              </a:rPr>
              <a:t> shape.</a:t>
            </a:r>
            <a:endParaRPr b="0" lang="en-US" sz="2000" spc="-1" strike="noStrike">
              <a:solidFill>
                <a:srgbClr val="141414"/>
              </a:solidFill>
              <a:latin typeface="Arial"/>
            </a:endParaRPr>
          </a:p>
          <a:p>
            <a:endParaRPr b="0" lang="en-US" sz="2000" spc="-1" strike="noStrike">
              <a:solidFill>
                <a:srgbClr val="141414"/>
              </a:solidFill>
              <a:latin typeface="Arial"/>
            </a:endParaRPr>
          </a:p>
          <a:p>
            <a:pPr>
              <a:lnSpc>
                <a:spcPct val="100000"/>
              </a:lnSpc>
              <a:spcBef>
                <a:spcPts val="1199"/>
              </a:spcBef>
            </a:pPr>
            <a:endParaRPr b="0" lang="en-US" sz="2000" spc="-1" strike="noStrike">
              <a:solidFill>
                <a:srgbClr val="141414"/>
              </a:solidFill>
              <a:latin typeface="Arial"/>
            </a:endParaRPr>
          </a:p>
          <a:p>
            <a:pPr>
              <a:lnSpc>
                <a:spcPct val="100000"/>
              </a:lnSpc>
              <a:spcBef>
                <a:spcPts val="1199"/>
              </a:spcBef>
            </a:pPr>
            <a:endParaRPr b="0" lang="en-US" sz="2000" spc="-1" strike="noStrike">
              <a:solidFill>
                <a:srgbClr val="141414"/>
              </a:solidFill>
              <a:latin typeface="Arial"/>
            </a:endParaRPr>
          </a:p>
          <a:p>
            <a:pPr marL="343080">
              <a:lnSpc>
                <a:spcPct val="100000"/>
              </a:lnSpc>
              <a:spcBef>
                <a:spcPts val="300"/>
              </a:spcBef>
              <a:tabLst>
                <a:tab algn="l" pos="0"/>
              </a:tabLst>
            </a:pPr>
            <a:endParaRPr b="0" lang="en-US" sz="2000" spc="-1" strike="noStrike">
              <a:solidFill>
                <a:srgbClr val="141414"/>
              </a:solidFill>
              <a:latin typeface="Arial"/>
            </a:endParaRPr>
          </a:p>
          <a:p>
            <a:pPr>
              <a:lnSpc>
                <a:spcPct val="100000"/>
              </a:lnSpc>
              <a:spcBef>
                <a:spcPts val="1199"/>
              </a:spcBef>
              <a:tabLst>
                <a:tab algn="l" pos="0"/>
              </a:tabLst>
            </a:pPr>
            <a:endParaRPr b="0" lang="en-US" sz="2000" spc="-1" strike="noStrike">
              <a:solidFill>
                <a:srgbClr val="141414"/>
              </a:solidFill>
              <a:latin typeface="Arial"/>
            </a:endParaRPr>
          </a:p>
        </p:txBody>
      </p:sp>
      <p:sp>
        <p:nvSpPr>
          <p:cNvPr id="73"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E9AB9485-2003-4AA9-A559-5C7E18AB6107}" type="slidenum">
              <a:rPr b="0" lang="en-US" sz="800" spc="-1" strike="noStrike">
                <a:solidFill>
                  <a:srgbClr val="141414"/>
                </a:solidFill>
                <a:latin typeface="Wells Fargo Sans"/>
              </a:rPr>
              <a:t>10</a:t>
            </a:fld>
            <a:endParaRPr b="0" lang="en-US" sz="800" spc="-1" strike="noStrike">
              <a:latin typeface="Times New Roman"/>
            </a:endParaRPr>
          </a:p>
        </p:txBody>
      </p:sp>
      <p:pic>
        <p:nvPicPr>
          <p:cNvPr id="74" name="Picture 5" descr=""/>
          <p:cNvPicPr/>
          <p:nvPr/>
        </p:nvPicPr>
        <p:blipFill>
          <a:blip r:embed="rId1"/>
          <a:stretch/>
        </p:blipFill>
        <p:spPr>
          <a:xfrm>
            <a:off x="2156760" y="3429000"/>
            <a:ext cx="4828680" cy="2971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Some common distributions</a:t>
            </a:r>
            <a:endParaRPr b="0" lang="en-US" sz="3200" spc="-1" strike="noStrike">
              <a:solidFill>
                <a:srgbClr val="141414"/>
              </a:solidFill>
              <a:latin typeface="Wells Fargo Sans"/>
            </a:endParaRPr>
          </a:p>
        </p:txBody>
      </p:sp>
      <p:sp>
        <p:nvSpPr>
          <p:cNvPr id="76" name="Content Placeholder 2"/>
          <p:cNvSpPr txBox="1"/>
          <p:nvPr/>
        </p:nvSpPr>
        <p:spPr>
          <a:xfrm>
            <a:off x="365040" y="1066680"/>
            <a:ext cx="8412120" cy="510192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Continuous Distribution</a:t>
            </a:r>
            <a:endParaRPr b="0" lang="en-US" sz="2400" spc="-1" strike="noStrike">
              <a:solidFill>
                <a:srgbClr val="141414"/>
              </a:solidFill>
              <a:latin typeface="Arial"/>
            </a:endParaRPr>
          </a:p>
          <a:p>
            <a:pPr lvl="2" marL="514440" indent="-171000">
              <a:lnSpc>
                <a:spcPct val="100000"/>
              </a:lnSpc>
              <a:spcBef>
                <a:spcPts val="300"/>
              </a:spcBef>
              <a:buClr>
                <a:srgbClr val="ff0000"/>
              </a:buClr>
              <a:buFont typeface="Wells Fargo Sans"/>
              <a:buChar char="–"/>
            </a:pPr>
            <a:r>
              <a:rPr b="1" lang="en-US" sz="2400" spc="-1" strike="noStrike">
                <a:solidFill>
                  <a:srgbClr val="ff0000"/>
                </a:solidFill>
                <a:latin typeface="Arial"/>
              </a:rPr>
              <a:t> </a:t>
            </a:r>
            <a:r>
              <a:rPr b="1" lang="en-US" sz="2000" spc="-1" strike="noStrike">
                <a:solidFill>
                  <a:srgbClr val="ff0000"/>
                </a:solidFill>
                <a:latin typeface="Arial"/>
              </a:rPr>
              <a:t>Exponential</a:t>
            </a:r>
            <a:r>
              <a:rPr b="0" lang="en-US" sz="2000" spc="-1" strike="noStrike">
                <a:solidFill>
                  <a:srgbClr val="141414"/>
                </a:solidFill>
                <a:latin typeface="Arial"/>
              </a:rPr>
              <a:t> distribution</a:t>
            </a:r>
            <a:endParaRPr b="0" lang="en-US" sz="20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000" spc="-1" strike="noStrike">
                <a:solidFill>
                  <a:srgbClr val="141414"/>
                </a:solidFill>
                <a:latin typeface="Arial"/>
              </a:rPr>
              <a:t> </a:t>
            </a:r>
            <a:r>
              <a:rPr b="0" lang="en-US" sz="2000" spc="-1" strike="noStrike">
                <a:solidFill>
                  <a:srgbClr val="141414"/>
                </a:solidFill>
                <a:latin typeface="Arial"/>
              </a:rPr>
              <a:t>(Definition) The exponential distribution is often concerned with the amount of time until some specific event occurs. There are </a:t>
            </a:r>
            <a:r>
              <a:rPr b="0" lang="en-US" sz="2000" spc="-1" strike="noStrike">
                <a:solidFill>
                  <a:srgbClr val="ff0000"/>
                </a:solidFill>
                <a:latin typeface="Arial"/>
              </a:rPr>
              <a:t>fewer large values</a:t>
            </a:r>
            <a:r>
              <a:rPr b="0" lang="en-US" sz="2000" spc="-1" strike="noStrike">
                <a:solidFill>
                  <a:srgbClr val="141414"/>
                </a:solidFill>
                <a:latin typeface="Arial"/>
              </a:rPr>
              <a:t> and </a:t>
            </a:r>
            <a:r>
              <a:rPr b="0" lang="en-US" sz="2000" spc="-1" strike="noStrike">
                <a:solidFill>
                  <a:srgbClr val="ff0000"/>
                </a:solidFill>
                <a:latin typeface="Arial"/>
              </a:rPr>
              <a:t>more small values</a:t>
            </a:r>
            <a:r>
              <a:rPr b="0" lang="en-US" sz="2000" spc="-1" strike="noStrike">
                <a:solidFill>
                  <a:srgbClr val="141414"/>
                </a:solidFill>
                <a:latin typeface="Arial"/>
              </a:rPr>
              <a:t>.</a:t>
            </a:r>
            <a:endParaRPr b="0" lang="en-US" sz="20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000" spc="-1" strike="noStrike">
                <a:solidFill>
                  <a:srgbClr val="141414"/>
                </a:solidFill>
                <a:latin typeface="Arial"/>
              </a:rPr>
              <a:t> </a:t>
            </a:r>
            <a:r>
              <a:rPr b="0" lang="en-US" sz="2000" spc="-1" strike="noStrike">
                <a:solidFill>
                  <a:srgbClr val="141414"/>
                </a:solidFill>
                <a:latin typeface="Arial"/>
              </a:rPr>
              <a:t>Note: the graph of a uniform distribution results in an </a:t>
            </a:r>
            <a:r>
              <a:rPr b="0" lang="en-US" sz="2000" spc="-1" strike="noStrike">
                <a:solidFill>
                  <a:srgbClr val="ff0000"/>
                </a:solidFill>
                <a:latin typeface="Arial"/>
              </a:rPr>
              <a:t>exponential decay</a:t>
            </a:r>
            <a:r>
              <a:rPr b="0" lang="en-US" sz="2000" spc="-1" strike="noStrike">
                <a:solidFill>
                  <a:srgbClr val="141414"/>
                </a:solidFill>
                <a:latin typeface="Arial"/>
              </a:rPr>
              <a:t> curve.</a:t>
            </a:r>
            <a:endParaRPr b="0" lang="en-US" sz="2000" spc="-1" strike="noStrike">
              <a:solidFill>
                <a:srgbClr val="141414"/>
              </a:solidFill>
              <a:latin typeface="Arial"/>
            </a:endParaRPr>
          </a:p>
          <a:p>
            <a:endParaRPr b="0" lang="en-US" sz="2000" spc="-1" strike="noStrike">
              <a:solidFill>
                <a:srgbClr val="141414"/>
              </a:solidFill>
              <a:latin typeface="Arial"/>
            </a:endParaRPr>
          </a:p>
          <a:p>
            <a:pPr>
              <a:lnSpc>
                <a:spcPct val="100000"/>
              </a:lnSpc>
              <a:spcBef>
                <a:spcPts val="1199"/>
              </a:spcBef>
            </a:pPr>
            <a:endParaRPr b="0" lang="en-US" sz="2000" spc="-1" strike="noStrike">
              <a:solidFill>
                <a:srgbClr val="141414"/>
              </a:solidFill>
              <a:latin typeface="Arial"/>
            </a:endParaRPr>
          </a:p>
          <a:p>
            <a:pPr>
              <a:lnSpc>
                <a:spcPct val="100000"/>
              </a:lnSpc>
              <a:spcBef>
                <a:spcPts val="1199"/>
              </a:spcBef>
            </a:pPr>
            <a:endParaRPr b="0" lang="en-US" sz="2000" spc="-1" strike="noStrike">
              <a:solidFill>
                <a:srgbClr val="141414"/>
              </a:solidFill>
              <a:latin typeface="Arial"/>
            </a:endParaRPr>
          </a:p>
          <a:p>
            <a:pPr marL="343080">
              <a:lnSpc>
                <a:spcPct val="100000"/>
              </a:lnSpc>
              <a:spcBef>
                <a:spcPts val="300"/>
              </a:spcBef>
              <a:tabLst>
                <a:tab algn="l" pos="0"/>
              </a:tabLst>
            </a:pPr>
            <a:endParaRPr b="0" lang="en-US" sz="2000" spc="-1" strike="noStrike">
              <a:solidFill>
                <a:srgbClr val="141414"/>
              </a:solidFill>
              <a:latin typeface="Arial"/>
            </a:endParaRPr>
          </a:p>
          <a:p>
            <a:pPr>
              <a:lnSpc>
                <a:spcPct val="100000"/>
              </a:lnSpc>
              <a:spcBef>
                <a:spcPts val="1199"/>
              </a:spcBef>
              <a:tabLst>
                <a:tab algn="l" pos="0"/>
              </a:tabLst>
            </a:pPr>
            <a:endParaRPr b="0" lang="en-US" sz="2000" spc="-1" strike="noStrike">
              <a:solidFill>
                <a:srgbClr val="141414"/>
              </a:solidFill>
              <a:latin typeface="Arial"/>
            </a:endParaRPr>
          </a:p>
        </p:txBody>
      </p:sp>
      <p:sp>
        <p:nvSpPr>
          <p:cNvPr id="77"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1C0274E2-0BC3-438B-A035-21CF620E8692}" type="slidenum">
              <a:rPr b="0" lang="en-US" sz="800" spc="-1" strike="noStrike">
                <a:solidFill>
                  <a:srgbClr val="141414"/>
                </a:solidFill>
                <a:latin typeface="Wells Fargo Sans"/>
              </a:rPr>
              <a:t>11</a:t>
            </a:fld>
            <a:endParaRPr b="0" lang="en-US" sz="800" spc="-1" strike="noStrike">
              <a:latin typeface="Times New Roman"/>
            </a:endParaRPr>
          </a:p>
        </p:txBody>
      </p:sp>
      <p:pic>
        <p:nvPicPr>
          <p:cNvPr id="78" name="Picture 5" descr=""/>
          <p:cNvPicPr/>
          <p:nvPr/>
        </p:nvPicPr>
        <p:blipFill>
          <a:blip r:embed="rId1"/>
          <a:stretch/>
        </p:blipFill>
        <p:spPr>
          <a:xfrm>
            <a:off x="2895120" y="3285000"/>
            <a:ext cx="3352320" cy="3344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Use python to generate distributions</a:t>
            </a:r>
            <a:endParaRPr b="0" lang="en-US" sz="3200" spc="-1" strike="noStrike">
              <a:solidFill>
                <a:srgbClr val="141414"/>
              </a:solidFill>
              <a:latin typeface="Wells Fargo Sans"/>
            </a:endParaRPr>
          </a:p>
        </p:txBody>
      </p:sp>
      <p:sp>
        <p:nvSpPr>
          <p:cNvPr id="80" name="Content Placeholder 2"/>
          <p:cNvSpPr txBox="1"/>
          <p:nvPr/>
        </p:nvSpPr>
        <p:spPr>
          <a:xfrm>
            <a:off x="365040" y="1600200"/>
            <a:ext cx="8412120" cy="4568400"/>
          </a:xfrm>
          <a:prstGeom prst="rect">
            <a:avLst/>
          </a:prstGeom>
          <a:noFill/>
          <a:ln w="0">
            <a:noFill/>
          </a:ln>
        </p:spPr>
        <p:txBody>
          <a:bodyPr lIns="0" rIns="0" tIns="0" bIns="0">
            <a:no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Switch to Python…</a:t>
            </a: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p:txBody>
      </p:sp>
      <p:sp>
        <p:nvSpPr>
          <p:cNvPr id="81"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8764E3FE-5659-4B0B-B956-E0F1C9442A9E}" type="slidenum">
              <a:rPr b="0" lang="en-US" sz="800" spc="-1" strike="noStrike">
                <a:solidFill>
                  <a:srgbClr val="141414"/>
                </a:solidFill>
                <a:latin typeface="Wells Fargo Sans"/>
              </a:rPr>
              <a:t>11</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Transformation</a:t>
            </a:r>
            <a:endParaRPr b="0" lang="en-US" sz="3200" spc="-1" strike="noStrike">
              <a:solidFill>
                <a:srgbClr val="141414"/>
              </a:solidFill>
              <a:latin typeface="Wells Fargo Sans"/>
            </a:endParaRPr>
          </a:p>
        </p:txBody>
      </p:sp>
      <p:sp>
        <p:nvSpPr>
          <p:cNvPr id="83" name="Content Placeholder 2"/>
          <p:cNvSpPr txBox="1"/>
          <p:nvPr/>
        </p:nvSpPr>
        <p:spPr>
          <a:xfrm>
            <a:off x="365040" y="1600200"/>
            <a:ext cx="8412120" cy="456840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In practice, we can generate random numbers of a </a:t>
            </a:r>
            <a:r>
              <a:rPr b="1" lang="en-US" sz="2400" spc="-1" strike="noStrike">
                <a:solidFill>
                  <a:srgbClr val="ff0000"/>
                </a:solidFill>
                <a:latin typeface="Arial"/>
              </a:rPr>
              <a:t>different</a:t>
            </a:r>
            <a:r>
              <a:rPr b="0" lang="en-US" sz="2400" spc="-1" strike="noStrike">
                <a:solidFill>
                  <a:srgbClr val="141414"/>
                </a:solidFill>
                <a:latin typeface="Arial"/>
              </a:rPr>
              <a:t> distribution by doing math </a:t>
            </a:r>
            <a:r>
              <a:rPr b="1" lang="en-US" sz="2400" spc="-1" strike="noStrike">
                <a:solidFill>
                  <a:srgbClr val="ff0000"/>
                </a:solidFill>
                <a:latin typeface="Arial"/>
              </a:rPr>
              <a:t>transformation</a:t>
            </a:r>
            <a:r>
              <a:rPr b="0" lang="en-US" sz="2400" spc="-1" strike="noStrike">
                <a:solidFill>
                  <a:srgbClr val="141414"/>
                </a:solidFill>
                <a:latin typeface="Arial"/>
              </a:rPr>
              <a:t> of the random numbers of an </a:t>
            </a:r>
            <a:r>
              <a:rPr b="1" lang="en-US" sz="2400" spc="-1" strike="noStrike">
                <a:solidFill>
                  <a:srgbClr val="ff0000"/>
                </a:solidFill>
                <a:latin typeface="Arial"/>
              </a:rPr>
              <a:t>existing </a:t>
            </a:r>
            <a:r>
              <a:rPr b="0" lang="en-US" sz="2400" spc="-1" strike="noStrike">
                <a:solidFill>
                  <a:srgbClr val="141414"/>
                </a:solidFill>
                <a:latin typeface="Arial"/>
              </a:rPr>
              <a:t>distribution.</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tabLst>
                <a:tab algn="l" pos="0"/>
              </a:tabLst>
            </a:pPr>
            <a:r>
              <a:rPr b="0" lang="en-US" sz="2400" spc="-1" strike="noStrike">
                <a:solidFill>
                  <a:srgbClr val="141414"/>
                </a:solidFill>
                <a:latin typeface="Arial"/>
              </a:rPr>
              <a:t>For example, We can generate </a:t>
            </a:r>
            <a:r>
              <a:rPr b="1" lang="en-US" sz="2400" spc="-1" strike="noStrike">
                <a:solidFill>
                  <a:srgbClr val="ff0000"/>
                </a:solidFill>
                <a:latin typeface="Arial"/>
              </a:rPr>
              <a:t>exponential</a:t>
            </a:r>
            <a:r>
              <a:rPr b="0" lang="en-US" sz="2400" spc="-1" strike="noStrike">
                <a:solidFill>
                  <a:srgbClr val="141414"/>
                </a:solidFill>
                <a:latin typeface="Arial"/>
              </a:rPr>
              <a:t> distribution from </a:t>
            </a:r>
            <a:r>
              <a:rPr b="1" lang="en-US" sz="2400" spc="-1" strike="noStrike">
                <a:solidFill>
                  <a:srgbClr val="ff0000"/>
                </a:solidFill>
                <a:latin typeface="Arial"/>
              </a:rPr>
              <a:t>uniform</a:t>
            </a:r>
            <a:r>
              <a:rPr b="0" lang="en-US" sz="2400" spc="-1" strike="noStrike">
                <a:solidFill>
                  <a:srgbClr val="141414"/>
                </a:solidFill>
                <a:latin typeface="Arial"/>
              </a:rPr>
              <a:t> distribution.</a:t>
            </a:r>
            <a:endParaRPr b="0" lang="en-US" sz="2400" spc="-1" strike="noStrike">
              <a:solidFill>
                <a:srgbClr val="141414"/>
              </a:solidFill>
              <a:latin typeface="Arial"/>
            </a:endParaRPr>
          </a:p>
          <a:p>
            <a:pPr lvl="4" marL="857160" indent="-171000">
              <a:lnSpc>
                <a:spcPct val="100000"/>
              </a:lnSpc>
              <a:spcBef>
                <a:spcPts val="300"/>
              </a:spcBef>
              <a:buClr>
                <a:srgbClr val="141414"/>
              </a:buClr>
              <a:buFont typeface="Wells Fargo Sans"/>
              <a:buChar char="–"/>
              <a:tabLst>
                <a:tab algn="l" pos="0"/>
              </a:tabLst>
            </a:pPr>
            <a:r>
              <a:rPr b="0" lang="en-US" sz="2400" spc="-1" strike="noStrike">
                <a:solidFill>
                  <a:srgbClr val="141414"/>
                </a:solidFill>
                <a:latin typeface="Arial"/>
              </a:rPr>
              <a:t>Show example in Python</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tabLst>
                <a:tab algn="l" pos="0"/>
              </a:tabLst>
            </a:pPr>
            <a:r>
              <a:rPr b="0" lang="en-US" sz="2400" spc="-1" strike="noStrike">
                <a:solidFill>
                  <a:srgbClr val="141414"/>
                </a:solidFill>
                <a:latin typeface="Arial"/>
              </a:rPr>
              <a:t>The proof of why transformation works require some knowledge of </a:t>
            </a:r>
            <a:r>
              <a:rPr b="1" lang="en-US" sz="2400" spc="-1" strike="noStrike">
                <a:solidFill>
                  <a:srgbClr val="ff0000"/>
                </a:solidFill>
                <a:latin typeface="Arial"/>
              </a:rPr>
              <a:t>probability theory</a:t>
            </a:r>
            <a:r>
              <a:rPr b="0" lang="en-US" sz="2400" spc="-1" strike="noStrike">
                <a:solidFill>
                  <a:srgbClr val="141414"/>
                </a:solidFill>
                <a:latin typeface="Arial"/>
              </a:rPr>
              <a:t>, we will omit the proof here.</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p:txBody>
      </p:sp>
      <p:sp>
        <p:nvSpPr>
          <p:cNvPr id="84"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632415DE-AA62-40CF-BE58-CA2FB02469F3}" type="slidenum">
              <a:rPr b="0" lang="en-US" sz="800" spc="-1" strike="noStrike">
                <a:solidFill>
                  <a:srgbClr val="141414"/>
                </a:solidFill>
                <a:latin typeface="Wells Fargo Sans"/>
              </a:rPr>
              <a:t>13</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Transformation</a:t>
            </a:r>
            <a:endParaRPr b="0" lang="en-US" sz="3200" spc="-1" strike="noStrike">
              <a:solidFill>
                <a:srgbClr val="141414"/>
              </a:solidFill>
              <a:latin typeface="Wells Fargo Sans"/>
            </a:endParaRPr>
          </a:p>
        </p:txBody>
      </p:sp>
      <p:sp>
        <p:nvSpPr>
          <p:cNvPr id="86" name="Content Placeholder 2"/>
          <p:cNvSpPr txBox="1"/>
          <p:nvPr/>
        </p:nvSpPr>
        <p:spPr>
          <a:xfrm>
            <a:off x="365040" y="1600200"/>
            <a:ext cx="8412120" cy="456840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000" spc="-1" strike="noStrike">
                <a:solidFill>
                  <a:srgbClr val="141414"/>
                </a:solidFill>
                <a:latin typeface="Arial"/>
              </a:rPr>
              <a:t>Transform uniform distribution to a non-uniform distribution</a:t>
            </a:r>
            <a:endParaRPr b="0" lang="en-US" sz="2000" spc="-1" strike="noStrike">
              <a:solidFill>
                <a:srgbClr val="141414"/>
              </a:solidFill>
              <a:latin typeface="Arial"/>
            </a:endParaRPr>
          </a:p>
          <a:p>
            <a:pPr>
              <a:lnSpc>
                <a:spcPct val="100000"/>
              </a:lnSpc>
              <a:spcBef>
                <a:spcPts val="1199"/>
              </a:spcBef>
            </a:pPr>
            <a:endParaRPr b="0" lang="en-US" sz="2000" spc="-1" strike="noStrike">
              <a:solidFill>
                <a:srgbClr val="141414"/>
              </a:solidFill>
              <a:latin typeface="Arial"/>
            </a:endParaRPr>
          </a:p>
        </p:txBody>
      </p:sp>
      <p:sp>
        <p:nvSpPr>
          <p:cNvPr id="87"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8386B2E9-256E-4978-A0AC-DBF61349DF64}" type="slidenum">
              <a:rPr b="0" lang="en-US" sz="800" spc="-1" strike="noStrike">
                <a:solidFill>
                  <a:srgbClr val="141414"/>
                </a:solidFill>
                <a:latin typeface="Wells Fargo Sans"/>
              </a:rPr>
              <a:t>14</a:t>
            </a:fld>
            <a:endParaRPr b="0" lang="en-US" sz="800" spc="-1" strike="noStrike">
              <a:latin typeface="Times New Roman"/>
            </a:endParaRPr>
          </a:p>
        </p:txBody>
      </p:sp>
      <p:pic>
        <p:nvPicPr>
          <p:cNvPr id="88" name="Picture 4" descr=""/>
          <p:cNvPicPr/>
          <p:nvPr/>
        </p:nvPicPr>
        <p:blipFill>
          <a:blip r:embed="rId1"/>
          <a:stretch/>
        </p:blipFill>
        <p:spPr>
          <a:xfrm>
            <a:off x="762120" y="2133720"/>
            <a:ext cx="4697280" cy="37324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Practice</a:t>
            </a:r>
            <a:endParaRPr b="0" lang="en-US" sz="3200" spc="-1" strike="noStrike">
              <a:solidFill>
                <a:srgbClr val="141414"/>
              </a:solidFill>
              <a:latin typeface="Wells Fargo Sans"/>
            </a:endParaRPr>
          </a:p>
        </p:txBody>
      </p:sp>
      <p:sp>
        <p:nvSpPr>
          <p:cNvPr id="90" name="Content Placeholder 2"/>
          <p:cNvSpPr txBox="1"/>
          <p:nvPr/>
        </p:nvSpPr>
        <p:spPr>
          <a:xfrm>
            <a:off x="365040" y="1600200"/>
            <a:ext cx="8412120" cy="4568400"/>
          </a:xfrm>
          <a:prstGeom prst="rect">
            <a:avLst/>
          </a:prstGeom>
          <a:noFill/>
          <a:ln w="0">
            <a:noFill/>
          </a:ln>
        </p:spPr>
        <p:txBody>
          <a:bodyPr lIns="0" rIns="0" tIns="0" bIns="0">
            <a:no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Switch to python…</a:t>
            </a: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p:txBody>
      </p:sp>
      <p:sp>
        <p:nvSpPr>
          <p:cNvPr id="91"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883454A9-A34F-4A41-B775-877BB2341190}" type="slidenum">
              <a:rPr b="0" lang="en-US" sz="800" spc="-1" strike="noStrike">
                <a:solidFill>
                  <a:srgbClr val="141414"/>
                </a:solidFill>
                <a:latin typeface="Wells Fargo Sans"/>
              </a:rPr>
              <a:t>14</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Questions</a:t>
            </a:r>
            <a:endParaRPr b="0" lang="en-US" sz="3200" spc="-1" strike="noStrike">
              <a:solidFill>
                <a:srgbClr val="141414"/>
              </a:solidFill>
              <a:latin typeface="Wells Fargo Sans"/>
            </a:endParaRPr>
          </a:p>
        </p:txBody>
      </p:sp>
      <p:sp>
        <p:nvSpPr>
          <p:cNvPr id="93"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F11BDA6E-E15B-4274-97DE-9EC6E0DD47DC}" type="slidenum">
              <a:rPr b="0" lang="en-US" sz="800" spc="-1" strike="noStrike">
                <a:solidFill>
                  <a:srgbClr val="141414"/>
                </a:solidFill>
                <a:latin typeface="Wells Fargo Sans"/>
              </a:rPr>
              <a:t>&lt;number&gt;</a:t>
            </a:fld>
            <a:endParaRPr b="0" lang="en-US" sz="800" spc="-1" strike="noStrike">
              <a:latin typeface="Times New Roman"/>
            </a:endParaRPr>
          </a:p>
        </p:txBody>
      </p:sp>
      <p:sp>
        <p:nvSpPr>
          <p:cNvPr id="94" name="Content Placeholder 5"/>
          <p:cNvSpPr txBox="1"/>
          <p:nvPr/>
        </p:nvSpPr>
        <p:spPr>
          <a:xfrm>
            <a:off x="365760" y="1144440"/>
            <a:ext cx="8412120" cy="4568400"/>
          </a:xfrm>
          <a:prstGeom prst="rect">
            <a:avLst/>
          </a:prstGeom>
          <a:noFill/>
          <a:ln w="0">
            <a:noFill/>
          </a:ln>
        </p:spPr>
        <p:txBody>
          <a:bodyPr lIns="0" rIns="0" tIns="0" bIns="0">
            <a:noAutofit/>
          </a:bodyPr>
          <a:p>
            <a:pPr marL="171360" indent="-171000">
              <a:lnSpc>
                <a:spcPct val="100000"/>
              </a:lnSpc>
              <a:spcBef>
                <a:spcPts val="1199"/>
              </a:spcBef>
              <a:buClr>
                <a:srgbClr val="141414"/>
              </a:buClr>
              <a:buFont typeface="Wells Fargo Sans"/>
              <a:buChar char="•"/>
            </a:pPr>
            <a:r>
              <a:rPr b="0" lang="en-US" sz="1600" spc="-1" strike="noStrike">
                <a:solidFill>
                  <a:srgbClr val="141414"/>
                </a:solidFill>
                <a:latin typeface="Arial"/>
              </a:rPr>
              <a:t>Preparation for GAN</a:t>
            </a:r>
            <a:endParaRPr b="0" lang="en-US" sz="1600" spc="-1" strike="noStrike">
              <a:solidFill>
                <a:srgbClr val="141414"/>
              </a:solidFill>
              <a:latin typeface="Arial"/>
            </a:endParaRPr>
          </a:p>
          <a:p>
            <a:pPr>
              <a:lnSpc>
                <a:spcPct val="100000"/>
              </a:lnSpc>
              <a:spcBef>
                <a:spcPts val="1199"/>
              </a:spcBef>
            </a:pPr>
            <a:endParaRPr b="0" lang="en-US" sz="1600" spc="-1" strike="noStrike">
              <a:solidFill>
                <a:srgbClr val="141414"/>
              </a:solidFill>
              <a:latin typeface="Arial"/>
            </a:endParaRPr>
          </a:p>
          <a:p>
            <a:pPr>
              <a:lnSpc>
                <a:spcPct val="100000"/>
              </a:lnSpc>
              <a:spcBef>
                <a:spcPts val="1199"/>
              </a:spcBef>
            </a:pPr>
            <a:endParaRPr b="0" lang="en-US" sz="1600" spc="-1" strike="noStrike">
              <a:solidFill>
                <a:srgbClr val="141414"/>
              </a:solidFill>
              <a:latin typeface="Arial"/>
            </a:endParaRPr>
          </a:p>
          <a:p>
            <a:pPr marL="171360" indent="-171000">
              <a:lnSpc>
                <a:spcPct val="100000"/>
              </a:lnSpc>
              <a:spcBef>
                <a:spcPts val="1199"/>
              </a:spcBef>
              <a:buClr>
                <a:srgbClr val="141414"/>
              </a:buClr>
              <a:buFont typeface="Wells Fargo Sans"/>
              <a:buChar char="•"/>
            </a:pPr>
            <a:r>
              <a:rPr b="0" lang="en-US" sz="1600" spc="-1" strike="noStrike">
                <a:solidFill>
                  <a:srgbClr val="141414"/>
                </a:solidFill>
                <a:latin typeface="Arial"/>
              </a:rPr>
              <a:t>How computer learn to recognize objects instantly: :</a:t>
            </a:r>
            <a:r>
              <a:rPr b="0" lang="en-US" sz="1600" spc="-1" strike="noStrike" u="sng">
                <a:solidFill>
                  <a:srgbClr val="5a469b"/>
                </a:solidFill>
                <a:uFillTx/>
                <a:latin typeface="Arial"/>
                <a:hlinkClick r:id="rId1"/>
              </a:rPr>
              <a:t>https:</a:t>
            </a:r>
            <a:r>
              <a:rPr b="0" lang="en-US" sz="1600" spc="-1" strike="noStrike" u="sng">
                <a:solidFill>
                  <a:srgbClr val="5a469b"/>
                </a:solidFill>
                <a:uFillTx/>
                <a:latin typeface="Arial"/>
                <a:hlinkClick r:id="rId2"/>
              </a:rPr>
              <a:t>//www.youtube.com/watch?v=Cgxsv1riJhI</a:t>
            </a:r>
            <a:r>
              <a:rPr b="0" lang="en-US" sz="1600" spc="-1" strike="noStrike">
                <a:solidFill>
                  <a:srgbClr val="141414"/>
                </a:solidFill>
                <a:latin typeface="Arial"/>
              </a:rPr>
              <a:t> </a:t>
            </a:r>
            <a:endParaRPr b="0" lang="en-US" sz="1600" spc="-1" strike="noStrike">
              <a:solidFill>
                <a:srgbClr val="141414"/>
              </a:solidFill>
              <a:latin typeface="Arial"/>
            </a:endParaRPr>
          </a:p>
          <a:p>
            <a:pPr>
              <a:lnSpc>
                <a:spcPct val="100000"/>
              </a:lnSpc>
              <a:spcBef>
                <a:spcPts val="1199"/>
              </a:spcBef>
            </a:pPr>
            <a:endParaRPr b="0" lang="en-US" sz="1600" spc="-1" strike="noStrike">
              <a:solidFill>
                <a:srgbClr val="141414"/>
              </a:solidFill>
              <a:latin typeface="Arial"/>
            </a:endParaRPr>
          </a:p>
          <a:p>
            <a:pPr>
              <a:lnSpc>
                <a:spcPct val="100000"/>
              </a:lnSpc>
              <a:spcBef>
                <a:spcPts val="1199"/>
              </a:spcBef>
            </a:pPr>
            <a:endParaRPr b="0" lang="en-US" sz="1600" spc="-1" strike="noStrike">
              <a:solidFill>
                <a:srgbClr val="141414"/>
              </a:solidFill>
              <a:latin typeface="Arial"/>
            </a:endParaRPr>
          </a:p>
          <a:p>
            <a:pPr>
              <a:lnSpc>
                <a:spcPct val="100000"/>
              </a:lnSpc>
              <a:spcBef>
                <a:spcPts val="1199"/>
              </a:spcBef>
              <a:tabLst>
                <a:tab algn="l" pos="0"/>
              </a:tabLst>
            </a:pPr>
            <a:endParaRPr b="0" lang="en-US" sz="1600" spc="-1" strike="noStrike">
              <a:solidFill>
                <a:srgbClr val="141414"/>
              </a:solidFill>
              <a:latin typeface="Arial"/>
            </a:endParaRPr>
          </a:p>
          <a:p>
            <a:pPr marL="171360" indent="-171000">
              <a:lnSpc>
                <a:spcPct val="100000"/>
              </a:lnSpc>
              <a:spcBef>
                <a:spcPts val="1199"/>
              </a:spcBef>
              <a:buClr>
                <a:srgbClr val="141414"/>
              </a:buClr>
              <a:buFont typeface="Wells Fargo Sans"/>
              <a:buChar char="•"/>
              <a:tabLst>
                <a:tab algn="l" pos="0"/>
              </a:tabLst>
            </a:pPr>
            <a:r>
              <a:rPr b="0" lang="en-US" sz="1600" spc="-1" strike="noStrike">
                <a:solidFill>
                  <a:srgbClr val="141414"/>
                </a:solidFill>
                <a:latin typeface="Arial"/>
              </a:rPr>
              <a:t>How we teach computers to understand pictures: </a:t>
            </a:r>
            <a:r>
              <a:rPr b="0" lang="en-US" sz="1600" spc="-1" strike="noStrike" u="sng">
                <a:solidFill>
                  <a:srgbClr val="5a469b"/>
                </a:solidFill>
                <a:uFillTx/>
                <a:latin typeface="Arial"/>
                <a:hlinkClick r:id="rId3"/>
              </a:rPr>
              <a:t>https://www.youtube.com/watch?v=40riCqvRoMs</a:t>
            </a:r>
            <a:endParaRPr b="0" lang="en-US" sz="1600" spc="-1" strike="noStrike">
              <a:solidFill>
                <a:srgbClr val="141414"/>
              </a:solidFill>
              <a:latin typeface="Arial"/>
            </a:endParaRPr>
          </a:p>
          <a:p>
            <a:pPr>
              <a:lnSpc>
                <a:spcPct val="100000"/>
              </a:lnSpc>
              <a:spcBef>
                <a:spcPts val="1199"/>
              </a:spcBef>
              <a:tabLst>
                <a:tab algn="l" pos="0"/>
              </a:tabLst>
            </a:pPr>
            <a:endParaRPr b="0" lang="en-US" sz="1600" spc="-1" strike="noStrike">
              <a:solidFill>
                <a:srgbClr val="141414"/>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What is random number?</a:t>
            </a:r>
            <a:endParaRPr b="0" lang="en-US" sz="3200" spc="-1" strike="noStrike">
              <a:solidFill>
                <a:srgbClr val="141414"/>
              </a:solidFill>
              <a:latin typeface="Wells Fargo Sans"/>
            </a:endParaRPr>
          </a:p>
        </p:txBody>
      </p:sp>
      <p:sp>
        <p:nvSpPr>
          <p:cNvPr id="43" name="Content Placeholder 2"/>
          <p:cNvSpPr txBox="1"/>
          <p:nvPr/>
        </p:nvSpPr>
        <p:spPr>
          <a:xfrm>
            <a:off x="365040" y="1600200"/>
            <a:ext cx="8412120" cy="456840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Random numbers are sequences of </a:t>
            </a:r>
            <a:r>
              <a:rPr b="1" lang="en-US" sz="2400" spc="-1" strike="noStrike">
                <a:solidFill>
                  <a:srgbClr val="ff0000"/>
                </a:solidFill>
                <a:latin typeface="Arial"/>
              </a:rPr>
              <a:t>independent </a:t>
            </a:r>
            <a:r>
              <a:rPr b="0" lang="en-US" sz="2400" spc="-1" strike="noStrike">
                <a:solidFill>
                  <a:srgbClr val="141414"/>
                </a:solidFill>
                <a:latin typeface="Arial"/>
              </a:rPr>
              <a:t>numbers with a </a:t>
            </a:r>
            <a:r>
              <a:rPr b="1" lang="en-US" sz="2400" spc="-1" strike="noStrike">
                <a:solidFill>
                  <a:srgbClr val="ff0000"/>
                </a:solidFill>
                <a:latin typeface="Arial"/>
              </a:rPr>
              <a:t>specified distribution</a:t>
            </a:r>
            <a:r>
              <a:rPr b="0" lang="en-US" sz="2400" spc="-1" strike="noStrike">
                <a:solidFill>
                  <a:srgbClr val="141414"/>
                </a:solidFill>
                <a:latin typeface="Arial"/>
              </a:rPr>
              <a:t> such as uniform distribution, normal distribution and exponential distribution, etc. (We will talk about what is distribution in later slides)</a:t>
            </a: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Random numbers have been used for </a:t>
            </a:r>
            <a:r>
              <a:rPr b="1" lang="en-US" sz="2400" spc="-1" strike="noStrike">
                <a:solidFill>
                  <a:srgbClr val="ff0000"/>
                </a:solidFill>
                <a:latin typeface="Arial"/>
              </a:rPr>
              <a:t>a long time</a:t>
            </a:r>
            <a:r>
              <a:rPr b="0" lang="en-US" sz="2400" spc="-1" strike="noStrike">
                <a:solidFill>
                  <a:srgbClr val="141414"/>
                </a:solidFill>
                <a:latin typeface="Arial"/>
              </a:rPr>
              <a:t>. The goal is to leave the result up to </a:t>
            </a:r>
            <a:r>
              <a:rPr b="1" lang="en-US" sz="2400" spc="-1" strike="noStrike">
                <a:solidFill>
                  <a:srgbClr val="ff0000"/>
                </a:solidFill>
                <a:latin typeface="Arial"/>
              </a:rPr>
              <a:t>random chance</a:t>
            </a:r>
            <a:r>
              <a:rPr b="0" lang="en-US" sz="2400" spc="-1" strike="noStrike">
                <a:solidFill>
                  <a:srgbClr val="141414"/>
                </a:solidFill>
                <a:latin typeface="Arial"/>
              </a:rPr>
              <a:t>. For instance, rolling a dice and flipping a coin.</a:t>
            </a: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p:txBody>
      </p:sp>
      <p:sp>
        <p:nvSpPr>
          <p:cNvPr id="44"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3ACCDCC6-01BD-4946-BF88-83FB4D98C0C2}" type="slidenum">
              <a:rPr b="0" lang="en-US" sz="800" spc="-1" strike="noStrike">
                <a:solidFill>
                  <a:srgbClr val="141414"/>
                </a:solidFill>
                <a:latin typeface="Wells Fargo Sans"/>
              </a:rPr>
              <a:t>2</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2400" spc="-1" strike="noStrike">
                <a:solidFill>
                  <a:srgbClr val="d71e28"/>
                </a:solidFill>
                <a:latin typeface="Arial"/>
              </a:rPr>
              <a:t>Experiments</a:t>
            </a:r>
            <a:endParaRPr b="0" lang="en-US" sz="2400" spc="-1" strike="noStrike">
              <a:solidFill>
                <a:srgbClr val="141414"/>
              </a:solidFill>
              <a:latin typeface="Wells Fargo Sans"/>
            </a:endParaRPr>
          </a:p>
        </p:txBody>
      </p:sp>
      <p:sp>
        <p:nvSpPr>
          <p:cNvPr id="46" name="Content Placeholder 2"/>
          <p:cNvSpPr txBox="1"/>
          <p:nvPr/>
        </p:nvSpPr>
        <p:spPr>
          <a:xfrm>
            <a:off x="365040" y="1600200"/>
            <a:ext cx="8412120" cy="4568400"/>
          </a:xfrm>
          <a:prstGeom prst="rect">
            <a:avLst/>
          </a:prstGeom>
          <a:noFill/>
          <a:ln w="0">
            <a:noFill/>
          </a:ln>
        </p:spPr>
        <p:txBody>
          <a:bodyPr lIns="0" rIns="0" tIns="0" bIns="0">
            <a:noAutofit/>
          </a:bodyPr>
          <a:p>
            <a:pPr marL="171360" indent="-171000">
              <a:lnSpc>
                <a:spcPct val="100000"/>
              </a:lnSpc>
              <a:spcBef>
                <a:spcPts val="1199"/>
              </a:spcBef>
              <a:buClr>
                <a:srgbClr val="141414"/>
              </a:buClr>
              <a:buFont typeface="Wells Fargo Sans"/>
              <a:buChar char="•"/>
            </a:pPr>
            <a:r>
              <a:rPr b="0" lang="en-US" sz="1600" spc="-1" strike="noStrike">
                <a:solidFill>
                  <a:srgbClr val="141414"/>
                </a:solidFill>
                <a:latin typeface="Arial"/>
              </a:rPr>
              <a:t>Coin Flipper</a:t>
            </a:r>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u="sng">
                <a:solidFill>
                  <a:srgbClr val="5a469b"/>
                </a:solidFill>
                <a:uFillTx/>
                <a:latin typeface="Arial"/>
                <a:hlinkClick r:id="rId1"/>
              </a:rPr>
              <a:t>https://www.random.org/coins/</a:t>
            </a:r>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u="sng">
                <a:solidFill>
                  <a:srgbClr val="5a469b"/>
                </a:solidFill>
                <a:uFillTx/>
                <a:latin typeface="Arial"/>
                <a:hlinkClick r:id="rId2"/>
              </a:rPr>
              <a:t>http://www.shodor.org/interactivate/activities/Coin/</a:t>
            </a:r>
            <a:endParaRPr b="0" lang="en-US" sz="1600" spc="-1" strike="noStrike">
              <a:solidFill>
                <a:srgbClr val="141414"/>
              </a:solidFill>
              <a:latin typeface="Arial"/>
            </a:endParaRPr>
          </a:p>
          <a:p>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a:solidFill>
                  <a:srgbClr val="141414"/>
                </a:solidFill>
                <a:latin typeface="Arial"/>
              </a:rPr>
              <a:t>What do you expect to see if we flip a coin 1,000 times?</a:t>
            </a:r>
            <a:endParaRPr b="0" lang="en-US" sz="1600" spc="-1" strike="noStrike">
              <a:solidFill>
                <a:srgbClr val="141414"/>
              </a:solidFill>
              <a:latin typeface="Arial"/>
            </a:endParaRPr>
          </a:p>
          <a:p>
            <a:pPr>
              <a:lnSpc>
                <a:spcPct val="100000"/>
              </a:lnSpc>
              <a:spcBef>
                <a:spcPts val="1199"/>
              </a:spcBef>
            </a:pPr>
            <a:endParaRPr b="0" lang="en-US" sz="1600" spc="-1" strike="noStrike">
              <a:solidFill>
                <a:srgbClr val="141414"/>
              </a:solidFill>
              <a:latin typeface="Arial"/>
            </a:endParaRPr>
          </a:p>
          <a:p>
            <a:pPr marL="171360" indent="-171000">
              <a:lnSpc>
                <a:spcPct val="100000"/>
              </a:lnSpc>
              <a:spcBef>
                <a:spcPts val="1199"/>
              </a:spcBef>
              <a:buClr>
                <a:srgbClr val="141414"/>
              </a:buClr>
              <a:buFont typeface="Wells Fargo Sans"/>
              <a:buChar char="•"/>
            </a:pPr>
            <a:r>
              <a:rPr b="0" lang="en-US" sz="1600" spc="-1" strike="noStrike">
                <a:solidFill>
                  <a:srgbClr val="141414"/>
                </a:solidFill>
                <a:latin typeface="Arial"/>
              </a:rPr>
              <a:t>Dice Roller</a:t>
            </a:r>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u="sng">
                <a:solidFill>
                  <a:srgbClr val="5a469b"/>
                </a:solidFill>
                <a:uFillTx/>
                <a:latin typeface="Arial"/>
                <a:hlinkClick r:id="rId3"/>
              </a:rPr>
              <a:t>https://www.random.org/dice/</a:t>
            </a:r>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u="sng">
                <a:solidFill>
                  <a:srgbClr val="5a469b"/>
                </a:solidFill>
                <a:uFillTx/>
                <a:latin typeface="Arial"/>
                <a:hlinkClick r:id="rId4"/>
              </a:rPr>
              <a:t>http://www.roll-dice-online.com/</a:t>
            </a:r>
            <a:endParaRPr b="0" lang="en-US" sz="1600" spc="-1" strike="noStrike">
              <a:solidFill>
                <a:srgbClr val="141414"/>
              </a:solidFill>
              <a:latin typeface="Arial"/>
            </a:endParaRPr>
          </a:p>
          <a:p>
            <a:endParaRPr b="0" lang="en-US" sz="16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1600" spc="-1" strike="noStrike">
                <a:solidFill>
                  <a:srgbClr val="141414"/>
                </a:solidFill>
                <a:latin typeface="Arial"/>
              </a:rPr>
              <a:t>What do you expect to see if we roll a dice 1,000 times?</a:t>
            </a:r>
            <a:endParaRPr b="0" lang="en-US" sz="1600" spc="-1" strike="noStrike">
              <a:solidFill>
                <a:srgbClr val="141414"/>
              </a:solidFill>
              <a:latin typeface="Arial"/>
            </a:endParaRPr>
          </a:p>
          <a:p>
            <a:pPr>
              <a:lnSpc>
                <a:spcPct val="100000"/>
              </a:lnSpc>
              <a:spcBef>
                <a:spcPts val="1199"/>
              </a:spcBef>
            </a:pPr>
            <a:endParaRPr b="0" lang="en-US" sz="1600" spc="-1" strike="noStrike">
              <a:solidFill>
                <a:srgbClr val="141414"/>
              </a:solidFill>
              <a:latin typeface="Arial"/>
            </a:endParaRPr>
          </a:p>
        </p:txBody>
      </p:sp>
      <p:sp>
        <p:nvSpPr>
          <p:cNvPr id="47"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183887EB-EF0E-4BE0-9FDC-162782B90114}" type="slidenum">
              <a:rPr b="0" lang="en-US" sz="800" spc="-1" strike="noStrike">
                <a:solidFill>
                  <a:srgbClr val="141414"/>
                </a:solidFill>
                <a:latin typeface="Wells Fargo Sans"/>
              </a:rPr>
              <a:t>2</a:t>
            </a:fld>
            <a:endParaRPr b="0" lang="en-US" sz="800" spc="-1" strike="noStrike">
              <a:latin typeface="Times New Roman"/>
            </a:endParaRPr>
          </a:p>
        </p:txBody>
      </p:sp>
      <p:pic>
        <p:nvPicPr>
          <p:cNvPr id="48" name="Picture 4" descr=""/>
          <p:cNvPicPr/>
          <p:nvPr/>
        </p:nvPicPr>
        <p:blipFill>
          <a:blip r:embed="rId5"/>
          <a:stretch/>
        </p:blipFill>
        <p:spPr>
          <a:xfrm>
            <a:off x="6248520" y="1905120"/>
            <a:ext cx="2285640" cy="1028520"/>
          </a:xfrm>
          <a:prstGeom prst="rect">
            <a:avLst/>
          </a:prstGeom>
          <a:ln w="0">
            <a:noFill/>
          </a:ln>
        </p:spPr>
      </p:pic>
      <p:pic>
        <p:nvPicPr>
          <p:cNvPr id="49" name="Picture 5" descr=""/>
          <p:cNvPicPr/>
          <p:nvPr/>
        </p:nvPicPr>
        <p:blipFill>
          <a:blip r:embed="rId6"/>
          <a:stretch/>
        </p:blipFill>
        <p:spPr>
          <a:xfrm>
            <a:off x="6415200" y="3610440"/>
            <a:ext cx="1952280" cy="1875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What is random number generator?</a:t>
            </a:r>
            <a:endParaRPr b="0" lang="en-US" sz="3200" spc="-1" strike="noStrike">
              <a:solidFill>
                <a:srgbClr val="141414"/>
              </a:solidFill>
              <a:latin typeface="Wells Fargo Sans"/>
            </a:endParaRPr>
          </a:p>
        </p:txBody>
      </p:sp>
      <p:sp>
        <p:nvSpPr>
          <p:cNvPr id="51" name="Content Placeholder 2"/>
          <p:cNvSpPr txBox="1"/>
          <p:nvPr/>
        </p:nvSpPr>
        <p:spPr>
          <a:xfrm>
            <a:off x="365040" y="1600200"/>
            <a:ext cx="8412120" cy="4568400"/>
          </a:xfrm>
          <a:prstGeom prst="rect">
            <a:avLst/>
          </a:prstGeom>
          <a:noFill/>
          <a:ln w="0">
            <a:noFill/>
          </a:ln>
        </p:spPr>
        <p:txBody>
          <a:bodyPr lIns="0" rIns="0" tIns="0" bIns="0">
            <a:no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Random number generators are just the </a:t>
            </a:r>
            <a:r>
              <a:rPr b="1" lang="en-US" sz="2400" spc="-1" strike="noStrike">
                <a:solidFill>
                  <a:srgbClr val="ff0000"/>
                </a:solidFill>
                <a:latin typeface="Arial"/>
              </a:rPr>
              <a:t>modern application</a:t>
            </a:r>
            <a:r>
              <a:rPr b="0" lang="en-US" sz="2400" spc="-1" strike="noStrike">
                <a:solidFill>
                  <a:srgbClr val="141414"/>
                </a:solidFill>
                <a:latin typeface="Arial"/>
              </a:rPr>
              <a:t> of randomness devices such as dice and flipping coins.</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tabLst>
                <a:tab algn="l" pos="0"/>
              </a:tabLst>
            </a:pPr>
            <a:r>
              <a:rPr b="0" lang="en-US" sz="2400" spc="-1" strike="noStrike">
                <a:solidFill>
                  <a:srgbClr val="141414"/>
                </a:solidFill>
                <a:latin typeface="Arial"/>
              </a:rPr>
              <a:t>In modern computing, random number generators are implemented through </a:t>
            </a:r>
            <a:r>
              <a:rPr b="1" lang="en-US" sz="2400" spc="-1" strike="noStrike">
                <a:solidFill>
                  <a:srgbClr val="ff0000"/>
                </a:solidFill>
                <a:latin typeface="Arial"/>
              </a:rPr>
              <a:t>programming</a:t>
            </a:r>
            <a:r>
              <a:rPr b="0" lang="en-US" sz="2400" spc="-1" strike="noStrike">
                <a:solidFill>
                  <a:srgbClr val="141414"/>
                </a:solidFill>
                <a:latin typeface="Arial"/>
              </a:rPr>
              <a:t> based on </a:t>
            </a:r>
            <a:r>
              <a:rPr b="1" lang="en-US" sz="2400" spc="-1" strike="noStrike">
                <a:solidFill>
                  <a:srgbClr val="ff0000"/>
                </a:solidFill>
                <a:latin typeface="Arial"/>
              </a:rPr>
              <a:t>deterministic</a:t>
            </a:r>
            <a:r>
              <a:rPr b="0" lang="en-US" sz="2400" spc="-1" strike="noStrike">
                <a:solidFill>
                  <a:srgbClr val="141414"/>
                </a:solidFill>
                <a:latin typeface="Arial"/>
              </a:rPr>
              <a:t> computation. Therefore, this is not </a:t>
            </a:r>
            <a:r>
              <a:rPr b="1" lang="en-US" sz="2400" spc="-1" strike="noStrike">
                <a:solidFill>
                  <a:srgbClr val="ff0000"/>
                </a:solidFill>
                <a:latin typeface="Arial"/>
              </a:rPr>
              <a:t>really</a:t>
            </a:r>
            <a:r>
              <a:rPr b="0" lang="en-US" sz="2400" spc="-1" strike="noStrike">
                <a:solidFill>
                  <a:srgbClr val="141414"/>
                </a:solidFill>
                <a:latin typeface="Arial"/>
              </a:rPr>
              <a:t> considered as true random.</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tabLst>
                <a:tab algn="l" pos="0"/>
              </a:tabLst>
            </a:pPr>
            <a:r>
              <a:rPr b="0" lang="en-US" sz="2400" spc="-1" strike="noStrike">
                <a:solidFill>
                  <a:srgbClr val="141414"/>
                </a:solidFill>
                <a:latin typeface="Arial"/>
              </a:rPr>
              <a:t>In practice, this is </a:t>
            </a:r>
            <a:r>
              <a:rPr b="1" lang="en-US" sz="2400" spc="-1" strike="noStrike">
                <a:solidFill>
                  <a:srgbClr val="ff0000"/>
                </a:solidFill>
                <a:latin typeface="Arial"/>
              </a:rPr>
              <a:t>sufficient</a:t>
            </a:r>
            <a:r>
              <a:rPr b="0" lang="en-US" sz="2400" spc="-1" strike="noStrike">
                <a:solidFill>
                  <a:srgbClr val="141414"/>
                </a:solidFill>
                <a:latin typeface="Arial"/>
              </a:rPr>
              <a:t> to fulfill most tasks.</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p:txBody>
      </p:sp>
      <p:sp>
        <p:nvSpPr>
          <p:cNvPr id="52"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00B8A715-59CE-4399-9F04-78B3012EA1E8}" type="slidenum">
              <a:rPr b="0" lang="en-US" sz="800" spc="-1" strike="noStrike">
                <a:solidFill>
                  <a:srgbClr val="141414"/>
                </a:solidFill>
                <a:latin typeface="Wells Fargo Sans"/>
              </a:rPr>
              <a:t>2</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Use python to generate random numbers</a:t>
            </a:r>
            <a:endParaRPr b="0" lang="en-US" sz="3200" spc="-1" strike="noStrike">
              <a:solidFill>
                <a:srgbClr val="141414"/>
              </a:solidFill>
              <a:latin typeface="Wells Fargo Sans"/>
            </a:endParaRPr>
          </a:p>
        </p:txBody>
      </p:sp>
      <p:sp>
        <p:nvSpPr>
          <p:cNvPr id="54" name="Content Placeholder 2"/>
          <p:cNvSpPr txBox="1"/>
          <p:nvPr/>
        </p:nvSpPr>
        <p:spPr>
          <a:xfrm>
            <a:off x="365040" y="1600200"/>
            <a:ext cx="8412120" cy="4568400"/>
          </a:xfrm>
          <a:prstGeom prst="rect">
            <a:avLst/>
          </a:prstGeom>
          <a:noFill/>
          <a:ln w="0">
            <a:noFill/>
          </a:ln>
        </p:spPr>
        <p:txBody>
          <a:bodyPr lIns="0" rIns="0" tIns="0" bIns="0">
            <a:no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Switch to Python…</a:t>
            </a: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p:txBody>
      </p:sp>
      <p:sp>
        <p:nvSpPr>
          <p:cNvPr id="55"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A8B44EFA-407C-4089-86AB-1D1CFE4103B3}" type="slidenum">
              <a:rPr b="0" lang="en-US" sz="800" spc="-1" strike="noStrike">
                <a:solidFill>
                  <a:srgbClr val="141414"/>
                </a:solidFill>
                <a:latin typeface="Wells Fargo Sans"/>
              </a:rPr>
              <a:t>2</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Distribution</a:t>
            </a:r>
            <a:endParaRPr b="0" lang="en-US" sz="3200" spc="-1" strike="noStrike">
              <a:solidFill>
                <a:srgbClr val="141414"/>
              </a:solidFill>
              <a:latin typeface="Wells Fargo Sans"/>
            </a:endParaRPr>
          </a:p>
        </p:txBody>
      </p:sp>
      <p:sp>
        <p:nvSpPr>
          <p:cNvPr id="57" name="Content Placeholder 2"/>
          <p:cNvSpPr txBox="1"/>
          <p:nvPr/>
        </p:nvSpPr>
        <p:spPr>
          <a:xfrm>
            <a:off x="365040" y="1600200"/>
            <a:ext cx="8412120" cy="4568400"/>
          </a:xfrm>
          <a:prstGeom prst="rect">
            <a:avLst/>
          </a:prstGeom>
          <a:noFill/>
          <a:ln w="0">
            <a:noFill/>
          </a:ln>
        </p:spPr>
        <p:txBody>
          <a:bodyPr lIns="0" rIns="0" tIns="0" bIns="0">
            <a:normAutofit fontScale="91000"/>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As we mentioned in the first slide, random numbers are sequences of independent numbers with some specified </a:t>
            </a:r>
            <a:r>
              <a:rPr b="1" lang="en-US" sz="2400" spc="-1" strike="noStrike">
                <a:solidFill>
                  <a:srgbClr val="ff0000"/>
                </a:solidFill>
                <a:latin typeface="Arial"/>
              </a:rPr>
              <a:t>distribution</a:t>
            </a:r>
            <a:r>
              <a:rPr b="0" lang="en-US" sz="2400" spc="-1" strike="noStrike">
                <a:solidFill>
                  <a:srgbClr val="141414"/>
                </a:solidFill>
                <a:latin typeface="Arial"/>
              </a:rPr>
              <a:t>. We now give the formal definition of </a:t>
            </a:r>
            <a:r>
              <a:rPr b="1" lang="en-US" sz="2400" spc="-1" strike="noStrike">
                <a:solidFill>
                  <a:srgbClr val="ff0000"/>
                </a:solidFill>
                <a:latin typeface="Arial"/>
              </a:rPr>
              <a:t>distribution</a:t>
            </a:r>
            <a:r>
              <a:rPr b="0" lang="en-US" sz="2400" spc="-1" strike="noStrike">
                <a:solidFill>
                  <a:srgbClr val="141414"/>
                </a:solidFill>
                <a:latin typeface="Arial"/>
              </a:rPr>
              <a:t>:</a:t>
            </a: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A probability distribution is a mathematical function that provides the </a:t>
            </a:r>
            <a:r>
              <a:rPr b="1" lang="en-US" sz="2400" spc="-1" strike="noStrike">
                <a:solidFill>
                  <a:srgbClr val="ff0000"/>
                </a:solidFill>
                <a:latin typeface="Arial"/>
              </a:rPr>
              <a:t>probabilities of occurrence </a:t>
            </a:r>
            <a:r>
              <a:rPr b="0" lang="en-US" sz="2400" spc="-1" strike="noStrike">
                <a:solidFill>
                  <a:srgbClr val="141414"/>
                </a:solidFill>
                <a:latin typeface="Arial"/>
              </a:rPr>
              <a:t>of different possible outcomes in an experiment. </a:t>
            </a:r>
            <a:endParaRPr b="0" lang="en-US" sz="24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2400" spc="-1" strike="noStrike">
                <a:solidFill>
                  <a:srgbClr val="141414"/>
                </a:solidFill>
                <a:latin typeface="Arial"/>
              </a:rPr>
              <a:t>Discrete distribution</a:t>
            </a:r>
            <a:endParaRPr b="0" lang="en-US" sz="2400" spc="-1" strike="noStrike">
              <a:solidFill>
                <a:srgbClr val="141414"/>
              </a:solidFill>
              <a:latin typeface="Arial"/>
            </a:endParaRPr>
          </a:p>
          <a:p>
            <a:pPr lvl="3" marL="685800" indent="-171000">
              <a:lnSpc>
                <a:spcPct val="100000"/>
              </a:lnSpc>
              <a:spcBef>
                <a:spcPts val="300"/>
              </a:spcBef>
              <a:buClr>
                <a:srgbClr val="141414"/>
              </a:buClr>
              <a:buFont typeface="Wells Fargo Sans"/>
              <a:buChar char="–"/>
            </a:pPr>
            <a:r>
              <a:rPr b="0" lang="en-US" sz="2400" spc="-1" strike="noStrike">
                <a:solidFill>
                  <a:srgbClr val="141414"/>
                </a:solidFill>
                <a:latin typeface="Arial"/>
              </a:rPr>
              <a:t>Continuous distribution</a:t>
            </a:r>
            <a:endParaRPr b="0" lang="en-US" sz="2400" spc="-1" strike="noStrike">
              <a:solidFill>
                <a:srgbClr val="141414"/>
              </a:solidFill>
              <a:latin typeface="Arial"/>
            </a:endParaRPr>
          </a:p>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For instance, if X is used to denote the outcome of a coin toss ("the experiment"), then the </a:t>
            </a:r>
            <a:r>
              <a:rPr b="1" lang="en-US" sz="2400" spc="-1" strike="noStrike">
                <a:solidFill>
                  <a:srgbClr val="ff0000"/>
                </a:solidFill>
                <a:latin typeface="Arial"/>
              </a:rPr>
              <a:t>probability distribution </a:t>
            </a:r>
            <a:r>
              <a:rPr b="0" lang="en-US" sz="2400" spc="-1" strike="noStrike">
                <a:solidFill>
                  <a:srgbClr val="141414"/>
                </a:solidFill>
                <a:latin typeface="Arial"/>
              </a:rPr>
              <a:t>of X would take the value 0.5 for X = heads, and 0.5 for X = tails (assuming the coin is fair).</a:t>
            </a: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p:txBody>
      </p:sp>
      <p:sp>
        <p:nvSpPr>
          <p:cNvPr id="58"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1A55C962-8881-4D2E-850A-5A7521FDB3B5}" type="slidenum">
              <a:rPr b="0" lang="en-US" sz="800" spc="-1" strike="noStrike">
                <a:solidFill>
                  <a:srgbClr val="141414"/>
                </a:solidFill>
                <a:latin typeface="Wells Fargo Sans"/>
              </a:rPr>
              <a:t>6</a:t>
            </a:fld>
            <a:endParaRPr b="0" lang="en-US" sz="8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Some common distributions</a:t>
            </a:r>
            <a:endParaRPr b="0" lang="en-US" sz="3200" spc="-1" strike="noStrike">
              <a:solidFill>
                <a:srgbClr val="141414"/>
              </a:solidFill>
              <a:latin typeface="Wells Fargo Sans"/>
            </a:endParaRPr>
          </a:p>
        </p:txBody>
      </p:sp>
      <p:sp>
        <p:nvSpPr>
          <p:cNvPr id="60" name="Content Placeholder 2"/>
          <p:cNvSpPr txBox="1"/>
          <p:nvPr/>
        </p:nvSpPr>
        <p:spPr>
          <a:xfrm>
            <a:off x="365040" y="1143000"/>
            <a:ext cx="8412120" cy="502560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Discrete Distribution</a:t>
            </a:r>
            <a:endParaRPr b="0" lang="en-US" sz="2400" spc="-1" strike="noStrike">
              <a:solidFill>
                <a:srgbClr val="141414"/>
              </a:solidFill>
              <a:latin typeface="Arial"/>
            </a:endParaRPr>
          </a:p>
          <a:p>
            <a:pPr lvl="2" marL="514440" indent="-171000">
              <a:lnSpc>
                <a:spcPct val="100000"/>
              </a:lnSpc>
              <a:spcBef>
                <a:spcPts val="300"/>
              </a:spcBef>
              <a:buClr>
                <a:srgbClr val="ff0000"/>
              </a:buClr>
              <a:buFont typeface="Wells Fargo Sans"/>
              <a:buChar char="–"/>
            </a:pPr>
            <a:r>
              <a:rPr b="1" lang="en-US" sz="2400" spc="-1" strike="noStrike">
                <a:solidFill>
                  <a:srgbClr val="ff0000"/>
                </a:solidFill>
                <a:latin typeface="Arial"/>
              </a:rPr>
              <a:t> </a:t>
            </a:r>
            <a:r>
              <a:rPr b="1" lang="en-US" sz="2400" spc="-1" strike="noStrike">
                <a:solidFill>
                  <a:srgbClr val="ff0000"/>
                </a:solidFill>
                <a:latin typeface="Arial"/>
              </a:rPr>
              <a:t>Bernoulli </a:t>
            </a:r>
            <a:r>
              <a:rPr b="0" lang="en-US" sz="2400" spc="-1" strike="noStrike">
                <a:solidFill>
                  <a:srgbClr val="141414"/>
                </a:solidFill>
                <a:latin typeface="Arial"/>
              </a:rPr>
              <a:t>distribution</a:t>
            </a:r>
            <a:endParaRPr b="0" lang="en-US" sz="24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400" spc="-1" strike="noStrike">
                <a:solidFill>
                  <a:srgbClr val="141414"/>
                </a:solidFill>
                <a:latin typeface="Arial"/>
              </a:rPr>
              <a:t> </a:t>
            </a:r>
            <a:r>
              <a:rPr b="0" lang="en-US" sz="2400" spc="-1" strike="noStrike">
                <a:solidFill>
                  <a:srgbClr val="141414"/>
                </a:solidFill>
                <a:latin typeface="Arial"/>
              </a:rPr>
              <a:t>(Definition) The Bernoulli distribution has only two possible outcomes like success and failure with success probability p and failure probability 1-p.</a:t>
            </a:r>
            <a:endParaRPr b="0" lang="en-US" sz="24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400" spc="-1" strike="noStrike">
                <a:solidFill>
                  <a:srgbClr val="141414"/>
                </a:solidFill>
                <a:latin typeface="Arial"/>
              </a:rPr>
              <a:t> </a:t>
            </a:r>
            <a:r>
              <a:rPr b="0" lang="en-US" sz="2400" spc="-1" strike="noStrike">
                <a:solidFill>
                  <a:srgbClr val="141414"/>
                </a:solidFill>
                <a:latin typeface="Arial"/>
              </a:rPr>
              <a:t>The distribution of heads and tails in coin flip is an example of a Bernoulli distribution with p=? </a:t>
            </a: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a:p>
            <a:pPr>
              <a:lnSpc>
                <a:spcPct val="100000"/>
              </a:lnSpc>
              <a:spcBef>
                <a:spcPts val="1199"/>
              </a:spcBef>
            </a:pPr>
            <a:endParaRPr b="0" lang="en-US" sz="2400" spc="-1" strike="noStrike">
              <a:solidFill>
                <a:srgbClr val="141414"/>
              </a:solidFill>
              <a:latin typeface="Arial"/>
            </a:endParaRPr>
          </a:p>
        </p:txBody>
      </p:sp>
      <p:sp>
        <p:nvSpPr>
          <p:cNvPr id="61"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8E41D479-1296-406B-B050-D48C03BC0323}" type="slidenum">
              <a:rPr b="0" lang="en-US" sz="800" spc="-1" strike="noStrike">
                <a:solidFill>
                  <a:srgbClr val="141414"/>
                </a:solidFill>
                <a:latin typeface="Wells Fargo Sans"/>
              </a:rPr>
              <a:t>7</a:t>
            </a:fld>
            <a:endParaRPr b="0" lang="en-US" sz="800" spc="-1" strike="noStrike">
              <a:latin typeface="Times New Roman"/>
            </a:endParaRPr>
          </a:p>
        </p:txBody>
      </p:sp>
      <p:pic>
        <p:nvPicPr>
          <p:cNvPr id="62" name="Picture 5" descr=""/>
          <p:cNvPicPr/>
          <p:nvPr/>
        </p:nvPicPr>
        <p:blipFill>
          <a:blip r:embed="rId1"/>
          <a:stretch/>
        </p:blipFill>
        <p:spPr>
          <a:xfrm>
            <a:off x="1537560" y="4160880"/>
            <a:ext cx="6067080" cy="2123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Some common distributions</a:t>
            </a:r>
            <a:endParaRPr b="0" lang="en-US" sz="3200" spc="-1" strike="noStrike">
              <a:solidFill>
                <a:srgbClr val="141414"/>
              </a:solidFill>
              <a:latin typeface="Wells Fargo Sans"/>
            </a:endParaRPr>
          </a:p>
        </p:txBody>
      </p:sp>
      <p:sp>
        <p:nvSpPr>
          <p:cNvPr id="64" name="Content Placeholder 2"/>
          <p:cNvSpPr txBox="1"/>
          <p:nvPr/>
        </p:nvSpPr>
        <p:spPr>
          <a:xfrm>
            <a:off x="365040" y="1066680"/>
            <a:ext cx="8412120" cy="510192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Discrete Distribution</a:t>
            </a:r>
            <a:endParaRPr b="0" lang="en-US" sz="2400" spc="-1" strike="noStrike">
              <a:solidFill>
                <a:srgbClr val="141414"/>
              </a:solidFill>
              <a:latin typeface="Arial"/>
            </a:endParaRPr>
          </a:p>
          <a:p>
            <a:pPr lvl="2" marL="514440" indent="-171000">
              <a:lnSpc>
                <a:spcPct val="100000"/>
              </a:lnSpc>
              <a:spcBef>
                <a:spcPts val="300"/>
              </a:spcBef>
              <a:buClr>
                <a:srgbClr val="ff0000"/>
              </a:buClr>
              <a:buFont typeface="Wells Fargo Sans"/>
              <a:buChar char="–"/>
            </a:pPr>
            <a:r>
              <a:rPr b="1" lang="en-US" sz="2400" spc="-1" strike="noStrike">
                <a:solidFill>
                  <a:srgbClr val="ff0000"/>
                </a:solidFill>
                <a:latin typeface="Arial"/>
              </a:rPr>
              <a:t> </a:t>
            </a:r>
            <a:r>
              <a:rPr b="1" lang="en-US" sz="1900" spc="-1" strike="noStrike">
                <a:solidFill>
                  <a:srgbClr val="ff0000"/>
                </a:solidFill>
                <a:latin typeface="Arial"/>
              </a:rPr>
              <a:t>Binomial </a:t>
            </a:r>
            <a:r>
              <a:rPr b="0" lang="en-US" sz="1900" spc="-1" strike="noStrike">
                <a:solidFill>
                  <a:srgbClr val="141414"/>
                </a:solidFill>
                <a:latin typeface="Arial"/>
              </a:rPr>
              <a:t>distribution</a:t>
            </a:r>
            <a:endParaRPr b="0" lang="en-US" sz="19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1900" spc="-1" strike="noStrike">
                <a:solidFill>
                  <a:srgbClr val="141414"/>
                </a:solidFill>
                <a:latin typeface="Arial"/>
              </a:rPr>
              <a:t> </a:t>
            </a:r>
            <a:r>
              <a:rPr b="0" lang="en-US" sz="1900" spc="-1" strike="noStrike">
                <a:solidFill>
                  <a:srgbClr val="141414"/>
                </a:solidFill>
                <a:latin typeface="Arial"/>
              </a:rPr>
              <a:t>(Definition) Only two (mutually exclusive) outcomes are possible, such as gain or loss, head or tail, success or failure, yes or no. If the probability of success in any given trial is known, binomial distributions can be employed to compute a given number of successes in a given number of trials. </a:t>
            </a:r>
            <a:endParaRPr b="0" lang="en-US" sz="1900" spc="-1" strike="noStrike">
              <a:solidFill>
                <a:srgbClr val="141414"/>
              </a:solidFill>
              <a:latin typeface="Arial"/>
            </a:endParaRPr>
          </a:p>
          <a:p>
            <a:pPr lvl="2" marL="514440" indent="-171000">
              <a:lnSpc>
                <a:spcPct val="100000"/>
              </a:lnSpc>
              <a:spcBef>
                <a:spcPts val="300"/>
              </a:spcBef>
              <a:buClr>
                <a:srgbClr val="ff0000"/>
              </a:buClr>
              <a:buFont typeface="Wells Fargo Sans"/>
              <a:buChar char="–"/>
            </a:pPr>
            <a:r>
              <a:rPr b="1" lang="en-US" sz="1900" spc="-1" strike="noStrike">
                <a:solidFill>
                  <a:srgbClr val="ff0000"/>
                </a:solidFill>
                <a:latin typeface="Arial"/>
              </a:rPr>
              <a:t> </a:t>
            </a:r>
            <a:r>
              <a:rPr b="0" lang="en-US" sz="1900" spc="-1" strike="noStrike">
                <a:solidFill>
                  <a:srgbClr val="141414"/>
                </a:solidFill>
                <a:latin typeface="Arial"/>
              </a:rPr>
              <a:t>What distribution does the number of heads in 100 coin flips follow?</a:t>
            </a:r>
            <a:r>
              <a:rPr b="1" lang="en-US" sz="1800" spc="-1" strike="noStrike">
                <a:solidFill>
                  <a:srgbClr val="ff0000"/>
                </a:solidFill>
                <a:latin typeface="Arial"/>
              </a:rPr>
              <a:t> </a:t>
            </a:r>
            <a:endParaRPr b="0" lang="en-US" sz="1800" spc="-1" strike="noStrike">
              <a:solidFill>
                <a:srgbClr val="141414"/>
              </a:solidFill>
              <a:latin typeface="Arial"/>
            </a:endParaRPr>
          </a:p>
          <a:p>
            <a:pPr>
              <a:lnSpc>
                <a:spcPct val="100000"/>
              </a:lnSpc>
              <a:spcBef>
                <a:spcPts val="1199"/>
              </a:spcBef>
            </a:pPr>
            <a:endParaRPr b="0" lang="en-US" sz="1800" spc="-1" strike="noStrike">
              <a:solidFill>
                <a:srgbClr val="141414"/>
              </a:solidFill>
              <a:latin typeface="Arial"/>
            </a:endParaRPr>
          </a:p>
          <a:p>
            <a:pPr>
              <a:lnSpc>
                <a:spcPct val="100000"/>
              </a:lnSpc>
              <a:spcBef>
                <a:spcPts val="1199"/>
              </a:spcBef>
            </a:pPr>
            <a:endParaRPr b="0" lang="en-US" sz="1800" spc="-1" strike="noStrike">
              <a:solidFill>
                <a:srgbClr val="141414"/>
              </a:solidFill>
              <a:latin typeface="Arial"/>
            </a:endParaRPr>
          </a:p>
        </p:txBody>
      </p:sp>
      <p:sp>
        <p:nvSpPr>
          <p:cNvPr id="65"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4C8D631E-F478-4B9F-AC28-04A14D2C89EB}" type="slidenum">
              <a:rPr b="0" lang="en-US" sz="800" spc="-1" strike="noStrike">
                <a:solidFill>
                  <a:srgbClr val="141414"/>
                </a:solidFill>
                <a:latin typeface="Wells Fargo Sans"/>
              </a:rPr>
              <a:t>8</a:t>
            </a:fld>
            <a:endParaRPr b="0" lang="en-US" sz="800" spc="-1" strike="noStrike">
              <a:latin typeface="Times New Roman"/>
            </a:endParaRPr>
          </a:p>
        </p:txBody>
      </p:sp>
      <p:pic>
        <p:nvPicPr>
          <p:cNvPr id="66" name="Picture 5" descr=""/>
          <p:cNvPicPr/>
          <p:nvPr/>
        </p:nvPicPr>
        <p:blipFill>
          <a:blip r:embed="rId1"/>
          <a:stretch/>
        </p:blipFill>
        <p:spPr>
          <a:xfrm>
            <a:off x="2052000" y="3743280"/>
            <a:ext cx="5038200" cy="2885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itle 1"/>
          <p:cNvSpPr txBox="1"/>
          <p:nvPr/>
        </p:nvSpPr>
        <p:spPr>
          <a:xfrm>
            <a:off x="365760" y="457200"/>
            <a:ext cx="8412120" cy="1005480"/>
          </a:xfrm>
          <a:prstGeom prst="rect">
            <a:avLst/>
          </a:prstGeom>
          <a:noFill/>
          <a:ln w="0">
            <a:noFill/>
          </a:ln>
        </p:spPr>
        <p:txBody>
          <a:bodyPr lIns="0" rIns="0" tIns="0" bIns="0">
            <a:noAutofit/>
          </a:bodyPr>
          <a:p>
            <a:pPr>
              <a:lnSpc>
                <a:spcPct val="90000"/>
              </a:lnSpc>
            </a:pPr>
            <a:r>
              <a:rPr b="0" lang="en-US" sz="3200" spc="-1" strike="noStrike">
                <a:solidFill>
                  <a:srgbClr val="d71e28"/>
                </a:solidFill>
                <a:latin typeface="Arial"/>
              </a:rPr>
              <a:t>Some common distributions</a:t>
            </a:r>
            <a:endParaRPr b="0" lang="en-US" sz="3200" spc="-1" strike="noStrike">
              <a:solidFill>
                <a:srgbClr val="141414"/>
              </a:solidFill>
              <a:latin typeface="Wells Fargo Sans"/>
            </a:endParaRPr>
          </a:p>
        </p:txBody>
      </p:sp>
      <p:sp>
        <p:nvSpPr>
          <p:cNvPr id="68" name="Content Placeholder 2"/>
          <p:cNvSpPr txBox="1"/>
          <p:nvPr/>
        </p:nvSpPr>
        <p:spPr>
          <a:xfrm>
            <a:off x="365040" y="1066680"/>
            <a:ext cx="8412120" cy="5101920"/>
          </a:xfrm>
          <a:prstGeom prst="rect">
            <a:avLst/>
          </a:prstGeom>
          <a:noFill/>
          <a:ln w="0">
            <a:noFill/>
          </a:ln>
        </p:spPr>
        <p:txBody>
          <a:bodyPr lIns="0" rIns="0" tIns="0" bIns="0">
            <a:normAutofit/>
          </a:bodyPr>
          <a:p>
            <a:pPr marL="171360" indent="-171000">
              <a:lnSpc>
                <a:spcPct val="100000"/>
              </a:lnSpc>
              <a:spcBef>
                <a:spcPts val="1199"/>
              </a:spcBef>
              <a:buClr>
                <a:srgbClr val="141414"/>
              </a:buClr>
              <a:buFont typeface="Wells Fargo Sans"/>
              <a:buChar char="•"/>
            </a:pPr>
            <a:r>
              <a:rPr b="0" lang="en-US" sz="2400" spc="-1" strike="noStrike">
                <a:solidFill>
                  <a:srgbClr val="141414"/>
                </a:solidFill>
                <a:latin typeface="Arial"/>
              </a:rPr>
              <a:t>Continuous Distribution</a:t>
            </a:r>
            <a:endParaRPr b="0" lang="en-US" sz="2400" spc="-1" strike="noStrike">
              <a:solidFill>
                <a:srgbClr val="141414"/>
              </a:solidFill>
              <a:latin typeface="Arial"/>
            </a:endParaRPr>
          </a:p>
          <a:p>
            <a:pPr lvl="2" marL="514440" indent="-171000">
              <a:lnSpc>
                <a:spcPct val="100000"/>
              </a:lnSpc>
              <a:spcBef>
                <a:spcPts val="300"/>
              </a:spcBef>
              <a:buClr>
                <a:srgbClr val="ff0000"/>
              </a:buClr>
              <a:buFont typeface="Wells Fargo Sans"/>
              <a:buChar char="–"/>
            </a:pPr>
            <a:r>
              <a:rPr b="1" lang="en-US" sz="2400" spc="-1" strike="noStrike">
                <a:solidFill>
                  <a:srgbClr val="ff0000"/>
                </a:solidFill>
                <a:latin typeface="Arial"/>
              </a:rPr>
              <a:t> </a:t>
            </a:r>
            <a:r>
              <a:rPr b="1" lang="en-US" sz="2000" spc="-1" strike="noStrike">
                <a:solidFill>
                  <a:srgbClr val="ff0000"/>
                </a:solidFill>
                <a:latin typeface="Arial"/>
              </a:rPr>
              <a:t>Uniform</a:t>
            </a:r>
            <a:r>
              <a:rPr b="0" lang="en-US" sz="2000" spc="-1" strike="noStrike">
                <a:solidFill>
                  <a:srgbClr val="141414"/>
                </a:solidFill>
                <a:latin typeface="Arial"/>
              </a:rPr>
              <a:t> distribution</a:t>
            </a:r>
            <a:endParaRPr b="0" lang="en-US" sz="20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000" spc="-1" strike="noStrike">
                <a:solidFill>
                  <a:srgbClr val="141414"/>
                </a:solidFill>
                <a:latin typeface="Arial"/>
              </a:rPr>
              <a:t> </a:t>
            </a:r>
            <a:r>
              <a:rPr b="0" lang="en-US" sz="2000" spc="-1" strike="noStrike">
                <a:solidFill>
                  <a:srgbClr val="141414"/>
                </a:solidFill>
                <a:latin typeface="Arial"/>
              </a:rPr>
              <a:t>(Definition) A continuous random variable has a Uniform distribution if its values are </a:t>
            </a:r>
            <a:r>
              <a:rPr b="0" lang="en-US" sz="2000" spc="-1" strike="noStrike">
                <a:solidFill>
                  <a:srgbClr val="ff0000"/>
                </a:solidFill>
                <a:latin typeface="Arial"/>
              </a:rPr>
              <a:t>spread evenly </a:t>
            </a:r>
            <a:r>
              <a:rPr b="0" lang="en-US" sz="2000" spc="-1" strike="noStrike">
                <a:solidFill>
                  <a:srgbClr val="141414"/>
                </a:solidFill>
                <a:latin typeface="Arial"/>
              </a:rPr>
              <a:t>over the given range of an interval.</a:t>
            </a:r>
            <a:endParaRPr b="0" lang="en-US" sz="2000" spc="-1" strike="noStrike">
              <a:solidFill>
                <a:srgbClr val="141414"/>
              </a:solidFill>
              <a:latin typeface="Arial"/>
            </a:endParaRPr>
          </a:p>
          <a:p>
            <a:pPr lvl="2" marL="514440" indent="-171000">
              <a:lnSpc>
                <a:spcPct val="100000"/>
              </a:lnSpc>
              <a:spcBef>
                <a:spcPts val="300"/>
              </a:spcBef>
              <a:buClr>
                <a:srgbClr val="141414"/>
              </a:buClr>
              <a:buFont typeface="Wells Fargo Sans"/>
              <a:buChar char="–"/>
            </a:pPr>
            <a:r>
              <a:rPr b="0" lang="en-US" sz="2000" spc="-1" strike="noStrike">
                <a:solidFill>
                  <a:srgbClr val="141414"/>
                </a:solidFill>
                <a:latin typeface="Arial"/>
              </a:rPr>
              <a:t> </a:t>
            </a:r>
            <a:r>
              <a:rPr b="0" lang="en-US" sz="2000" spc="-1" strike="noStrike">
                <a:solidFill>
                  <a:srgbClr val="141414"/>
                </a:solidFill>
                <a:latin typeface="Arial"/>
              </a:rPr>
              <a:t>Note: the graph of a uniform distribution results in a </a:t>
            </a:r>
            <a:r>
              <a:rPr b="0" lang="en-US" sz="2000" spc="-1" strike="noStrike">
                <a:solidFill>
                  <a:srgbClr val="ff0000"/>
                </a:solidFill>
                <a:latin typeface="Arial"/>
              </a:rPr>
              <a:t>rectangular </a:t>
            </a:r>
            <a:r>
              <a:rPr b="0" lang="en-US" sz="2000" spc="-1" strike="noStrike">
                <a:solidFill>
                  <a:srgbClr val="141414"/>
                </a:solidFill>
                <a:latin typeface="Arial"/>
              </a:rPr>
              <a:t>shape.</a:t>
            </a:r>
            <a:endParaRPr b="0" lang="en-US" sz="2000" spc="-1" strike="noStrike">
              <a:solidFill>
                <a:srgbClr val="141414"/>
              </a:solidFill>
              <a:latin typeface="Arial"/>
            </a:endParaRPr>
          </a:p>
          <a:p>
            <a:pPr marL="343080">
              <a:lnSpc>
                <a:spcPct val="100000"/>
              </a:lnSpc>
              <a:spcBef>
                <a:spcPts val="300"/>
              </a:spcBef>
              <a:tabLst>
                <a:tab algn="l" pos="0"/>
              </a:tabLst>
            </a:pPr>
            <a:r>
              <a:rPr b="0" lang="en-US" sz="2400" spc="-1" strike="noStrike">
                <a:solidFill>
                  <a:srgbClr val="141414"/>
                </a:solidFill>
                <a:latin typeface="Arial"/>
              </a:rPr>
              <a:t> </a:t>
            </a: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a:p>
            <a:pPr marL="343080">
              <a:lnSpc>
                <a:spcPct val="100000"/>
              </a:lnSpc>
              <a:spcBef>
                <a:spcPts val="300"/>
              </a:spcBef>
              <a:tabLst>
                <a:tab algn="l" pos="0"/>
              </a:tabLst>
            </a:pPr>
            <a:endParaRPr b="0" lang="en-US" sz="2400" spc="-1" strike="noStrike">
              <a:solidFill>
                <a:srgbClr val="141414"/>
              </a:solidFill>
              <a:latin typeface="Arial"/>
            </a:endParaRPr>
          </a:p>
          <a:p>
            <a:pPr>
              <a:lnSpc>
                <a:spcPct val="100000"/>
              </a:lnSpc>
              <a:spcBef>
                <a:spcPts val="1199"/>
              </a:spcBef>
              <a:tabLst>
                <a:tab algn="l" pos="0"/>
              </a:tabLst>
            </a:pPr>
            <a:endParaRPr b="0" lang="en-US" sz="2400" spc="-1" strike="noStrike">
              <a:solidFill>
                <a:srgbClr val="141414"/>
              </a:solidFill>
              <a:latin typeface="Arial"/>
            </a:endParaRPr>
          </a:p>
        </p:txBody>
      </p:sp>
      <p:sp>
        <p:nvSpPr>
          <p:cNvPr id="69" name="Slide Number Placeholder 3"/>
          <p:cNvSpPr txBox="1"/>
          <p:nvPr/>
        </p:nvSpPr>
        <p:spPr>
          <a:xfrm>
            <a:off x="8412480" y="6400800"/>
            <a:ext cx="365400" cy="228240"/>
          </a:xfrm>
          <a:prstGeom prst="rect">
            <a:avLst/>
          </a:prstGeom>
          <a:noFill/>
          <a:ln w="0">
            <a:noFill/>
          </a:ln>
        </p:spPr>
        <p:txBody>
          <a:bodyPr lIns="0" rIns="0" tIns="0" bIns="0" anchor="b">
            <a:noAutofit/>
          </a:bodyPr>
          <a:p>
            <a:pPr algn="r">
              <a:lnSpc>
                <a:spcPct val="100000"/>
              </a:lnSpc>
            </a:pPr>
            <a:fld id="{6556061F-DAFA-4DC8-AEFB-3F290190CEE1}" type="slidenum">
              <a:rPr b="0" lang="en-US" sz="800" spc="-1" strike="noStrike">
                <a:solidFill>
                  <a:srgbClr val="141414"/>
                </a:solidFill>
                <a:latin typeface="Wells Fargo Sans"/>
              </a:rPr>
              <a:t>9</a:t>
            </a:fld>
            <a:endParaRPr b="0" lang="en-US" sz="800" spc="-1" strike="noStrike">
              <a:latin typeface="Times New Roman"/>
            </a:endParaRPr>
          </a:p>
        </p:txBody>
      </p:sp>
      <p:pic>
        <p:nvPicPr>
          <p:cNvPr id="70" name="Picture 6" descr=""/>
          <p:cNvPicPr/>
          <p:nvPr/>
        </p:nvPicPr>
        <p:blipFill>
          <a:blip r:embed="rId1"/>
          <a:stretch/>
        </p:blipFill>
        <p:spPr>
          <a:xfrm>
            <a:off x="1804320" y="3267000"/>
            <a:ext cx="5533560" cy="3133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24</TotalTime>
  <Application>LibreOffice/7.1.2.2$Windows_X86_64 LibreOffice_project/8a45595d069ef5570103caea1b71cc9d82b2aae4</Application>
  <AppVersion>15.0000</AppVersion>
  <Words>720</Words>
  <Paragraphs>104</Paragraphs>
  <Company>Wells Fargo 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2019-06-07T13:40:35Z</dcterms:created>
  <dc:creator>Daniel Kern</dc:creator>
  <dc:description/>
  <dc:language>en-US</dc:language>
  <cp:lastModifiedBy/>
  <cp:lastPrinted>2018-10-13T23:11:53Z</cp:lastPrinted>
  <dcterms:modified xsi:type="dcterms:W3CDTF">2021-04-18T16:54:17Z</dcterms:modified>
  <cp:revision>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16</vt:i4>
  </property>
</Properties>
</file>