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embeddedFontLst>
    <p:embeddedFont>
      <p:font typeface="Play"/>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8" roundtripDataSignature="AMtx7mjcxvmoMeoFy4GxO3pwudpQhXQm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6685BB-00A0-4687-BE26-D39609C68A06}">
  <a:tblStyle styleId="{076685BB-00A0-4687-BE26-D39609C68A06}" styleName="Table_0">
    <a:wholeTbl>
      <a:tcTxStyle b="off" i="off">
        <a:font>
          <a:latin typeface="Wells Fargo Sans"/>
          <a:ea typeface="Wells Fargo Sans"/>
          <a:cs typeface="Wells Fargo San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chemeClr val="dk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rgbClr val="FFFFFF">
              <a:alpha val="0"/>
            </a:srgbClr>
          </a:solidFill>
        </a:fill>
      </a:tcStyle>
    </a:band1H>
    <a:band2H>
      <a:tcTxStyle/>
      <a:tcStyle>
        <a:fill>
          <a:solidFill>
            <a:srgbClr val="F4F0ED"/>
          </a:solidFill>
        </a:fill>
      </a:tcStyle>
    </a:band2H>
    <a:band1V>
      <a:tcTxStyle/>
    </a:band1V>
    <a:band2V>
      <a:tcTxStyle/>
    </a:band2V>
    <a:lastCol>
      <a:tcTxStyle/>
    </a:lastCol>
    <a:firstCol>
      <a:tcTxStyle/>
    </a:firstCol>
    <a:lastRow>
      <a:tcTxStyle b="on" i="off">
        <a:font>
          <a:latin typeface="Wells Fargo Sans"/>
          <a:ea typeface="Wells Fargo Sans"/>
          <a:cs typeface="Wells Fargo Sans"/>
        </a:font>
        <a:schemeClr val="dk1"/>
      </a:tcTxStyle>
      <a:tcStyle>
        <a:tcBdr>
          <a:top>
            <a:ln cap="flat" cmpd="sng" w="19050">
              <a:solidFill>
                <a:schemeClr val="dk1"/>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tcBdr>
        <a:fill>
          <a:solidFill>
            <a:srgbClr val="FFFFFF">
              <a:alpha val="0"/>
            </a:srgbClr>
          </a:solidFill>
        </a:fill>
      </a:tcStyle>
    </a:lastRow>
    <a:seCell>
      <a:tcTxStyle/>
    </a:seCell>
    <a:swCell>
      <a:tcTxStyle/>
    </a:swCell>
    <a:firstRow>
      <a:tcTxStyle b="off" i="off">
        <a:font>
          <a:latin typeface="Wells Fargo Sans"/>
          <a:ea typeface="Wells Fargo Sans"/>
          <a:cs typeface="Wells Fargo Sans"/>
        </a:font>
        <a:schemeClr val="dk1"/>
      </a:tcTxStyle>
      <a:tcStyle>
        <a:tcBdr>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tcBdr>
        <a:fill>
          <a:solidFill>
            <a:srgbClr val="EB691E"/>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lay-bold.fntdata"/><Relationship Id="rId12" Type="http://schemas.openxmlformats.org/officeDocument/2006/relationships/slide" Target="slides/slide7.xml"/><Relationship Id="rId56" Type="http://schemas.openxmlformats.org/officeDocument/2006/relationships/font" Target="fonts/Play-regular.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9: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20: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22: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23: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Understanding artificial neural networks can begin by understanding biological neural networks (at least as they were understood at the time this field got its start!</a:t>
            </a:r>
            <a:endParaRPr/>
          </a:p>
        </p:txBody>
      </p:sp>
      <p:sp>
        <p:nvSpPr>
          <p:cNvPr id="176" name="Google Shape;17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24: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5: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4" name="Google Shape;19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6: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7: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8: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4" name="Google Shape;22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9: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30: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31: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This is meant to be a quick, but concrete example of the types of calculations artificial neurons carry out.</a:t>
            </a:r>
            <a:endParaRPr/>
          </a:p>
        </p:txBody>
      </p:sp>
      <p:sp>
        <p:nvSpPr>
          <p:cNvPr id="251" name="Google Shape;25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33: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Spend a little time here, working through how information moves through the network.</a:t>
            </a:r>
            <a:endParaRPr/>
          </a:p>
          <a:p>
            <a:pPr indent="0" lvl="0" marL="0" rtl="0" algn="l">
              <a:spcBef>
                <a:spcPts val="0"/>
              </a:spcBef>
              <a:spcAft>
                <a:spcPts val="0"/>
              </a:spcAft>
              <a:buNone/>
            </a:pPr>
            <a:r>
              <a:rPr lang="en-US"/>
              <a:t>Note: It is fun to say “Universal Approximation Theorem” in an artificially deep voice, before extracting the important idea.</a:t>
            </a:r>
            <a:endParaRPr/>
          </a:p>
        </p:txBody>
      </p:sp>
      <p:sp>
        <p:nvSpPr>
          <p:cNvPr id="258" name="Google Shape;258;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4: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5: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Again, try to walk through the information flow, and how the different neurons have different weights.</a:t>
            </a:r>
            <a:endParaRPr/>
          </a:p>
        </p:txBody>
      </p:sp>
      <p:sp>
        <p:nvSpPr>
          <p:cNvPr id="273" name="Google Shape;273;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36: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DON’T ACTUALLY WORK THROUGH THIS EXAMPLE. Briefly discuss what you would do.  The goal is to give a sense of how simple calculations can build in complexity when there are many units.</a:t>
            </a:r>
            <a:endParaRPr/>
          </a:p>
        </p:txBody>
      </p:sp>
      <p:sp>
        <p:nvSpPr>
          <p:cNvPr id="282" name="Google Shape;28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37: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9" name="Google Shape;28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8: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6" name="Google Shape;29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9: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2" name="Google Shape;302;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12: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40: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Discuss interpretation of this </a:t>
            </a:r>
            <a:endParaRPr/>
          </a:p>
        </p:txBody>
      </p:sp>
      <p:sp>
        <p:nvSpPr>
          <p:cNvPr id="310" name="Google Shape;31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41: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9" name="Google Shape;319;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42: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Walk through an example.  </a:t>
            </a:r>
            <a:endParaRPr/>
          </a:p>
        </p:txBody>
      </p:sp>
      <p:sp>
        <p:nvSpPr>
          <p:cNvPr id="328" name="Google Shape;32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43: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Draw some examples on the board.</a:t>
            </a:r>
            <a:endParaRPr/>
          </a:p>
        </p:txBody>
      </p:sp>
      <p:sp>
        <p:nvSpPr>
          <p:cNvPr id="339" name="Google Shape;339;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44: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8" name="Google Shape;34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45: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5" name="Google Shape;355;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46: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3" name="Google Shape;36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47: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9" name="Google Shape;369;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p48: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5" name="Google Shape;375;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9: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5" name="Google Shape;385;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3: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1" name="Google Shape;391;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51: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2" name="Google Shape;402;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52: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9" name="Google Shape;409;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80458d2d92_3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0458d2d92_3_28: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6" name="Google Shape;416;g80458d2d92_3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0458d2d92_3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0458d2d92_3_47:notes"/>
          <p:cNvSpPr txBox="1"/>
          <p:nvPr>
            <p:ph idx="1" type="body"/>
          </p:nvPr>
        </p:nvSpPr>
        <p:spPr>
          <a:xfrm>
            <a:off x="685800" y="4400550"/>
            <a:ext cx="5486400" cy="360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4" name="Google Shape;434;g80458d2d92_3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53: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1" name="Google Shape;451;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55: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7" name="Google Shape;457;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56: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3" name="Google Shape;463;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57: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US"/>
              <a:t>Smaller batches can be slower and more volatile, but can help escape local minima/saddle points. </a:t>
            </a:r>
            <a:endParaRPr/>
          </a:p>
          <a:p>
            <a:pPr indent="0" lvl="0" marL="0" rtl="0" algn="l">
              <a:spcBef>
                <a:spcPts val="0"/>
              </a:spcBef>
              <a:spcAft>
                <a:spcPts val="0"/>
              </a:spcAft>
              <a:buNone/>
            </a:pPr>
            <a:r>
              <a:t/>
            </a:r>
            <a:endParaRPr/>
          </a:p>
        </p:txBody>
      </p:sp>
      <p:sp>
        <p:nvSpPr>
          <p:cNvPr id="471" name="Google Shape;471;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59: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8" name="Google Shape;478;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4: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 name="Google Shape;11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54: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5" name="Google Shape;485;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5: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6: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7: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685800" y="4400550"/>
            <a:ext cx="5486400" cy="360045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This section has the following goals:</a:t>
            </a:r>
            <a:endParaRPr/>
          </a:p>
          <a:p>
            <a:pPr indent="0" lvl="0" marL="0" rtl="0" algn="l">
              <a:spcBef>
                <a:spcPts val="0"/>
              </a:spcBef>
              <a:spcAft>
                <a:spcPts val="0"/>
              </a:spcAft>
              <a:buNone/>
            </a:pPr>
            <a:r>
              <a:rPr lang="en-US"/>
              <a:t>--Show students the </a:t>
            </a:r>
            <a:endParaRPr/>
          </a:p>
        </p:txBody>
      </p:sp>
      <p:sp>
        <p:nvSpPr>
          <p:cNvPr id="144" name="Google Shape;14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3" name="Shape 13"/>
        <p:cNvGrpSpPr/>
        <p:nvPr/>
      </p:nvGrpSpPr>
      <p:grpSpPr>
        <a:xfrm>
          <a:off x="0" y="0"/>
          <a:ext cx="0" cy="0"/>
          <a:chOff x="0" y="0"/>
          <a:chExt cx="0" cy="0"/>
        </a:xfrm>
      </p:grpSpPr>
      <p:sp>
        <p:nvSpPr>
          <p:cNvPr id="14" name="Google Shape;14;p67"/>
          <p:cNvSpPr txBox="1"/>
          <p:nvPr>
            <p:ph type="ctrTitle"/>
          </p:nvPr>
        </p:nvSpPr>
        <p:spPr>
          <a:xfrm>
            <a:off x="365125" y="1600210"/>
            <a:ext cx="5852796" cy="177968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 name="Google Shape;15;p67"/>
          <p:cNvCxnSpPr/>
          <p:nvPr/>
        </p:nvCxnSpPr>
        <p:spPr>
          <a:xfrm>
            <a:off x="365124" y="3520440"/>
            <a:ext cx="1280160" cy="0"/>
          </a:xfrm>
          <a:prstGeom prst="straightConnector1">
            <a:avLst/>
          </a:prstGeom>
          <a:noFill/>
          <a:ln cap="flat" cmpd="sng" w="19050">
            <a:solidFill>
              <a:srgbClr val="FFCD41"/>
            </a:solidFill>
            <a:prstDash val="solid"/>
            <a:round/>
            <a:headEnd len="sm" w="sm" type="none"/>
            <a:tailEnd len="sm" w="sm" type="none"/>
          </a:ln>
        </p:spPr>
      </p:cxnSp>
      <p:sp>
        <p:nvSpPr>
          <p:cNvPr id="16" name="Google Shape;16;p67"/>
          <p:cNvSpPr txBox="1"/>
          <p:nvPr>
            <p:ph idx="1" type="subTitle"/>
          </p:nvPr>
        </p:nvSpPr>
        <p:spPr>
          <a:xfrm>
            <a:off x="365125" y="3703319"/>
            <a:ext cx="4023996" cy="5943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200"/>
              <a:buNone/>
              <a:defRPr sz="1200"/>
            </a:lvl1pPr>
            <a:lvl2pPr lvl="1" algn="l">
              <a:lnSpc>
                <a:spcPct val="100000"/>
              </a:lnSpc>
              <a:spcBef>
                <a:spcPts val="0"/>
              </a:spcBef>
              <a:spcAft>
                <a:spcPts val="0"/>
              </a:spcAft>
              <a:buClr>
                <a:schemeClr val="dk1"/>
              </a:buClr>
              <a:buSzPts val="1200"/>
              <a:buNone/>
              <a:defRPr sz="1200"/>
            </a:lvl2pPr>
            <a:lvl3pPr lvl="2" algn="l">
              <a:lnSpc>
                <a:spcPct val="100000"/>
              </a:lnSpc>
              <a:spcBef>
                <a:spcPts val="0"/>
              </a:spcBef>
              <a:spcAft>
                <a:spcPts val="0"/>
              </a:spcAft>
              <a:buClr>
                <a:schemeClr val="dk1"/>
              </a:buClr>
              <a:buSzPts val="1200"/>
              <a:buNone/>
              <a:defRPr sz="1200"/>
            </a:lvl3pPr>
            <a:lvl4pPr lvl="3" algn="l">
              <a:lnSpc>
                <a:spcPct val="100000"/>
              </a:lnSpc>
              <a:spcBef>
                <a:spcPts val="0"/>
              </a:spcBef>
              <a:spcAft>
                <a:spcPts val="0"/>
              </a:spcAft>
              <a:buClr>
                <a:schemeClr val="dk1"/>
              </a:buClr>
              <a:buSzPts val="1200"/>
              <a:buNone/>
              <a:defRPr sz="1200"/>
            </a:lvl4pPr>
            <a:lvl5pPr lvl="4" algn="l">
              <a:lnSpc>
                <a:spcPct val="100000"/>
              </a:lnSpc>
              <a:spcBef>
                <a:spcPts val="0"/>
              </a:spcBef>
              <a:spcAft>
                <a:spcPts val="0"/>
              </a:spcAft>
              <a:buClr>
                <a:schemeClr val="dk1"/>
              </a:buClr>
              <a:buSzPts val="1200"/>
              <a:buNone/>
              <a:defRPr sz="1200"/>
            </a:lvl5pPr>
            <a:lvl6pPr lvl="5" algn="l">
              <a:lnSpc>
                <a:spcPct val="100000"/>
              </a:lnSpc>
              <a:spcBef>
                <a:spcPts val="0"/>
              </a:spcBef>
              <a:spcAft>
                <a:spcPts val="0"/>
              </a:spcAft>
              <a:buClr>
                <a:schemeClr val="dk1"/>
              </a:buClr>
              <a:buSzPts val="1200"/>
              <a:buNone/>
              <a:defRPr sz="1200"/>
            </a:lvl6pPr>
            <a:lvl7pPr lvl="6" algn="l">
              <a:lnSpc>
                <a:spcPct val="100000"/>
              </a:lnSpc>
              <a:spcBef>
                <a:spcPts val="0"/>
              </a:spcBef>
              <a:spcAft>
                <a:spcPts val="0"/>
              </a:spcAft>
              <a:buClr>
                <a:schemeClr val="dk1"/>
              </a:buClr>
              <a:buSzPts val="1200"/>
              <a:buNone/>
              <a:defRPr sz="1200"/>
            </a:lvl7pPr>
            <a:lvl8pPr lvl="7" algn="l">
              <a:lnSpc>
                <a:spcPct val="100000"/>
              </a:lnSpc>
              <a:spcBef>
                <a:spcPts val="0"/>
              </a:spcBef>
              <a:spcAft>
                <a:spcPts val="0"/>
              </a:spcAft>
              <a:buClr>
                <a:schemeClr val="dk1"/>
              </a:buClr>
              <a:buSzPts val="1200"/>
              <a:buNone/>
              <a:defRPr sz="1200"/>
            </a:lvl8pPr>
            <a:lvl9pPr lvl="8" algn="l">
              <a:lnSpc>
                <a:spcPct val="100000"/>
              </a:lnSpc>
              <a:spcBef>
                <a:spcPts val="0"/>
              </a:spcBef>
              <a:spcAft>
                <a:spcPts val="0"/>
              </a:spcAft>
              <a:buClr>
                <a:schemeClr val="dk1"/>
              </a:buClr>
              <a:buSzPts val="1200"/>
              <a:buNone/>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p:cSld name="Three Content">
    <p:spTree>
      <p:nvGrpSpPr>
        <p:cNvPr id="54" name="Shape 54"/>
        <p:cNvGrpSpPr/>
        <p:nvPr/>
      </p:nvGrpSpPr>
      <p:grpSpPr>
        <a:xfrm>
          <a:off x="0" y="0"/>
          <a:ext cx="0" cy="0"/>
          <a:chOff x="0" y="0"/>
          <a:chExt cx="0" cy="0"/>
        </a:xfrm>
      </p:grpSpPr>
      <p:sp>
        <p:nvSpPr>
          <p:cNvPr id="55" name="Google Shape;55;p76"/>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6"/>
          <p:cNvSpPr txBox="1"/>
          <p:nvPr>
            <p:ph idx="1" type="body"/>
          </p:nvPr>
        </p:nvSpPr>
        <p:spPr>
          <a:xfrm>
            <a:off x="365761" y="1600200"/>
            <a:ext cx="256032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57" name="Google Shape;57;p76"/>
          <p:cNvSpPr txBox="1"/>
          <p:nvPr>
            <p:ph idx="2" type="body"/>
          </p:nvPr>
        </p:nvSpPr>
        <p:spPr>
          <a:xfrm>
            <a:off x="3291840" y="1600200"/>
            <a:ext cx="256032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58" name="Google Shape;58;p76"/>
          <p:cNvSpPr txBox="1"/>
          <p:nvPr>
            <p:ph idx="3" type="body"/>
          </p:nvPr>
        </p:nvSpPr>
        <p:spPr>
          <a:xfrm>
            <a:off x="6217921" y="1600200"/>
            <a:ext cx="2560954"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59" name="Google Shape;59;p76"/>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Left">
  <p:cSld name="Sidebar Left">
    <p:spTree>
      <p:nvGrpSpPr>
        <p:cNvPr id="60" name="Shape 60"/>
        <p:cNvGrpSpPr/>
        <p:nvPr/>
      </p:nvGrpSpPr>
      <p:grpSpPr>
        <a:xfrm>
          <a:off x="0" y="0"/>
          <a:ext cx="0" cy="0"/>
          <a:chOff x="0" y="0"/>
          <a:chExt cx="0" cy="0"/>
        </a:xfrm>
      </p:grpSpPr>
      <p:sp>
        <p:nvSpPr>
          <p:cNvPr id="61" name="Google Shape;61;p7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7"/>
          <p:cNvSpPr txBox="1"/>
          <p:nvPr>
            <p:ph idx="1" type="body"/>
          </p:nvPr>
        </p:nvSpPr>
        <p:spPr>
          <a:xfrm>
            <a:off x="365761" y="1600200"/>
            <a:ext cx="256032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63" name="Google Shape;63;p77"/>
          <p:cNvSpPr txBox="1"/>
          <p:nvPr>
            <p:ph idx="2" type="body"/>
          </p:nvPr>
        </p:nvSpPr>
        <p:spPr>
          <a:xfrm>
            <a:off x="3291840" y="1600200"/>
            <a:ext cx="5486399"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64" name="Google Shape;64;p77"/>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debar Right">
  <p:cSld name="Sidebar Right">
    <p:spTree>
      <p:nvGrpSpPr>
        <p:cNvPr id="65" name="Shape 65"/>
        <p:cNvGrpSpPr/>
        <p:nvPr/>
      </p:nvGrpSpPr>
      <p:grpSpPr>
        <a:xfrm>
          <a:off x="0" y="0"/>
          <a:ext cx="0" cy="0"/>
          <a:chOff x="0" y="0"/>
          <a:chExt cx="0" cy="0"/>
        </a:xfrm>
      </p:grpSpPr>
      <p:sp>
        <p:nvSpPr>
          <p:cNvPr id="66" name="Google Shape;66;p78"/>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8"/>
          <p:cNvSpPr txBox="1"/>
          <p:nvPr>
            <p:ph idx="1" type="body"/>
          </p:nvPr>
        </p:nvSpPr>
        <p:spPr>
          <a:xfrm>
            <a:off x="365761" y="1600200"/>
            <a:ext cx="548640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68" name="Google Shape;68;p78"/>
          <p:cNvSpPr txBox="1"/>
          <p:nvPr>
            <p:ph idx="2" type="body"/>
          </p:nvPr>
        </p:nvSpPr>
        <p:spPr>
          <a:xfrm>
            <a:off x="6217920" y="1600200"/>
            <a:ext cx="2560319"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69" name="Google Shape;69;p78"/>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harts">
  <p:cSld name="Six Charts">
    <p:spTree>
      <p:nvGrpSpPr>
        <p:cNvPr id="70" name="Shape 70"/>
        <p:cNvGrpSpPr/>
        <p:nvPr/>
      </p:nvGrpSpPr>
      <p:grpSpPr>
        <a:xfrm>
          <a:off x="0" y="0"/>
          <a:ext cx="0" cy="0"/>
          <a:chOff x="0" y="0"/>
          <a:chExt cx="0" cy="0"/>
        </a:xfrm>
      </p:grpSpPr>
      <p:sp>
        <p:nvSpPr>
          <p:cNvPr id="71" name="Google Shape;71;p7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9"/>
          <p:cNvSpPr/>
          <p:nvPr>
            <p:ph idx="2" type="chart"/>
          </p:nvPr>
        </p:nvSpPr>
        <p:spPr>
          <a:xfrm>
            <a:off x="365760" y="16002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3" name="Google Shape;73;p79"/>
          <p:cNvSpPr/>
          <p:nvPr>
            <p:ph idx="3" type="chart"/>
          </p:nvPr>
        </p:nvSpPr>
        <p:spPr>
          <a:xfrm>
            <a:off x="3291840" y="16002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4" name="Google Shape;74;p79"/>
          <p:cNvSpPr/>
          <p:nvPr>
            <p:ph idx="4" type="chart"/>
          </p:nvPr>
        </p:nvSpPr>
        <p:spPr>
          <a:xfrm>
            <a:off x="6217920" y="16002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5" name="Google Shape;75;p79"/>
          <p:cNvSpPr/>
          <p:nvPr>
            <p:ph idx="5" type="chart"/>
          </p:nvPr>
        </p:nvSpPr>
        <p:spPr>
          <a:xfrm>
            <a:off x="365760" y="41148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6" name="Google Shape;76;p79"/>
          <p:cNvSpPr/>
          <p:nvPr>
            <p:ph idx="6" type="chart"/>
          </p:nvPr>
        </p:nvSpPr>
        <p:spPr>
          <a:xfrm>
            <a:off x="3291840" y="41148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7" name="Google Shape;77;p79"/>
          <p:cNvSpPr/>
          <p:nvPr>
            <p:ph idx="7" type="chart"/>
          </p:nvPr>
        </p:nvSpPr>
        <p:spPr>
          <a:xfrm>
            <a:off x="6217920" y="4114800"/>
            <a:ext cx="2560320" cy="2057400"/>
          </a:xfrm>
          <a:prstGeom prst="rect">
            <a:avLst/>
          </a:prstGeom>
          <a:noFill/>
          <a:ln>
            <a:noFill/>
          </a:ln>
        </p:spPr>
        <p:txBody>
          <a:bodyPr anchorCtr="0" anchor="ctr" bIns="0" lIns="0" spcFirstLastPara="1" rIns="0" wrap="square" tIns="0">
            <a:normAutofit/>
          </a:bodyPr>
          <a:lstStyle>
            <a:lvl1pPr lvl="0" marR="0" rtl="0" algn="ctr">
              <a:lnSpc>
                <a:spcPct val="100000"/>
              </a:lnSpc>
              <a:spcBef>
                <a:spcPts val="1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78" name="Google Shape;78;p79"/>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White">
  <p:cSld name="Section Header - White">
    <p:bg>
      <p:bgPr>
        <a:solidFill>
          <a:schemeClr val="lt1"/>
        </a:solidFill>
      </p:bgPr>
    </p:bg>
    <p:spTree>
      <p:nvGrpSpPr>
        <p:cNvPr id="79" name="Shape 79"/>
        <p:cNvGrpSpPr/>
        <p:nvPr/>
      </p:nvGrpSpPr>
      <p:grpSpPr>
        <a:xfrm>
          <a:off x="0" y="0"/>
          <a:ext cx="0" cy="0"/>
          <a:chOff x="0" y="0"/>
          <a:chExt cx="0" cy="0"/>
        </a:xfrm>
      </p:grpSpPr>
      <p:sp>
        <p:nvSpPr>
          <p:cNvPr id="80" name="Google Shape;80;p80"/>
          <p:cNvSpPr txBox="1"/>
          <p:nvPr>
            <p:ph idx="1" type="body"/>
          </p:nvPr>
        </p:nvSpPr>
        <p:spPr>
          <a:xfrm>
            <a:off x="365125" y="457201"/>
            <a:ext cx="5487036" cy="57149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chemeClr val="dk2"/>
              </a:buClr>
              <a:buSzPts val="3600"/>
              <a:buNone/>
              <a:defRPr sz="3600">
                <a:solidFill>
                  <a:schemeClr val="dk2"/>
                </a:solidFill>
                <a:latin typeface="Arial"/>
                <a:ea typeface="Arial"/>
                <a:cs typeface="Arial"/>
                <a:sym typeface="Arial"/>
              </a:defRPr>
            </a:lvl1pPr>
            <a:lvl2pPr indent="-228600" lvl="1" marL="914400" algn="l">
              <a:lnSpc>
                <a:spcPct val="100000"/>
              </a:lnSpc>
              <a:spcBef>
                <a:spcPts val="900"/>
              </a:spcBef>
              <a:spcAft>
                <a:spcPts val="0"/>
              </a:spcAft>
              <a:buClr>
                <a:schemeClr val="dk1"/>
              </a:buClr>
              <a:buSzPts val="1200"/>
              <a:buNone/>
              <a:defRPr sz="1200">
                <a:solidFill>
                  <a:schemeClr val="dk1"/>
                </a:solidFill>
                <a:latin typeface="Arial"/>
                <a:ea typeface="Arial"/>
                <a:cs typeface="Arial"/>
                <a:sym typeface="Arial"/>
              </a:defRPr>
            </a:lvl2pPr>
            <a:lvl3pPr indent="-304800" lvl="2" marL="1371600" algn="l">
              <a:lnSpc>
                <a:spcPct val="100000"/>
              </a:lnSpc>
              <a:spcBef>
                <a:spcPts val="900"/>
              </a:spcBef>
              <a:spcAft>
                <a:spcPts val="0"/>
              </a:spcAft>
              <a:buClr>
                <a:schemeClr val="dk1"/>
              </a:buClr>
              <a:buSzPts val="1200"/>
              <a:buFont typeface="Arial"/>
              <a:buChar char="•"/>
              <a:defRPr sz="1200">
                <a:solidFill>
                  <a:schemeClr val="dk1"/>
                </a:solidFill>
                <a:latin typeface="Arial"/>
                <a:ea typeface="Arial"/>
                <a:cs typeface="Arial"/>
                <a:sym typeface="Arial"/>
              </a:defRPr>
            </a:lvl3pPr>
            <a:lvl4pPr indent="-304800" lvl="3" marL="1828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4pPr>
            <a:lvl5pPr indent="-304800" lvl="4" marL="22860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5pPr>
            <a:lvl6pPr indent="-304800" lvl="5" marL="27432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6pPr>
            <a:lvl7pPr indent="-304800" lvl="6" marL="32004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7pPr>
            <a:lvl8pPr indent="-304800" lvl="7" marL="36576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8pPr>
            <a:lvl9pPr indent="-304800" lvl="8" marL="4114800" algn="l">
              <a:lnSpc>
                <a:spcPct val="100000"/>
              </a:lnSpc>
              <a:spcBef>
                <a:spcPts val="300"/>
              </a:spcBef>
              <a:spcAft>
                <a:spcPts val="0"/>
              </a:spcAft>
              <a:buClr>
                <a:schemeClr val="dk1"/>
              </a:buClr>
              <a:buSzPts val="1200"/>
              <a:buFont typeface="Arial"/>
              <a:buChar char="–"/>
              <a:defRPr sz="1200">
                <a:solidFill>
                  <a:schemeClr val="dk1"/>
                </a:solidFill>
                <a:latin typeface="Arial"/>
                <a:ea typeface="Arial"/>
                <a:cs typeface="Arial"/>
                <a:sym typeface="Arial"/>
              </a:defRPr>
            </a:lvl9pPr>
          </a:lstStyle>
          <a:p/>
        </p:txBody>
      </p:sp>
      <p:sp>
        <p:nvSpPr>
          <p:cNvPr id="81" name="Google Shape;81;p80"/>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2" name="Shape 82"/>
        <p:cNvGrpSpPr/>
        <p:nvPr/>
      </p:nvGrpSpPr>
      <p:grpSpPr>
        <a:xfrm>
          <a:off x="0" y="0"/>
          <a:ext cx="0" cy="0"/>
          <a:chOff x="0" y="0"/>
          <a:chExt cx="0" cy="0"/>
        </a:xfrm>
      </p:grpSpPr>
      <p:sp>
        <p:nvSpPr>
          <p:cNvPr id="83" name="Google Shape;83;p81"/>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p:cSld name="End Slide">
    <p:spTree>
      <p:nvGrpSpPr>
        <p:cNvPr id="84" name="Shape 84"/>
        <p:cNvGrpSpPr/>
        <p:nvPr/>
      </p:nvGrpSpPr>
      <p:grpSpPr>
        <a:xfrm>
          <a:off x="0" y="0"/>
          <a:ext cx="0" cy="0"/>
          <a:chOff x="0" y="0"/>
          <a:chExt cx="0" cy="0"/>
        </a:xfrm>
      </p:grpSpPr>
      <p:sp>
        <p:nvSpPr>
          <p:cNvPr id="85" name="Google Shape;85;p82"/>
          <p:cNvSpPr txBox="1"/>
          <p:nvPr/>
        </p:nvSpPr>
        <p:spPr>
          <a:xfrm>
            <a:off x="365759" y="1600201"/>
            <a:ext cx="8413115" cy="1600199"/>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Thank you</a:t>
            </a:r>
            <a:endParaRPr/>
          </a:p>
        </p:txBody>
      </p:sp>
      <p:sp>
        <p:nvSpPr>
          <p:cNvPr id="86" name="Google Shape;86;p82"/>
          <p:cNvSpPr txBox="1"/>
          <p:nvPr>
            <p:ph idx="1" type="body"/>
          </p:nvPr>
        </p:nvSpPr>
        <p:spPr>
          <a:xfrm>
            <a:off x="365760" y="4341846"/>
            <a:ext cx="2560320" cy="1830355"/>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000"/>
              <a:buFont typeface="Arial"/>
              <a:buNone/>
              <a:defRPr sz="1000"/>
            </a:lvl1pPr>
            <a:lvl2pPr indent="-228600" lvl="1" marL="914400" algn="l">
              <a:lnSpc>
                <a:spcPct val="100000"/>
              </a:lnSpc>
              <a:spcBef>
                <a:spcPts val="0"/>
              </a:spcBef>
              <a:spcAft>
                <a:spcPts val="0"/>
              </a:spcAft>
              <a:buClr>
                <a:schemeClr val="dk1"/>
              </a:buClr>
              <a:buSzPts val="1000"/>
              <a:buFont typeface="Arial"/>
              <a:buNone/>
              <a:defRPr sz="1000"/>
            </a:lvl2pPr>
            <a:lvl3pPr indent="-228600" lvl="2" marL="1371600" algn="l">
              <a:lnSpc>
                <a:spcPct val="100000"/>
              </a:lnSpc>
              <a:spcBef>
                <a:spcPts val="0"/>
              </a:spcBef>
              <a:spcAft>
                <a:spcPts val="0"/>
              </a:spcAft>
              <a:buClr>
                <a:schemeClr val="dk1"/>
              </a:buClr>
              <a:buSzPts val="1000"/>
              <a:buFont typeface="Arial"/>
              <a:buNone/>
              <a:defRPr sz="1000"/>
            </a:lvl3pPr>
            <a:lvl4pPr indent="-228600" lvl="3" marL="1828800" algn="l">
              <a:lnSpc>
                <a:spcPct val="100000"/>
              </a:lnSpc>
              <a:spcBef>
                <a:spcPts val="0"/>
              </a:spcBef>
              <a:spcAft>
                <a:spcPts val="0"/>
              </a:spcAft>
              <a:buClr>
                <a:schemeClr val="dk1"/>
              </a:buClr>
              <a:buSzPts val="1000"/>
              <a:buFont typeface="Arial"/>
              <a:buNone/>
              <a:defRPr sz="1000"/>
            </a:lvl4pPr>
            <a:lvl5pPr indent="-228600" lvl="4" marL="2286000" algn="l">
              <a:lnSpc>
                <a:spcPct val="100000"/>
              </a:lnSpc>
              <a:spcBef>
                <a:spcPts val="0"/>
              </a:spcBef>
              <a:spcAft>
                <a:spcPts val="0"/>
              </a:spcAft>
              <a:buClr>
                <a:schemeClr val="dk1"/>
              </a:buClr>
              <a:buSzPts val="1000"/>
              <a:buFont typeface="Arial"/>
              <a:buNone/>
              <a:defRPr sz="1000"/>
            </a:lvl5pPr>
            <a:lvl6pPr indent="-228600" lvl="5" marL="2743200" algn="l">
              <a:lnSpc>
                <a:spcPct val="100000"/>
              </a:lnSpc>
              <a:spcBef>
                <a:spcPts val="0"/>
              </a:spcBef>
              <a:spcAft>
                <a:spcPts val="0"/>
              </a:spcAft>
              <a:buClr>
                <a:schemeClr val="dk1"/>
              </a:buClr>
              <a:buSzPts val="1000"/>
              <a:buFont typeface="Arial"/>
              <a:buNone/>
              <a:defRPr sz="1000"/>
            </a:lvl6pPr>
            <a:lvl7pPr indent="-228600" lvl="6" marL="3200400" algn="l">
              <a:lnSpc>
                <a:spcPct val="100000"/>
              </a:lnSpc>
              <a:spcBef>
                <a:spcPts val="0"/>
              </a:spcBef>
              <a:spcAft>
                <a:spcPts val="0"/>
              </a:spcAft>
              <a:buClr>
                <a:schemeClr val="dk1"/>
              </a:buClr>
              <a:buSzPts val="1000"/>
              <a:buFont typeface="Arial"/>
              <a:buNone/>
              <a:defRPr sz="1000"/>
            </a:lvl7pPr>
            <a:lvl8pPr indent="-228600" lvl="7" marL="3657600" algn="l">
              <a:lnSpc>
                <a:spcPct val="100000"/>
              </a:lnSpc>
              <a:spcBef>
                <a:spcPts val="0"/>
              </a:spcBef>
              <a:spcAft>
                <a:spcPts val="0"/>
              </a:spcAft>
              <a:buClr>
                <a:schemeClr val="dk1"/>
              </a:buClr>
              <a:buSzPts val="1000"/>
              <a:buFont typeface="Arial"/>
              <a:buNone/>
              <a:defRPr sz="1000"/>
            </a:lvl8pPr>
            <a:lvl9pPr indent="-228600" lvl="8" marL="4114800" algn="l">
              <a:lnSpc>
                <a:spcPct val="100000"/>
              </a:lnSpc>
              <a:spcBef>
                <a:spcPts val="0"/>
              </a:spcBef>
              <a:spcAft>
                <a:spcPts val="0"/>
              </a:spcAft>
              <a:buClr>
                <a:schemeClr val="dk1"/>
              </a:buClr>
              <a:buSzPts val="1000"/>
              <a:buFont typeface="Arial"/>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7" name="Shape 17"/>
        <p:cNvGrpSpPr/>
        <p:nvPr/>
      </p:nvGrpSpPr>
      <p:grpSpPr>
        <a:xfrm>
          <a:off x="0" y="0"/>
          <a:ext cx="0" cy="0"/>
          <a:chOff x="0" y="0"/>
          <a:chExt cx="0" cy="0"/>
        </a:xfrm>
      </p:grpSpPr>
      <p:sp>
        <p:nvSpPr>
          <p:cNvPr id="18" name="Google Shape;18;p68"/>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8"/>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20" name="Google Shape;20;p68"/>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One Column">
  <p:cSld name="Agenda One Column">
    <p:spTree>
      <p:nvGrpSpPr>
        <p:cNvPr id="21" name="Shape 21"/>
        <p:cNvGrpSpPr/>
        <p:nvPr/>
      </p:nvGrpSpPr>
      <p:grpSpPr>
        <a:xfrm>
          <a:off x="0" y="0"/>
          <a:ext cx="0" cy="0"/>
          <a:chOff x="0" y="0"/>
          <a:chExt cx="0" cy="0"/>
        </a:xfrm>
      </p:grpSpPr>
      <p:sp>
        <p:nvSpPr>
          <p:cNvPr id="22" name="Google Shape;22;p6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3" name="Google Shape;23;p69"/>
          <p:cNvCxnSpPr/>
          <p:nvPr/>
        </p:nvCxnSpPr>
        <p:spPr>
          <a:xfrm>
            <a:off x="365760" y="1600200"/>
            <a:ext cx="4023360" cy="0"/>
          </a:xfrm>
          <a:prstGeom prst="straightConnector1">
            <a:avLst/>
          </a:prstGeom>
          <a:noFill/>
          <a:ln cap="flat" cmpd="sng" w="19050">
            <a:solidFill>
              <a:srgbClr val="FFCD41"/>
            </a:solidFill>
            <a:prstDash val="solid"/>
            <a:round/>
            <a:headEnd len="sm" w="sm" type="none"/>
            <a:tailEnd len="sm" w="sm" type="none"/>
          </a:ln>
        </p:spPr>
      </p:cxnSp>
      <p:sp>
        <p:nvSpPr>
          <p:cNvPr id="24" name="Google Shape;24;p69"/>
          <p:cNvSpPr txBox="1"/>
          <p:nvPr>
            <p:ph idx="1" type="body"/>
          </p:nvPr>
        </p:nvSpPr>
        <p:spPr>
          <a:xfrm>
            <a:off x="365760" y="1828800"/>
            <a:ext cx="4023360" cy="4340224"/>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25" name="Google Shape;25;p69"/>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Text">
  <p:cSld name="Large Text">
    <p:spTree>
      <p:nvGrpSpPr>
        <p:cNvPr id="26" name="Shape 26"/>
        <p:cNvGrpSpPr/>
        <p:nvPr/>
      </p:nvGrpSpPr>
      <p:grpSpPr>
        <a:xfrm>
          <a:off x="0" y="0"/>
          <a:ext cx="0" cy="0"/>
          <a:chOff x="0" y="0"/>
          <a:chExt cx="0" cy="0"/>
        </a:xfrm>
      </p:grpSpPr>
      <p:sp>
        <p:nvSpPr>
          <p:cNvPr id="27" name="Google Shape;27;p70"/>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0"/>
          <p:cNvSpPr txBox="1"/>
          <p:nvPr>
            <p:ph idx="1" type="body"/>
          </p:nvPr>
        </p:nvSpPr>
        <p:spPr>
          <a:xfrm>
            <a:off x="365760" y="1600201"/>
            <a:ext cx="5486400" cy="4568825"/>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1200"/>
              </a:spcBef>
              <a:spcAft>
                <a:spcPts val="0"/>
              </a:spcAft>
              <a:buClr>
                <a:schemeClr val="dk1"/>
              </a:buClr>
              <a:buSzPts val="2400"/>
              <a:buFont typeface="Play"/>
              <a:buChar char="•"/>
              <a:defRPr sz="2400">
                <a:latin typeface="Play"/>
                <a:ea typeface="Play"/>
                <a:cs typeface="Play"/>
                <a:sym typeface="Play"/>
              </a:defRPr>
            </a:lvl1pPr>
            <a:lvl2pPr indent="-381000" lvl="1" marL="914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2pPr>
            <a:lvl3pPr indent="-381000" lvl="2" marL="1371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3pPr>
            <a:lvl4pPr indent="-381000" lvl="3" marL="1828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4pPr>
            <a:lvl5pPr indent="-381000" lvl="4" marL="22860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5pPr>
            <a:lvl6pPr indent="-381000" lvl="5" marL="27432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6pPr>
            <a:lvl7pPr indent="-381000" lvl="6" marL="32004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7pPr>
            <a:lvl8pPr indent="-381000" lvl="7" marL="36576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8pPr>
            <a:lvl9pPr indent="-381000" lvl="8" marL="4114800" algn="l">
              <a:lnSpc>
                <a:spcPct val="100000"/>
              </a:lnSpc>
              <a:spcBef>
                <a:spcPts val="300"/>
              </a:spcBef>
              <a:spcAft>
                <a:spcPts val="0"/>
              </a:spcAft>
              <a:buClr>
                <a:schemeClr val="dk1"/>
              </a:buClr>
              <a:buSzPts val="2400"/>
              <a:buFont typeface="Play"/>
              <a:buChar char="–"/>
              <a:defRPr sz="2400">
                <a:latin typeface="Play"/>
                <a:ea typeface="Play"/>
                <a:cs typeface="Play"/>
                <a:sym typeface="Play"/>
              </a:defRPr>
            </a:lvl9pPr>
          </a:lstStyle>
          <a:p/>
        </p:txBody>
      </p:sp>
      <p:sp>
        <p:nvSpPr>
          <p:cNvPr id="29" name="Google Shape;29;p70"/>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text">
  <p:cSld name="Divider text">
    <p:spTree>
      <p:nvGrpSpPr>
        <p:cNvPr id="30" name="Shape 30"/>
        <p:cNvGrpSpPr/>
        <p:nvPr/>
      </p:nvGrpSpPr>
      <p:grpSpPr>
        <a:xfrm>
          <a:off x="0" y="0"/>
          <a:ext cx="0" cy="0"/>
          <a:chOff x="0" y="0"/>
          <a:chExt cx="0" cy="0"/>
        </a:xfrm>
      </p:grpSpPr>
      <p:sp>
        <p:nvSpPr>
          <p:cNvPr id="31" name="Google Shape;31;p71"/>
          <p:cNvSpPr txBox="1"/>
          <p:nvPr/>
        </p:nvSpPr>
        <p:spPr>
          <a:xfrm>
            <a:off x="8774113" y="6611938"/>
            <a:ext cx="642937"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900"/>
              <a:buFont typeface="Noto Sans Symbols"/>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
        <p:nvSpPr>
          <p:cNvPr id="32" name="Google Shape;32;p71"/>
          <p:cNvSpPr txBox="1"/>
          <p:nvPr/>
        </p:nvSpPr>
        <p:spPr>
          <a:xfrm>
            <a:off x="8774113" y="6611938"/>
            <a:ext cx="642937"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900"/>
              <a:buFont typeface="Noto Sans Symbols"/>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
        <p:nvSpPr>
          <p:cNvPr id="33" name="Google Shape;33;p71"/>
          <p:cNvSpPr txBox="1"/>
          <p:nvPr>
            <p:ph idx="1" type="body"/>
          </p:nvPr>
        </p:nvSpPr>
        <p:spPr>
          <a:xfrm>
            <a:off x="551506" y="3383179"/>
            <a:ext cx="7772400" cy="5334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200"/>
              </a:spcBef>
              <a:spcAft>
                <a:spcPts val="0"/>
              </a:spcAft>
              <a:buClr>
                <a:schemeClr val="dk1"/>
              </a:buClr>
              <a:buSzPts val="2000"/>
              <a:buNone/>
              <a:defRPr sz="2000">
                <a:solidFill>
                  <a:schemeClr val="dk1"/>
                </a:solidFill>
              </a:defRPr>
            </a:lvl1pPr>
            <a:lvl2pPr indent="-228600" lvl="1" marL="914400" algn="l">
              <a:lnSpc>
                <a:spcPct val="100000"/>
              </a:lnSpc>
              <a:spcBef>
                <a:spcPts val="300"/>
              </a:spcBef>
              <a:spcAft>
                <a:spcPts val="0"/>
              </a:spcAft>
              <a:buClr>
                <a:srgbClr val="888888"/>
              </a:buClr>
              <a:buSzPts val="1800"/>
              <a:buNone/>
              <a:defRPr sz="1800">
                <a:solidFill>
                  <a:srgbClr val="888888"/>
                </a:solidFill>
              </a:defRPr>
            </a:lvl2pPr>
            <a:lvl3pPr indent="-228600" lvl="2" marL="1371600" algn="l">
              <a:lnSpc>
                <a:spcPct val="100000"/>
              </a:lnSpc>
              <a:spcBef>
                <a:spcPts val="300"/>
              </a:spcBef>
              <a:spcAft>
                <a:spcPts val="0"/>
              </a:spcAft>
              <a:buClr>
                <a:srgbClr val="888888"/>
              </a:buClr>
              <a:buSzPts val="1600"/>
              <a:buNone/>
              <a:defRPr sz="1600">
                <a:solidFill>
                  <a:srgbClr val="888888"/>
                </a:solidFill>
              </a:defRPr>
            </a:lvl3pPr>
            <a:lvl4pPr indent="-228600" lvl="3" marL="1828800" algn="l">
              <a:lnSpc>
                <a:spcPct val="100000"/>
              </a:lnSpc>
              <a:spcBef>
                <a:spcPts val="300"/>
              </a:spcBef>
              <a:spcAft>
                <a:spcPts val="0"/>
              </a:spcAft>
              <a:buClr>
                <a:srgbClr val="888888"/>
              </a:buClr>
              <a:buSzPts val="1400"/>
              <a:buNone/>
              <a:defRPr sz="1400">
                <a:solidFill>
                  <a:srgbClr val="888888"/>
                </a:solidFill>
              </a:defRPr>
            </a:lvl4pPr>
            <a:lvl5pPr indent="-228600" lvl="4" marL="2286000" algn="l">
              <a:lnSpc>
                <a:spcPct val="100000"/>
              </a:lnSpc>
              <a:spcBef>
                <a:spcPts val="300"/>
              </a:spcBef>
              <a:spcAft>
                <a:spcPts val="0"/>
              </a:spcAft>
              <a:buClr>
                <a:srgbClr val="888888"/>
              </a:buClr>
              <a:buSzPts val="1400"/>
              <a:buNone/>
              <a:defRPr sz="1400">
                <a:solidFill>
                  <a:srgbClr val="888888"/>
                </a:solidFill>
              </a:defRPr>
            </a:lvl5pPr>
            <a:lvl6pPr indent="-228600" lvl="5" marL="2743200" algn="l">
              <a:lnSpc>
                <a:spcPct val="100000"/>
              </a:lnSpc>
              <a:spcBef>
                <a:spcPts val="300"/>
              </a:spcBef>
              <a:spcAft>
                <a:spcPts val="0"/>
              </a:spcAft>
              <a:buClr>
                <a:srgbClr val="888888"/>
              </a:buClr>
              <a:buSzPts val="1400"/>
              <a:buNone/>
              <a:defRPr sz="1400">
                <a:solidFill>
                  <a:srgbClr val="888888"/>
                </a:solidFill>
              </a:defRPr>
            </a:lvl6pPr>
            <a:lvl7pPr indent="-228600" lvl="6" marL="3200400" algn="l">
              <a:lnSpc>
                <a:spcPct val="100000"/>
              </a:lnSpc>
              <a:spcBef>
                <a:spcPts val="300"/>
              </a:spcBef>
              <a:spcAft>
                <a:spcPts val="0"/>
              </a:spcAft>
              <a:buClr>
                <a:srgbClr val="888888"/>
              </a:buClr>
              <a:buSzPts val="1400"/>
              <a:buNone/>
              <a:defRPr sz="1400">
                <a:solidFill>
                  <a:srgbClr val="888888"/>
                </a:solidFill>
              </a:defRPr>
            </a:lvl7pPr>
            <a:lvl8pPr indent="-228600" lvl="7" marL="3657600" algn="l">
              <a:lnSpc>
                <a:spcPct val="100000"/>
              </a:lnSpc>
              <a:spcBef>
                <a:spcPts val="300"/>
              </a:spcBef>
              <a:spcAft>
                <a:spcPts val="0"/>
              </a:spcAft>
              <a:buClr>
                <a:srgbClr val="888888"/>
              </a:buClr>
              <a:buSzPts val="1400"/>
              <a:buNone/>
              <a:defRPr sz="1400">
                <a:solidFill>
                  <a:srgbClr val="888888"/>
                </a:solidFill>
              </a:defRPr>
            </a:lvl8pPr>
            <a:lvl9pPr indent="-228600" lvl="8" marL="4114800" algn="l">
              <a:lnSpc>
                <a:spcPct val="100000"/>
              </a:lnSpc>
              <a:spcBef>
                <a:spcPts val="300"/>
              </a:spcBef>
              <a:spcAft>
                <a:spcPts val="0"/>
              </a:spcAft>
              <a:buClr>
                <a:srgbClr val="888888"/>
              </a:buClr>
              <a:buSzPts val="1400"/>
              <a:buNone/>
              <a:defRPr sz="1400">
                <a:solidFill>
                  <a:srgbClr val="888888"/>
                </a:solidFill>
              </a:defRPr>
            </a:lvl9pPr>
          </a:lstStyle>
          <a:p/>
        </p:txBody>
      </p:sp>
      <p:sp>
        <p:nvSpPr>
          <p:cNvPr id="34" name="Google Shape;34;p71"/>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2"/>
              </a:buClr>
              <a:buSzPts val="4400"/>
              <a:buFont typeface="Arial"/>
              <a:buNone/>
              <a:defRPr sz="4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5" name="Shape 35"/>
        <p:cNvGrpSpPr/>
        <p:nvPr/>
      </p:nvGrpSpPr>
      <p:grpSpPr>
        <a:xfrm>
          <a:off x="0" y="0"/>
          <a:ext cx="0" cy="0"/>
          <a:chOff x="0" y="0"/>
          <a:chExt cx="0" cy="0"/>
        </a:xfrm>
      </p:grpSpPr>
      <p:sp>
        <p:nvSpPr>
          <p:cNvPr id="36" name="Google Shape;36;p72"/>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2"/>
          <p:cNvSpPr txBox="1"/>
          <p:nvPr>
            <p:ph idx="1" type="body"/>
          </p:nvPr>
        </p:nvSpPr>
        <p:spPr>
          <a:xfrm>
            <a:off x="365760" y="1600200"/>
            <a:ext cx="402336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38" name="Google Shape;38;p72"/>
          <p:cNvSpPr txBox="1"/>
          <p:nvPr>
            <p:ph idx="2" type="body"/>
          </p:nvPr>
        </p:nvSpPr>
        <p:spPr>
          <a:xfrm>
            <a:off x="4754880" y="1600200"/>
            <a:ext cx="4023360" cy="4572000"/>
          </a:xfrm>
          <a:prstGeom prst="rect">
            <a:avLst/>
          </a:prstGeom>
          <a:noFill/>
          <a:ln>
            <a:noFill/>
          </a:ln>
        </p:spPr>
        <p:txBody>
          <a:bodyPr anchorCtr="0" anchor="t" bIns="0" lIns="0" spcFirstLastPara="1" rIns="0" wrap="square" tIns="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300"/>
              </a:spcBef>
              <a:spcAft>
                <a:spcPts val="0"/>
              </a:spcAft>
              <a:buClr>
                <a:schemeClr val="dk1"/>
              </a:buClr>
              <a:buSzPts val="1800"/>
              <a:buChar char="–"/>
              <a:defRPr/>
            </a:lvl4pPr>
            <a:lvl5pPr indent="-330200" lvl="4" marL="2286000" algn="l">
              <a:lnSpc>
                <a:spcPct val="100000"/>
              </a:lnSpc>
              <a:spcBef>
                <a:spcPts val="300"/>
              </a:spcBef>
              <a:spcAft>
                <a:spcPts val="0"/>
              </a:spcAft>
              <a:buClr>
                <a:schemeClr val="dk1"/>
              </a:buClr>
              <a:buSzPts val="1600"/>
              <a:buChar char="–"/>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
        <p:nvSpPr>
          <p:cNvPr id="39" name="Google Shape;39;p72"/>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40" name="Shape 40"/>
        <p:cNvGrpSpPr/>
        <p:nvPr/>
      </p:nvGrpSpPr>
      <p:grpSpPr>
        <a:xfrm>
          <a:off x="0" y="0"/>
          <a:ext cx="0" cy="0"/>
          <a:chOff x="0" y="0"/>
          <a:chExt cx="0" cy="0"/>
        </a:xfrm>
      </p:grpSpPr>
      <p:sp>
        <p:nvSpPr>
          <p:cNvPr id="41" name="Google Shape;41;p73"/>
          <p:cNvSpPr txBox="1"/>
          <p:nvPr/>
        </p:nvSpPr>
        <p:spPr>
          <a:xfrm>
            <a:off x="8774113" y="6611938"/>
            <a:ext cx="642937"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900"/>
              <a:buFont typeface="Noto Sans Symbols"/>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
        <p:nvSpPr>
          <p:cNvPr id="42" name="Google Shape;42;p73"/>
          <p:cNvSpPr txBox="1"/>
          <p:nvPr/>
        </p:nvSpPr>
        <p:spPr>
          <a:xfrm>
            <a:off x="8774113" y="6611938"/>
            <a:ext cx="642937" cy="581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900"/>
              <a:buFont typeface="Noto Sans Symbols"/>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
        <p:nvSpPr>
          <p:cNvPr id="43" name="Google Shape;43;p73"/>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3000"/>
              <a:buFont typeface="Arial"/>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3"/>
          <p:cNvSpPr txBox="1"/>
          <p:nvPr>
            <p:ph idx="1" type="body"/>
          </p:nvPr>
        </p:nvSpPr>
        <p:spPr>
          <a:xfrm>
            <a:off x="552450" y="2286000"/>
            <a:ext cx="8229600" cy="3840163"/>
          </a:xfrm>
          <a:prstGeom prst="rect">
            <a:avLst/>
          </a:prstGeom>
          <a:noFill/>
          <a:ln>
            <a:noFill/>
          </a:ln>
        </p:spPr>
        <p:txBody>
          <a:bodyPr anchorCtr="0" anchor="t" bIns="0" lIns="0" spcFirstLastPara="1" rIns="0" wrap="square" tIns="0">
            <a:normAutofit/>
          </a:bodyPr>
          <a:lstStyle>
            <a:lvl1pPr indent="-368300" lvl="0" marL="457200" algn="l">
              <a:lnSpc>
                <a:spcPct val="100000"/>
              </a:lnSpc>
              <a:spcBef>
                <a:spcPts val="1200"/>
              </a:spcBef>
              <a:spcAft>
                <a:spcPts val="0"/>
              </a:spcAft>
              <a:buClr>
                <a:schemeClr val="dk1"/>
              </a:buClr>
              <a:buSzPts val="2200"/>
              <a:buChar char="•"/>
              <a:defRPr sz="2200">
                <a:solidFill>
                  <a:schemeClr val="dk1"/>
                </a:solidFill>
              </a:defRPr>
            </a:lvl1pPr>
            <a:lvl2pPr indent="-330200" lvl="1" marL="914400" algn="l">
              <a:lnSpc>
                <a:spcPct val="100000"/>
              </a:lnSpc>
              <a:spcBef>
                <a:spcPts val="300"/>
              </a:spcBef>
              <a:spcAft>
                <a:spcPts val="0"/>
              </a:spcAft>
              <a:buClr>
                <a:schemeClr val="dk1"/>
              </a:buClr>
              <a:buSzPts val="1600"/>
              <a:buChar char="–"/>
              <a:defRPr>
                <a:solidFill>
                  <a:schemeClr val="dk1"/>
                </a:solidFill>
              </a:defRPr>
            </a:lvl2pPr>
            <a:lvl3pPr indent="-330200" lvl="2" marL="1371600" algn="l">
              <a:lnSpc>
                <a:spcPct val="100000"/>
              </a:lnSpc>
              <a:spcBef>
                <a:spcPts val="300"/>
              </a:spcBef>
              <a:spcAft>
                <a:spcPts val="0"/>
              </a:spcAft>
              <a:buClr>
                <a:schemeClr val="dk1"/>
              </a:buClr>
              <a:buSzPts val="1600"/>
              <a:buChar char="–"/>
              <a:defRPr>
                <a:solidFill>
                  <a:schemeClr val="dk1"/>
                </a:solidFill>
              </a:defRPr>
            </a:lvl3pPr>
            <a:lvl4pPr indent="-330200" lvl="3" marL="1828800" algn="l">
              <a:lnSpc>
                <a:spcPct val="100000"/>
              </a:lnSpc>
              <a:spcBef>
                <a:spcPts val="300"/>
              </a:spcBef>
              <a:spcAft>
                <a:spcPts val="0"/>
              </a:spcAft>
              <a:buClr>
                <a:schemeClr val="dk1"/>
              </a:buClr>
              <a:buSzPts val="1600"/>
              <a:buChar char="–"/>
              <a:defRPr>
                <a:solidFill>
                  <a:schemeClr val="dk1"/>
                </a:solidFill>
              </a:defRPr>
            </a:lvl4pPr>
            <a:lvl5pPr indent="-330200" lvl="4" marL="2286000" algn="l">
              <a:lnSpc>
                <a:spcPct val="100000"/>
              </a:lnSpc>
              <a:spcBef>
                <a:spcPts val="300"/>
              </a:spcBef>
              <a:spcAft>
                <a:spcPts val="0"/>
              </a:spcAft>
              <a:buClr>
                <a:schemeClr val="dk1"/>
              </a:buClr>
              <a:buSzPts val="1600"/>
              <a:buChar char="–"/>
              <a:defRPr>
                <a:solidFill>
                  <a:schemeClr val="dk1"/>
                </a:solidFill>
              </a:defRPr>
            </a:lvl5pPr>
            <a:lvl6pPr indent="-342900" lvl="5" marL="2743200" algn="l">
              <a:lnSpc>
                <a:spcPct val="100000"/>
              </a:lnSpc>
              <a:spcBef>
                <a:spcPts val="300"/>
              </a:spcBef>
              <a:spcAft>
                <a:spcPts val="0"/>
              </a:spcAft>
              <a:buClr>
                <a:schemeClr val="dk1"/>
              </a:buClr>
              <a:buSzPts val="1800"/>
              <a:buChar char="–"/>
              <a:defRPr/>
            </a:lvl6pPr>
            <a:lvl7pPr indent="-342900" lvl="6" marL="3200400" algn="l">
              <a:lnSpc>
                <a:spcPct val="100000"/>
              </a:lnSpc>
              <a:spcBef>
                <a:spcPts val="300"/>
              </a:spcBef>
              <a:spcAft>
                <a:spcPts val="0"/>
              </a:spcAft>
              <a:buClr>
                <a:schemeClr val="dk1"/>
              </a:buClr>
              <a:buSzPts val="1800"/>
              <a:buChar char="–"/>
              <a:defRPr/>
            </a:lvl7pPr>
            <a:lvl8pPr indent="-342900" lvl="7" marL="3657600" algn="l">
              <a:lnSpc>
                <a:spcPct val="100000"/>
              </a:lnSpc>
              <a:spcBef>
                <a:spcPts val="300"/>
              </a:spcBef>
              <a:spcAft>
                <a:spcPts val="0"/>
              </a:spcAft>
              <a:buClr>
                <a:schemeClr val="dk1"/>
              </a:buClr>
              <a:buSzPts val="1800"/>
              <a:buChar char="–"/>
              <a:defRPr/>
            </a:lvl8pPr>
            <a:lvl9pPr indent="-342900" lvl="8" marL="4114800" algn="l">
              <a:lnSpc>
                <a:spcPct val="100000"/>
              </a:lnSpc>
              <a:spcBef>
                <a:spcPts val="3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4"/>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4"/>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Two Columns">
  <p:cSld name="Agenda Two Columns">
    <p:spTree>
      <p:nvGrpSpPr>
        <p:cNvPr id="48" name="Shape 48"/>
        <p:cNvGrpSpPr/>
        <p:nvPr/>
      </p:nvGrpSpPr>
      <p:grpSpPr>
        <a:xfrm>
          <a:off x="0" y="0"/>
          <a:ext cx="0" cy="0"/>
          <a:chOff x="0" y="0"/>
          <a:chExt cx="0" cy="0"/>
        </a:xfrm>
      </p:grpSpPr>
      <p:sp>
        <p:nvSpPr>
          <p:cNvPr id="49" name="Google Shape;49;p75"/>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0" name="Google Shape;50;p75"/>
          <p:cNvCxnSpPr/>
          <p:nvPr/>
        </p:nvCxnSpPr>
        <p:spPr>
          <a:xfrm>
            <a:off x="365760" y="1600200"/>
            <a:ext cx="4023360" cy="0"/>
          </a:xfrm>
          <a:prstGeom prst="straightConnector1">
            <a:avLst/>
          </a:prstGeom>
          <a:noFill/>
          <a:ln cap="flat" cmpd="sng" w="19050">
            <a:solidFill>
              <a:srgbClr val="FFCD41"/>
            </a:solidFill>
            <a:prstDash val="solid"/>
            <a:round/>
            <a:headEnd len="sm" w="sm" type="none"/>
            <a:tailEnd len="sm" w="sm" type="none"/>
          </a:ln>
        </p:spPr>
      </p:cxnSp>
      <p:cxnSp>
        <p:nvCxnSpPr>
          <p:cNvPr id="51" name="Google Shape;51;p75"/>
          <p:cNvCxnSpPr/>
          <p:nvPr/>
        </p:nvCxnSpPr>
        <p:spPr>
          <a:xfrm>
            <a:off x="4754880" y="1600200"/>
            <a:ext cx="4023360" cy="0"/>
          </a:xfrm>
          <a:prstGeom prst="straightConnector1">
            <a:avLst/>
          </a:prstGeom>
          <a:noFill/>
          <a:ln cap="flat" cmpd="sng" w="19050">
            <a:solidFill>
              <a:srgbClr val="FFCD41"/>
            </a:solidFill>
            <a:prstDash val="solid"/>
            <a:round/>
            <a:headEnd len="sm" w="sm" type="none"/>
            <a:tailEnd len="sm" w="sm" type="none"/>
          </a:ln>
        </p:spPr>
      </p:cxnSp>
      <p:sp>
        <p:nvSpPr>
          <p:cNvPr id="52" name="Google Shape;52;p75"/>
          <p:cNvSpPr txBox="1"/>
          <p:nvPr>
            <p:ph idx="1" type="body"/>
          </p:nvPr>
        </p:nvSpPr>
        <p:spPr>
          <a:xfrm>
            <a:off x="365759" y="1828802"/>
            <a:ext cx="8413115" cy="4340224"/>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200"/>
              </a:spcBef>
              <a:spcAft>
                <a:spcPts val="0"/>
              </a:spcAft>
              <a:buClr>
                <a:schemeClr val="dk1"/>
              </a:buClr>
              <a:buSzPts val="1600"/>
              <a:buFont typeface="Arial"/>
              <a:buChar char="•"/>
              <a:defRPr/>
            </a:lvl1pPr>
            <a:lvl2pPr indent="-330200" lvl="1" marL="914400" algn="l">
              <a:lnSpc>
                <a:spcPct val="100000"/>
              </a:lnSpc>
              <a:spcBef>
                <a:spcPts val="300"/>
              </a:spcBef>
              <a:spcAft>
                <a:spcPts val="0"/>
              </a:spcAft>
              <a:buClr>
                <a:schemeClr val="dk1"/>
              </a:buClr>
              <a:buSzPts val="1600"/>
              <a:buChar char="–"/>
              <a:defRPr/>
            </a:lvl2pPr>
            <a:lvl3pPr indent="-330200" lvl="2" marL="1371600" algn="l">
              <a:lnSpc>
                <a:spcPct val="100000"/>
              </a:lnSpc>
              <a:spcBef>
                <a:spcPts val="300"/>
              </a:spcBef>
              <a:spcAft>
                <a:spcPts val="0"/>
              </a:spcAft>
              <a:buClr>
                <a:schemeClr val="dk1"/>
              </a:buClr>
              <a:buSzPts val="1600"/>
              <a:buChar char="–"/>
              <a:defRPr/>
            </a:lvl3pPr>
            <a:lvl4pPr indent="-330200" lvl="3" marL="1828800" algn="l">
              <a:lnSpc>
                <a:spcPct val="100000"/>
              </a:lnSpc>
              <a:spcBef>
                <a:spcPts val="300"/>
              </a:spcBef>
              <a:spcAft>
                <a:spcPts val="0"/>
              </a:spcAft>
              <a:buClr>
                <a:schemeClr val="dk1"/>
              </a:buClr>
              <a:buSzPts val="1600"/>
              <a:buChar char="–"/>
              <a:defRPr/>
            </a:lvl4pPr>
            <a:lvl5pPr indent="-330200" lvl="4" marL="2286000" algn="l">
              <a:lnSpc>
                <a:spcPct val="100000"/>
              </a:lnSpc>
              <a:spcBef>
                <a:spcPts val="300"/>
              </a:spcBef>
              <a:spcAft>
                <a:spcPts val="0"/>
              </a:spcAft>
              <a:buClr>
                <a:schemeClr val="dk1"/>
              </a:buClr>
              <a:buSzPts val="1600"/>
              <a:buChar char="–"/>
              <a:defRPr/>
            </a:lvl5pPr>
            <a:lvl6pPr indent="-330200" lvl="5" marL="2743200" algn="l">
              <a:lnSpc>
                <a:spcPct val="100000"/>
              </a:lnSpc>
              <a:spcBef>
                <a:spcPts val="300"/>
              </a:spcBef>
              <a:spcAft>
                <a:spcPts val="0"/>
              </a:spcAft>
              <a:buClr>
                <a:schemeClr val="dk1"/>
              </a:buClr>
              <a:buSzPts val="1600"/>
              <a:buChar char="–"/>
              <a:defRPr/>
            </a:lvl6pPr>
            <a:lvl7pPr indent="-330200" lvl="6" marL="3200400" algn="l">
              <a:lnSpc>
                <a:spcPct val="100000"/>
              </a:lnSpc>
              <a:spcBef>
                <a:spcPts val="300"/>
              </a:spcBef>
              <a:spcAft>
                <a:spcPts val="0"/>
              </a:spcAft>
              <a:buClr>
                <a:schemeClr val="dk1"/>
              </a:buClr>
              <a:buSzPts val="1600"/>
              <a:buChar char="–"/>
              <a:defRPr/>
            </a:lvl7pPr>
            <a:lvl8pPr indent="-330200" lvl="7" marL="3657600" algn="l">
              <a:lnSpc>
                <a:spcPct val="100000"/>
              </a:lnSpc>
              <a:spcBef>
                <a:spcPts val="300"/>
              </a:spcBef>
              <a:spcAft>
                <a:spcPts val="0"/>
              </a:spcAft>
              <a:buClr>
                <a:schemeClr val="dk1"/>
              </a:buClr>
              <a:buSzPts val="1600"/>
              <a:buChar char="–"/>
              <a:defRPr/>
            </a:lvl8pPr>
            <a:lvl9pPr indent="-330200" lvl="8" marL="4114800" algn="l">
              <a:lnSpc>
                <a:spcPct val="100000"/>
              </a:lnSpc>
              <a:spcBef>
                <a:spcPts val="300"/>
              </a:spcBef>
              <a:spcAft>
                <a:spcPts val="0"/>
              </a:spcAft>
              <a:buClr>
                <a:schemeClr val="dk1"/>
              </a:buClr>
              <a:buSzPts val="1600"/>
              <a:buChar char="–"/>
              <a:defRPr/>
            </a:lvl9pPr>
          </a:lstStyle>
          <a:p/>
        </p:txBody>
      </p:sp>
      <p:sp>
        <p:nvSpPr>
          <p:cNvPr id="53" name="Google Shape;53;p75"/>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6"/>
          <p:cNvSpPr txBox="1"/>
          <p:nvPr>
            <p:ph idx="1" type="body"/>
          </p:nvPr>
        </p:nvSpPr>
        <p:spPr>
          <a:xfrm>
            <a:off x="365760" y="1600200"/>
            <a:ext cx="8412480" cy="4572000"/>
          </a:xfrm>
          <a:prstGeom prst="rect">
            <a:avLst/>
          </a:prstGeom>
          <a:noFill/>
          <a:ln>
            <a:noFill/>
          </a:ln>
        </p:spPr>
        <p:txBody>
          <a:bodyPr anchorCtr="0" anchor="t" bIns="0" lIns="0" spcFirstLastPara="1" rIns="0" wrap="square" tIns="0">
            <a:normAutofit/>
          </a:bodyPr>
          <a:lstStyle>
            <a:lvl1pPr indent="-330200" lvl="0" marL="457200" marR="0" rtl="0" algn="l">
              <a:lnSpc>
                <a:spcPct val="100000"/>
              </a:lnSpc>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66"/>
          <p:cNvSpPr txBox="1"/>
          <p:nvPr>
            <p:ph idx="12" type="sldNum"/>
          </p:nvPr>
        </p:nvSpPr>
        <p:spPr>
          <a:xfrm>
            <a:off x="8412480" y="6400800"/>
            <a:ext cx="365760"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8">
          <p15:clr>
            <a:srgbClr val="F26B43"/>
          </p15:clr>
        </p15:guide>
        <p15:guide id="2" pos="230">
          <p15:clr>
            <a:srgbClr val="F26B43"/>
          </p15:clr>
        </p15:guide>
        <p15:guide id="3" pos="5530">
          <p15:clr>
            <a:srgbClr val="F26B43"/>
          </p15:clr>
        </p15:guide>
        <p15:guide id="4" orient="horz" pos="1008">
          <p15:clr>
            <a:srgbClr val="F26B43"/>
          </p15:clr>
        </p15:guide>
        <p15:guide id="5"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commons.wikimedia.org/wiki/File:Neuron.jp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commons.wikimedia.org/wiki/File:Brain_Exercising.png"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hyperlink" Target="https://medium.com/@andrewng/self-driving-cars-are-here-aea1752b1ad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www.tensorflow.org/" TargetMode="External"/><Relationship Id="rId4" Type="http://schemas.openxmlformats.org/officeDocument/2006/relationships/image" Target="../media/image23.png"/><Relationship Id="rId5"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blog.google/technology/ai/alphago-machine-learning-game-go/"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i.googleblog.com/2014/09/building-deeper-understanding-of-images.html"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
          <p:cNvSpPr txBox="1"/>
          <p:nvPr>
            <p:ph type="ctrTitle"/>
          </p:nvPr>
        </p:nvSpPr>
        <p:spPr>
          <a:xfrm>
            <a:off x="365125" y="1600210"/>
            <a:ext cx="5852796" cy="177968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US"/>
              <a:t>Introduction to </a:t>
            </a:r>
            <a:endParaRPr/>
          </a:p>
          <a:p>
            <a:pPr indent="0" lvl="0" marL="0" rtl="0" algn="l">
              <a:lnSpc>
                <a:spcPct val="90000"/>
              </a:lnSpc>
              <a:spcBef>
                <a:spcPts val="0"/>
              </a:spcBef>
              <a:spcAft>
                <a:spcPts val="0"/>
              </a:spcAft>
              <a:buClr>
                <a:schemeClr val="dk1"/>
              </a:buClr>
              <a:buSzPts val="3200"/>
              <a:buFont typeface="Arial"/>
              <a:buNone/>
            </a:pPr>
            <a:r>
              <a:rPr lang="en-US"/>
              <a:t>Artificial Neural Networks	</a:t>
            </a:r>
            <a:endParaRPr/>
          </a:p>
        </p:txBody>
      </p:sp>
      <p:sp>
        <p:nvSpPr>
          <p:cNvPr id="92" name="Google Shape;92;p1"/>
          <p:cNvSpPr txBox="1"/>
          <p:nvPr>
            <p:ph idx="1" type="subTitle"/>
          </p:nvPr>
        </p:nvSpPr>
        <p:spPr>
          <a:xfrm>
            <a:off x="365125" y="3703319"/>
            <a:ext cx="4023996" cy="59435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None/>
            </a:pPr>
            <a:r>
              <a:rPr lang="en-US"/>
              <a:t>Summer 2020</a:t>
            </a:r>
            <a:endParaRPr/>
          </a:p>
          <a:p>
            <a:pPr indent="0" lvl="0" marL="0" rtl="0" algn="l">
              <a:lnSpc>
                <a:spcPct val="100000"/>
              </a:lnSpc>
              <a:spcBef>
                <a:spcPts val="0"/>
              </a:spcBef>
              <a:spcAft>
                <a:spcPts val="0"/>
              </a:spcAft>
              <a:buClr>
                <a:schemeClr val="dk1"/>
              </a:buClr>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 Brief History of Neural Networks: Wave 1</a:t>
            </a:r>
            <a:endParaRPr/>
          </a:p>
        </p:txBody>
      </p:sp>
      <p:sp>
        <p:nvSpPr>
          <p:cNvPr id="152" name="Google Shape;152;p19"/>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600"/>
              <a:buNone/>
            </a:pPr>
            <a:r>
              <a:rPr lang="en-US"/>
              <a:t>“Cybernetics”: [1940s-1960s]</a:t>
            </a:r>
            <a:endParaRPr/>
          </a:p>
          <a:p>
            <a:pPr indent="-171450" lvl="0" marL="171450" rtl="0" algn="l">
              <a:lnSpc>
                <a:spcPct val="100000"/>
              </a:lnSpc>
              <a:spcBef>
                <a:spcPts val="1200"/>
              </a:spcBef>
              <a:spcAft>
                <a:spcPts val="0"/>
              </a:spcAft>
              <a:buClr>
                <a:schemeClr val="dk1"/>
              </a:buClr>
              <a:buSzPts val="1600"/>
              <a:buChar char="•"/>
            </a:pPr>
            <a:r>
              <a:rPr lang="en-US"/>
              <a:t>Model of biological function of brain– Can we learn about the brain with mathematical models?</a:t>
            </a:r>
            <a:endParaRPr/>
          </a:p>
          <a:p>
            <a:pPr indent="-171450" lvl="0" marL="171450" rtl="0" algn="l">
              <a:lnSpc>
                <a:spcPct val="100000"/>
              </a:lnSpc>
              <a:spcBef>
                <a:spcPts val="1200"/>
              </a:spcBef>
              <a:spcAft>
                <a:spcPts val="0"/>
              </a:spcAft>
              <a:buClr>
                <a:schemeClr val="dk1"/>
              </a:buClr>
              <a:buSzPts val="1600"/>
              <a:buChar char="•"/>
            </a:pPr>
            <a:r>
              <a:rPr lang="en-US"/>
              <a:t>1943: McCulloch and Pitts: First computation model for neural networks.</a:t>
            </a:r>
            <a:endParaRPr/>
          </a:p>
          <a:p>
            <a:pPr indent="-171450" lvl="0" marL="171450" rtl="0" algn="l">
              <a:lnSpc>
                <a:spcPct val="100000"/>
              </a:lnSpc>
              <a:spcBef>
                <a:spcPts val="1200"/>
              </a:spcBef>
              <a:spcAft>
                <a:spcPts val="0"/>
              </a:spcAft>
              <a:buClr>
                <a:schemeClr val="dk1"/>
              </a:buClr>
              <a:buSzPts val="1600"/>
              <a:buChar char="•"/>
            </a:pPr>
            <a:r>
              <a:rPr lang="en-US"/>
              <a:t>1958 Rosenblatt: Developed “perceptron”, an algorithm for neural networks to learn from data. </a:t>
            </a:r>
            <a:endParaRPr/>
          </a:p>
          <a:p>
            <a:pPr indent="-171450" lvl="0" marL="171450" rtl="0" algn="l">
              <a:lnSpc>
                <a:spcPct val="100000"/>
              </a:lnSpc>
              <a:spcBef>
                <a:spcPts val="1200"/>
              </a:spcBef>
              <a:spcAft>
                <a:spcPts val="0"/>
              </a:spcAft>
              <a:buClr>
                <a:schemeClr val="dk1"/>
              </a:buClr>
              <a:buSzPts val="1600"/>
              <a:buChar char="•"/>
            </a:pPr>
            <a:r>
              <a:rPr lang="en-US"/>
              <a:t>Interest cooled by book </a:t>
            </a:r>
            <a:r>
              <a:rPr i="1" lang="en-US"/>
              <a:t>Perceptrons</a:t>
            </a:r>
            <a:r>
              <a:rPr lang="en-US"/>
              <a:t> by Minsky and Papert in  1969, who showed difficulties with current neural network approaches:</a:t>
            </a:r>
            <a:endParaRPr/>
          </a:p>
          <a:p>
            <a:pPr indent="-171450" lvl="1" marL="342900" rtl="0" algn="l">
              <a:lnSpc>
                <a:spcPct val="100000"/>
              </a:lnSpc>
              <a:spcBef>
                <a:spcPts val="300"/>
              </a:spcBef>
              <a:spcAft>
                <a:spcPts val="0"/>
              </a:spcAft>
              <a:buClr>
                <a:schemeClr val="dk1"/>
              </a:buClr>
              <a:buSzPts val="1600"/>
              <a:buChar char="–"/>
            </a:pPr>
            <a:r>
              <a:rPr lang="en-US"/>
              <a:t>The XOR problem</a:t>
            </a:r>
            <a:endParaRPr/>
          </a:p>
          <a:p>
            <a:pPr indent="0" lvl="0" marL="0" rtl="0" algn="l">
              <a:lnSpc>
                <a:spcPct val="100000"/>
              </a:lnSpc>
              <a:spcBef>
                <a:spcPts val="1200"/>
              </a:spcBef>
              <a:spcAft>
                <a:spcPts val="0"/>
              </a:spcAft>
              <a:buClr>
                <a:schemeClr val="dk1"/>
              </a:buClr>
              <a:buSzPts val="1600"/>
              <a:buNone/>
            </a:pPr>
            <a:r>
              <a:t/>
            </a:r>
            <a:endParaRPr/>
          </a:p>
        </p:txBody>
      </p:sp>
      <p:sp>
        <p:nvSpPr>
          <p:cNvPr id="153" name="Google Shape;153;p19"/>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 Brief History of Neural Networks: Wave 2</a:t>
            </a:r>
            <a:endParaRPr/>
          </a:p>
        </p:txBody>
      </p:sp>
      <p:sp>
        <p:nvSpPr>
          <p:cNvPr id="159" name="Google Shape;159;p20"/>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600"/>
              <a:buNone/>
            </a:pPr>
            <a:r>
              <a:rPr lang="en-US"/>
              <a:t>“Connectionism”: [1980s-1990s]</a:t>
            </a:r>
            <a:endParaRPr/>
          </a:p>
          <a:p>
            <a:pPr indent="-171450" lvl="1" marL="342900" rtl="0" algn="l">
              <a:lnSpc>
                <a:spcPct val="100000"/>
              </a:lnSpc>
              <a:spcBef>
                <a:spcPts val="300"/>
              </a:spcBef>
              <a:spcAft>
                <a:spcPts val="0"/>
              </a:spcAft>
              <a:buClr>
                <a:schemeClr val="dk1"/>
              </a:buClr>
              <a:buSzPts val="1600"/>
              <a:buChar char="–"/>
            </a:pPr>
            <a:r>
              <a:rPr lang="en-US"/>
              <a:t>From the study of how the brain can form connections.</a:t>
            </a:r>
            <a:endParaRPr/>
          </a:p>
          <a:p>
            <a:pPr indent="-171450" lvl="1" marL="342900" rtl="0" algn="l">
              <a:lnSpc>
                <a:spcPct val="100000"/>
              </a:lnSpc>
              <a:spcBef>
                <a:spcPts val="300"/>
              </a:spcBef>
              <a:spcAft>
                <a:spcPts val="0"/>
              </a:spcAft>
              <a:buClr>
                <a:schemeClr val="dk1"/>
              </a:buClr>
              <a:buSzPts val="1600"/>
              <a:buChar char="–"/>
            </a:pPr>
            <a:r>
              <a:rPr lang="en-US"/>
              <a:t>Central Idea: A network of many simple units can learn complex patterns.</a:t>
            </a:r>
            <a:endParaRPr/>
          </a:p>
          <a:p>
            <a:pPr indent="-171450" lvl="1" marL="342900" rtl="0" algn="l">
              <a:lnSpc>
                <a:spcPct val="100000"/>
              </a:lnSpc>
              <a:spcBef>
                <a:spcPts val="300"/>
              </a:spcBef>
              <a:spcAft>
                <a:spcPts val="0"/>
              </a:spcAft>
              <a:buClr>
                <a:schemeClr val="dk1"/>
              </a:buClr>
              <a:buSzPts val="1600"/>
              <a:buChar char="–"/>
            </a:pPr>
            <a:r>
              <a:rPr lang="en-US"/>
              <a:t>The </a:t>
            </a:r>
            <a:r>
              <a:rPr b="1" lang="en-US"/>
              <a:t>backpropagation</a:t>
            </a:r>
            <a:r>
              <a:rPr lang="en-US"/>
              <a:t> algorithm provided an essential advance in training neural networks, allowing much deeper networks to be efficiently trained.</a:t>
            </a:r>
            <a:endParaRPr>
              <a:solidFill>
                <a:srgbClr val="FF0000"/>
              </a:solidFill>
            </a:endParaRPr>
          </a:p>
        </p:txBody>
      </p:sp>
      <p:sp>
        <p:nvSpPr>
          <p:cNvPr id="160" name="Google Shape;160;p20"/>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 Brief History of Neural Networks: Wave 3</a:t>
            </a:r>
            <a:endParaRPr/>
          </a:p>
        </p:txBody>
      </p:sp>
      <p:sp>
        <p:nvSpPr>
          <p:cNvPr id="166" name="Google Shape;166;p21"/>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Third Wave [2006-present]: “Deep Learning”</a:t>
            </a:r>
            <a:endParaRPr/>
          </a:p>
          <a:p>
            <a:pPr indent="-171450" lvl="1" marL="342900" rtl="0" algn="l">
              <a:lnSpc>
                <a:spcPct val="100000"/>
              </a:lnSpc>
              <a:spcBef>
                <a:spcPts val="300"/>
              </a:spcBef>
              <a:spcAft>
                <a:spcPts val="0"/>
              </a:spcAft>
              <a:buClr>
                <a:schemeClr val="dk1"/>
              </a:buClr>
              <a:buSzPts val="1600"/>
              <a:buChar char="–"/>
            </a:pPr>
            <a:r>
              <a:rPr lang="en-US"/>
              <a:t>Ability to train neural networks with more layers than previously.</a:t>
            </a:r>
            <a:endParaRPr/>
          </a:p>
          <a:p>
            <a:pPr indent="-171450" lvl="1" marL="342900" rtl="0" algn="l">
              <a:lnSpc>
                <a:spcPct val="100000"/>
              </a:lnSpc>
              <a:spcBef>
                <a:spcPts val="300"/>
              </a:spcBef>
              <a:spcAft>
                <a:spcPts val="0"/>
              </a:spcAft>
              <a:buClr>
                <a:schemeClr val="dk1"/>
              </a:buClr>
              <a:buSzPts val="1600"/>
              <a:buChar char="–"/>
            </a:pPr>
            <a:r>
              <a:rPr lang="en-US"/>
              <a:t>Able to outperform other ML systems, even hand-designed systems in some tasks that had been difficult with other machine learning techniques:</a:t>
            </a:r>
            <a:endParaRPr/>
          </a:p>
          <a:p>
            <a:pPr indent="-171450" lvl="2" marL="514350" rtl="0" algn="l">
              <a:lnSpc>
                <a:spcPct val="100000"/>
              </a:lnSpc>
              <a:spcBef>
                <a:spcPts val="300"/>
              </a:spcBef>
              <a:spcAft>
                <a:spcPts val="0"/>
              </a:spcAft>
              <a:buClr>
                <a:schemeClr val="dk1"/>
              </a:buClr>
              <a:buSzPts val="1600"/>
              <a:buChar char="–"/>
            </a:pPr>
            <a:r>
              <a:rPr lang="en-US"/>
              <a:t>Object recognition in pictures</a:t>
            </a:r>
            <a:endParaRPr/>
          </a:p>
          <a:p>
            <a:pPr indent="-171450" lvl="2" marL="514350" rtl="0" algn="l">
              <a:lnSpc>
                <a:spcPct val="100000"/>
              </a:lnSpc>
              <a:spcBef>
                <a:spcPts val="300"/>
              </a:spcBef>
              <a:spcAft>
                <a:spcPts val="0"/>
              </a:spcAft>
              <a:buClr>
                <a:schemeClr val="dk1"/>
              </a:buClr>
              <a:buSzPts val="1600"/>
              <a:buChar char="–"/>
            </a:pPr>
            <a:r>
              <a:rPr lang="en-US"/>
              <a:t>Natural Language Processing</a:t>
            </a:r>
            <a:endParaRPr/>
          </a:p>
          <a:p>
            <a:pPr indent="-171450" lvl="2" marL="514350" rtl="0" algn="l">
              <a:lnSpc>
                <a:spcPct val="100000"/>
              </a:lnSpc>
              <a:spcBef>
                <a:spcPts val="300"/>
              </a:spcBef>
              <a:spcAft>
                <a:spcPts val="0"/>
              </a:spcAft>
              <a:buClr>
                <a:schemeClr val="dk1"/>
              </a:buClr>
              <a:buSzPts val="1600"/>
              <a:buChar char="–"/>
            </a:pPr>
            <a:r>
              <a:rPr lang="en-US"/>
              <a:t>Playing Go</a:t>
            </a:r>
            <a:endParaRPr/>
          </a:p>
          <a:p>
            <a:pPr indent="-171450" lvl="1" marL="342900" rtl="0" algn="l">
              <a:lnSpc>
                <a:spcPct val="100000"/>
              </a:lnSpc>
              <a:spcBef>
                <a:spcPts val="300"/>
              </a:spcBef>
              <a:spcAft>
                <a:spcPts val="0"/>
              </a:spcAft>
              <a:buClr>
                <a:schemeClr val="dk1"/>
              </a:buClr>
              <a:buSzPts val="1600"/>
              <a:buChar char="–"/>
            </a:pPr>
            <a:r>
              <a:rPr lang="en-US"/>
              <a:t>Still Evolving: New types of architectures; optimization approaches, etc.</a:t>
            </a:r>
            <a:endParaRPr/>
          </a:p>
          <a:p>
            <a:pPr indent="-69850" lvl="0" marL="171450" rtl="0" algn="l">
              <a:lnSpc>
                <a:spcPct val="100000"/>
              </a:lnSpc>
              <a:spcBef>
                <a:spcPts val="1200"/>
              </a:spcBef>
              <a:spcAft>
                <a:spcPts val="0"/>
              </a:spcAft>
              <a:buClr>
                <a:schemeClr val="dk1"/>
              </a:buClr>
              <a:buSzPts val="1600"/>
              <a:buNone/>
            </a:pPr>
            <a:r>
              <a:t/>
            </a:r>
            <a:endParaRPr/>
          </a:p>
        </p:txBody>
      </p:sp>
      <p:sp>
        <p:nvSpPr>
          <p:cNvPr id="167" name="Google Shape;167;p21"/>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idx="1" type="body"/>
          </p:nvPr>
        </p:nvSpPr>
        <p:spPr>
          <a:xfrm>
            <a:off x="551506" y="3383179"/>
            <a:ext cx="7772400" cy="533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2000"/>
              <a:buNone/>
            </a:pPr>
            <a:r>
              <a:t/>
            </a:r>
            <a:endParaRPr/>
          </a:p>
        </p:txBody>
      </p:sp>
      <p:sp>
        <p:nvSpPr>
          <p:cNvPr id="173" name="Google Shape;173;p22"/>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What are Neural Networks?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Inspiration from Neuroscience:</a:t>
            </a:r>
            <a:br>
              <a:rPr lang="en-US"/>
            </a:br>
            <a:r>
              <a:rPr lang="en-US"/>
              <a:t>Biological Neurons</a:t>
            </a:r>
            <a:endParaRPr/>
          </a:p>
        </p:txBody>
      </p:sp>
      <p:sp>
        <p:nvSpPr>
          <p:cNvPr id="179" name="Google Shape;179;p23"/>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80" name="Google Shape;180;p23"/>
          <p:cNvSpPr txBox="1"/>
          <p:nvPr>
            <p:ph idx="1" type="body"/>
          </p:nvPr>
        </p:nvSpPr>
        <p:spPr>
          <a:xfrm>
            <a:off x="365750" y="1600200"/>
            <a:ext cx="8168700" cy="13545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b="1" lang="en-US"/>
              <a:t>Receive</a:t>
            </a:r>
            <a:r>
              <a:rPr lang="en-US"/>
              <a:t> (input) incoming information with </a:t>
            </a:r>
            <a:r>
              <a:rPr i="1" lang="en-US"/>
              <a:t>dendrites.</a:t>
            </a:r>
            <a:endParaRPr/>
          </a:p>
          <a:p>
            <a:pPr indent="-171450" lvl="0" marL="171450" rtl="0" algn="l">
              <a:lnSpc>
                <a:spcPct val="100000"/>
              </a:lnSpc>
              <a:spcBef>
                <a:spcPts val="1200"/>
              </a:spcBef>
              <a:spcAft>
                <a:spcPts val="0"/>
              </a:spcAft>
              <a:buClr>
                <a:schemeClr val="dk1"/>
              </a:buClr>
              <a:buSzPts val="1600"/>
              <a:buChar char="•"/>
            </a:pPr>
            <a:r>
              <a:rPr b="1" lang="en-US"/>
              <a:t>Process</a:t>
            </a:r>
            <a:r>
              <a:rPr lang="en-US"/>
              <a:t> that information in the cell body.</a:t>
            </a:r>
            <a:endParaRPr/>
          </a:p>
          <a:p>
            <a:pPr indent="-171450" lvl="0" marL="171450" rtl="0" algn="l">
              <a:lnSpc>
                <a:spcPct val="100000"/>
              </a:lnSpc>
              <a:spcBef>
                <a:spcPts val="1200"/>
              </a:spcBef>
              <a:spcAft>
                <a:spcPts val="0"/>
              </a:spcAft>
              <a:buClr>
                <a:schemeClr val="dk1"/>
              </a:buClr>
              <a:buSzPts val="1600"/>
              <a:buChar char="•"/>
            </a:pPr>
            <a:r>
              <a:rPr lang="en-US"/>
              <a:t>If </a:t>
            </a:r>
            <a:r>
              <a:rPr i="1" lang="en-US"/>
              <a:t>activated</a:t>
            </a:r>
            <a:r>
              <a:rPr lang="en-US"/>
              <a:t>, send (</a:t>
            </a:r>
            <a:r>
              <a:rPr b="1" lang="en-US"/>
              <a:t>output</a:t>
            </a:r>
            <a:r>
              <a:rPr lang="en-US"/>
              <a:t>) a signal with the </a:t>
            </a:r>
            <a:r>
              <a:rPr i="1" lang="en-US"/>
              <a:t>axon</a:t>
            </a:r>
            <a:r>
              <a:rPr lang="en-US"/>
              <a:t>.  </a:t>
            </a:r>
            <a:endParaRPr/>
          </a:p>
        </p:txBody>
      </p:sp>
      <p:pic>
        <p:nvPicPr>
          <p:cNvPr id="181" name="Google Shape;181;p23"/>
          <p:cNvPicPr preferRelativeResize="0"/>
          <p:nvPr/>
        </p:nvPicPr>
        <p:blipFill>
          <a:blip r:embed="rId3">
            <a:alphaModFix/>
          </a:blip>
          <a:stretch>
            <a:fillRect/>
          </a:stretch>
        </p:blipFill>
        <p:spPr>
          <a:xfrm>
            <a:off x="1682578" y="2954732"/>
            <a:ext cx="5240450" cy="3577175"/>
          </a:xfrm>
          <a:prstGeom prst="rect">
            <a:avLst/>
          </a:prstGeom>
          <a:noFill/>
          <a:ln>
            <a:noFill/>
          </a:ln>
        </p:spPr>
      </p:pic>
      <p:sp>
        <p:nvSpPr>
          <p:cNvPr id="182" name="Google Shape;182;p23"/>
          <p:cNvSpPr txBox="1"/>
          <p:nvPr/>
        </p:nvSpPr>
        <p:spPr>
          <a:xfrm>
            <a:off x="162500" y="6543800"/>
            <a:ext cx="85698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t>Image Source: </a:t>
            </a:r>
            <a:r>
              <a:rPr i="1" lang="en-US" sz="1200" u="sng">
                <a:solidFill>
                  <a:schemeClr val="hlink"/>
                </a:solidFill>
                <a:hlinkClick r:id="rId4"/>
              </a:rPr>
              <a:t>https://commons.wikimedia.org/wiki/File:Neuron.jpg</a:t>
            </a:r>
            <a:r>
              <a:rPr i="1" lang="en-US" sz="1200"/>
              <a:t>, public domain</a:t>
            </a:r>
            <a:endParaRPr i="1" sz="1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Inspiration from Neuroscience:</a:t>
            </a:r>
            <a:br>
              <a:rPr lang="en-US"/>
            </a:br>
            <a:r>
              <a:rPr lang="en-US"/>
              <a:t>Biological Neural Network</a:t>
            </a:r>
            <a:endParaRPr/>
          </a:p>
        </p:txBody>
      </p:sp>
      <p:sp>
        <p:nvSpPr>
          <p:cNvPr id="188" name="Google Shape;188;p24"/>
          <p:cNvSpPr txBox="1"/>
          <p:nvPr>
            <p:ph idx="2" type="body"/>
          </p:nvPr>
        </p:nvSpPr>
        <p:spPr>
          <a:xfrm>
            <a:off x="3975625" y="4945675"/>
            <a:ext cx="5313600" cy="2286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000"/>
              <a:buNone/>
            </a:pPr>
            <a:r>
              <a:rPr lang="en-US" sz="1000"/>
              <a:t>Source: </a:t>
            </a:r>
            <a:r>
              <a:rPr lang="en-US" sz="1100" u="sng">
                <a:solidFill>
                  <a:schemeClr val="hlink"/>
                </a:solidFill>
                <a:hlinkClick r:id="rId3"/>
              </a:rPr>
              <a:t>https://commons.wikimedia.org/wiki/File:Brain_Exercising.png</a:t>
            </a:r>
            <a:r>
              <a:rPr lang="en-US" sz="1000"/>
              <a:t>(public domain)</a:t>
            </a:r>
            <a:endParaRPr/>
          </a:p>
          <a:p>
            <a:pPr indent="-69850" lvl="0" marL="171450" rtl="0" algn="l">
              <a:lnSpc>
                <a:spcPct val="100000"/>
              </a:lnSpc>
              <a:spcBef>
                <a:spcPts val="1200"/>
              </a:spcBef>
              <a:spcAft>
                <a:spcPts val="0"/>
              </a:spcAft>
              <a:buClr>
                <a:schemeClr val="dk1"/>
              </a:buClr>
              <a:buSzPts val="1600"/>
              <a:buNone/>
            </a:pPr>
            <a:r>
              <a:t/>
            </a:r>
            <a:endParaRPr/>
          </a:p>
        </p:txBody>
      </p:sp>
      <p:sp>
        <p:nvSpPr>
          <p:cNvPr id="189" name="Google Shape;189;p24"/>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90" name="Google Shape;190;p24"/>
          <p:cNvSpPr txBox="1"/>
          <p:nvPr>
            <p:ph idx="1" type="body"/>
          </p:nvPr>
        </p:nvSpPr>
        <p:spPr>
          <a:xfrm>
            <a:off x="365760" y="1600200"/>
            <a:ext cx="4023300" cy="45720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Neurons are relatively simple in function.</a:t>
            </a:r>
            <a:endParaRPr/>
          </a:p>
          <a:p>
            <a:pPr indent="-171450" lvl="0" marL="171450" rtl="0" algn="l">
              <a:lnSpc>
                <a:spcPct val="100000"/>
              </a:lnSpc>
              <a:spcBef>
                <a:spcPts val="1200"/>
              </a:spcBef>
              <a:spcAft>
                <a:spcPts val="0"/>
              </a:spcAft>
              <a:buClr>
                <a:schemeClr val="dk1"/>
              </a:buClr>
              <a:buSzPts val="1600"/>
              <a:buChar char="•"/>
            </a:pPr>
            <a:r>
              <a:rPr lang="en-US"/>
              <a:t>A network of neurons is, however, capable of learning complex behaviors. </a:t>
            </a:r>
            <a:endParaRPr/>
          </a:p>
          <a:p>
            <a:pPr indent="-171450" lvl="0" marL="171450" rtl="0" algn="l">
              <a:lnSpc>
                <a:spcPct val="100000"/>
              </a:lnSpc>
              <a:spcBef>
                <a:spcPts val="1200"/>
              </a:spcBef>
              <a:spcAft>
                <a:spcPts val="0"/>
              </a:spcAft>
              <a:buClr>
                <a:schemeClr val="dk1"/>
              </a:buClr>
              <a:buSzPts val="1600"/>
              <a:buChar char="•"/>
            </a:pPr>
            <a:r>
              <a:rPr lang="en-US"/>
              <a:t>Example: The human brain consists of ~10</a:t>
            </a:r>
            <a:r>
              <a:rPr baseline="30000" lang="en-US"/>
              <a:t>10 </a:t>
            </a:r>
            <a:r>
              <a:rPr lang="en-US"/>
              <a:t>neurons, with an average of 7,000 connections to other neurons</a:t>
            </a:r>
            <a:endParaRPr/>
          </a:p>
        </p:txBody>
      </p:sp>
      <p:pic>
        <p:nvPicPr>
          <p:cNvPr id="191" name="Google Shape;191;p24"/>
          <p:cNvPicPr preferRelativeResize="0"/>
          <p:nvPr/>
        </p:nvPicPr>
        <p:blipFill>
          <a:blip r:embed="rId4">
            <a:alphaModFix/>
          </a:blip>
          <a:stretch>
            <a:fillRect/>
          </a:stretch>
        </p:blipFill>
        <p:spPr>
          <a:xfrm>
            <a:off x="4794550" y="1600200"/>
            <a:ext cx="4082800" cy="3062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000"/>
              <a:buFont typeface="Arial"/>
              <a:buNone/>
            </a:pPr>
            <a:r>
              <a:rPr lang="en-US"/>
              <a:t>Inspiration from Neuroscience:</a:t>
            </a:r>
            <a:br>
              <a:rPr lang="en-US"/>
            </a:br>
            <a:r>
              <a:rPr lang="en-US"/>
              <a:t>Biological Neural Network</a:t>
            </a:r>
            <a:endParaRPr/>
          </a:p>
        </p:txBody>
      </p:sp>
      <p:sp>
        <p:nvSpPr>
          <p:cNvPr id="197" name="Google Shape;197;p25"/>
          <p:cNvSpPr txBox="1"/>
          <p:nvPr>
            <p:ph idx="1" type="body"/>
          </p:nvPr>
        </p:nvSpPr>
        <p:spPr>
          <a:xfrm>
            <a:off x="381000" y="1371600"/>
            <a:ext cx="8229600" cy="1905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2200"/>
              <a:buNone/>
            </a:pPr>
            <a:r>
              <a:rPr lang="en-US"/>
              <a:t>Basic Idea:</a:t>
            </a:r>
            <a:endParaRPr/>
          </a:p>
          <a:p>
            <a:pPr indent="-171450" lvl="0" marL="171450" rtl="0" algn="l">
              <a:lnSpc>
                <a:spcPct val="100000"/>
              </a:lnSpc>
              <a:spcBef>
                <a:spcPts val="1200"/>
              </a:spcBef>
              <a:spcAft>
                <a:spcPts val="0"/>
              </a:spcAft>
              <a:buClr>
                <a:schemeClr val="dk1"/>
              </a:buClr>
              <a:buSzPts val="2200"/>
              <a:buChar char="•"/>
            </a:pPr>
            <a:r>
              <a:rPr i="1" lang="en-US"/>
              <a:t>Artificial Neurons </a:t>
            </a:r>
            <a:r>
              <a:rPr lang="en-US"/>
              <a:t>carry out simple calculations</a:t>
            </a:r>
            <a:endParaRPr/>
          </a:p>
          <a:p>
            <a:pPr indent="-171450" lvl="0" marL="171450" rtl="0" algn="l">
              <a:lnSpc>
                <a:spcPct val="100000"/>
              </a:lnSpc>
              <a:spcBef>
                <a:spcPts val="1200"/>
              </a:spcBef>
              <a:spcAft>
                <a:spcPts val="0"/>
              </a:spcAft>
              <a:buClr>
                <a:schemeClr val="dk1"/>
              </a:buClr>
              <a:buSzPts val="2200"/>
              <a:buChar char="•"/>
            </a:pPr>
            <a:r>
              <a:rPr lang="en-US"/>
              <a:t>A large network of artificial neurons learns a complex model, or complex relationships in data.</a:t>
            </a:r>
            <a:endParaRPr/>
          </a:p>
        </p:txBody>
      </p:sp>
      <p:sp>
        <p:nvSpPr>
          <p:cNvPr id="198" name="Google Shape;198;p25"/>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99" name="Google Shape;199;p25"/>
          <p:cNvSpPr/>
          <p:nvPr/>
        </p:nvSpPr>
        <p:spPr>
          <a:xfrm>
            <a:off x="3200400" y="3810000"/>
            <a:ext cx="2209800" cy="457200"/>
          </a:xfrm>
          <a:prstGeom prst="rightArrow">
            <a:avLst>
              <a:gd fmla="val 50000" name="adj1"/>
              <a:gd fmla="val 50000" name="adj2"/>
            </a:avLst>
          </a:prstGeom>
          <a:solidFill>
            <a:srgbClr val="ABC071"/>
          </a:solidFill>
          <a:ln cap="sq"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pic>
        <p:nvPicPr>
          <p:cNvPr id="200" name="Google Shape;200;p25"/>
          <p:cNvPicPr preferRelativeResize="0"/>
          <p:nvPr/>
        </p:nvPicPr>
        <p:blipFill rotWithShape="1">
          <a:blip r:embed="rId3">
            <a:alphaModFix/>
          </a:blip>
          <a:srcRect b="0" l="0" r="0" t="0"/>
          <a:stretch/>
        </p:blipFill>
        <p:spPr>
          <a:xfrm>
            <a:off x="720554" y="4953000"/>
            <a:ext cx="2082524" cy="1447800"/>
          </a:xfrm>
          <a:prstGeom prst="rect">
            <a:avLst/>
          </a:prstGeom>
          <a:noFill/>
          <a:ln>
            <a:noFill/>
          </a:ln>
        </p:spPr>
      </p:pic>
      <p:pic>
        <p:nvPicPr>
          <p:cNvPr id="201" name="Google Shape;201;p25"/>
          <p:cNvPicPr preferRelativeResize="0"/>
          <p:nvPr/>
        </p:nvPicPr>
        <p:blipFill rotWithShape="1">
          <a:blip r:embed="rId4">
            <a:alphaModFix/>
          </a:blip>
          <a:srcRect b="0" l="0" r="0" t="0"/>
          <a:stretch/>
        </p:blipFill>
        <p:spPr>
          <a:xfrm rot="5400000">
            <a:off x="6176381" y="4793152"/>
            <a:ext cx="1442891" cy="1914990"/>
          </a:xfrm>
          <a:prstGeom prst="rect">
            <a:avLst/>
          </a:prstGeom>
          <a:noFill/>
          <a:ln>
            <a:noFill/>
          </a:ln>
        </p:spPr>
      </p:pic>
      <p:sp>
        <p:nvSpPr>
          <p:cNvPr id="202" name="Google Shape;202;p25"/>
          <p:cNvSpPr/>
          <p:nvPr/>
        </p:nvSpPr>
        <p:spPr>
          <a:xfrm>
            <a:off x="3200400" y="5448300"/>
            <a:ext cx="2209800" cy="457200"/>
          </a:xfrm>
          <a:prstGeom prst="rightArrow">
            <a:avLst>
              <a:gd fmla="val 50000" name="adj1"/>
              <a:gd fmla="val 50000" name="adj2"/>
            </a:avLst>
          </a:prstGeom>
          <a:solidFill>
            <a:srgbClr val="ABC071"/>
          </a:solidFill>
          <a:ln cap="sq"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203" name="Google Shape;203;p25"/>
          <p:cNvSpPr txBox="1"/>
          <p:nvPr/>
        </p:nvSpPr>
        <p:spPr>
          <a:xfrm>
            <a:off x="4038600" y="5261401"/>
            <a:ext cx="609600" cy="830997"/>
          </a:xfrm>
          <a:prstGeom prst="rect">
            <a:avLst/>
          </a:prstGeom>
          <a:noFill/>
          <a:ln>
            <a:noFill/>
          </a:ln>
        </p:spPr>
        <p:txBody>
          <a:bodyPr anchorCtr="0" anchor="ctr" bIns="45700" lIns="91425" spcFirstLastPara="1" rIns="91425" wrap="square" tIns="45700">
            <a:spAutoFit/>
          </a:bodyPr>
          <a:lstStyle/>
          <a:p>
            <a:pPr indent="-342900" lvl="0" marL="342900" marR="0" rtl="0" algn="l">
              <a:spcBef>
                <a:spcPts val="0"/>
              </a:spcBef>
              <a:spcAft>
                <a:spcPts val="0"/>
              </a:spcAft>
              <a:buNone/>
            </a:pPr>
            <a:r>
              <a:rPr b="1" i="0" lang="en-US" sz="4800" u="none" cap="none" strike="noStrike">
                <a:solidFill>
                  <a:srgbClr val="824A91"/>
                </a:solidFill>
                <a:latin typeface="Verdana"/>
                <a:ea typeface="Verdana"/>
                <a:cs typeface="Verdana"/>
                <a:sym typeface="Verdana"/>
              </a:rPr>
              <a:t>?</a:t>
            </a:r>
            <a:endParaRPr/>
          </a:p>
        </p:txBody>
      </p:sp>
      <p:pic>
        <p:nvPicPr>
          <p:cNvPr id="204" name="Google Shape;204;p25"/>
          <p:cNvPicPr preferRelativeResize="0"/>
          <p:nvPr/>
        </p:nvPicPr>
        <p:blipFill>
          <a:blip r:embed="rId5">
            <a:alphaModFix/>
          </a:blip>
          <a:stretch>
            <a:fillRect/>
          </a:stretch>
        </p:blipFill>
        <p:spPr>
          <a:xfrm>
            <a:off x="579750" y="3352538"/>
            <a:ext cx="2010125" cy="1372125"/>
          </a:xfrm>
          <a:prstGeom prst="rect">
            <a:avLst/>
          </a:prstGeom>
          <a:noFill/>
          <a:ln>
            <a:noFill/>
          </a:ln>
        </p:spPr>
      </p:pic>
      <p:pic>
        <p:nvPicPr>
          <p:cNvPr id="205" name="Google Shape;205;p25"/>
          <p:cNvPicPr preferRelativeResize="0"/>
          <p:nvPr/>
        </p:nvPicPr>
        <p:blipFill>
          <a:blip r:embed="rId6">
            <a:alphaModFix/>
          </a:blip>
          <a:stretch>
            <a:fillRect/>
          </a:stretch>
        </p:blipFill>
        <p:spPr>
          <a:xfrm>
            <a:off x="5872475" y="3086100"/>
            <a:ext cx="2540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Artificial Neural Networks</a:t>
            </a:r>
            <a:endParaRPr>
              <a:solidFill>
                <a:schemeClr val="accent1"/>
              </a:solidFill>
            </a:endParaRPr>
          </a:p>
        </p:txBody>
      </p:sp>
      <p:sp>
        <p:nvSpPr>
          <p:cNvPr id="211" name="Google Shape;211;p26"/>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Artificial Neurons</a:t>
            </a:r>
            <a:endParaRPr/>
          </a:p>
        </p:txBody>
      </p:sp>
      <p:pic>
        <p:nvPicPr>
          <p:cNvPr id="217" name="Google Shape;217;p27"/>
          <p:cNvPicPr preferRelativeResize="0"/>
          <p:nvPr/>
        </p:nvPicPr>
        <p:blipFill rotWithShape="1">
          <a:blip r:embed="rId3">
            <a:alphaModFix/>
          </a:blip>
          <a:srcRect b="0" l="0" r="0" t="0"/>
          <a:stretch/>
        </p:blipFill>
        <p:spPr>
          <a:xfrm>
            <a:off x="4776787" y="2548731"/>
            <a:ext cx="3781425" cy="2628900"/>
          </a:xfrm>
          <a:prstGeom prst="rect">
            <a:avLst/>
          </a:prstGeom>
          <a:noFill/>
          <a:ln>
            <a:noFill/>
          </a:ln>
        </p:spPr>
      </p:pic>
      <p:sp>
        <p:nvSpPr>
          <p:cNvPr id="218" name="Google Shape;218;p27"/>
          <p:cNvSpPr txBox="1"/>
          <p:nvPr>
            <p:ph idx="2" type="body"/>
          </p:nvPr>
        </p:nvSpPr>
        <p:spPr>
          <a:xfrm>
            <a:off x="4754880" y="1600200"/>
            <a:ext cx="4023300" cy="4572000"/>
          </a:xfrm>
          <a:prstGeom prst="rect">
            <a:avLst/>
          </a:prstGeom>
        </p:spPr>
        <p:txBody>
          <a:bodyPr anchorCtr="0" anchor="t" bIns="0" lIns="0" spcFirstLastPara="1" rIns="0" wrap="square" tIns="0">
            <a:noAutofit/>
          </a:bodyPr>
          <a:lstStyle/>
          <a:p>
            <a:pPr indent="0" lvl="0" marL="0" rtl="0" algn="l">
              <a:spcBef>
                <a:spcPts val="1200"/>
              </a:spcBef>
              <a:spcAft>
                <a:spcPts val="0"/>
              </a:spcAft>
              <a:buNone/>
            </a:pPr>
            <a:r>
              <a:t/>
            </a:r>
            <a:endParaRPr/>
          </a:p>
        </p:txBody>
      </p:sp>
      <p:sp>
        <p:nvSpPr>
          <p:cNvPr id="219" name="Google Shape;219;p27"/>
          <p:cNvSpPr txBox="1"/>
          <p:nvPr>
            <p:ph idx="12" type="sldNum"/>
          </p:nvPr>
        </p:nvSpPr>
        <p:spPr>
          <a:xfrm>
            <a:off x="8412480" y="6400800"/>
            <a:ext cx="3657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0" name="Google Shape;220;p27"/>
          <p:cNvSpPr txBox="1"/>
          <p:nvPr/>
        </p:nvSpPr>
        <p:spPr>
          <a:xfrm>
            <a:off x="452600" y="1446375"/>
            <a:ext cx="3965100" cy="47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Each Neuron has: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Inputs: x</a:t>
            </a:r>
            <a:r>
              <a:rPr baseline="-25000" lang="en-US"/>
              <a:t>1</a:t>
            </a:r>
            <a:r>
              <a:rPr lang="en-US"/>
              <a:t>, x</a:t>
            </a:r>
            <a:r>
              <a:rPr baseline="-25000" lang="en-US"/>
              <a:t>2</a:t>
            </a:r>
            <a:r>
              <a:rPr lang="en-US"/>
              <a:t>,  x</a:t>
            </a:r>
            <a:r>
              <a:rPr baseline="-25000" lang="en-US"/>
              <a:t>3</a:t>
            </a:r>
            <a:br>
              <a:rPr lang="en-US"/>
            </a:br>
            <a:r>
              <a:rPr lang="en-US"/>
              <a:t>These are the features or predictor variables input into the neuron.</a:t>
            </a:r>
            <a:endParaRPr/>
          </a:p>
          <a:p>
            <a:pPr indent="-317500" lvl="0" marL="457200" rtl="0" algn="l">
              <a:spcBef>
                <a:spcPts val="0"/>
              </a:spcBef>
              <a:spcAft>
                <a:spcPts val="0"/>
              </a:spcAft>
              <a:buSzPts val="1400"/>
              <a:buChar char="●"/>
            </a:pPr>
            <a:r>
              <a:rPr lang="en-US"/>
              <a:t>Weights: w</a:t>
            </a:r>
            <a:r>
              <a:rPr baseline="-25000" lang="en-US"/>
              <a:t>1</a:t>
            </a:r>
            <a:r>
              <a:rPr lang="en-US"/>
              <a:t>, w</a:t>
            </a:r>
            <a:r>
              <a:rPr baseline="-25000" lang="en-US"/>
              <a:t>2</a:t>
            </a:r>
            <a:r>
              <a:rPr lang="en-US"/>
              <a:t>, w</a:t>
            </a:r>
            <a:r>
              <a:rPr baseline="-25000" lang="en-US"/>
              <a:t>3</a:t>
            </a:r>
            <a:endParaRPr/>
          </a:p>
          <a:p>
            <a:pPr indent="0" lvl="0" marL="457200" rtl="0" algn="l">
              <a:spcBef>
                <a:spcPts val="0"/>
              </a:spcBef>
              <a:spcAft>
                <a:spcPts val="0"/>
              </a:spcAft>
              <a:buNone/>
            </a:pPr>
            <a:r>
              <a:rPr lang="en-US"/>
              <a:t>These weights are properties of each neuron (different for each one in a network) that determine how the neuron processes inputs.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To process a signal, the neuron </a:t>
            </a:r>
            <a:endParaRPr/>
          </a:p>
          <a:p>
            <a:pPr indent="-317500" lvl="0" marL="457200" rtl="0" algn="l">
              <a:spcBef>
                <a:spcPts val="0"/>
              </a:spcBef>
              <a:spcAft>
                <a:spcPts val="0"/>
              </a:spcAft>
              <a:buSzPts val="1400"/>
              <a:buAutoNum type="arabicPeriod"/>
            </a:pPr>
            <a:r>
              <a:rPr lang="en-US"/>
              <a:t>multiplies each  input by the </a:t>
            </a:r>
            <a:r>
              <a:rPr lang="en-US"/>
              <a:t>corresponding</a:t>
            </a:r>
            <a:r>
              <a:rPr lang="en-US"/>
              <a:t> weight</a:t>
            </a:r>
            <a:endParaRPr/>
          </a:p>
          <a:p>
            <a:pPr indent="-317500" lvl="0" marL="457200" rtl="0" algn="l">
              <a:spcBef>
                <a:spcPts val="0"/>
              </a:spcBef>
              <a:spcAft>
                <a:spcPts val="0"/>
              </a:spcAft>
              <a:buSzPts val="1400"/>
              <a:buAutoNum type="arabicPeriod"/>
            </a:pPr>
            <a:r>
              <a:rPr lang="en-US"/>
              <a:t>adds these products together</a:t>
            </a:r>
            <a:endParaRPr/>
          </a:p>
          <a:p>
            <a:pPr indent="-317500" lvl="0" marL="457200" rtl="0" algn="l">
              <a:spcBef>
                <a:spcPts val="0"/>
              </a:spcBef>
              <a:spcAft>
                <a:spcPts val="0"/>
              </a:spcAft>
              <a:buSzPts val="1400"/>
              <a:buAutoNum type="arabicPeriod"/>
            </a:pPr>
            <a:r>
              <a:rPr lang="en-US"/>
              <a:t>adds a constant, called a bias (</a:t>
            </a:r>
            <a:r>
              <a:rPr i="1" lang="en-US"/>
              <a:t>b</a:t>
            </a:r>
            <a:r>
              <a:rPr lang="en-US"/>
              <a:t>) to get </a:t>
            </a:r>
            <a:r>
              <a:rPr i="1" lang="en-US"/>
              <a:t>z</a:t>
            </a:r>
            <a:r>
              <a:rPr lang="en-US"/>
              <a:t>, and then</a:t>
            </a:r>
            <a:endParaRPr/>
          </a:p>
          <a:p>
            <a:pPr indent="-317500" lvl="0" marL="457200" rtl="0" algn="l">
              <a:spcBef>
                <a:spcPts val="0"/>
              </a:spcBef>
              <a:spcAft>
                <a:spcPts val="0"/>
              </a:spcAft>
              <a:buSzPts val="1400"/>
              <a:buAutoNum type="arabicPeriod"/>
            </a:pPr>
            <a:r>
              <a:rPr lang="en-US"/>
              <a:t>applies an </a:t>
            </a:r>
            <a:r>
              <a:rPr b="1" lang="en-US"/>
              <a:t>activation function</a:t>
            </a:r>
            <a:r>
              <a:rPr lang="en-US"/>
              <a:t> to the result.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output of the neuron is the result of the activation function.</a:t>
            </a:r>
            <a:endParaRPr/>
          </a:p>
        </p:txBody>
      </p:sp>
      <p:sp>
        <p:nvSpPr>
          <p:cNvPr id="221" name="Google Shape;221;p27"/>
          <p:cNvSpPr txBox="1"/>
          <p:nvPr/>
        </p:nvSpPr>
        <p:spPr>
          <a:xfrm>
            <a:off x="365750" y="6385725"/>
            <a:ext cx="78009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Sidenote: Artificial neurons may have any number of inputs.  This one has 3 as an example.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Artificial Neurons (Like Biological Neurons?)</a:t>
            </a:r>
            <a:endParaRPr/>
          </a:p>
        </p:txBody>
      </p:sp>
      <p:pic>
        <p:nvPicPr>
          <p:cNvPr id="227" name="Google Shape;227;p28"/>
          <p:cNvPicPr preferRelativeResize="0"/>
          <p:nvPr>
            <p:ph idx="2" type="body"/>
          </p:nvPr>
        </p:nvPicPr>
        <p:blipFill rotWithShape="1">
          <a:blip r:embed="rId3">
            <a:alphaModFix/>
          </a:blip>
          <a:srcRect b="0" l="0" r="0" t="0"/>
          <a:stretch/>
        </p:blipFill>
        <p:spPr>
          <a:xfrm>
            <a:off x="4776787" y="2548731"/>
            <a:ext cx="3781425" cy="2628900"/>
          </a:xfrm>
          <a:prstGeom prst="rect">
            <a:avLst/>
          </a:prstGeom>
          <a:noFill/>
          <a:ln>
            <a:noFill/>
          </a:ln>
        </p:spPr>
      </p:pic>
      <p:sp>
        <p:nvSpPr>
          <p:cNvPr id="228" name="Google Shape;228;p28"/>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 </a:t>
            </a:r>
            <a:endParaRPr/>
          </a:p>
        </p:txBody>
      </p:sp>
      <p:sp>
        <p:nvSpPr>
          <p:cNvPr id="229" name="Google Shape;229;p28"/>
          <p:cNvSpPr txBox="1"/>
          <p:nvPr/>
        </p:nvSpPr>
        <p:spPr>
          <a:xfrm>
            <a:off x="452600" y="1446375"/>
            <a:ext cx="3965100" cy="47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Like Biological Neurons, each artificial neuron</a:t>
            </a:r>
            <a:r>
              <a:rPr lang="en-US"/>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US" sz="1800">
                <a:solidFill>
                  <a:schemeClr val="dk2"/>
                </a:solidFill>
              </a:rPr>
              <a:t>Receives Inputs</a:t>
            </a:r>
            <a:r>
              <a:rPr lang="en-US"/>
              <a:t> x</a:t>
            </a:r>
            <a:r>
              <a:rPr baseline="-25000" lang="en-US"/>
              <a:t>1</a:t>
            </a:r>
            <a:r>
              <a:rPr lang="en-US"/>
              <a:t>, x</a:t>
            </a:r>
            <a:r>
              <a:rPr baseline="-25000" lang="en-US"/>
              <a:t>2</a:t>
            </a:r>
            <a:r>
              <a:rPr lang="en-US"/>
              <a:t>, x</a:t>
            </a:r>
            <a:r>
              <a:rPr baseline="-25000" lang="en-US"/>
              <a:t>3</a:t>
            </a:r>
            <a:br>
              <a:rPr lang="en-US"/>
            </a:br>
            <a:r>
              <a:rPr lang="en-US"/>
              <a:t>These are the features or predictor variables input into the neuron.</a:t>
            </a:r>
            <a:endParaRPr/>
          </a:p>
          <a:p>
            <a:pPr indent="-317500" lvl="0" marL="457200" rtl="0" algn="l">
              <a:spcBef>
                <a:spcPts val="0"/>
              </a:spcBef>
              <a:spcAft>
                <a:spcPts val="0"/>
              </a:spcAft>
              <a:buSzPts val="1400"/>
              <a:buChar char="●"/>
            </a:pPr>
            <a:r>
              <a:rPr b="1" lang="en-US" sz="1800">
                <a:solidFill>
                  <a:schemeClr val="dk2"/>
                </a:solidFill>
              </a:rPr>
              <a:t>Processes the Inputs</a:t>
            </a:r>
            <a:br>
              <a:rPr b="1" lang="en-US" sz="1800"/>
            </a:br>
            <a:r>
              <a:rPr lang="en-US"/>
              <a:t>(By multiplying with weights, adding the bias, and applying the activation function) </a:t>
            </a:r>
            <a:endParaRPr/>
          </a:p>
          <a:p>
            <a:pPr indent="-317500" lvl="0" marL="457200" rtl="0" algn="l">
              <a:spcBef>
                <a:spcPts val="0"/>
              </a:spcBef>
              <a:spcAft>
                <a:spcPts val="0"/>
              </a:spcAft>
              <a:buSzPts val="1400"/>
              <a:buChar char="●"/>
            </a:pPr>
            <a:r>
              <a:rPr b="1" lang="en-US" sz="1800">
                <a:solidFill>
                  <a:schemeClr val="dk2"/>
                </a:solidFill>
              </a:rPr>
              <a:t>Sends a Signal </a:t>
            </a:r>
            <a:br>
              <a:rPr b="1" lang="en-US" sz="1800">
                <a:solidFill>
                  <a:schemeClr val="dk2"/>
                </a:solidFill>
              </a:rPr>
            </a:br>
            <a:r>
              <a:rPr lang="en-US"/>
              <a:t>(the output)</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Overview</a:t>
            </a:r>
            <a:endParaRPr/>
          </a:p>
        </p:txBody>
      </p:sp>
      <p:sp>
        <p:nvSpPr>
          <p:cNvPr id="98" name="Google Shape;98;p2"/>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1200"/>
              </a:spcBef>
              <a:spcAft>
                <a:spcPts val="0"/>
              </a:spcAft>
              <a:buNone/>
            </a:pPr>
            <a:r>
              <a:t/>
            </a:r>
            <a:endParaRPr/>
          </a:p>
          <a:p>
            <a:pPr indent="-355600" lvl="0" marL="457200" rtl="0" algn="l">
              <a:lnSpc>
                <a:spcPct val="100000"/>
              </a:lnSpc>
              <a:spcBef>
                <a:spcPts val="300"/>
              </a:spcBef>
              <a:spcAft>
                <a:spcPts val="0"/>
              </a:spcAft>
              <a:buSzPts val="2000"/>
              <a:buChar char="•"/>
            </a:pPr>
            <a:r>
              <a:rPr lang="en-US" sz="2000"/>
              <a:t>Artificial Neural Networks today and in the Past</a:t>
            </a:r>
            <a:endParaRPr sz="2000"/>
          </a:p>
          <a:p>
            <a:pPr indent="-355600" lvl="0" marL="457200" rtl="0" algn="l">
              <a:lnSpc>
                <a:spcPct val="100000"/>
              </a:lnSpc>
              <a:spcBef>
                <a:spcPts val="0"/>
              </a:spcBef>
              <a:spcAft>
                <a:spcPts val="0"/>
              </a:spcAft>
              <a:buSzPts val="2000"/>
              <a:buChar char="•"/>
            </a:pPr>
            <a:r>
              <a:rPr lang="en-US" sz="2000"/>
              <a:t>Biological and Artificial Neural Networks</a:t>
            </a:r>
            <a:endParaRPr sz="2000"/>
          </a:p>
          <a:p>
            <a:pPr indent="-355600" lvl="0" marL="457200" rtl="0" algn="l">
              <a:lnSpc>
                <a:spcPct val="100000"/>
              </a:lnSpc>
              <a:spcBef>
                <a:spcPts val="0"/>
              </a:spcBef>
              <a:spcAft>
                <a:spcPts val="0"/>
              </a:spcAft>
              <a:buSzPts val="2000"/>
              <a:buChar char="•"/>
            </a:pPr>
            <a:r>
              <a:rPr lang="en-US" sz="2000"/>
              <a:t>How Networks are Trained</a:t>
            </a:r>
            <a:endParaRPr sz="2000"/>
          </a:p>
          <a:p>
            <a:pPr indent="-355600" lvl="0" marL="457200" rtl="0" algn="l">
              <a:lnSpc>
                <a:spcPct val="100000"/>
              </a:lnSpc>
              <a:spcBef>
                <a:spcPts val="0"/>
              </a:spcBef>
              <a:spcAft>
                <a:spcPts val="0"/>
              </a:spcAft>
              <a:buSzPts val="2000"/>
              <a:buChar char="•"/>
            </a:pPr>
            <a:r>
              <a:rPr lang="en-US" sz="2000"/>
              <a:t>Let’s build our own networks!</a:t>
            </a:r>
            <a:endParaRPr sz="2000"/>
          </a:p>
          <a:p>
            <a:pPr indent="-355600" lvl="0" marL="457200" rtl="0" algn="l">
              <a:lnSpc>
                <a:spcPct val="100000"/>
              </a:lnSpc>
              <a:spcBef>
                <a:spcPts val="0"/>
              </a:spcBef>
              <a:spcAft>
                <a:spcPts val="0"/>
              </a:spcAft>
              <a:buSzPts val="2000"/>
              <a:buChar char="•"/>
            </a:pPr>
            <a:r>
              <a:rPr lang="en-US" sz="2000"/>
              <a:t>Advanced Neural Network Structures (time permitting)</a:t>
            </a:r>
            <a:endParaRPr sz="2000"/>
          </a:p>
          <a:p>
            <a:pPr indent="-69850" lvl="0" marL="171450" rtl="0" algn="l">
              <a:lnSpc>
                <a:spcPct val="100000"/>
              </a:lnSpc>
              <a:spcBef>
                <a:spcPts val="1200"/>
              </a:spcBef>
              <a:spcAft>
                <a:spcPts val="0"/>
              </a:spcAft>
              <a:buClr>
                <a:schemeClr val="dk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Artificial Neurons:</a:t>
            </a:r>
            <a:br>
              <a:rPr lang="en-US"/>
            </a:br>
            <a:r>
              <a:rPr lang="en-US"/>
              <a:t>Activation Functions</a:t>
            </a:r>
            <a:endParaRPr/>
          </a:p>
        </p:txBody>
      </p:sp>
      <p:pic>
        <p:nvPicPr>
          <p:cNvPr id="235" name="Google Shape;235;p29"/>
          <p:cNvPicPr preferRelativeResize="0"/>
          <p:nvPr>
            <p:ph idx="2" type="body"/>
          </p:nvPr>
        </p:nvPicPr>
        <p:blipFill rotWithShape="1">
          <a:blip r:embed="rId3">
            <a:alphaModFix/>
          </a:blip>
          <a:srcRect b="0" l="0" r="0" t="0"/>
          <a:stretch/>
        </p:blipFill>
        <p:spPr>
          <a:xfrm>
            <a:off x="4767262" y="1005681"/>
            <a:ext cx="3781425" cy="2628900"/>
          </a:xfrm>
          <a:prstGeom prst="rect">
            <a:avLst/>
          </a:prstGeom>
          <a:noFill/>
          <a:ln>
            <a:noFill/>
          </a:ln>
        </p:spPr>
      </p:pic>
      <p:sp>
        <p:nvSpPr>
          <p:cNvPr id="236" name="Google Shape;236;p29"/>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rPr lang="en-US"/>
              <a:t> </a:t>
            </a:r>
            <a:endParaRPr/>
          </a:p>
        </p:txBody>
      </p:sp>
      <p:sp>
        <p:nvSpPr>
          <p:cNvPr id="237" name="Google Shape;237;p29"/>
          <p:cNvSpPr txBox="1"/>
          <p:nvPr/>
        </p:nvSpPr>
        <p:spPr>
          <a:xfrm>
            <a:off x="442775" y="1288950"/>
            <a:ext cx="4023300" cy="5205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In the early days of neural networks, a threshold function was used as activation function.</a:t>
            </a:r>
            <a:br>
              <a:rPr lang="en-US"/>
            </a:br>
            <a:r>
              <a:rPr lang="en-US"/>
              <a:t>Threshold(z): If z is positive, the output is 1.  The output is 0 otherwise.</a:t>
            </a:r>
            <a:endParaRPr/>
          </a:p>
          <a:p>
            <a:pPr indent="-317500" lvl="0" marL="457200" rtl="0" algn="l">
              <a:spcBef>
                <a:spcPts val="0"/>
              </a:spcBef>
              <a:spcAft>
                <a:spcPts val="0"/>
              </a:spcAft>
              <a:buSzPts val="1400"/>
              <a:buChar char="●"/>
            </a:pPr>
            <a:r>
              <a:rPr lang="en-US"/>
              <a:t>This function is interpreted as the neuron being “on” or “off”, corresponding with early biological understanding</a:t>
            </a:r>
            <a:endParaRPr/>
          </a:p>
          <a:p>
            <a:pPr indent="-317500" lvl="0" marL="457200" rtl="0" algn="l">
              <a:spcBef>
                <a:spcPts val="0"/>
              </a:spcBef>
              <a:spcAft>
                <a:spcPts val="0"/>
              </a:spcAft>
              <a:buSzPts val="1400"/>
              <a:buChar char="●"/>
            </a:pPr>
            <a:r>
              <a:rPr lang="en-US"/>
              <a:t>In modern neural networks, the activation functions are smooth, without the sharp transition.  This improves the process of learning from data.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Artificial Neurons:</a:t>
            </a:r>
            <a:br>
              <a:rPr lang="en-US"/>
            </a:br>
            <a:r>
              <a:rPr lang="en-US"/>
              <a:t>Activation Functions</a:t>
            </a:r>
            <a:endParaRPr/>
          </a:p>
        </p:txBody>
      </p:sp>
      <p:sp>
        <p:nvSpPr>
          <p:cNvPr id="243" name="Google Shape;243;p30"/>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pic>
        <p:nvPicPr>
          <p:cNvPr id="244" name="Google Shape;244;p30"/>
          <p:cNvPicPr preferRelativeResize="0"/>
          <p:nvPr>
            <p:ph idx="2" type="body"/>
          </p:nvPr>
        </p:nvPicPr>
        <p:blipFill rotWithShape="1">
          <a:blip r:embed="rId3">
            <a:alphaModFix/>
          </a:blip>
          <a:srcRect b="0" l="0" r="0" t="0"/>
          <a:stretch/>
        </p:blipFill>
        <p:spPr>
          <a:xfrm>
            <a:off x="5319882" y="685800"/>
            <a:ext cx="3239766" cy="5440363"/>
          </a:xfrm>
          <a:prstGeom prst="rect">
            <a:avLst/>
          </a:prstGeom>
          <a:noFill/>
          <a:ln>
            <a:noFill/>
          </a:ln>
        </p:spPr>
      </p:pic>
      <p:sp>
        <p:nvSpPr>
          <p:cNvPr id="245" name="Google Shape;245;p30"/>
          <p:cNvSpPr txBox="1"/>
          <p:nvPr/>
        </p:nvSpPr>
        <p:spPr>
          <a:xfrm>
            <a:off x="373900" y="1269275"/>
            <a:ext cx="4536000" cy="48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Modern Neural Networks use a variety of activation functions:</a:t>
            </a:r>
            <a:endParaRPr/>
          </a:p>
          <a:p>
            <a:pPr indent="-317500" lvl="0" marL="457200" rtl="0" algn="l">
              <a:spcBef>
                <a:spcPts val="0"/>
              </a:spcBef>
              <a:spcAft>
                <a:spcPts val="0"/>
              </a:spcAft>
              <a:buSzPts val="1400"/>
              <a:buChar char="●"/>
            </a:pPr>
            <a:r>
              <a:rPr lang="en-US"/>
              <a:t>Sigmoid: </a:t>
            </a:r>
            <a:r>
              <a:rPr i="1" lang="en-US"/>
              <a:t>g(z)</a:t>
            </a:r>
            <a:r>
              <a:rPr lang="en-US"/>
              <a:t> =</a:t>
            </a:r>
            <a:br>
              <a:rPr lang="en-US"/>
            </a:br>
            <a:r>
              <a:rPr lang="en-US"/>
              <a:t> </a:t>
            </a:r>
            <a:endParaRPr/>
          </a:p>
          <a:p>
            <a:pPr indent="-317500" lvl="0" marL="457200" rtl="0" algn="l">
              <a:spcBef>
                <a:spcPts val="0"/>
              </a:spcBef>
              <a:spcAft>
                <a:spcPts val="0"/>
              </a:spcAft>
              <a:buSzPts val="1400"/>
              <a:buChar char="●"/>
            </a:pPr>
            <a:r>
              <a:rPr lang="en-US"/>
              <a:t>Hyperbolic Tangent g(z)= tanh(z)= </a:t>
            </a:r>
            <a:br>
              <a:rPr lang="en-US"/>
            </a:br>
            <a:endParaRPr/>
          </a:p>
          <a:p>
            <a:pPr indent="-317500" lvl="0" marL="457200" rtl="0" algn="l">
              <a:spcBef>
                <a:spcPts val="0"/>
              </a:spcBef>
              <a:spcAft>
                <a:spcPts val="0"/>
              </a:spcAft>
              <a:buSzPts val="1400"/>
              <a:buChar char="●"/>
            </a:pPr>
            <a:r>
              <a:rPr lang="en-US"/>
              <a:t>Identity </a:t>
            </a:r>
            <a:r>
              <a:rPr i="1" lang="en-US"/>
              <a:t>g(z) = z</a:t>
            </a:r>
            <a:endParaRPr i="1"/>
          </a:p>
          <a:p>
            <a:pPr indent="-317500" lvl="0" marL="457200" rtl="0" algn="l">
              <a:spcBef>
                <a:spcPts val="0"/>
              </a:spcBef>
              <a:spcAft>
                <a:spcPts val="0"/>
              </a:spcAft>
              <a:buSzPts val="1400"/>
              <a:buChar char="●"/>
            </a:pPr>
            <a:r>
              <a:rPr lang="en-US"/>
              <a:t>Rectified Linear Units (ReLU) </a:t>
            </a:r>
            <a:r>
              <a:rPr i="1" lang="en-US"/>
              <a:t>g(z) = max(0,z)</a:t>
            </a:r>
            <a:endParaRPr i="1"/>
          </a:p>
          <a:p>
            <a:pPr indent="-317500" lvl="0" marL="457200" rtl="0" algn="l">
              <a:spcBef>
                <a:spcPts val="0"/>
              </a:spcBef>
              <a:spcAft>
                <a:spcPts val="0"/>
              </a:spcAft>
              <a:buSzPts val="1400"/>
              <a:buChar char="●"/>
            </a:pPr>
            <a:r>
              <a:rPr lang="en-US"/>
              <a:t>Leaky ReLU: </a:t>
            </a:r>
            <a:r>
              <a:rPr i="1" lang="en-US"/>
              <a:t>g(z) = max(ax, x) </a:t>
            </a:r>
            <a:br>
              <a:rPr lang="en-US"/>
            </a:br>
            <a:r>
              <a:rPr lang="en-US"/>
              <a:t>(for some fixed a between 0 and 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Different functions can be more useful for different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Question: </a:t>
            </a:r>
            <a:r>
              <a:rPr lang="en-US"/>
              <a:t>What do all these functions have in common?</a:t>
            </a:r>
            <a:endParaRPr/>
          </a:p>
        </p:txBody>
      </p:sp>
      <p:pic>
        <p:nvPicPr>
          <p:cNvPr id="246" name="Google Shape;246;p30"/>
          <p:cNvPicPr preferRelativeResize="0"/>
          <p:nvPr/>
        </p:nvPicPr>
        <p:blipFill>
          <a:blip r:embed="rId4">
            <a:alphaModFix/>
          </a:blip>
          <a:stretch>
            <a:fillRect/>
          </a:stretch>
        </p:blipFill>
        <p:spPr>
          <a:xfrm>
            <a:off x="2159625" y="1683725"/>
            <a:ext cx="546464" cy="426925"/>
          </a:xfrm>
          <a:prstGeom prst="rect">
            <a:avLst/>
          </a:prstGeom>
          <a:noFill/>
          <a:ln>
            <a:noFill/>
          </a:ln>
        </p:spPr>
      </p:pic>
      <p:pic>
        <p:nvPicPr>
          <p:cNvPr id="247" name="Google Shape;247;p30"/>
          <p:cNvPicPr preferRelativeResize="0"/>
          <p:nvPr/>
        </p:nvPicPr>
        <p:blipFill>
          <a:blip r:embed="rId5">
            <a:alphaModFix/>
          </a:blip>
          <a:stretch>
            <a:fillRect/>
          </a:stretch>
        </p:blipFill>
        <p:spPr>
          <a:xfrm>
            <a:off x="3704400" y="2110650"/>
            <a:ext cx="585045" cy="4269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Artificial Neuron Computation: Example 1</a:t>
            </a:r>
            <a:endParaRPr/>
          </a:p>
        </p:txBody>
      </p:sp>
      <p:pic>
        <p:nvPicPr>
          <p:cNvPr id="254" name="Google Shape;254;p31"/>
          <p:cNvPicPr preferRelativeResize="0"/>
          <p:nvPr/>
        </p:nvPicPr>
        <p:blipFill rotWithShape="1">
          <a:blip r:embed="rId3">
            <a:alphaModFix/>
          </a:blip>
          <a:srcRect b="0" l="0" r="0" t="0"/>
          <a:stretch/>
        </p:blipFill>
        <p:spPr>
          <a:xfrm>
            <a:off x="4953000" y="2209800"/>
            <a:ext cx="3781425" cy="2628900"/>
          </a:xfrm>
          <a:prstGeom prst="rect">
            <a:avLst/>
          </a:prstGeom>
          <a:noFill/>
          <a:ln>
            <a:noFill/>
          </a:ln>
        </p:spPr>
      </p:pic>
      <p:sp>
        <p:nvSpPr>
          <p:cNvPr id="255" name="Google Shape;255;p31"/>
          <p:cNvSpPr txBox="1"/>
          <p:nvPr/>
        </p:nvSpPr>
        <p:spPr>
          <a:xfrm>
            <a:off x="383725" y="1318475"/>
            <a:ext cx="4405200" cy="51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To look at a concrete example of the calculations carried out by artificial neurons: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Let’s say we have a neuron with:</a:t>
            </a:r>
            <a:endParaRPr/>
          </a:p>
          <a:p>
            <a:pPr indent="-317500" lvl="1" marL="914400" rtl="0" algn="l">
              <a:spcBef>
                <a:spcPts val="0"/>
              </a:spcBef>
              <a:spcAft>
                <a:spcPts val="0"/>
              </a:spcAft>
              <a:buSzPts val="1400"/>
              <a:buChar char="○"/>
            </a:pPr>
            <a:r>
              <a:rPr lang="en-US"/>
              <a:t>w</a:t>
            </a:r>
            <a:r>
              <a:rPr baseline="-25000" lang="en-US"/>
              <a:t>1</a:t>
            </a:r>
            <a:r>
              <a:rPr lang="en-US"/>
              <a:t> = 2</a:t>
            </a:r>
            <a:endParaRPr/>
          </a:p>
          <a:p>
            <a:pPr indent="-317500" lvl="1" marL="914400" rtl="0" algn="l">
              <a:spcBef>
                <a:spcPts val="0"/>
              </a:spcBef>
              <a:spcAft>
                <a:spcPts val="0"/>
              </a:spcAft>
              <a:buSzPts val="1400"/>
              <a:buChar char="○"/>
            </a:pPr>
            <a:r>
              <a:rPr lang="en-US"/>
              <a:t>w</a:t>
            </a:r>
            <a:r>
              <a:rPr baseline="-25000" lang="en-US"/>
              <a:t>2</a:t>
            </a:r>
            <a:r>
              <a:rPr lang="en-US"/>
              <a:t> = 0</a:t>
            </a:r>
            <a:endParaRPr/>
          </a:p>
          <a:p>
            <a:pPr indent="-317500" lvl="1" marL="914400" rtl="0" algn="l">
              <a:spcBef>
                <a:spcPts val="0"/>
              </a:spcBef>
              <a:spcAft>
                <a:spcPts val="0"/>
              </a:spcAft>
              <a:buSzPts val="1400"/>
              <a:buChar char="○"/>
            </a:pPr>
            <a:r>
              <a:rPr lang="en-US"/>
              <a:t>w</a:t>
            </a:r>
            <a:r>
              <a:rPr baseline="-25000" lang="en-US"/>
              <a:t>3</a:t>
            </a:r>
            <a:r>
              <a:rPr lang="en-US"/>
              <a:t> = -1</a:t>
            </a:r>
            <a:endParaRPr/>
          </a:p>
          <a:p>
            <a:pPr indent="-317500" lvl="1" marL="914400" rtl="0" algn="l">
              <a:spcBef>
                <a:spcPts val="0"/>
              </a:spcBef>
              <a:spcAft>
                <a:spcPts val="0"/>
              </a:spcAft>
              <a:buSzPts val="1400"/>
              <a:buChar char="○"/>
            </a:pPr>
            <a:r>
              <a:rPr lang="en-US"/>
              <a:t>b = 2</a:t>
            </a:r>
            <a:endParaRPr/>
          </a:p>
          <a:p>
            <a:pPr indent="-317500" lvl="0" marL="457200" rtl="0" algn="l">
              <a:spcBef>
                <a:spcPts val="0"/>
              </a:spcBef>
              <a:spcAft>
                <a:spcPts val="0"/>
              </a:spcAft>
              <a:buSzPts val="1400"/>
              <a:buChar char="●"/>
            </a:pPr>
            <a:r>
              <a:rPr lang="en-US"/>
              <a:t>The activation function is </a:t>
            </a:r>
            <a:r>
              <a:rPr b="1" lang="en-US"/>
              <a:t>linear</a:t>
            </a:r>
            <a:endParaRPr b="1"/>
          </a:p>
          <a:p>
            <a:pPr indent="0" lvl="0" marL="457200" rtl="0" algn="l">
              <a:spcBef>
                <a:spcPts val="0"/>
              </a:spcBef>
              <a:spcAft>
                <a:spcPts val="0"/>
              </a:spcAft>
              <a:buNone/>
            </a:pPr>
            <a:r>
              <a:t/>
            </a:r>
            <a:endParaRPr b="1"/>
          </a:p>
          <a:p>
            <a:pPr indent="0" lvl="0" marL="0" rtl="0" algn="l">
              <a:spcBef>
                <a:spcPts val="0"/>
              </a:spcBef>
              <a:spcAft>
                <a:spcPts val="0"/>
              </a:spcAft>
              <a:buNone/>
            </a:pPr>
            <a:r>
              <a:rPr b="1" lang="en-US"/>
              <a:t>Q1: </a:t>
            </a:r>
            <a:r>
              <a:rPr lang="en-US"/>
              <a:t>What is the output if the input to the neuron is?</a:t>
            </a:r>
            <a:endParaRPr/>
          </a:p>
          <a:p>
            <a:pPr indent="-317500" lvl="0" marL="914400" rtl="0" algn="l">
              <a:spcBef>
                <a:spcPts val="0"/>
              </a:spcBef>
              <a:spcAft>
                <a:spcPts val="0"/>
              </a:spcAft>
              <a:buSzPts val="1400"/>
              <a:buChar char="●"/>
            </a:pPr>
            <a:r>
              <a:rPr lang="en-US"/>
              <a:t>x</a:t>
            </a:r>
            <a:r>
              <a:rPr baseline="-25000" lang="en-US"/>
              <a:t>1</a:t>
            </a:r>
            <a:r>
              <a:rPr lang="en-US"/>
              <a:t> = 2</a:t>
            </a:r>
            <a:endParaRPr/>
          </a:p>
          <a:p>
            <a:pPr indent="-317500" lvl="0" marL="914400" rtl="0" algn="l">
              <a:spcBef>
                <a:spcPts val="0"/>
              </a:spcBef>
              <a:spcAft>
                <a:spcPts val="0"/>
              </a:spcAft>
              <a:buSzPts val="1400"/>
              <a:buChar char="●"/>
            </a:pPr>
            <a:r>
              <a:rPr lang="en-US"/>
              <a:t>x</a:t>
            </a:r>
            <a:r>
              <a:rPr baseline="-25000" lang="en-US"/>
              <a:t>2</a:t>
            </a:r>
            <a:r>
              <a:rPr lang="en-US"/>
              <a:t> = -2</a:t>
            </a:r>
            <a:endParaRPr/>
          </a:p>
          <a:p>
            <a:pPr indent="-317500" lvl="0" marL="914400" rtl="0" algn="l">
              <a:spcBef>
                <a:spcPts val="0"/>
              </a:spcBef>
              <a:spcAft>
                <a:spcPts val="0"/>
              </a:spcAft>
              <a:buSzPts val="1400"/>
              <a:buChar char="●"/>
            </a:pPr>
            <a:r>
              <a:rPr lang="en-US"/>
              <a:t>x</a:t>
            </a:r>
            <a:r>
              <a:rPr baseline="-25000" lang="en-US"/>
              <a:t>3</a:t>
            </a:r>
            <a:r>
              <a:rPr lang="en-US"/>
              <a:t> = 1</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Q2: </a:t>
            </a:r>
            <a:r>
              <a:rPr lang="en-US"/>
              <a:t>How does the answer change if there is a </a:t>
            </a:r>
            <a:r>
              <a:rPr i="1" lang="en-US"/>
              <a:t>sigmoid</a:t>
            </a:r>
            <a:r>
              <a:rPr lang="en-US"/>
              <a:t> activation function instead?  How about a </a:t>
            </a:r>
            <a:r>
              <a:rPr i="1" lang="en-US"/>
              <a:t>relu</a:t>
            </a:r>
            <a:r>
              <a:rPr lang="en-US"/>
              <a:t> activation function?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Perceptrons: Network with Single Hidden Layer</a:t>
            </a:r>
            <a:endParaRPr/>
          </a:p>
        </p:txBody>
      </p:sp>
      <p:sp>
        <p:nvSpPr>
          <p:cNvPr id="261" name="Google Shape;261;p33"/>
          <p:cNvSpPr txBox="1"/>
          <p:nvPr>
            <p:ph idx="1" type="body"/>
          </p:nvPr>
        </p:nvSpPr>
        <p:spPr>
          <a:xfrm>
            <a:off x="365760" y="1600200"/>
            <a:ext cx="4023360" cy="45720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Using a set of neurons, or “hidden units” between the input and output allows the network to represent more complex functions of the input. </a:t>
            </a:r>
            <a:br>
              <a:rPr lang="en-US"/>
            </a:br>
            <a:endParaRPr/>
          </a:p>
          <a:p>
            <a:pPr indent="-184150" lvl="0" marL="171450" rtl="0" algn="l">
              <a:lnSpc>
                <a:spcPct val="100000"/>
              </a:lnSpc>
              <a:spcBef>
                <a:spcPts val="0"/>
              </a:spcBef>
              <a:spcAft>
                <a:spcPts val="0"/>
              </a:spcAft>
              <a:buSzPts val="1800"/>
              <a:buChar char="•"/>
            </a:pPr>
            <a:r>
              <a:rPr lang="en-US"/>
              <a:t>Each neuron in the hidden layer has different weights, and so processes the input </a:t>
            </a:r>
            <a:endParaRPr/>
          </a:p>
          <a:p>
            <a:pPr indent="-171450" lvl="0" marL="171450" rtl="0" algn="l">
              <a:lnSpc>
                <a:spcPct val="100000"/>
              </a:lnSpc>
              <a:spcBef>
                <a:spcPts val="1200"/>
              </a:spcBef>
              <a:spcAft>
                <a:spcPts val="0"/>
              </a:spcAft>
              <a:buClr>
                <a:schemeClr val="dk1"/>
              </a:buClr>
              <a:buSzPts val="1600"/>
              <a:buChar char="•"/>
            </a:pPr>
            <a:r>
              <a:rPr lang="en-US"/>
              <a:t>Fancy Math Term: “Universal Approximation Theorem”: With a wide enough hidden layer and a squashing activation function, a neural network can approximate any well behaved relationship arbitrarily well.</a:t>
            </a:r>
            <a:endParaRPr/>
          </a:p>
          <a:p>
            <a:pPr indent="-171450" lvl="0" marL="171450" rtl="0" algn="l">
              <a:lnSpc>
                <a:spcPct val="100000"/>
              </a:lnSpc>
              <a:spcBef>
                <a:spcPts val="1200"/>
              </a:spcBef>
              <a:spcAft>
                <a:spcPts val="0"/>
              </a:spcAft>
              <a:buClr>
                <a:schemeClr val="dk1"/>
              </a:buClr>
              <a:buSzPts val="1600"/>
              <a:buChar char="•"/>
            </a:pPr>
            <a:r>
              <a:rPr lang="en-US"/>
              <a:t>The catch: potential overfitting and computational issues.</a:t>
            </a:r>
            <a:endParaRPr/>
          </a:p>
          <a:p>
            <a:pPr indent="-69850" lvl="1" marL="342900" rtl="0" algn="l">
              <a:lnSpc>
                <a:spcPct val="100000"/>
              </a:lnSpc>
              <a:spcBef>
                <a:spcPts val="300"/>
              </a:spcBef>
              <a:spcAft>
                <a:spcPts val="0"/>
              </a:spcAft>
              <a:buClr>
                <a:schemeClr val="dk1"/>
              </a:buClr>
              <a:buSzPts val="1600"/>
              <a:buNone/>
            </a:pPr>
            <a:r>
              <a:t/>
            </a:r>
            <a:endParaRPr/>
          </a:p>
        </p:txBody>
      </p:sp>
      <p:pic>
        <p:nvPicPr>
          <p:cNvPr id="262" name="Google Shape;262;p33"/>
          <p:cNvPicPr preferRelativeResize="0"/>
          <p:nvPr>
            <p:ph idx="2" type="body"/>
          </p:nvPr>
        </p:nvPicPr>
        <p:blipFill rotWithShape="1">
          <a:blip r:embed="rId3">
            <a:alphaModFix/>
          </a:blip>
          <a:srcRect b="0" l="0" r="0" t="0"/>
          <a:stretch/>
        </p:blipFill>
        <p:spPr>
          <a:xfrm>
            <a:off x="4852987" y="1862931"/>
            <a:ext cx="3629025" cy="4000500"/>
          </a:xfrm>
          <a:prstGeom prst="rect">
            <a:avLst/>
          </a:prstGeom>
          <a:noFill/>
          <a:ln>
            <a:noFill/>
          </a:ln>
        </p:spPr>
      </p:pic>
      <p:sp>
        <p:nvSpPr>
          <p:cNvPr id="263" name="Google Shape;263;p33"/>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Connection to Logistic Regression</a:t>
            </a:r>
            <a:endParaRPr/>
          </a:p>
        </p:txBody>
      </p:sp>
      <p:pic>
        <p:nvPicPr>
          <p:cNvPr id="269" name="Google Shape;269;p34"/>
          <p:cNvPicPr preferRelativeResize="0"/>
          <p:nvPr>
            <p:ph idx="2" type="body"/>
          </p:nvPr>
        </p:nvPicPr>
        <p:blipFill rotWithShape="1">
          <a:blip r:embed="rId3">
            <a:alphaModFix/>
          </a:blip>
          <a:srcRect b="0" l="0" r="0" t="0"/>
          <a:stretch/>
        </p:blipFill>
        <p:spPr>
          <a:xfrm>
            <a:off x="4875903" y="1632858"/>
            <a:ext cx="3949709" cy="4354010"/>
          </a:xfrm>
          <a:prstGeom prst="rect">
            <a:avLst/>
          </a:prstGeom>
          <a:noFill/>
          <a:ln>
            <a:noFill/>
          </a:ln>
        </p:spPr>
      </p:pic>
      <p:sp>
        <p:nvSpPr>
          <p:cNvPr id="270" name="Google Shape;270;p34"/>
          <p:cNvSpPr txBox="1"/>
          <p:nvPr/>
        </p:nvSpPr>
        <p:spPr>
          <a:xfrm>
            <a:off x="383725" y="1600200"/>
            <a:ext cx="4240800" cy="43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It is worth noting that the logistic regression model discussed in an earlier module can be represented by a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That network:</a:t>
            </a:r>
            <a:endParaRPr/>
          </a:p>
          <a:p>
            <a:pPr indent="-317500" lvl="0" marL="457200" rtl="0" algn="l">
              <a:spcBef>
                <a:spcPts val="0"/>
              </a:spcBef>
              <a:spcAft>
                <a:spcPts val="0"/>
              </a:spcAft>
              <a:buSzPts val="1400"/>
              <a:buChar char="●"/>
            </a:pPr>
            <a:r>
              <a:rPr lang="en-US"/>
              <a:t>Has a single node</a:t>
            </a:r>
            <a:endParaRPr/>
          </a:p>
          <a:p>
            <a:pPr indent="-317500" lvl="0" marL="457200" rtl="0" algn="l">
              <a:spcBef>
                <a:spcPts val="0"/>
              </a:spcBef>
              <a:spcAft>
                <a:spcPts val="0"/>
              </a:spcAft>
              <a:buSzPts val="1400"/>
              <a:buChar char="●"/>
            </a:pPr>
            <a:r>
              <a:rPr lang="en-US"/>
              <a:t>Uses the sigmoid activation function</a:t>
            </a:r>
            <a:endParaRPr/>
          </a:p>
          <a:p>
            <a:pPr indent="-317500" lvl="0" marL="457200" rtl="0" algn="l">
              <a:spcBef>
                <a:spcPts val="0"/>
              </a:spcBef>
              <a:spcAft>
                <a:spcPts val="0"/>
              </a:spcAft>
              <a:buSzPts val="1400"/>
              <a:buChar char="●"/>
            </a:pPr>
            <a:r>
              <a:rPr lang="en-US"/>
              <a:t>The weights of the node correspond to the variable coefficients in the logistic model.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Multilayer Neural Networks</a:t>
            </a:r>
            <a:endParaRPr/>
          </a:p>
        </p:txBody>
      </p:sp>
      <p:sp>
        <p:nvSpPr>
          <p:cNvPr id="276" name="Google Shape;276;p35"/>
          <p:cNvSpPr txBox="1"/>
          <p:nvPr>
            <p:ph idx="1" type="body"/>
          </p:nvPr>
        </p:nvSpPr>
        <p:spPr>
          <a:xfrm>
            <a:off x="365760" y="1600200"/>
            <a:ext cx="4023360" cy="45720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Adding additional layers of hidden units increases the representation power of the ANN without as bad a computational cost.</a:t>
            </a:r>
            <a:endParaRPr/>
          </a:p>
          <a:p>
            <a:pPr indent="-171450" lvl="0" marL="171450" rtl="0" algn="l">
              <a:lnSpc>
                <a:spcPct val="100000"/>
              </a:lnSpc>
              <a:spcBef>
                <a:spcPts val="1200"/>
              </a:spcBef>
              <a:spcAft>
                <a:spcPts val="0"/>
              </a:spcAft>
              <a:buClr>
                <a:schemeClr val="dk1"/>
              </a:buClr>
              <a:buSzPts val="1600"/>
              <a:buChar char="•"/>
            </a:pPr>
            <a:r>
              <a:rPr lang="en-US"/>
              <a:t>From a lot of practical work, deep networks seem less prone to overfitting than wide, shallow networks.  (Although they don’t have a fancy theorem proving that!)</a:t>
            </a:r>
            <a:endParaRPr/>
          </a:p>
          <a:p>
            <a:pPr indent="-171450" lvl="0" marL="171450" rtl="0" algn="l">
              <a:lnSpc>
                <a:spcPct val="100000"/>
              </a:lnSpc>
              <a:spcBef>
                <a:spcPts val="1200"/>
              </a:spcBef>
              <a:spcAft>
                <a:spcPts val="0"/>
              </a:spcAft>
              <a:buClr>
                <a:schemeClr val="dk1"/>
              </a:buClr>
              <a:buSzPts val="1600"/>
              <a:buChar char="•"/>
            </a:pPr>
            <a:r>
              <a:rPr lang="en-US"/>
              <a:t>Modern networks may have 10s or 100s of layers.</a:t>
            </a:r>
            <a:endParaRPr/>
          </a:p>
          <a:p>
            <a:pPr indent="-184150" lvl="0" marL="171450" rtl="0" algn="l">
              <a:lnSpc>
                <a:spcPct val="100000"/>
              </a:lnSpc>
              <a:spcBef>
                <a:spcPts val="1200"/>
              </a:spcBef>
              <a:spcAft>
                <a:spcPts val="0"/>
              </a:spcAft>
              <a:buSzPts val="1800"/>
              <a:buChar char="•"/>
            </a:pPr>
            <a:r>
              <a:rPr lang="en-US"/>
              <a:t>Each layer beyond the first hidden layer uses the output of the previous layer as input, instead of the features. </a:t>
            </a:r>
            <a:endParaRPr/>
          </a:p>
        </p:txBody>
      </p:sp>
      <p:pic>
        <p:nvPicPr>
          <p:cNvPr id="277" name="Google Shape;277;p35"/>
          <p:cNvPicPr preferRelativeResize="0"/>
          <p:nvPr>
            <p:ph idx="2" type="body"/>
          </p:nvPr>
        </p:nvPicPr>
        <p:blipFill rotWithShape="1">
          <a:blip r:embed="rId3">
            <a:alphaModFix/>
          </a:blip>
          <a:srcRect b="0" l="0" r="0" t="0"/>
          <a:stretch/>
        </p:blipFill>
        <p:spPr>
          <a:xfrm>
            <a:off x="4648200" y="2348706"/>
            <a:ext cx="4038600" cy="3028950"/>
          </a:xfrm>
          <a:prstGeom prst="rect">
            <a:avLst/>
          </a:prstGeom>
          <a:noFill/>
          <a:ln>
            <a:noFill/>
          </a:ln>
        </p:spPr>
      </p:pic>
      <p:sp>
        <p:nvSpPr>
          <p:cNvPr id="278" name="Google Shape;278;p35"/>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279" name="Google Shape;279;p35"/>
          <p:cNvSpPr txBox="1"/>
          <p:nvPr/>
        </p:nvSpPr>
        <p:spPr>
          <a:xfrm>
            <a:off x="4713025" y="5578900"/>
            <a:ext cx="3945600" cy="8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(This network is not really “deep”, but imagine more layers!)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Neural Network Computation </a:t>
            </a:r>
            <a:r>
              <a:rPr lang="en-US"/>
              <a:t>Example 3</a:t>
            </a:r>
            <a:r>
              <a:rPr lang="en-US"/>
              <a:t>: Multiple Layers</a:t>
            </a:r>
            <a:endParaRPr/>
          </a:p>
        </p:txBody>
      </p:sp>
      <p:pic>
        <p:nvPicPr>
          <p:cNvPr id="285" name="Google Shape;285;p36"/>
          <p:cNvPicPr preferRelativeResize="0"/>
          <p:nvPr/>
        </p:nvPicPr>
        <p:blipFill rotWithShape="1">
          <a:blip r:embed="rId3">
            <a:alphaModFix/>
          </a:blip>
          <a:srcRect b="0" l="0" r="0" t="0"/>
          <a:stretch/>
        </p:blipFill>
        <p:spPr>
          <a:xfrm>
            <a:off x="1271587" y="891403"/>
            <a:ext cx="6996113" cy="4037593"/>
          </a:xfrm>
          <a:prstGeom prst="rect">
            <a:avLst/>
          </a:prstGeom>
          <a:noFill/>
          <a:ln>
            <a:noFill/>
          </a:ln>
        </p:spPr>
      </p:pic>
      <p:sp>
        <p:nvSpPr>
          <p:cNvPr id="286" name="Google Shape;286;p36"/>
          <p:cNvSpPr txBox="1"/>
          <p:nvPr/>
        </p:nvSpPr>
        <p:spPr>
          <a:xfrm>
            <a:off x="472275" y="5391950"/>
            <a:ext cx="7795500" cy="12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Q1: </a:t>
            </a:r>
            <a:r>
              <a:rPr lang="en-US"/>
              <a:t>What is the output of the network if the input is?</a:t>
            </a:r>
            <a:endParaRPr/>
          </a:p>
          <a:p>
            <a:pPr indent="-317500" lvl="0" marL="914400" rtl="0" algn="l">
              <a:spcBef>
                <a:spcPts val="0"/>
              </a:spcBef>
              <a:spcAft>
                <a:spcPts val="0"/>
              </a:spcAft>
              <a:buSzPts val="1400"/>
              <a:buChar char="●"/>
            </a:pPr>
            <a:r>
              <a:rPr lang="en-US"/>
              <a:t>x</a:t>
            </a:r>
            <a:r>
              <a:rPr baseline="-25000" lang="en-US"/>
              <a:t>1</a:t>
            </a:r>
            <a:r>
              <a:rPr lang="en-US"/>
              <a:t> = 2</a:t>
            </a:r>
            <a:endParaRPr/>
          </a:p>
          <a:p>
            <a:pPr indent="-317500" lvl="0" marL="914400" rtl="0" algn="l">
              <a:spcBef>
                <a:spcPts val="0"/>
              </a:spcBef>
              <a:spcAft>
                <a:spcPts val="0"/>
              </a:spcAft>
              <a:buSzPts val="1400"/>
              <a:buChar char="●"/>
            </a:pPr>
            <a:r>
              <a:rPr lang="en-US"/>
              <a:t>x</a:t>
            </a:r>
            <a:r>
              <a:rPr baseline="-25000" lang="en-US"/>
              <a:t>2</a:t>
            </a:r>
            <a:r>
              <a:rPr lang="en-US"/>
              <a:t> = -2</a:t>
            </a:r>
            <a:endParaRPr/>
          </a:p>
          <a:p>
            <a:pPr indent="-317500" lvl="0" marL="914400" rtl="0" algn="l">
              <a:spcBef>
                <a:spcPts val="0"/>
              </a:spcBef>
              <a:spcAft>
                <a:spcPts val="0"/>
              </a:spcAft>
              <a:buSzPts val="1400"/>
              <a:buChar char="●"/>
            </a:pPr>
            <a:r>
              <a:rPr lang="en-US"/>
              <a:t>x</a:t>
            </a:r>
            <a:r>
              <a:rPr baseline="-25000" lang="en-US"/>
              <a:t>3</a:t>
            </a:r>
            <a:r>
              <a:rPr lang="en-US"/>
              <a:t> = 1</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Output Layers: </a:t>
            </a:r>
            <a:br>
              <a:rPr lang="en-US"/>
            </a:br>
            <a:endParaRPr/>
          </a:p>
        </p:txBody>
      </p:sp>
      <p:sp>
        <p:nvSpPr>
          <p:cNvPr id="292" name="Google Shape;292;p37"/>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293" name="Google Shape;293;p37"/>
          <p:cNvSpPr txBox="1"/>
          <p:nvPr/>
        </p:nvSpPr>
        <p:spPr>
          <a:xfrm>
            <a:off x="413250" y="1938350"/>
            <a:ext cx="8294700" cy="4161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The output layer in neural networks is a little special.  The number of neurons and activation function are chosen so that they match the variable being predicted (the “response”).</a:t>
            </a:r>
            <a:endParaRPr/>
          </a:p>
          <a:p>
            <a:pPr indent="-317500" lvl="0" marL="457200" rtl="0" algn="l">
              <a:spcBef>
                <a:spcPts val="0"/>
              </a:spcBef>
              <a:spcAft>
                <a:spcPts val="0"/>
              </a:spcAft>
              <a:buSzPts val="1400"/>
              <a:buChar char="●"/>
            </a:pPr>
            <a:r>
              <a:rPr lang="en-US"/>
              <a:t>For example:</a:t>
            </a:r>
            <a:endParaRPr/>
          </a:p>
          <a:p>
            <a:pPr indent="-317500" lvl="1" marL="914400" rtl="0" algn="l">
              <a:spcBef>
                <a:spcPts val="0"/>
              </a:spcBef>
              <a:spcAft>
                <a:spcPts val="0"/>
              </a:spcAft>
              <a:buSzPts val="1400"/>
              <a:buChar char="○"/>
            </a:pPr>
            <a:r>
              <a:rPr lang="en-US"/>
              <a:t>If the response variable is binary, as in Logistic regression, we typically use a sigmoid activation function, which forces the output of the network to be between 0 and 1.</a:t>
            </a:r>
            <a:endParaRPr/>
          </a:p>
          <a:p>
            <a:pPr indent="-317500" lvl="1" marL="914400" rtl="0" algn="l">
              <a:spcBef>
                <a:spcPts val="0"/>
              </a:spcBef>
              <a:spcAft>
                <a:spcPts val="0"/>
              </a:spcAft>
              <a:buSzPts val="1400"/>
              <a:buChar char="○"/>
            </a:pPr>
            <a:r>
              <a:rPr lang="en-US"/>
              <a:t>If the response can take a larger range of values, such as a variable like “age”, the activation function is the linear or identity function, so as not to restrict the output.</a:t>
            </a:r>
            <a:endParaRPr/>
          </a:p>
          <a:p>
            <a:pPr indent="-317500" lvl="1" marL="914400" rtl="0" algn="l">
              <a:spcBef>
                <a:spcPts val="0"/>
              </a:spcBef>
              <a:spcAft>
                <a:spcPts val="0"/>
              </a:spcAft>
              <a:buSzPts val="1400"/>
              <a:buChar char="○"/>
            </a:pPr>
            <a:r>
              <a:rPr lang="en-US"/>
              <a:t>More complicated tasks often use other functions.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Training Neural Networks</a:t>
            </a:r>
            <a:endParaRPr>
              <a:solidFill>
                <a:schemeClr val="accent1"/>
              </a:solidFill>
            </a:endParaRPr>
          </a:p>
        </p:txBody>
      </p:sp>
      <p:sp>
        <p:nvSpPr>
          <p:cNvPr id="299" name="Google Shape;299;p38"/>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Training a Neural Network with Data:</a:t>
            </a:r>
            <a:br>
              <a:rPr lang="en-US"/>
            </a:br>
            <a:r>
              <a:rPr lang="en-US"/>
              <a:t>Learning the Weights</a:t>
            </a:r>
            <a:endParaRPr/>
          </a:p>
        </p:txBody>
      </p:sp>
      <p:sp>
        <p:nvSpPr>
          <p:cNvPr id="305" name="Google Shape;305;p39"/>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306" name="Google Shape;306;p39"/>
          <p:cNvSpPr txBox="1"/>
          <p:nvPr/>
        </p:nvSpPr>
        <p:spPr>
          <a:xfrm>
            <a:off x="442775" y="1288950"/>
            <a:ext cx="8274900" cy="500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The </a:t>
            </a:r>
            <a:r>
              <a:rPr b="1" lang="en-US"/>
              <a:t>weights</a:t>
            </a:r>
            <a:r>
              <a:rPr lang="en-US"/>
              <a:t> (and </a:t>
            </a:r>
            <a:r>
              <a:rPr b="1" lang="en-US"/>
              <a:t>bias</a:t>
            </a:r>
            <a:r>
              <a:rPr lang="en-US"/>
              <a:t>) of each neuron (throughout the whole network) determine the value of the response the network predicts for a given input.</a:t>
            </a:r>
            <a:br>
              <a:rPr lang="en-US"/>
            </a:br>
            <a:endParaRPr/>
          </a:p>
          <a:p>
            <a:pPr indent="-317500" lvl="0" marL="457200" rtl="0" algn="l">
              <a:spcBef>
                <a:spcPts val="0"/>
              </a:spcBef>
              <a:spcAft>
                <a:spcPts val="0"/>
              </a:spcAft>
              <a:buSzPts val="1400"/>
              <a:buChar char="●"/>
            </a:pPr>
            <a:r>
              <a:rPr lang="en-US"/>
              <a:t>We need to choose weights carefully so the network does a good job!  But what are the right weights?</a:t>
            </a:r>
            <a:br>
              <a:rPr lang="en-US"/>
            </a:br>
            <a:endParaRPr/>
          </a:p>
          <a:p>
            <a:pPr indent="-317500" lvl="0" marL="457200" rtl="0" algn="l">
              <a:spcBef>
                <a:spcPts val="0"/>
              </a:spcBef>
              <a:spcAft>
                <a:spcPts val="0"/>
              </a:spcAft>
              <a:buSzPts val="1400"/>
              <a:buChar char="●"/>
            </a:pPr>
            <a:r>
              <a:rPr lang="en-US"/>
              <a:t>No one know ahead of time, so we use </a:t>
            </a:r>
            <a:r>
              <a:rPr b="1" lang="en-US"/>
              <a:t>data</a:t>
            </a:r>
            <a:r>
              <a:rPr lang="en-US"/>
              <a:t> to let the neural network figure that out!</a:t>
            </a:r>
            <a:br>
              <a:rPr lang="en-US"/>
            </a:br>
            <a:endParaRPr/>
          </a:p>
          <a:p>
            <a:pPr indent="-317500" lvl="0" marL="457200" rtl="0" algn="l">
              <a:spcBef>
                <a:spcPts val="0"/>
              </a:spcBef>
              <a:spcAft>
                <a:spcPts val="0"/>
              </a:spcAft>
              <a:buSzPts val="1400"/>
              <a:buChar char="●"/>
            </a:pPr>
            <a:r>
              <a:rPr lang="en-US"/>
              <a:t>To do so, we decide on a good </a:t>
            </a:r>
            <a:r>
              <a:rPr b="1" lang="en-US"/>
              <a:t>cost</a:t>
            </a:r>
            <a:r>
              <a:rPr lang="en-US"/>
              <a:t> (or </a:t>
            </a:r>
            <a:r>
              <a:rPr b="1" lang="en-US"/>
              <a:t>loss</a:t>
            </a:r>
            <a:r>
              <a:rPr lang="en-US"/>
              <a:t>)</a:t>
            </a:r>
            <a:r>
              <a:rPr lang="en-US"/>
              <a:t> </a:t>
            </a:r>
            <a:r>
              <a:rPr b="1" lang="en-US"/>
              <a:t>function</a:t>
            </a:r>
            <a:r>
              <a:rPr lang="en-US"/>
              <a:t>.  The </a:t>
            </a:r>
            <a:r>
              <a:rPr b="1" lang="en-US"/>
              <a:t>cost</a:t>
            </a:r>
            <a:r>
              <a:rPr b="1" lang="en-US"/>
              <a:t> function</a:t>
            </a:r>
            <a:r>
              <a:rPr lang="en-US"/>
              <a:t> should:</a:t>
            </a:r>
            <a:endParaRPr/>
          </a:p>
          <a:p>
            <a:pPr indent="-317500" lvl="1" marL="914400" rtl="0" algn="l">
              <a:spcBef>
                <a:spcPts val="0"/>
              </a:spcBef>
              <a:spcAft>
                <a:spcPts val="0"/>
              </a:spcAft>
              <a:buSzPts val="1400"/>
              <a:buChar char="○"/>
            </a:pPr>
            <a:r>
              <a:rPr lang="en-US"/>
              <a:t>Represent an average of the cost of individual observations in the training set.</a:t>
            </a:r>
            <a:endParaRPr/>
          </a:p>
          <a:p>
            <a:pPr indent="-317500" lvl="1" marL="914400" rtl="0" algn="l">
              <a:spcBef>
                <a:spcPts val="0"/>
              </a:spcBef>
              <a:spcAft>
                <a:spcPts val="0"/>
              </a:spcAft>
              <a:buSzPts val="1400"/>
              <a:buChar char="○"/>
            </a:pPr>
            <a:r>
              <a:rPr lang="en-US"/>
              <a:t>Idea: If the cost is small, the network describes the data well. If large….</a:t>
            </a:r>
            <a:endParaRPr/>
          </a:p>
          <a:p>
            <a:pPr indent="-317500" lvl="1" marL="914400" rtl="0" algn="l">
              <a:spcBef>
                <a:spcPts val="0"/>
              </a:spcBef>
              <a:spcAft>
                <a:spcPts val="0"/>
              </a:spcAft>
              <a:buSzPts val="1400"/>
              <a:buChar char="○"/>
            </a:pPr>
            <a:r>
              <a:rPr lang="en-US"/>
              <a:t>A function of the outputs from the ANN () and the response y.</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Run an algorithm that let’s the network adjust the weights to improve the predictions and therefore the cost function.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Choose the weights and biases that minimize the cost function.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In principle, this can be achieved using calculus, but in practice this is often achieved using a numerical algorithm.</a:t>
            </a:r>
            <a:br>
              <a:rPr lang="en-US"/>
            </a:br>
            <a:endParaRPr/>
          </a:p>
          <a:p>
            <a:pPr indent="-317500" lvl="0" marL="457200" rtl="0" algn="l">
              <a:spcBef>
                <a:spcPts val="0"/>
              </a:spcBef>
              <a:spcAft>
                <a:spcPts val="0"/>
              </a:spcAft>
              <a:buSzPts val="1400"/>
              <a:buChar char="●"/>
            </a:pPr>
            <a:r>
              <a:rPr lang="en-US"/>
              <a:t>When training a neural network, the data (X and y) are thought of as fixed.  We are adjusting the weights and biases to fit the set of training data.</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2"/>
          <p:cNvSpPr txBox="1"/>
          <p:nvPr>
            <p:ph idx="1" type="body"/>
          </p:nvPr>
        </p:nvSpPr>
        <p:spPr>
          <a:xfrm>
            <a:off x="551506" y="3383179"/>
            <a:ext cx="7772400" cy="5334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2000"/>
              <a:buNone/>
            </a:pPr>
            <a:r>
              <a:rPr lang="en-US"/>
              <a:t>(or: AI in the news!)</a:t>
            </a:r>
            <a:endParaRPr/>
          </a:p>
        </p:txBody>
      </p:sp>
      <p:sp>
        <p:nvSpPr>
          <p:cNvPr id="104" name="Google Shape;104;p12"/>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Artificial </a:t>
            </a:r>
            <a:r>
              <a:rPr lang="en-US">
                <a:solidFill>
                  <a:schemeClr val="accent1"/>
                </a:solidFill>
              </a:rPr>
              <a:t>Neural Networks </a:t>
            </a:r>
            <a:endParaRPr>
              <a:solidFill>
                <a:schemeClr val="accent1"/>
              </a:solidFill>
            </a:endParaRPr>
          </a:p>
          <a:p>
            <a:pPr indent="0" lvl="0" marL="0" rtl="0" algn="l">
              <a:lnSpc>
                <a:spcPct val="90000"/>
              </a:lnSpc>
              <a:spcBef>
                <a:spcPts val="0"/>
              </a:spcBef>
              <a:spcAft>
                <a:spcPts val="0"/>
              </a:spcAft>
              <a:buClr>
                <a:schemeClr val="accent1"/>
              </a:buClr>
              <a:buSzPts val="4400"/>
              <a:buFont typeface="Arial"/>
              <a:buNone/>
            </a:pPr>
            <a:r>
              <a:rPr lang="en-US" sz="4600">
                <a:solidFill>
                  <a:schemeClr val="accent1"/>
                </a:solidFill>
              </a:rPr>
              <a:t>Today</a:t>
            </a:r>
            <a:endParaRPr sz="46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Choice of Cost Functions</a:t>
            </a:r>
            <a:endParaRPr/>
          </a:p>
        </p:txBody>
      </p:sp>
      <p:sp>
        <p:nvSpPr>
          <p:cNvPr id="313" name="Google Shape;313;p40"/>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314" name="Google Shape;314;p40"/>
          <p:cNvSpPr txBox="1"/>
          <p:nvPr/>
        </p:nvSpPr>
        <p:spPr>
          <a:xfrm>
            <a:off x="482125" y="1102000"/>
            <a:ext cx="8009100" cy="514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The </a:t>
            </a:r>
            <a:r>
              <a:rPr b="1" lang="en-US"/>
              <a:t>cost function</a:t>
            </a:r>
            <a:r>
              <a:rPr lang="en-US"/>
              <a:t> (or l</a:t>
            </a:r>
            <a:r>
              <a:rPr b="1" lang="en-US"/>
              <a:t>oss function</a:t>
            </a:r>
            <a:r>
              <a:rPr lang="en-US"/>
              <a:t>)provides a global measure comparing the output of a network (predicted response) with the true response for a set of data.</a:t>
            </a:r>
            <a:br>
              <a:rPr lang="en-US"/>
            </a:br>
            <a:endParaRPr/>
          </a:p>
          <a:p>
            <a:pPr indent="-317500" lvl="0" marL="457200" rtl="0" algn="l">
              <a:spcBef>
                <a:spcPts val="0"/>
              </a:spcBef>
              <a:spcAft>
                <a:spcPts val="0"/>
              </a:spcAft>
              <a:buSzPts val="1400"/>
              <a:buChar char="●"/>
            </a:pPr>
            <a:r>
              <a:rPr lang="en-US"/>
              <a:t>The choice of loss function depends heavily on the task. For example: </a:t>
            </a:r>
            <a:endParaRPr/>
          </a:p>
          <a:p>
            <a:pPr indent="-317500" lvl="1" marL="914400" rtl="0" algn="l">
              <a:spcBef>
                <a:spcPts val="0"/>
              </a:spcBef>
              <a:spcAft>
                <a:spcPts val="0"/>
              </a:spcAft>
              <a:buSzPts val="1400"/>
              <a:buChar char="○"/>
            </a:pPr>
            <a:r>
              <a:rPr lang="en-US"/>
              <a:t>For continuous responses, we use squared error loss:</a:t>
            </a:r>
            <a:endParaRPr/>
          </a:p>
          <a:p>
            <a:pPr indent="0" lvl="0" marL="0" rtl="0" algn="l">
              <a:spcBef>
                <a:spcPts val="0"/>
              </a:spcBef>
              <a:spcAft>
                <a:spcPts val="0"/>
              </a:spcAft>
              <a:buNone/>
            </a:pPr>
            <a:br>
              <a:rPr lang="en-US"/>
            </a:br>
            <a:br>
              <a:rPr lang="en-US"/>
            </a:br>
            <a:br>
              <a:rPr lang="en-US"/>
            </a:br>
            <a:endParaRPr/>
          </a:p>
          <a:p>
            <a:pPr indent="-317500" lvl="1" marL="914400" rtl="0" algn="l">
              <a:spcBef>
                <a:spcPts val="0"/>
              </a:spcBef>
              <a:spcAft>
                <a:spcPts val="0"/>
              </a:spcAft>
              <a:buSzPts val="1400"/>
              <a:buChar char="○"/>
            </a:pPr>
            <a:r>
              <a:rPr lang="en-US"/>
              <a:t>For binary (0/1) response, we use cross entropy, or log loss: </a:t>
            </a:r>
            <a:br>
              <a:rPr lang="en-US"/>
            </a:br>
            <a:br>
              <a:rPr lang="en-US"/>
            </a:br>
            <a:br>
              <a:rPr lang="en-US"/>
            </a:br>
            <a:br>
              <a:rPr lang="en-US"/>
            </a:br>
            <a:endParaRPr/>
          </a:p>
          <a:p>
            <a:pPr indent="-317500" lvl="1" marL="914400" rtl="0" algn="l">
              <a:spcBef>
                <a:spcPts val="0"/>
              </a:spcBef>
              <a:spcAft>
                <a:spcPts val="0"/>
              </a:spcAft>
              <a:buSzPts val="1400"/>
              <a:buChar char="○"/>
            </a:pPr>
            <a:r>
              <a:rPr lang="en-US"/>
              <a:t>For other tasks, other loss functions.</a:t>
            </a:r>
            <a:endParaRPr/>
          </a:p>
          <a:p>
            <a:pPr indent="0" lvl="0" marL="0" rtl="0" algn="l">
              <a:spcBef>
                <a:spcPts val="0"/>
              </a:spcBef>
              <a:spcAft>
                <a:spcPts val="0"/>
              </a:spcAft>
              <a:buNone/>
            </a:pPr>
            <a:r>
              <a:t/>
            </a:r>
            <a:endParaRPr/>
          </a:p>
        </p:txBody>
      </p:sp>
      <p:pic>
        <p:nvPicPr>
          <p:cNvPr id="315" name="Google Shape;315;p40"/>
          <p:cNvPicPr preferRelativeResize="0"/>
          <p:nvPr/>
        </p:nvPicPr>
        <p:blipFill>
          <a:blip r:embed="rId3">
            <a:alphaModFix/>
          </a:blip>
          <a:stretch>
            <a:fillRect/>
          </a:stretch>
        </p:blipFill>
        <p:spPr>
          <a:xfrm>
            <a:off x="2828700" y="2297300"/>
            <a:ext cx="2119700" cy="644650"/>
          </a:xfrm>
          <a:prstGeom prst="rect">
            <a:avLst/>
          </a:prstGeom>
          <a:noFill/>
          <a:ln>
            <a:noFill/>
          </a:ln>
        </p:spPr>
      </p:pic>
      <p:pic>
        <p:nvPicPr>
          <p:cNvPr id="316" name="Google Shape;316;p40"/>
          <p:cNvPicPr preferRelativeResize="0"/>
          <p:nvPr/>
        </p:nvPicPr>
        <p:blipFill>
          <a:blip r:embed="rId4">
            <a:alphaModFix/>
          </a:blip>
          <a:stretch>
            <a:fillRect/>
          </a:stretch>
        </p:blipFill>
        <p:spPr>
          <a:xfrm>
            <a:off x="1340163" y="3418975"/>
            <a:ext cx="5096757" cy="64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Technical Detail: Cross-Entropy/ Log Loss Example </a:t>
            </a:r>
            <a:endParaRPr/>
          </a:p>
        </p:txBody>
      </p:sp>
      <p:graphicFrame>
        <p:nvGraphicFramePr>
          <p:cNvPr id="322" name="Google Shape;322;p41"/>
          <p:cNvGraphicFramePr/>
          <p:nvPr/>
        </p:nvGraphicFramePr>
        <p:xfrm>
          <a:off x="1234752" y="2264748"/>
          <a:ext cx="3000000" cy="3000000"/>
        </p:xfrm>
        <a:graphic>
          <a:graphicData uri="http://schemas.openxmlformats.org/drawingml/2006/table">
            <a:tbl>
              <a:tblPr bandRow="1" firstRow="1">
                <a:noFill/>
                <a:tableStyleId>{076685BB-00A0-4687-BE26-D39609C68A06}</a:tableStyleId>
              </a:tblPr>
              <a:tblGrid>
                <a:gridCol w="2032000"/>
                <a:gridCol w="2032000"/>
                <a:gridCol w="2032000"/>
              </a:tblGrid>
              <a:tr h="370850">
                <a:tc>
                  <a:txBody>
                    <a:bodyPr/>
                    <a:lstStyle/>
                    <a:p>
                      <a:pPr indent="0" lvl="0" marL="0" marR="0" rtl="0" algn="l">
                        <a:spcBef>
                          <a:spcPts val="0"/>
                        </a:spcBef>
                        <a:spcAft>
                          <a:spcPts val="0"/>
                        </a:spcAft>
                        <a:buNone/>
                      </a:pPr>
                      <a:r>
                        <a:rPr lang="en-US" sz="1600" u="none" cap="none" strike="noStrike"/>
                        <a:t>True y</a:t>
                      </a:r>
                      <a:endParaRPr sz="1600"/>
                    </a:p>
                  </a:txBody>
                  <a:tcPr marT="45725" marB="45725" marR="91450" marL="91450"/>
                </a:tc>
                <a:tc>
                  <a:txBody>
                    <a:bodyPr/>
                    <a:lstStyle/>
                    <a:p>
                      <a:pPr indent="0" lvl="0" marL="0" marR="0" rtl="0" algn="l">
                        <a:spcBef>
                          <a:spcPts val="0"/>
                        </a:spcBef>
                        <a:spcAft>
                          <a:spcPts val="0"/>
                        </a:spcAft>
                        <a:buNone/>
                      </a:pPr>
                      <a:r>
                        <a:rPr lang="en-US" sz="1600"/>
                        <a:t>Predicted y</a:t>
                      </a:r>
                      <a:endParaRPr sz="1600"/>
                    </a:p>
                  </a:txBody>
                  <a:tcPr marT="45725" marB="45725" marR="91450" marL="91450"/>
                </a:tc>
                <a:tc>
                  <a:txBody>
                    <a:bodyPr/>
                    <a:lstStyle/>
                    <a:p>
                      <a:pPr indent="0" lvl="0" marL="0" marR="0" rtl="0" algn="l">
                        <a:spcBef>
                          <a:spcPts val="0"/>
                        </a:spcBef>
                        <a:spcAft>
                          <a:spcPts val="0"/>
                        </a:spcAft>
                        <a:buNone/>
                      </a:pPr>
                      <a:r>
                        <a:rPr lang="en-US" sz="1600"/>
                        <a:t>Loss</a:t>
                      </a:r>
                      <a:endParaRPr sz="1600"/>
                    </a:p>
                  </a:txBody>
                  <a:tcPr marT="45725" marB="45725" marR="91450" marL="91450"/>
                </a:tc>
              </a:tr>
              <a:tr h="370850">
                <a:tc>
                  <a:txBody>
                    <a:bodyPr/>
                    <a:lstStyle/>
                    <a:p>
                      <a:pPr indent="0" lvl="0" marL="0" marR="0" rtl="0" algn="l">
                        <a:spcBef>
                          <a:spcPts val="0"/>
                        </a:spcBef>
                        <a:spcAft>
                          <a:spcPts val="0"/>
                        </a:spcAft>
                        <a:buNone/>
                      </a:pPr>
                      <a:r>
                        <a:rPr lang="en-US" sz="1600"/>
                        <a:t>0</a:t>
                      </a:r>
                      <a:endParaRPr sz="1600"/>
                    </a:p>
                  </a:txBody>
                  <a:tcPr marT="45725" marB="45725" marR="91450" marL="91450"/>
                </a:tc>
                <a:tc>
                  <a:txBody>
                    <a:bodyPr/>
                    <a:lstStyle/>
                    <a:p>
                      <a:pPr indent="0" lvl="0" marL="0" marR="0" rtl="0" algn="l">
                        <a:spcBef>
                          <a:spcPts val="0"/>
                        </a:spcBef>
                        <a:spcAft>
                          <a:spcPts val="0"/>
                        </a:spcAft>
                        <a:buNone/>
                      </a:pPr>
                      <a:r>
                        <a:rPr lang="en-US" sz="1600"/>
                        <a:t>0.1</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0</a:t>
                      </a:r>
                      <a:endParaRPr sz="1600"/>
                    </a:p>
                  </a:txBody>
                  <a:tcPr marT="45725" marB="45725" marR="91450" marL="91450"/>
                </a:tc>
                <a:tc>
                  <a:txBody>
                    <a:bodyPr/>
                    <a:lstStyle/>
                    <a:p>
                      <a:pPr indent="0" lvl="0" marL="0" marR="0" rtl="0" algn="l">
                        <a:spcBef>
                          <a:spcPts val="0"/>
                        </a:spcBef>
                        <a:spcAft>
                          <a:spcPts val="0"/>
                        </a:spcAft>
                        <a:buNone/>
                      </a:pPr>
                      <a:r>
                        <a:rPr lang="en-US" sz="1600"/>
                        <a:t>0.4</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1</a:t>
                      </a:r>
                      <a:endParaRPr sz="1600"/>
                    </a:p>
                  </a:txBody>
                  <a:tcPr marT="45725" marB="45725" marR="91450" marL="91450"/>
                </a:tc>
                <a:tc>
                  <a:txBody>
                    <a:bodyPr/>
                    <a:lstStyle/>
                    <a:p>
                      <a:pPr indent="0" lvl="0" marL="0" marR="0" rtl="0" algn="l">
                        <a:spcBef>
                          <a:spcPts val="0"/>
                        </a:spcBef>
                        <a:spcAft>
                          <a:spcPts val="0"/>
                        </a:spcAft>
                        <a:buNone/>
                      </a:pPr>
                      <a:r>
                        <a:rPr lang="en-US" sz="1600"/>
                        <a:t>0.9</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1</a:t>
                      </a:r>
                      <a:endParaRPr sz="1600"/>
                    </a:p>
                  </a:txBody>
                  <a:tcPr marT="45725" marB="45725" marR="91450" marL="91450"/>
                </a:tc>
                <a:tc>
                  <a:txBody>
                    <a:bodyPr/>
                    <a:lstStyle/>
                    <a:p>
                      <a:pPr indent="0" lvl="0" marL="0" marR="0" rtl="0" algn="l">
                        <a:spcBef>
                          <a:spcPts val="0"/>
                        </a:spcBef>
                        <a:spcAft>
                          <a:spcPts val="0"/>
                        </a:spcAft>
                        <a:buNone/>
                      </a:pPr>
                      <a:r>
                        <a:rPr lang="en-US" sz="1600"/>
                        <a:t>0.8</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bl>
          </a:graphicData>
        </a:graphic>
      </p:graphicFrame>
      <p:pic>
        <p:nvPicPr>
          <p:cNvPr id="323" name="Google Shape;323;p41"/>
          <p:cNvPicPr preferRelativeResize="0"/>
          <p:nvPr/>
        </p:nvPicPr>
        <p:blipFill>
          <a:blip r:embed="rId3">
            <a:alphaModFix/>
          </a:blip>
          <a:stretch>
            <a:fillRect/>
          </a:stretch>
        </p:blipFill>
        <p:spPr>
          <a:xfrm>
            <a:off x="3266750" y="1295398"/>
            <a:ext cx="4819650" cy="609600"/>
          </a:xfrm>
          <a:prstGeom prst="rect">
            <a:avLst/>
          </a:prstGeom>
          <a:noFill/>
          <a:ln>
            <a:noFill/>
          </a:ln>
        </p:spPr>
      </p:pic>
      <p:sp>
        <p:nvSpPr>
          <p:cNvPr id="324" name="Google Shape;324;p41"/>
          <p:cNvSpPr txBox="1"/>
          <p:nvPr/>
        </p:nvSpPr>
        <p:spPr>
          <a:xfrm>
            <a:off x="698600" y="1239750"/>
            <a:ext cx="7635300" cy="51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Cost function: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Consider the above set of observed and predicted values.</a:t>
            </a:r>
            <a:endParaRPr sz="2400"/>
          </a:p>
          <a:p>
            <a:pPr indent="-381000" lvl="0" marL="457200" rtl="0" algn="l">
              <a:spcBef>
                <a:spcPts val="0"/>
              </a:spcBef>
              <a:spcAft>
                <a:spcPts val="0"/>
              </a:spcAft>
              <a:buSzPts val="2400"/>
              <a:buChar char="●"/>
            </a:pPr>
            <a:r>
              <a:rPr lang="en-US" sz="2400"/>
              <a:t>Which observation do you think contributes the most overall to the loss? The least?</a:t>
            </a:r>
            <a:endParaRPr sz="2400"/>
          </a:p>
          <a:p>
            <a:pPr indent="-381000" lvl="0" marL="457200" rtl="0" algn="l">
              <a:spcBef>
                <a:spcPts val="0"/>
              </a:spcBef>
              <a:spcAft>
                <a:spcPts val="0"/>
              </a:spcAft>
              <a:buSzPts val="2400"/>
              <a:buChar char="●"/>
            </a:pPr>
            <a:r>
              <a:rPr lang="en-US" sz="2400"/>
              <a:t>What is the total loss?</a:t>
            </a:r>
            <a:endParaRPr sz="2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Technical Detail: Gradient Descent</a:t>
            </a:r>
            <a:endParaRPr/>
          </a:p>
        </p:txBody>
      </p:sp>
      <p:sp>
        <p:nvSpPr>
          <p:cNvPr id="331" name="Google Shape;331;p42"/>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descr="data:image/png;base64,iVBORw0KGgoAAAANSUhEUgAAAmEAAAJQCAYAAADG07NDAAAABHNCSVQICAgIfAhkiAAAAAlwSFlzAAALEgAACxIB0t1+/AAAADl0RVh0U29mdHdhcmUAbWF0cGxvdGxpYiB2ZXJzaW9uIDIuMi4yLCBodHRwOi8vbWF0cGxvdGxpYi5vcmcvhp/UCwAAIABJREFUeJzs3Xd4nNWd9vH7zIx6r1a3im3Jxg0wNqbaEBKWACEJ6SSQRja9Lckm2X032d1ks4EUNp2EEEKypBBYSkioNmAwNja49ybbsmRLsqxeZ877h8bGEBdJnpkz5fu5Ll2SZkaaG+Jw3X6ec37HWGsFAACAyPK4DgAAAJCIKGEAAAAOUMIAAAAcoIQBAAA4QAkDAABwgBIGAADgACUMAADAAUoYAACAA5QwAAAAB3yuA4xFYWGhra6udh0DAADgtFavXt1mrS063etiooRVV1dr1apVrmMAAACcljGmcSyv43YkAACAA5QwAAAAByhhAAAADlDCAAAAHKCEAQAAOEAJAwAAcIASBgAA4AAlDAAAwAFKGAAAgAOUMAAAAAcoYQAAAA5QwgAAAByghAEAADhACQMAAHCAEgYAAOAAJQwAAMABShgAAIADlDAAAAAHKGEAAAAOUMIAAAAcoIQBAAA4QAkDAABwgBIm6b7V+3Xxd57W4IjfdRQAAJAgKGGSPEbad7hfTR39rqMAAIAEQQmTVJWfLknae7jPcRIAAJAoKGF6tYTto4QBAIAIoYRJKspKUYrPw5UwAAAQMZQwScYYVeWnq7GdEgYAACKDEhY0uSCdK2EAACBiKGFBlfnp2ne4T9Za11EAAEACoIQFVeWnq3fIr8O9Q66jAACABEAJC2JMBQAAiKSwlzBjjNcY84ox5pHg9zXGmBXGmB3GmD8YY5LDnWEsKGEAACCSInEl7LOSNh/3/X9L+r61doqkDkkfjkCG06o8WsLYIQkAACIgrCXMGFMh6c2Sfhn83ki6TNJ9wZfcLem6cGYYq9QkryZlp3AlDAAARES4r4T9QNKXJAWC3xdIOmKtHQl+v19S+Yl+0BhzszFmlTFmVWtra5hjjqrKZ0wFAACIjLCVMGPM1ZIOWWtXT+TnrbV3WGvnWWvnFRUVhTjdiVVSwgAAQISE80rYhZKuNcbskfR7jd6GvF1SrjHGF3xNhaSmMGYYl8n5GWrpGtDAsN91FAAAEOfCVsKstV+x1lZYa6slvVvS09ba90laIun64MtulPRguDKMV1VBmqyVmo70u44CAADinIs5YV+W9AVjzA6NrhG700GGE2JMBQAAiBTf6V9y5qy1SyUtDX69S9L8SLzveDGmAgAARAoT849TlJmitCQvV8IAAEDYUcKOY4xhTAUAAIgIStjrVOanax8lDAAAhBkl7HWOXgmz1rqOAgAA4hgl7HWq8tPUN+RXW8+Q6ygAACCOUcJep6qAMRUAACD8KGGvU5WfIUmsCwMAAGFFCXudirw0SVwJAwAA4UUJe53UJK9KslPVyMBWAAAQRpSwE6hiTAUAAAgzStgJVDKwFQAAhBkl7AQmF6SrpWtAA8N+11EAAECcooSdQFXwIO/9Hf2OkwAAgHhFCTuByvyjs8J6HScBAADxihJ2AkevhO1lhyQAAAgTStgJFGYmKz3Zq72HuR0JAADCgxJ2AsaYYwd5AwAAhAMl7CRGx1SwJgwAAIQHJewkjl4Js9a6jgIAAOIQJewkqvLTNTAcUGvPoOsoAAAgDlHCTqKqYHSHJMcXAQCAcKCEncTRMRUc5A0AAMKBEnYS5blpMkbskAQAAGFBCTuJ1CSvSrJTKWEAACAsKGGnUJmfzpowAAAQFpSwU5jMwFYAABAmlLBTqMpP18GuQQ0M+11HAQAAcYYSdgqMqQAAAOFCCTuFyuCYCm5JAgCAUKOEnUIVJQwAAIQJJewUCjKSlZHsZWArAAAIOUrYKRhjGFMBAADCghJ2GlWMqQAAAGFACTuNoyXMWus6CgAAiCOUsNOoKkjX4EhArd2DrqMAAIA4Qgk7jaM7JBu5JQkAAEKIEnYax8ZUsEMSAACEECXsNMrz0mQMs8IAAEBoUcJOI8XnVWl2KmMqAABASFHCxqAyP501YQAAIKQoYWMwuYBZYQAAILQoYWNQlZ+u1u5B9Q/5XUcBAABxghI2BpXBHZL7OrgaBgAAQoMSNgbHZoUxpgIAAIQIJWwMjs0KY10YAAAIEUrYGORnJCszxceYCgAAEDKUsDEwxqgynx2SAAAgdChhY1SVn0YJAwAAIUMJG6Oq4JWwQMC6jgIAAOIAJWyMqgoyNDQS0KHuQddRAABAHKCEjRE7JAEAQCiFrYQZY1KNMSuNMWuNMRuNMd8IPv5rY8xuY8ya4MfccGUIJUoYAAAIJV8Yf/egpMustT3GmCRJy4wxfw0+d4u19r4wvnfIleemyRhpb3uv6ygAACAOhK2EWWutpJ7gt0nBj5hd1Z7s86gshx2SAAAgNMK6JswY4zXGrJF0SNIT1toVwae+aYxZZ4z5vjEmJZwZQqmKWWEAACBEwlrCrLV+a+1cSRWS5htjZkr6iqQGSedJypf05RP9rDHmZmPMKmPMqtbW1nDGHLPREtbvOgYAAIgDEdkdaa09ImmJpCuttc121KCkuyTNP8nP3GGtnWetnVdUVBSJmKdVVZCutp5B9Q2NuI4CAABiXDh3RxYZY3KDX6dJukLSFmNMafAxI+k6SRvClSHUKtkhCQAAQiScuyNLJd1tjPFqtOz90Vr7iDHmaWNMkSQjaY2kfwxjhpA6NqaivU8NJdmO0wAAgFgWzt2R6ySdfYLHLwvXe4bb5GAJa2znShgAADgzTMwfh7yMZOWlJ2lXW8/pXwwAAHAKlLBxqi3K1M5WBrYCAIAzQwkbp9rCDO2ihAEAgDNECRun2qJMtfUMqrN/2HUUAAAQwyhh41RblCFJ2tXKujAAADBxlLBxqivKlCRuSQIAgDNCCRunqvx0eT2GHZIAAOCMUMLGKdnnUVV+OlfCAADAGaGETQA7JAEAwJmihE1AbVGGdrf3yh+wrqMAAIAYRQmbgLqiTA2NBNTU0e86CgAAiFGUsAmoDe6Q3MnifAAAMEGUsAl4dVYY68IAAMDEUMImoCAjWdmpPga2AgCACaOETYAxRnXFmdpJCQMAABNECZug2sJMbkcCAIAJo4RNUG1Rhg51D6p7gIO8AQDA+FHCJqguuDh/dxtXwwAAwPhRwiaoloO8AQDAGaCETdDkgnR5jNghCQAAJoQSNkEpPq8q89O1kythAABgAihhZ6C2MIMxFQAAYEIoYWegtihTe9p7FeAgbwAAME6UsDNQW5ShgeGADnRykDcAABgfStgZqGOHJAAAmCBK2Bk4epA368IAAMB4UcLOQFFmirJSfFwJAwAA40YJOwPGGNUWZWhXG1fCAADA+FDCzlBtEQd5AwCA8aOEnaG6ogw1dw6od3DEdRQAABBDKGFn6OgZkhzkDQAAxoMSdobYIQkAACaCEnaGqgsyZAyzwgAAwPhQws5QapJX5blp2sXtSAAAMA6UsBCoK8rULm5HAgCAcaCEhUBtUYZ2tXKQNwAAGDtKWAjUFmWqf9ivlq4B11EAAECMoISFQF3h6A5JFucDAICxooSFwNFZYRxfBAAAxooSFgKTslOUkezlShgAABgzSlgIjB7kncnAVgAAMGaUsBA5ukMSAABgLChhIVJbmKmmI/3qH/K7jgIAAGIAJSxEjp4hyUHeAABgLChhIVLHDkkAADAOlLAQqWFWGAAAGAdKWIikJY8e5M0OSQAAMBaUsBBihyQAABgrSlgI1RZmaFdrj6zlIG8AAHBqlLAQqivOVO+QX4e6B11HAQAAUY4SFkK1haM7JFkXBgAATocSFkJHZ4WxLgwAAJxO2EqYMSbVGLPSGLPWGLPRGPON4OM1xpgVxpgdxpg/GGOSw5Uh0kqyU5WW5OVKGAAAOK1wXgkblHSZtXaOpLmSrjTGnC/pvyV931o7RVKHpA+HMUNEeTxGNYXskAQAAKcXthJmRx29JJQU/LCSLpN0X/DxuyVdF64MLtQVZzI1HwAAnFZY14QZY7zGmDWSDkl6QtJOSUestSPBl+yXVB7ODJFWW5ih/R39GhjmIG8AAHByYS1h1lq/tXaupApJ8yU1jPVnjTE3G2NWGWNWtba2hi1jqNUWZchaqbG9z3UUAAAQxSKyO9Jae0TSEkkLJeUaY3zBpyokNZ3kZ+6w1s6z1s4rKiqKRMyQOHqQN4vzAQDAqYRzd2SRMSY3+HWapCskbdZoGbs++LIbJT0YrgwuvHqQNyUMAACcnO/0L5mwUkl3G2O8Gi17f7TWPmKM2STp98aY/5T0iqQ7w5gh4jJSfCrNSWWHJAAAOKWwlTBr7TpJZ5/g8V0aXR8Wt2qLMrSzjRIGAABOjon5YVBbmMlB3gAA4JQoYWFQW5Sh7oERtfZwkDcAADgxSlgY1AZ3SLIuDAAAnAwlLAzqOMgbAACcBiUsDMpy0pSa5GFMBQAAOClKWBh4PEbVBRkMbAUAACdFCQuTqZOytP0QJQwAAJwYJSxMGkqytL+jX90Dw66jAACAKEQJC5P6SVmSpG0Hux0nAQAA0YgSFib1JaMlbEsLJQwAAPw9SliYVOSlKTPFp62UMAAAcAKUsDAxxqi+JEtbmilhAADg71HCwqi+JEtbWro4QxIAAPwdSlgYNZRkqWtgRC1dA66jAACAKEMJC6OGkmxJLM4HAAB/jxIWRkfHVLAuDAAAvB4lLIxy0pNUmpOqrS1drqMAAIAoQwkLs9HF+VwJAwAAr0UJC7OGkmztbO3RsD/gOgoAAIgilLAwayjJ0rDfaldrr+soAAAgilDCwuzV44tYFwYAAF5FCQuzuqJM+TyG44sAAMBrUMLCLNnnUV1RJovzAQDAa1DCIqC+JIsrYQAA4DUoYRFQX5KlpiP96hoYdh0FAABECUpYBDQEF+dv42oYAAAIooRFQEPp6BmSmylhAAAgiBIWAWU5qcpK9XF8EQAAOIYSFgHGGNVPYnE+AAB4FSUsQo6eIWmtdR0FAABEAUpYhDSUZqt7YEQHOgdcRwEAAFGAEhYhR3dIsi4MAABIlLCImTbp6BmSrAsDAACUsIjJSUtSWU4qi/MBAIAkSlhENZRma0szJQwAAFDCIqq+JEs7W3s0NBJwHQUAADhGCYughpIsjQSsdrX1uI4CAAAco4RFUP2xHZLckgQAINFRwiKotjBTPo/RZtaFAQCQ8ChhEZTs82hKcSazwgAAACUs0upLOEMSAABQwiKuviRLBzoH1Nk/7DoKAABwiBIWYQ0szgcAAKKERVxDSbYkzpAEACDRUcIirDQnVVmpPs6QBAAgwVHCIswYowYW5wMAkPAoYQ4c3SFprXUdBQAAOEIJc6ChJFvdgyNqOtLvOgoAAHCEEuYAOyQBAAAlzIFpwRLG4nwAABIXJcyB7NQkleemUcIAAEhglDBHRndIMisMAIBEFbYSZoypNMYsMcZsMsZsNMZ8Nvj4140xTcaYNcGPq8KVIZrVl2RpV2uvhkYCrqMAAAAHfGH83SOSvmitfdkYkyVptTHmieBz37fW3hbG94569SVZGglY7Wzt0fTSbNdxAABAhIXtSpi1ttla+3Lw625JmyWVh+v9Ys3R44u2cEsSAICEFJE1YcaYaklnS1oRfOhTxph1xphfGWPyTvIzNxtjVhljVrW2tkYiZkTVFmUoyWtYnA8AQIIKewkzxmRK+rOkz1lruyT9VFKdpLmSmiV990Q/Z629w1o7z1o7r6ioKNwxIy7J61FdUSazwgAASFBhLWHGmCSNFrDfWWvvlyRr7UFrrd9aG5D0C0nzw5khmnGGJAAAiSucuyONpDslbbbWfu+4x0uPe9lbJW0IV4ZoV1+SrebOAXX2DbuOAgAAIiycuyMvlPR+SeuNMWuCj31V0nuMMXMlWUl7JH0sjBmiWkPp0cn5XVpQW+A4DQAAiKSwlTBr7TJJ5gRPPRqu94w1x86QPNhNCQMAIMEwMd+hkuxUZaf6tLmZdWEAACQaSphDxhg1lGRzfBEAAAmIEuZYQ2mWth3skbXWdRQAABBBlDDH6kuy1DM4on2H+11HAQAAEUQJc2xWeY4kaV3TEcdJAABAJFHCHGsoyVay16P1+ztdRwEAABFECXMs2efR9NIsrd3PlTAAABIJJSwKzKrI0YamLgUCLM4HACBRUMKiwOyKXPUMjmhXW6/rKAAAIEIoYVFgTkWuJGkdtyQBAEgYlLAoUFeUobQkr9axOB8AgIRBCYsCPq9HM8uzuRIGAEACoYRFidkVudp4oEvD/oDrKAAAIAIoYVFidkWOBkcC2naQw7wBAEgElLAoMTu4OJ+hrQAAJAZKWJSoLkhXVqpPaylhAAAkBEpYlDDGaHZFDovzAQBIEJSwKDK7IldbW7o1MOx3HQUAAIQZJSyKzKnI0UjAanNzl+soAAAgzChhUWT2scn5rAsDACDeUcKiSGlOqgozk7WWdWEAAMQ9SlgUGV2cn8uYCgAAEgAlLMrMrsjRjtYe9QyOuI4CAADCiBIWZWZX5MhaaUMTV8MAAIhnlLAow+R8AAASAyUsyhRmpqg8N43F+QAAxDlKWBSaVZ7DmAoAAOIcJSwKza7M0d7DfTrSN+Q6CgAACBNKWBSaw9BWAADiHiUsCs0sz5EkDvMGACCOUcKiUE5akmoKM7gSBgBAHKOERanZFSzOBwAgnlHCotSs8hy1dA3oUNeA6ygAACAMKGFRak4li/MBAIhnlLAodVZZtjyGxfkAAMQrSliUSk/2adqkLK3lShgAAHGJEhbFZpXnaH1Tp6y1rqMAAIAQo4RFsdmVuTrcO6T9Hf2uowAAgBCjhEWxORVHh7ZySxIAgHgzphJmjLlnLI8htOpLspTkNVrXxOJ8AADizVivhJ11/DfGGK+kc0MfB8dL8Xk1vTRb6/ZxJQwAgHhzyhJmjPmKMaZb0mxjTFfwo1vSIUkPRiRhgptdkaMNTZ0KBFicDwBAPDllCbPW/pe1NkvSrdba7OBHlrW2wFr7lQhlTGizy3PVPTii3e29rqMAAIAQGuvtyEeMMRmSZIy5wRjzPWPM5DDmQtDsyqOL81kXBgBAPBlrCfuppD5jzBxJX5S0U9JvwpYKx0wpylRakldrWRcGAEBcGWsJG7GjE0PfIulH1tofS8oKXywc5fN6dFZZNlfCAACIM2MtYd3GmK9Ier+kvxhjPJKSwhcLx5tdkauNB7o04g+4jgIAAEJkrCXsXZIGJX3IWtsiqULSrWFLhdeYU5mjwZGAth3scR0FAACEyJhKWLB4/U5SjjHmakkD1lrWhEXI7IpcSSzOBwAgnox1Yv47Ja2U9A5J75S0whhzfTiD4VWT89OVlerTuiYW5wMAEC98Y3zd1ySdZ609JEnGmCJJT0q6L1zB8CqPx2h2RQ5XwgAAiCNjXRPmOVrAgtrH8bMIgdkVudrS3K2BYb/rKAAAIATGWqT+Zox5zBhzkzHmJkl/kfToqX7AGFNpjFlijNlkjNlojPls8PF8Y8wTxpjtwc95Z/aPkBhml+doJGC1paXbdRQAABACpzs7coox5kJr7S2Sfi5pdvBjuaQ7TvO7RyR90Vo7Q9L5kj5pjJkh6Z8lPWWtnSrpqeD3OI3ZlaOL89fu45YkAADx4HRXwn4gqUuSrLX3W2u/YK39gqQHgs+dlLW22Vr7cvDrbkmbJZVrdODr3cGX3S3puonHTxxlOamalJ2iVY0drqMAAIAQOF0Jm2StXf/6B4OPVY/1TYwx1ZLOlrQi+Dubg0+1SJp0kp+52RizyhizqrW1daxvFbeMMZpfU6CVu9s1engBAACIZacrYbmneC5tLG9gjMmU9GdJn7PWdh3/XPAopBM2CmvtHdbaedbaeUVFRWN5q7g3vyZfB7sGtfdwn+soAADgDJ2uhK0yxnz09Q8aYz4iafXpfrkxJkmjBex31tr7gw8fNMaUBp8vlXToZD+P11pQky9JWrH7sOMkAADgTJ1uTtjnJD1gjHmfXi1d8yQlS3rrqX7QGGMk3Slps7X2e8c99ZCkGyV9O/j5wQnkTkhTijKVl56klbsP653zKl3HAQAAZ+CUJcxae1DSBcaYxZJmBh/+i7X26TH87gs1euD3emPMmuBjX9Vo+fqjMebDkho1OoEfY+DxGJ1Xna+VXAkDACDmjWlivrV2iaQl4/nF1tplksxJnr58PL8Lr5pfk6/HNx1US+eASnJSXccBAAATxNT7GLOgpkCStHIPV8MAAIhllLAYM700S5kpPq3c3e46CgAAOAOUsBjj83p07uQ81oUBABDjKGExaH5NvrYd7NHh3iHXUQAAwARRwmLQ0XlhL7EuDACAmEUJi0GzKnKU4vNwSxIAgBhGCYtBKT6vzq7KpYQBABDDKGExan5NgTYe6FT3wLDrKAAAYAIoYTFqQU2+AlZa3djhOgoAAJgASliMOrsqVz6P4ZYkAAAxihIWo9KTfZpVkUMJAwAgRlHCYtj86nyt3X9EA8N+11EAAMA4UcJi2PyafA37rV7Ze8R1FAAAME6UsBg2b3K+jBG3JAEAiEGUsBiWk56khpJsrdzDYd4AAMQaSliMW1CTr5cbj2jYH3AdBQAAjAMlLMbNr8lX/7BfG5o6XUcBAADjQAmLcedVjx7mzbowAABiCyUsxhVlpai2KIMSBgBAjKGExYEFNflaueew/AHrOgoAABgjSlgcmF+Tr+6BEW1t6XYdBQAAjBElLA7MrymQJK3czagKAABiBSUsDpTnpqk8N00r97AuDACAWEEJixMLavK1cvdhWcu6MAAAYgElLE7Mr8lXW8+QdrX1uo4CAADGgBIWJ+bXMC8MAIBYQgmLEzWFGSrMTKGEAQAQIyhhccIYc2xdGAAAiH6UsDgyvyZfTUf6tb+jz3UUAABwGpSwOMI5kgAAxA5KWBypL8lSdqpPLzEvDACAqEcJiyNej9F51flawZUwAACiHiUszsyvydeu1l61dg+6jgIAAE6BEhZnjs4L45YkAADRjRIWZ2aW5ygtycvifAAAohwlLM4keT06d3Kelu9sdx0FAACcAiUsDl08tVBbD3arubPfdRQAAHASlLA4tLihWJL0zNZWx0kAAMDJUMLi0NTiTJXlpGrJ1kOuowAAgJOghMUhY4wWNRRr2fY2DY0EXMcBAAAnQAmLU4vri9U75NeqRnZJAgAQjShhceqCugIlez1ayrowAACiEiUsTmWk+DS/Jl9LtrAuDACAaEQJi2OL6ou0/VCP9nf0uY4CAABehxIWxxbVj46q4JYkAADRhxIWx+qKMlSZn6aljKoAACDqUMLimDFGi+uL9fyOdg0M+13HAQAAx6GExbnF9cXqH/brpT2MqgAAIJpQwuLc+bUFSvZ5tGQL68IAAIgmlLA4l5bs1cLaAtaFAQAQZShhCWBxfZF2tfWqsb3XdRQAABBECUsAjKoAACD6hK2EGWN+ZYw5ZIzZcNxjXzfGNBlj1gQ/rgrX++NV1YUZqinM0BJuSQIAEDXCeSXs15KuPMHj37fWzg1+PBrG98dxFtUXaflORlUAABAtwlbCrLXPSmIuQpRYXF+swZGAlu9qdx0FAADIzZqwTxlj1gVvV+ad7EXGmJuNMauMMataW1nLdKbm1+QrLcmrpRzoDQBAVIh0CfuppDpJcyU1S/ruyV5orb3DWjvPWjuvqKgoUvniVmqSVxfUFWjJ1lZZa13HAQAg4UW0hFlrD1pr/dbagKRfSJofyfdPdIsairX3cJ92tzGqAgAA1yJawowxpcd9+1ZJG072WoTeommjVxSXMKoCAADnwjmi4l5JyyXVG2P2G2M+LOk7xpj1xph1khZL+ny43h9/rzI/XVOKM5meDwBAFPCF6xdba99zgofvDNf7YWwW1xfp7hca1Tc0ovTksP3PDwAAToOJ+QlmUX2xhvwBvbCDURUAALhECUsw86rzlJHsZXo+AACOUcISTIrPqwunFGopoyoAAHCKEpaAFjcUq+lIv3Yc6nEdBQCAhEUJS0CL6o+OquCWJAAArlDCElBpTpoaSrK0ZAvzwgAAcIUSlqAW1RdrVeNhdQ8Mu44CAEBCooQlqEX1RRr2Wz3PqAoAAJyghCWocyfnKSvFx/R8AAAcoYQlqCSvRxdPY1QFAACuUMIS2KL6YrV0DWjjgS7XUQAASDiUsAR2xfRJ8nmMHl53wHUUAAASDiUsgeVlJOviqYV6ZG2zAgFuSQIAEEmUsAR37dwyNR3p18t7O1xHAQAgoVDCEtwVM0qU4vPoobXckgQAIJIoYQkuM8WnN0yfpEfXN2vEH3AdBwCAhEEJg66ZU6q2niG9sJPBrQAARAolDFpUX6ysFJ8e5pYkAAARQwmDUpO8euNZJfrbxhYNjvhdxwEAICFQwiBpdJdk98CIlm5tdR0FAICEQAmDJOnCugIVZCSzSxIAgAihhEGS5PN6dNWsUj21+aB6B0dcxwEAIO5RwnDMtXPLNDAc0BObDrqOAgBA3KOE4Zhzq/JUlpPKLUkAACKAEoZjPB6jq+eU6dltreroHXIdBwCAuEYJw2tcO6dMIwGrv21scR0FAIC4RgnDa5xVlq3awgw9tIZbkgAAhBMlDK9hjNE1c8r04u52HewacB0HAIC4RQnD37l2bpmslR5Z1+w6CgAAcYsShr9TV5Sps8qy2SUJAEAYUcJwQtfOKdPafUfU2N7rOgoAAHGJEoYTunpOmSTpYa6GAQAQFpQwnFB5bprmTc7jliQAAGFCCcNJXTu3TNsO9mhrS7frKAAAxB1KGE7qqlml8nqMHlrb5DoKAABxhxKGkyrMTNEFdQV6eG2zrLWu4wAAEFcoYTila+eUae/hPq3Zd8R1FAAA4golDKf0ppklSvZ5WKAPAECIUcJwStmpSVpcX6RH1jXLH+CWJAAAoUIJw2ldO6dcrd2DWrGr3XUUAADiBiUMp3VZQ7EyU3y6b/V+11EAAIgblDCcVlqyV28/p1yPrGtWW8+g6zgAAMQFShjG5P0LqzXkD+jeFXtdRwEAIC5QwjAmU4ozdfHUQv12RaOG/QHXcQAAiHmUMIzZjQurdbBrUI9tbHEdBQDttJMoAAAgAElEQVSAmEcJw5gtbihWZX6a7n5hj+soAADEPEoYxszrMfrA+dV6aU+HNh7odB0HAICYRgnDuLxzXqXSkrxcDQMA4AxRwjAuOelJuu7scj245oA6eodcxwEAIGZRwjBuN14wWYMjAf3+pX2uowAAELMoYRi3hpJsnV+br9++2KgRxlUAADAhYSthxphfGWMOGWM2HPdYvjHmCWPM9uDnvHC9P8Lrpguq1XSkX09uPuQ6CgAAMSmcV8J+LenK1z32z5KestZOlfRU8HvEoDdMn6SynFQW6AMAMEFhK2HW2mclHX7dw2+RdHfw67slXReu90d4+bwe3bBwspbvatfWlm7XcQAAiDmRXhM2yVrbHPy6RdKkCL8/Qujd51Up2efR3cv3uI4CAEDMcbYw31prJdmTPW+MudkYs8oYs6q1tTWCyTBW+RnJesucMj3wcpM6+4ddxwEAIKZEuoQdNMaUSlLw80lXdVtr77DWzrPWzisqKopYQIzPjRdUq3/Yrz+tYlwFAADjEekS9pCkG4Nf3yjpwQi/P0JsZnmO5k3O0z0vNioQOOmFTQAA8DrhHFFxr6TlkuqNMfuNMR+W9G1JVxhjtkt6Q/B7xLgbL6hWY3uflm5jXAUAAGPlC9cvtta+5yRPXR6u94QbV84s0aTsFP36hUZd1sBeCwAAxoKJ+ThjSV6P3rdgsp7d1qqdrT2u4wAAEBMoYQiJ98yvUrLXo3uWN7qOAgBATKCEISSKslL05tmlum/1fvUMjriOAwBA1KOEIWRuvKBaPYMj+vPq/a6jAADwGv6A1d0v7NGhrgHXUY6hhCFk5lbmak5lru56frdG/AHXcQAAOGbl7sP6t4c2auWe15+o6A4lDCH1iUV12tPep/u4GgYAiCIPrT2gjGSvLo+iXfyUMITUG2dM0tlVufrBk9s1MOx3HQcAAA2NBPTXDc26YsYkpSV7Xcc5hhKGkDLG6MtXNqila0C/Wb7HdRwAALRsR6uO9A3r2rllrqO8BiUMIXd+bYEunVakHy/ZycHeAADnHlpzQDlpSbpoSnSdRU0JQ1jc8qZ6dfYP645nd7qOAgBIYP1Dfj2+6aCumlWiZF901Z7oSoO4MbM8R9fOKdOvlkXXdmAAQGJ5astB9Q35dc2c6LoVKVHCEEZfuGKahv0B/c/T211HAQAkqIfWHFBxVooW1BS4jvJ3KGEIm+rCDL17fqV+v3Kf9rT1uo4DAEgwnf3DWrq1VVfPLpPXY1zH+TuUMITVZy6bqiSvR997YpvrKACABPPYxhYN+QNRtyvyKEoYwqo4O1UfuqhaD609oA1Nna7jAAASyMNrD2hyQbrmVOS4jnJClDCE3c2X1CknLUm3PrbVdRQAQIJo7R7U8zvadM3sMhkTfbciJUoYIiAnLUmfXFynZ7a1avnOdtdxAAAJ4NH1zQpYRe2tSIkShgj5wMJqleak6r//tkXWWtdxAABx7qG1B9RQkqVpk7JcRzkpShgiIjXJq8+9YarW7DuixzcddB0HABDH9nf0aXVjR1TOBjseJQwR8/ZzKlRblKFbH9sqf4CrYQCA8HhkXbMk6VpKGDDK5/XoljfWa8ehHv355f2u4wAA4tRDaw5obmWuKvPTXUc5JUoYIurKmSWaU5GjHzyxTQPDftdxAABxZsehHm1q7or6q2ASJQwRZozRl69s0IHOAf32xUbXcQAAceahtQfkMdLVs0tdRzktShgi7oIphbp4aqF+vGSHOvuHXccBAMQJa60eXntA59cWqDg71XWc06KEwYkvX9mgzv5h/ecjm1xHAQDEiQ1NXdrd1hsTtyIlShgcmVmeo48vqtOfVu/Xk4ysAACEwENrm5TkNfqHmdF/K1KihMGhz14+TdNLs/XP96/X4d4h13EAADEsELB6ZF2zLp1WpJz0JNdxxoQSBmeSfR59751z1Nk/pK89sJ5J+gCACXtpz2E1dw5E/YDW41HC4NT00mx9/opp+uuGFj245oDrOACAGPXQ2gNKS/LqihmTXEcZM0oYnPvYJXU6pypX/+/BDWrpHHAdBwAQY4b9AT26vllvmDFJ6ck+13HGjBIG57weo+++c66G/VZf+vM6bksCAMZl2Y42dfQNx8yuyKMoYYgKNYUZ+spVDXp2W6t+t2Kv6zgAgBjy8JoDyk716ZJpha6jjAslDFHjhgWTdfHUQn3r0c1qbO91HQcAEAMGhv16bGOLrpxZohSf13WccaGEIWp4PEbfuX62vB6jL/5xrfwBbksCAE7t6S2H1Dvk17Vzyl1HGTdKGKJKaU6avnHtWVrV2KFfPrfLdRwAQJS7d+VeTcpO0cK6AtdRxo0Shqjz1rPL9aazJum7j2/T1pZu13EAAFFqx6FuPbe9Te8/f7K8HuM6zrhRwhB1jDH61ltnKSvVp8//YY2GRgKuIwEAotBdz+9Rss+j98yvch1lQihhiEoFmSn61ttmaVNzl3749HbXcQAAUaazb1j3v9ykt8wpU0Fmius4E0IJQ9R601klets55frJ0p16ZW+H6zgAgCjyh1V71T/s1wcvrHEdZcIoYYhq/3bNWSrJTtXN96zWvsN9ruMAAKLAiD+gu19o1IKafM0oy3YdZ8IoYYhqOWlJuuuD52loJKAP/Gql2noGXUcCADj25OZDajrSrw9eWO06yhmhhCHqTZuUpV/dNE/Nnf364F0vqWdwxHUkAIBDdz2/W+W5abpiRonrKGeEEoaYcO7kfP34vedoU3OX/vGe1eyYBIAEtfFAp1bsPqwbL4jNsRTHo4QhZlw+fZK+/bZZWrajTV/801oFmKgPAAnn7hf2KC3Jq3fNi82xFMfzuQ4AjMc75lWqvXdI3/7rFhVkJOvfrpkhY2L7b0IAgLFp7xnU/605oHecW6Gc9CTXcc4YJQwx52OX1Kqte1C/XLZbRVkp+uTiKa4jAQAi4N6VezU0EtBNF1S7jhISlDDEHGOMvnrVdLX3DunWx7aqICNZ747RackAgLEZ9gd0z4uNunhqoaZOynIdJyRYE4aY5PEYfef62bp0WpG++sB6PbaxxXUkAEAY/XVDiw52Dcb8WIrjUcIQs5K8Hv30hnM0uyJXn773Fa3Y1e46EgAgTO56freqC9K1aFqx6yghQwlDTEtP9umum85TZV6aPvKbVdrc3OU6EgAgxNbsO6JX9h7RjRdUyxPjYymOx5owxLy8jGT95sML9PafvKAbfrlCP3nfOVpQW+A6FqLciD+gnsERdQ+Mfox+PayhkYB8Xo98XqMkT/Cz18h37GuPfB6jlCSvCjKSlZrkdf2PAsS9Xz+/W5kpPl1/boXrKCFFCUNcKM9N0+8+ukAfvXuV3vvLFfrqVdP1oQurGV+RYKy1au8d0v6Ofu073Kf9Hf3a39GnpiP96ugbVvfAsHqCpat/2B+S98xNT9KkrFQVZ6doUnaqirNGP0/KTlFxdqomZaeqJDs15odKAq4c6hrQX9Y364bzJysrNfbHUhzPSQkzxuyR1C3JL2nEWjvPRQ7El7qiTP3fpy7UF/+4Vv/xyCat3XdE3377LKUn83eNeGKt1cGuQW1u7tK2g93a13G0bI0WroHh156mkJeepPK8NOVnpKgiN01ZqT5lpfqUmZI0+jnVp+zjvk/2eTTitxoOBDTitxrxBzQcsPIHAhr229HHAgENDPvV1jOkg10DwY9B7TzUpkPdgxp53SDh1CSP6kuyNaM0WzNKszS9NFsNpdnKTOHPJnA6v32xUSMBqxsXVruOEnIu/wuw2Frb5vD9EYeyU5P08xvO1U+f2anbHt+qbQe79bMbzlV1YYbraJiAgWG/dhzq0abmLm1p7tbm5i5tbunSkb7hY6/JTU9SRV6aphRlatG0IlXkpakiL10V+Wkqz02L+N+cAwGrw32j5exQ16BaugZG/xkOdOmvG5p178q9x147uSBd00uyNaMsW9NLszW7IkeTslMjmheIZoMjfv1uxV5dVl8cl/8d569hiDsej9EnF0/RzPIcffb3r+iaHy3T7e+eq8saJrmOhlMYHPFrQ1OXXm7s0PqmTm1u7tKutl75g1eVjl5NuvKsEk0vHS0t9SVZykmLrtsTHo9RYWaKCjNTdFbZa5+z1qq5c0Cbm7u06cBoodzc3K3HNrXIBi+eTSnO1EVTCnXRlEItqM2Pu9svwHg8vLZZ7b1D+uCFNa6jhIWxNvLn7xljdkvqkGQl/dxae8epXj9v3jy7atWqiGRDfNl3uE8fu2e1Nrd06bOXT9VnLpsaVztrYtmhrgG9vLdDqxs79PLeI1q/v1ND/tFbiWU5qceKVkPw9l11QUbcrqvqHRzRlpZuvdzYoed2tGnl7nYNDAfk8xjNrczVRVNHS9mcylwlednUjsRgrdXVP1ymoZGAHv/8JTG1xtcYs3osS61clbBya22TMaZY0hOSPm2tffZ1r7lZ0s2SVFVVdW5jY2PEcyI+9A/59bUH1uv+V5p0eUOxvveuuVF39STe+QNWW1q6tLqx49jH/o5+SVKy16NZFTk6d3KezqnK1TlVeSpO8FtygyN+rW7s0LLtbXp+R5vWNXXKWikzxafzawt08dRCvemsEpXkJPa/J8S3l/Yc1jt+tlzffOtMvW/BZNdxxiWqS9hrAhjzdUk91trbTvYaroThTFlrdc+Ljfr3hzepPC9NP3//uWooyXYdK24FAlabW7r04q7DWr6zXSt3t6trYESSVJyVonMn542Wrsl5OqssWyk+xjycypG+Ib2ws13LdrRp2fY27T3cJ2Ok+dX5unZuma6aWaq8jGTXMYGQ+sTvVuv5He1a/pXLYm6DVdSWMGNMhiSPtbY7+PUTkv7dWvu3k/0MJQyhsmrPYX3idy+re2BEH19Upw9dVMMOtRAIBKy2tHTrxV3tenFXu1bsPqzO/tHF85ML0nV+TYHOr8vXedX5Ks9Ni6nbCtFoZ2uPHlnbrIfWNmlna698HqOLpxbq2rllumJGCX+mEfM2NHXqmh8t08cvrdOXrmxwHWfcormE1Up6IPitT9L/Wmu/eaqfoYQhlA51Dehf/m+DHt90UPkZyfrEojrdcP5khm6Og7VW2w/16IUdbVoeLF1HdyxW5afr/Np8Lawr0IKaApXlpjlOG7+stdrU3KWH1h7QI2ub1XSkX6lJHl3eMEnXzCnTovoi/lwj5lhr9b5frtDm5i4tvWVxTC4fidoSNhGUMITDmn1HdNtjW7VsR5tKc1L1mcun6vpzK1j4fALWWu1p79Pyne16YWebXtzVrraeIUlSZX6aFtYW6PzaAi2oLVA5pcuJQMDq5b0denDNAT26fnRHWVaKT1fPKdMHFk7W9FJuvyM2LNlySB/89Uv6+jUzdFOM7oqkhAFj9MKONt36+Fa9sveIagoz9PkrpunqWaUJv4uy6Uj/sdK1fGe7mjsHJEmTslN0QV2hFtYVaGFtgSrz0x0nxeuN+AN6YWe7/m9Nk/6yrlmDIwHNr87XBy6YrDedVcJfNBC1RvwB/cPtz2nYH9Djn79Uyb7Y/LNKCQPGwVqrpzYf0m2Pb9WWlm41lGTpljfV67KG4oRYv2St1e62Xr2057BW7u7Qyj3t2nd4dPdifkayFtYWaGFdgS6oK1BNYUZC/DuJFx29Q/rT6n2658VG7Tvcr+KsFL13QZXeO78q4XehIvrcu3KvvnL/ev3shnN05cxS13EmjBIGTEAgYPXwugP63hPb1Njep7OrcvXRi2t1ybSiuFrs7A9YbW7u0srdh/XSnsN6aU+H2noGJY2WrvOq8zS/pkAXTinQtOKshL8qGA/8Aatnth3Sb5Y3aunWVvk8RlfOLNEHFlbrvOo8ijWc6x0c0aW3LlV1Qbr+9I8LY/rPJCUMOAPD/oD+tGq//uep7WrpGlCy16OFdQV6w/RiXT59UswtNm/rGdSGpk5taOrUS3s69HJjh7oHR0dGlOemaX5NvubXjO5erCviSle829PWq9++2Kg/rtqnroERNZRk6cYLqvW2c8oZFwJnvv/ENt3+1Hbd/4kLdE5Vnus4Z4QSBoTAiD+g1Y0denLzQT25+ZB2t/VKks4qy9bl0yfpiumTNLM8O2pKi7VWLV0D2tDUpQ1Nndp4oFMbmrrU0jVw7DXTJmXqvOpXS1esFUqETv+QXw+uadJvljdqU3OXJmWn6OZL6vTe+VVKS6aMIXIOdg1o0a1LdVlDsX78vnNcxzljlDAgDHa29ujJTQf15OaDWt3YoYCVSrJTddn0Yl08pVCTCzJUkZ+m7DCf9zc0ElBzZ7+aOvq1v6Nfu9t7tfFAlzY2daq9d3TXosdIdUWZmlmeo7PKsjWzPEczyrLDng2xx1qr53e060dLtuvFXYdVkJGsD11Uow8snMzZlYiIL9+3Tve/sl9PfuFSTS6I/YO6KWFAmB3uHdKSLYf05OaDenZbq3qH/Meey071qSIvXRV5aarIS1d5Xlrw6zSV5aTJ6zXy+62GAwH5A1Yjfjv6OWA1Eggc+/5w75D2HxktW01H+tXU0aemI/061D2o4/+v6/MYTZuUpZnl2cHSlaPppVkxN2Ua7q3ac1g/WrJDS7e2KjvVp5suqNYHL6xhIj/CZktLl666/TnddEGN/t81M1zHCQlKGBBBgyN+bWnuVtORfu3v6NP+4BWqo1/3HVfQJiLJa1Sak6by3NEiV543+nV5XpoqctNVkpMas1u5EZ3W7+/Uj5fs0N82tig92asbzp+sj1xco+IsdlQitG781Uq9srdDz9yyOG7KPiUMiBLWWnX0DWt/R5+aOvp1oHNA1lr5PEZer0dJHiOvx8jnNfJ6PKOPe4x8HqOctCRV5KWrKCtFXnYowoFtB7v1kyU79NDaA/J5PXr3eZX6xKIpHB6OkHhue6vef+dKfe2q6froJbWu44QMJQwAEDJ72nr1s2d26s8v75fHGN10YbU+fmmdctPj48oFIs8fsLr6h8vUPTCsp754aVztzB1rCeP+BQDgtKoLM/Ttt8/W019cpDfPLtUdz+7Sxd9Zoh8v2aG+oRHX8RCDHnilSZubu/SlKxviqoCNByUMADBmlfnp+t475+qvn71YC2rydetjW3XprUt1z4uNGvYHXMdDjOgf8uu2x7ZqTkWOrpkdu5PxzxQlDAAwbg0l2frljefpvn9cqOqCdP3r/23QG773jB5ae0CBQPQvc4Fbv3p+t1q6BvTVq6ZHzZxFFyhhAIAJm1edrz9+bKHuuuk8pSV59Zl7X9HVP1ympVsPKRbWHCPy2noG9dOlO3XFjElaUFvgOo5TlDAAwBkxxmhxQ7Ee/czF+sG75qp7cFg33fWS3vuLFdp4oNN1PESZ25/crv5hv/75HxpcR3GOEgYACAmPx+i6s8v11BcW6RvXnqUtLV26+ofL9KX71urQcUdnIXFtOtCl/125V+9bUKW6okzXcZyjhAEAQirZ59GNF1Rr6S2L9ZGLavTAK01adNtS/ejp7RoYPrPBxYhdfUMj+vS9Lys/I1mfe8M013GiAiUMABAWOWlJ+tqbZ+iJz1+qi6cW6rbHt+my25bqwTVNrBdLQF9/aKN2tfXqB++aq/w4mYx/pihhAICwqi7M0M/fP0/3fvR85WUk67O/X6O3/uQFrW7scB0NEfLgmib9cdV+fXLRFF04pdB1nKhBCQMARMTCugI9/KmLdOv1s3XgSL/e/tMX9Kn/fVn7O/pcR0MYNbb36msPbNC5k/P0uTdMdR0nqlDCAAAR4/EYvWNepZb80yJ95rIpenLzQV323Wf03ce3Mnk/Dg2NBPTpe1+Rx0i3v3uufF5qx/H4twEAiLiMFJ++8MZ6Pf3FRfqHmSX64dM7dPl3n2G9WJy59bEtWre/U9+5frYq8tJdx4k6lDAAgDNluWm6/d1n675/XKiCzNH1Yu/42XJtaGK+WKxbsuWQfvHcbr3//Mm6cmbiHk10KpQwAIBz86rz9eAnL9J/v32W9rT36pofLdM//3md2noGXUfDBBzsGtAX/7RWDSVZ+tqbp7uOE7UoYQCAqOD1GL3rvCo9/U+L9JGLanTf6v1afOtS/fK5XRoa4XDwWOEPWH3u92vUP+TXj957tlKTvK4jRS1KGAAgqmSnjs4Xe+zzl+jc6jz9518268rbn9WSrYdcR8MY/GTJDi3f1a5vvOUsTSnOch0nqlHCAABRqa4oU7/+4HzdddN5kpU+eNdL+uBdK7Wztcd1NJzES3sO6/tPbtNb5pbpHedWuI4T9ShhAICotrihWH/73CX62lXTtWpPh970/Wf17w9vUmffsOtoOM6RviF99t5XVJmfrv+8bqaMMa4jRT1KGAAg6iX7PProJbVacssivWNepX79wm4tum2J7lm+RyN+1ou5Zq3Vl+5bp9aeQf3wPWcrKzXJdaSYQAkDAMSMwswU/dfbZumRT1+s+pIs/euDG/Xm/1mmZdvbXEdLaD9/dpce33RQX76yQbMrcl3HiRmUMABAzJlRlq17P3q+fnbDueof9uuGO1foI3e/pN1tva6jJZyfLt2pb/91i948q1QfurDGdZyYQgkDAMQkY4yunFmixz9/ib58ZYOW72zXG7//jL75l03qGmC9WLhZa3X7k9v133/bomvmlOkH754rj4d1YONBCQMAxLTUJK8+vqhOS25ZpLeeXa5fLtutS7+zRHcu263BEb/reHHJWqvbHt+q7z+5TW87p1w/eNdcJXEu5LjxbwwAEBeKs1L1nevn6OFPXaQZZdn6j0c2HTuPMhDgPMpQsdbqW49u1o+X7NS7z6vUbdfPkZcrYBNCCQMAxJWZ5Tn67YcX6Dcfmq/s1CR99vdrdM2Plum57a2uo8W8QMDq3x7aqF88t1s3Lpysb711FrcgzwAlDAAQd4wxumRakR759EX6wbvmqrN/WO+/c6Xef+cKDgefoEDA6qsPrNdvljfqoxfX6OvXnkUBO0PG2ui/RDtv3jy7atUq1zEAADFqcMSv3764Vz96ers6+ob1lrll+qc31qsyP911tJjgD1jdct9a3f9ykz65uE7/9MZ6hrGegjFmtbV23mlfRwkDACSKroFh/fyZnbpz2W75A1bvWzBZH19Up0nZqa6jRa1hf0Bf+ONaPbz2gL5wxTR95vKpriNFPUoYAAAn0dI5oNuf2qY/rtovrzF653kV+tgldVwZe52hkYA+fe/Lemzj6CDWjy+qcx0pJlDCAAA4jb3tffrpMzt13+p9sla67uxyfXxRneqKMl1Hc+5g14D+6U9r9dz2Nv3r1TP04YsYxDpWlDAAAMaoubNfdzy7S/eu3KvBkYCumlWqTy6aohll2a6jRVwgYPW7lXv1nb9u0ZA/oK9fe5beM7/KdayYQgkDAGCc2noG9atlu/Wb5Y3qGRzRG6YX65OLp+jsqjzX0SJi28FufeX+9Vrd2KELpxTom9fNUnVhhutYMYcSBgDABHX2Devu5Xv0q+d360jfsC6aUqgPXVStS6YWyReHk+EHhv368ZId+tkzO5WZ4tO/vHmG3nZOOTsgJ4gSBgDAGeodHNHvVjTqF8/tVmv3oEqyU/WOeRV657zKuFnE/8LONn3tgQ3a3dart51Trn958wzlZyS7jhXTKGEAAITIsD+gpzYf0h9e2qtntrUqYKWLphTqXedV6o1nTVKKz+s64rh19A7pW49u1p9W79fkgnR987pZumhqoetYcYESBgBAGBw40q/7Vu/XH17ap6Yj/cpNT9Lbzq7Qu86rVH1Jlut4p+UPWD289oD+45FN6uwf1s2X1Oozl09ValLsFcloRQkDACCMAgGr53e26fcr9+nxTS0a9ludXZWrt55drounFqm6ID1q1lQFAlav7OvQw2ub9ej6Zh3qHtTcylz919tmaXpp4u0ADbexljBfJMIAABBvPB6ji6cW6eKpRWrvGdQDrzTp9y/t0/97cKMkqTw3TRdOKdCFUwp14ZRCFWamRDSftVbrmzr1yLpm/WVds5qO9CvZ9//bu9/XOu8yjuPvK1markvasTRturZoWcu0Ky1iKTrpg82BrboNBWF7IAwFERwq+ANl/4AgKIIDGTp8MhyCimNO6kRhnZuyVkdp7aZxtq5d2yRraSLtSdv08sE5bim6tenac+X0vF9Pct/nJLk/8CXnfPK973N/e7jj1mHu2bSSbRtG6HXtx1LOhEmSdIVkJgdeP8WzoxP84e8TPPePCSYb5wB4z8ggW9c1C9mWNTexaMGVnwfJTF46OsWTe17jyT1HOPj6Kfp6m2Xx7k0ruOu9yxlc2HfFj6sLeTpSkqRiM+eTvYdPNkvZ6AS7DpzgzMx5+nqDTatuZPVNi1i2uJ+RxQsZWbyQ5UuaX4cH++l7i1thNM7OMD41zdjUNONT04xPNRibmmZscprd/zrB6Ni/6e0Jbr9liLs33sxHbhthySKLVztZwiRJmmdOn5lh18HjPDs6we4DJzhyssHYVIOzMxe+F0fA0A39jCzpZ/ngQk6fnXmjdJ08ffZ/fm9PwNBAP2uHB/jYxhVs3zDCUJtPf+pNXhMmSdI8c/2C3jeuI/uv8+eT46fOcGyywbHJBkdPTnN0ssHYZIOjkw1eO9ng+r4e1g4PcPstQywb7Gd4sJ9lg80Zs2WL+xm6od/ruzpQSQmLiG3A94Be4IeZ+a2KHJIkVevpCZYO9LN0oJ/bbl5SHUdt1Pa1FyKiF3gY2A6sB+6PiPXtziFJklSpYgGsLcBoZr6SmWeAx4F7C3JIkiSVqShhK4FXZ+0faj12gYj4XETsiohd4+PjbQsnSZLUDvN2KfjMfCQzN2fm5uHh4Yv/gCRJUgepKGGHgdWz9le1HpMkSeoaFSXsBWBdRKyJiAXAfcATBTkkSZLKtP0WFZl5LiIeBHbQvEXFo5m5r905JEmSKpXcJywznwKeqji2JEnSfDBvL8yXJEm6llnCJEmSCljCJEmSCljCJEmSCljCJEmSCljCJEmSCljCJDAfHSgAAAOCSURBVEmSCljCJEmSCljCJEmSCljCJEmSCljCJEmSCljCJEmSCljCJEmSCljCJEmSCljCJEmSCkRmVme4qIgYBw5e5cMsBSau8jF0dTmGnc8x7GyOX+dzDK+Md2Xm8MW+qSNKWDtExK7M3FydQ5fPMex8jmFnc/w6n2PYXp6OlCRJKmAJkyRJKmAJe9Mj1QH0jjmGnc8x7GyOX+dzDNvIa8IkSZIKOBMmSZJUwBI2S0R8OyJeiog9EfGLiLixOpPmJiI+FRH7IuJ8RPgJnw4REdsi4uWIGI2Ib1Tn0dxExKMRMRYRe6uz6PJExOqI+H1E/LX1Gvql6kzdwBJ2oaeBDZm5Efgb8M3iPJq7vcAngWeqg+jSREQv8DCwHVgP3B8R62tTaY5+DGyrDqF35BzwlcxcD3wA+IJ/h1efJWyWzPxNZp5r7f4RWFWZR3OXmfsz8+XqHJqTLcBoZr6SmWeAx4F7izNpDjLzGeB4dQ5dvsw8kpl/bm1PAfuBlbWprn2WsLf2GeDX1SGkLrASeHXW/iF88ZfKRMS7gfcBf6pNcu27rjpAu0XEb4GR//PUQ5n5y9b3PERzavaxdmbTpbmUMZQkzV1EDAA/A76cmZPVea51XVfCMvOut3s+Ih4APg58OL1/x7x0sTFUxzkMrJ61v6r1mKQ2iog+mgXsscz8eXWebuDpyFkiYhvwdeCezDxVnUfqEi8A6yJiTUQsAO4DnijOJHWViAjgR8D+zPxOdZ5uYQm70PeBQeDpiHgxIn5QHUhzExGfiIhDwAeBX0XEjupMenutD8M8COygeTHwTzNzX20qzUVE/AR4Hrg1Ig5FxGerM2nOPgR8Griz9f73YkR8tDrUtc475kuSJBVwJkySJKmAJUySJKmAJUySJKmAJUySJKmAJUySJKmAJUySJKmAJUySJKmAJUxS14iIr0XEF1vb342I37W274wI14qV1FaWMEndZCewtbW9GRhorZe3FXimLJWkrmQJk9RNdgPvj4jFwDTNpXY20yxhOyuDSeo+11UHkKR2ycyzEfFP4AHgOWAPcAewlua6lZLUNs6ESeo2O4Gv0jz9uBP4PPCXdCFdSW1mCZPUbXYCK4DnM/MY0MBTkZIKhP/8SZIktZ8zYZIkSQUsYZIkSQUsYZIkSQUsYZIkSQUsYZIkSQUsYZIkSQUsYZIkSQUsYZIkSQX+AyABFUflgNX3AAAAAElFTkSuQmCC" id="332" name="Google Shape;332;p4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33" name="Google Shape;333;p42"/>
          <p:cNvPicPr preferRelativeResize="0"/>
          <p:nvPr/>
        </p:nvPicPr>
        <p:blipFill rotWithShape="1">
          <a:blip r:embed="rId3">
            <a:alphaModFix/>
          </a:blip>
          <a:srcRect b="0" l="0" r="0" t="0"/>
          <a:stretch/>
        </p:blipFill>
        <p:spPr>
          <a:xfrm>
            <a:off x="4590052" y="1257300"/>
            <a:ext cx="4477925" cy="4352925"/>
          </a:xfrm>
          <a:prstGeom prst="rect">
            <a:avLst/>
          </a:prstGeom>
          <a:noFill/>
          <a:ln>
            <a:noFill/>
          </a:ln>
        </p:spPr>
      </p:pic>
      <p:sp>
        <p:nvSpPr>
          <p:cNvPr id="334" name="Google Shape;334;p42"/>
          <p:cNvSpPr txBox="1"/>
          <p:nvPr/>
        </p:nvSpPr>
        <p:spPr>
          <a:xfrm>
            <a:off x="501800" y="1200400"/>
            <a:ext cx="4004700" cy="52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Iterative algorithm to minimize a function (in this case, the </a:t>
            </a:r>
            <a:r>
              <a:rPr b="1" lang="en-US" sz="1800"/>
              <a:t>cost function</a:t>
            </a:r>
            <a:r>
              <a:rPr lang="en-US" sz="1800"/>
              <a:t>.</a:t>
            </a:r>
            <a:br>
              <a:rPr lang="en-US" sz="1800"/>
            </a:br>
            <a:endParaRPr sz="1800"/>
          </a:p>
          <a:p>
            <a:pPr indent="-342900" lvl="0" marL="457200" rtl="0" algn="l">
              <a:spcBef>
                <a:spcPts val="0"/>
              </a:spcBef>
              <a:spcAft>
                <a:spcPts val="0"/>
              </a:spcAft>
              <a:buSzPts val="1800"/>
              <a:buAutoNum type="arabicPeriod"/>
            </a:pPr>
            <a:r>
              <a:rPr lang="en-US" sz="1800"/>
              <a:t>Start with an initial point.</a:t>
            </a:r>
            <a:endParaRPr sz="1800"/>
          </a:p>
          <a:p>
            <a:pPr indent="-342900" lvl="0" marL="457200" rtl="0" algn="l">
              <a:spcBef>
                <a:spcPts val="0"/>
              </a:spcBef>
              <a:spcAft>
                <a:spcPts val="0"/>
              </a:spcAft>
              <a:buSzPts val="1800"/>
              <a:buAutoNum type="arabicPeriod"/>
            </a:pPr>
            <a:r>
              <a:rPr lang="en-US" sz="1800"/>
              <a:t>Estimate the gradient (“slope” at that point rate of change, or derivative) of the cost function.</a:t>
            </a:r>
            <a:endParaRPr sz="1800"/>
          </a:p>
          <a:p>
            <a:pPr indent="-342900" lvl="0" marL="457200" rtl="0" algn="l">
              <a:spcBef>
                <a:spcPts val="0"/>
              </a:spcBef>
              <a:spcAft>
                <a:spcPts val="0"/>
              </a:spcAft>
              <a:buSzPts val="1800"/>
              <a:buAutoNum type="arabicPeriod"/>
            </a:pPr>
            <a:r>
              <a:rPr lang="en-US" sz="1800"/>
              <a:t>Propose a new point by taking a small multiple of the gradient.</a:t>
            </a:r>
            <a:endParaRPr sz="1800"/>
          </a:p>
          <a:p>
            <a:pPr indent="-342900" lvl="0" marL="457200" rtl="0" algn="l">
              <a:spcBef>
                <a:spcPts val="0"/>
              </a:spcBef>
              <a:spcAft>
                <a:spcPts val="0"/>
              </a:spcAft>
              <a:buSzPts val="1800"/>
              <a:buAutoNum type="arabicPeriod"/>
            </a:pPr>
            <a:r>
              <a:rPr lang="en-US" sz="1800"/>
              <a:t>Calculate the cost function and its gradient at the new point.</a:t>
            </a:r>
            <a:endParaRPr sz="1800"/>
          </a:p>
          <a:p>
            <a:pPr indent="-342900" lvl="0" marL="457200" rtl="0" algn="l">
              <a:spcBef>
                <a:spcPts val="0"/>
              </a:spcBef>
              <a:spcAft>
                <a:spcPts val="0"/>
              </a:spcAft>
              <a:buSzPts val="1800"/>
              <a:buAutoNum type="arabicPeriod"/>
            </a:pPr>
            <a:r>
              <a:rPr lang="en-US" sz="1800"/>
              <a:t>Repeat until  the value of the cost function stops getting smaller.</a:t>
            </a:r>
            <a:endParaRPr sz="1800"/>
          </a:p>
          <a:p>
            <a:pPr indent="0" lvl="0" marL="0" rtl="0" algn="l">
              <a:spcBef>
                <a:spcPts val="0"/>
              </a:spcBef>
              <a:spcAft>
                <a:spcPts val="0"/>
              </a:spcAft>
              <a:buNone/>
            </a:pPr>
            <a:r>
              <a:t/>
            </a:r>
            <a:endParaRPr/>
          </a:p>
        </p:txBody>
      </p:sp>
      <p:sp>
        <p:nvSpPr>
          <p:cNvPr id="335" name="Google Shape;335;p42"/>
          <p:cNvSpPr txBox="1"/>
          <p:nvPr/>
        </p:nvSpPr>
        <p:spPr>
          <a:xfrm>
            <a:off x="4899975" y="5726475"/>
            <a:ext cx="40440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This example is shows the process of adjusting a single weight!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Technical Detail: Potential Concerns with Gradient Descent</a:t>
            </a:r>
            <a:endParaRPr/>
          </a:p>
        </p:txBody>
      </p:sp>
      <p:sp>
        <p:nvSpPr>
          <p:cNvPr id="342" name="Google Shape;342;p43"/>
          <p:cNvSpPr txBox="1"/>
          <p:nvPr>
            <p:ph idx="1" type="body"/>
          </p:nvPr>
        </p:nvSpPr>
        <p:spPr>
          <a:xfrm>
            <a:off x="142960" y="1257300"/>
            <a:ext cx="4519570" cy="5047672"/>
          </a:xfrm>
          <a:prstGeom prst="rect">
            <a:avLst/>
          </a:prstGeom>
          <a:noFill/>
          <a:ln>
            <a:noFill/>
          </a:ln>
        </p:spPr>
        <p:txBody>
          <a:bodyPr anchorCtr="0" anchor="t" bIns="0" lIns="0" spcFirstLastPara="1" rIns="0" wrap="square" tIns="0">
            <a:normAutofit/>
          </a:bodyPr>
          <a:lstStyle/>
          <a:p>
            <a:pPr indent="-184150" lvl="0" marL="171450" rtl="0" algn="l">
              <a:lnSpc>
                <a:spcPct val="100000"/>
              </a:lnSpc>
              <a:spcBef>
                <a:spcPts val="0"/>
              </a:spcBef>
              <a:spcAft>
                <a:spcPts val="0"/>
              </a:spcAft>
              <a:buClr>
                <a:schemeClr val="dk1"/>
              </a:buClr>
              <a:buSzPts val="1800"/>
              <a:buChar char="•"/>
            </a:pPr>
            <a:r>
              <a:rPr lang="en-US" sz="1800"/>
              <a:t>Poor Choice of Initial Value</a:t>
            </a:r>
            <a:endParaRPr sz="1800"/>
          </a:p>
          <a:p>
            <a:pPr indent="-184150" lvl="0" marL="171450" rtl="0" algn="l">
              <a:lnSpc>
                <a:spcPct val="100000"/>
              </a:lnSpc>
              <a:spcBef>
                <a:spcPts val="1200"/>
              </a:spcBef>
              <a:spcAft>
                <a:spcPts val="0"/>
              </a:spcAft>
              <a:buClr>
                <a:schemeClr val="dk1"/>
              </a:buClr>
              <a:buSzPts val="1800"/>
              <a:buChar char="•"/>
            </a:pPr>
            <a:r>
              <a:rPr lang="en-US" sz="1800"/>
              <a:t>Local Minima or Saddle Points</a:t>
            </a:r>
            <a:endParaRPr sz="1800"/>
          </a:p>
          <a:p>
            <a:pPr indent="-184150" lvl="1" marL="342900" rtl="0" algn="l">
              <a:lnSpc>
                <a:spcPct val="100000"/>
              </a:lnSpc>
              <a:spcBef>
                <a:spcPts val="300"/>
              </a:spcBef>
              <a:spcAft>
                <a:spcPts val="0"/>
              </a:spcAft>
              <a:buClr>
                <a:schemeClr val="dk1"/>
              </a:buClr>
              <a:buSzPts val="1800"/>
              <a:buChar char="–"/>
            </a:pPr>
            <a:r>
              <a:rPr lang="en-US" sz="1800"/>
              <a:t>Close to global minimum</a:t>
            </a:r>
            <a:endParaRPr sz="1800"/>
          </a:p>
          <a:p>
            <a:pPr indent="-184150" lvl="1" marL="342900" rtl="0" algn="l">
              <a:lnSpc>
                <a:spcPct val="100000"/>
              </a:lnSpc>
              <a:spcBef>
                <a:spcPts val="300"/>
              </a:spcBef>
              <a:spcAft>
                <a:spcPts val="0"/>
              </a:spcAft>
              <a:buClr>
                <a:schemeClr val="dk1"/>
              </a:buClr>
              <a:buSzPts val="1800"/>
              <a:buChar char="–"/>
            </a:pPr>
            <a:r>
              <a:rPr lang="en-US" sz="1800"/>
              <a:t>Not so close to global minimum.</a:t>
            </a:r>
            <a:endParaRPr sz="1800"/>
          </a:p>
          <a:p>
            <a:pPr indent="-184150" lvl="0" marL="171450" rtl="0" algn="l">
              <a:lnSpc>
                <a:spcPct val="100000"/>
              </a:lnSpc>
              <a:spcBef>
                <a:spcPts val="1200"/>
              </a:spcBef>
              <a:spcAft>
                <a:spcPts val="0"/>
              </a:spcAft>
              <a:buClr>
                <a:schemeClr val="dk1"/>
              </a:buClr>
              <a:buSzPts val="1800"/>
              <a:buChar char="•"/>
            </a:pPr>
            <a:r>
              <a:rPr lang="en-US" sz="1800"/>
              <a:t>Failing to Converge, or finally stop changing.</a:t>
            </a:r>
            <a:endParaRPr sz="1800"/>
          </a:p>
          <a:p>
            <a:pPr indent="-69850" lvl="0" marL="171450" rtl="0" algn="l">
              <a:lnSpc>
                <a:spcPct val="100000"/>
              </a:lnSpc>
              <a:spcBef>
                <a:spcPts val="1200"/>
              </a:spcBef>
              <a:spcAft>
                <a:spcPts val="0"/>
              </a:spcAft>
              <a:buClr>
                <a:schemeClr val="dk1"/>
              </a:buClr>
              <a:buSzPts val="1600"/>
              <a:buNone/>
            </a:pPr>
            <a:r>
              <a:t/>
            </a:r>
            <a:endParaRPr sz="1800"/>
          </a:p>
          <a:p>
            <a:pPr indent="-184150" lvl="0" marL="171450" rtl="0" algn="l">
              <a:lnSpc>
                <a:spcPct val="100000"/>
              </a:lnSpc>
              <a:spcBef>
                <a:spcPts val="1200"/>
              </a:spcBef>
              <a:spcAft>
                <a:spcPts val="0"/>
              </a:spcAft>
              <a:buClr>
                <a:schemeClr val="dk1"/>
              </a:buClr>
              <a:buSzPts val="1800"/>
              <a:buChar char="•"/>
            </a:pPr>
            <a:r>
              <a:rPr lang="en-US" sz="1800"/>
              <a:t>Other optimization algorithms have been designed to attempt to address some of these concerns.</a:t>
            </a:r>
            <a:endParaRPr sz="1800"/>
          </a:p>
          <a:p>
            <a:pPr indent="-69850" lvl="0" marL="171450" rtl="0" algn="l">
              <a:lnSpc>
                <a:spcPct val="100000"/>
              </a:lnSpc>
              <a:spcBef>
                <a:spcPts val="1200"/>
              </a:spcBef>
              <a:spcAft>
                <a:spcPts val="0"/>
              </a:spcAft>
              <a:buClr>
                <a:schemeClr val="dk1"/>
              </a:buClr>
              <a:buSzPts val="1600"/>
              <a:buNone/>
            </a:pPr>
            <a:r>
              <a:t/>
            </a:r>
            <a:endParaRPr/>
          </a:p>
          <a:p>
            <a:pPr indent="0" lvl="0" marL="0" rtl="0" algn="l">
              <a:lnSpc>
                <a:spcPct val="100000"/>
              </a:lnSpc>
              <a:spcBef>
                <a:spcPts val="1200"/>
              </a:spcBef>
              <a:spcAft>
                <a:spcPts val="0"/>
              </a:spcAft>
              <a:buClr>
                <a:schemeClr val="dk1"/>
              </a:buClr>
              <a:buSzPts val="1600"/>
              <a:buNone/>
            </a:pPr>
            <a:r>
              <a:t/>
            </a:r>
            <a:endParaRPr/>
          </a:p>
        </p:txBody>
      </p:sp>
      <p:sp>
        <p:nvSpPr>
          <p:cNvPr id="343" name="Google Shape;343;p43"/>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descr="data:image/png;base64,iVBORw0KGgoAAAANSUhEUgAAAmEAAAJQCAYAAADG07NDAAAABHNCSVQICAgIfAhkiAAAAAlwSFlzAAALEgAACxIB0t1+/AAAADl0RVh0U29mdHdhcmUAbWF0cGxvdGxpYiB2ZXJzaW9uIDIuMi4yLCBodHRwOi8vbWF0cGxvdGxpYi5vcmcvhp/UCwAAIABJREFUeJzs3Xd4nNWd9vH7zIx6r1a3im3Jxg0wNqbaEBKWACEJ6SSQRja9Lckm2X032d1ks4EUNp2EEEKypBBYSkioNmAwNja49ybbsmRLsqxeZ877h8bGEBdJnpkz5fu5Ll2SZkaaG+Jw3X6ec37HWGsFAACAyPK4DgAAAJCIKGEAAAAOUMIAAAAcoIQBAAA4QAkDAABwgBIGAADgACUMAADAAUoYAACAA5QwAAAAB3yuA4xFYWGhra6udh0DAADgtFavXt1mrS063etiooRVV1dr1apVrmMAAACcljGmcSyv43YkAACAA5QwAAAAByhhAAAADlDCAAAAHKCEAQAAOEAJAwAAcIASBgAA4AAlDAAAwAFKGAAAgAOUMAAAAAcoYQAAAA5QwgAAAByghAEAADhACQMAAHCAEgYAAOAAJQwAAMABShgAAIADlDAAAAAHKGEAAAAOUMIAAAAcoIQBAAA4QAkDAABwgBIm6b7V+3Xxd57W4IjfdRQAAJAgKGGSPEbad7hfTR39rqMAAIAEQQmTVJWfLknae7jPcRIAAJAoKGF6tYTto4QBAIAIoYRJKspKUYrPw5UwAAAQMZQwScYYVeWnq7GdEgYAACKDEhY0uSCdK2EAACBiKGFBlfnp2ne4T9Za11EAAEACoIQFVeWnq3fIr8O9Q66jAACABEAJC2JMBQAAiKSwlzBjjNcY84ox5pHg9zXGmBXGmB3GmD8YY5LDnWEsKGEAACCSInEl7LOSNh/3/X9L+r61doqkDkkfjkCG06o8WsLYIQkAACIgrCXMGFMh6c2Sfhn83ki6TNJ9wZfcLem6cGYYq9QkryZlp3AlDAAARES4r4T9QNKXJAWC3xdIOmKtHQl+v19S+Yl+0BhzszFmlTFmVWtra5hjjqrKZ0wFAACIjLCVMGPM1ZIOWWtXT+TnrbV3WGvnWWvnFRUVhTjdiVVSwgAAQISE80rYhZKuNcbskfR7jd6GvF1SrjHGF3xNhaSmMGYYl8n5GWrpGtDAsN91FAAAEOfCVsKstV+x1lZYa6slvVvS09ba90laIun64MtulPRguDKMV1VBmqyVmo70u44CAADinIs5YV+W9AVjzA6NrhG700GGE2JMBQAAiBTf6V9y5qy1SyUtDX69S9L8SLzveDGmAgAARAoT849TlJmitCQvV8IAAEDYUcKOY4xhTAUAAIgIStjrVOanax8lDAAAhBkl7HWOXgmz1rqOAgAA4hgl7HWq8tPUN+RXW8+Q6ygAACCOUcJep6qAMRUAACD8KGGvU5WfIUmsCwMAAGFFCXudirw0SVwJAwAA4UUJe53UJK9KslPVyMBWAAAQRpSwE6hiTAUAAAgzStgJVDKwFQAAhBkl7AQmF6SrpWtAA8N+11EAAECcooSdQFXwIO/9Hf2OkwAAgHhFCTuByvyjs8J6HScBAADxihJ2AkevhO1lhyQAAAgTStgJFGYmKz3Zq72HuR0JAADCgxJ2AsaYYwd5AwAAhAMl7CRGx1SwJgwAAIQHJewkjl4Js9a6jgIAAOIQJewkqvLTNTAcUGvPoOsoAAAgDlHCTqKqYHSHJMcXAQCAcKCEncTRMRUc5A0AAMKBEnYS5blpMkbskAQAAGFBCTuJ1CSvSrJTKWEAACAsKGGnUJmfzpowAAAQFpSwU5jMwFYAABAmlLBTqMpP18GuQQ0M+11HAQAAcYYSdgqMqQAAAOFCCTuFyuCYCm5JAgCAUKOEnUIVJQwAAIQJJewUCjKSlZHsZWArAAAIOUrYKRhjGFMBAADCghJ2GlWMqQAAAGFACTuNoyXMWus6CgAAiCOUsNOoKkjX4EhArd2DrqMAAIA4Qgk7jaM7JBu5JQkAAEKIEnYax8ZUsEMSAACEECXsNMrz0mQMs8IAAEBoUcJOI8XnVWl2KmMqAABASFHCxqAyP501YQAAIKQoYWMwuYBZYQAAILQoYWNQlZ+u1u5B9Q/5XUcBAABxghI2BpXBHZL7OrgaBgAAQoMSNgbHZoUxpgIAAIQIJWwMjs0KY10YAAAIEUrYGORnJCszxceYCgAAEDKUsDEwxqgynx2SAAAgdChhY1SVn0YJAwAAIUMJG6Oq4JWwQMC6jgIAAOIAJWyMqgoyNDQS0KHuQddRAABAHKCEjRE7JAEAQCiFrYQZY1KNMSuNMWuNMRuNMd8IPv5rY8xuY8ya4MfccGUIJUoYAAAIJV8Yf/egpMustT3GmCRJy4wxfw0+d4u19r4wvnfIleemyRhpb3uv6ygAACAOhK2EWWutpJ7gt0nBj5hd1Z7s86gshx2SAAAgNMK6JswY4zXGrJF0SNIT1toVwae+aYxZZ4z5vjEmJZwZQqmKWWEAACBEwlrCrLV+a+1cSRWS5htjZkr6iqQGSedJypf05RP9rDHmZmPMKmPMqtbW1nDGHLPREtbvOgYAAIgDEdkdaa09ImmJpCuttc121KCkuyTNP8nP3GGtnWetnVdUVBSJmKdVVZCutp5B9Q2NuI4CAABiXDh3RxYZY3KDX6dJukLSFmNMafAxI+k6SRvClSHUKtkhCQAAQiScuyNLJd1tjPFqtOz90Vr7iDHmaWNMkSQjaY2kfwxjhpA6NqaivU8NJdmO0wAAgFgWzt2R6ySdfYLHLwvXe4bb5GAJa2znShgAADgzTMwfh7yMZOWlJ2lXW8/pXwwAAHAKlLBxqi3K1M5WBrYCAIAzQwkbp9rCDO2ihAEAgDNECRun2qJMtfUMqrN/2HUUAAAQwyhh41RblCFJ2tXKujAAADBxlLBxqivKlCRuSQIAgDNCCRunqvx0eT2GHZIAAOCMUMLGKdnnUVV+OlfCAADAGaGETQA7JAEAwJmihE1AbVGGdrf3yh+wrqMAAIAYRQmbgLqiTA2NBNTU0e86CgAAiFGUsAmoDe6Q3MnifAAAMEGUsAl4dVYY68IAAMDEUMImoCAjWdmpPga2AgCACaOETYAxRnXFmdpJCQMAABNECZug2sJMbkcCAIAJo4RNUG1Rhg51D6p7gIO8AQDA+FHCJqguuDh/dxtXwwAAwPhRwiaoloO8AQDAGaCETdDkgnR5jNghCQAAJoQSNkEpPq8q89O1kythAABgAihhZ6C2MIMxFQAAYEIoYWegtihTe9p7FeAgbwAAME6UsDNQW5ShgeGADnRykDcAABgfStgZqGOHJAAAmCBK2Bk4epA368IAAMB4UcLOQFFmirJSfFwJAwAA40YJOwPGGNUWZWhXG1fCAADA+FDCzlBtEQd5AwCA8aOEnaG6ogw1dw6od3DEdRQAABBDKGFn6OgZkhzkDQAAxoMSdobYIQkAACaCEnaGqgsyZAyzwgAAwPhQws5QapJX5blp2sXtSAAAMA6UsBCoK8rULm5HAgCAcaCEhUBtUYZ2tXKQNwAAGDtKWAjUFmWqf9ivlq4B11EAAECMoISFQF3h6A5JFucDAICxooSFwNFZYRxfBAAAxooSFgKTslOUkezlShgAABgzSlgIjB7kncnAVgAAMGaUsBA5ukMSAABgLChhIVJbmKmmI/3qH/K7jgIAAGIAJSxEjp4hyUHeAABgLChhIVLHDkkAADAOlLAQqWFWGAAAGAdKWIikJY8e5M0OSQAAMBaUsBBihyQAABgrSlgI1RZmaFdrj6zlIG8AAHBqlLAQqivOVO+QX4e6B11HAQAAUY4SFkK1haM7JFkXBgAATocSFkJHZ4WxLgwAAJxO2EqYMSbVGLPSGLPWGLPRGPON4OM1xpgVxpgdxpg/GGOSw5Uh0kqyU5WW5OVKGAAAOK1wXgkblHSZtXaOpLmSrjTGnC/pvyV931o7RVKHpA+HMUNEeTxGNYXskAQAAKcXthJmRx29JJQU/LCSLpN0X/DxuyVdF64MLtQVZzI1HwAAnFZY14QZY7zGmDWSDkl6QtJOSUestSPBl+yXVB7ODJFWW5ih/R39GhjmIG8AAHByYS1h1lq/tXaupApJ8yU1jPVnjTE3G2NWGWNWtba2hi1jqNUWZchaqbG9z3UUAAAQxSKyO9Jae0TSEkkLJeUaY3zBpyokNZ3kZ+6w1s6z1s4rKiqKRMyQOHqQN4vzAQDAqYRzd2SRMSY3+HWapCskbdZoGbs++LIbJT0YrgwuvHqQNyUMAACcnO/0L5mwUkl3G2O8Gi17f7TWPmKM2STp98aY/5T0iqQ7w5gh4jJSfCrNSWWHJAAAOKWwlTBr7TpJZ5/g8V0aXR8Wt2qLMrSzjRIGAABOjon5YVBbmMlB3gAA4JQoYWFQW5Sh7oERtfZwkDcAADgxSlgY1AZ3SLIuDAAAnAwlLAzqOMgbAACcBiUsDMpy0pSa5GFMBQAAOClKWBh4PEbVBRkMbAUAACdFCQuTqZOytP0QJQwAAJwYJSxMGkqytL+jX90Dw66jAACAKEQJC5P6SVmSpG0Hux0nAQAA0YgSFib1JaMlbEsLJQwAAPw9SliYVOSlKTPFp62UMAAAcAKUsDAxxqi+JEtbmilhAADg71HCwqi+JEtbWro4QxIAAPwdSlgYNZRkqWtgRC1dA66jAACAKEMJC6OGkmxJLM4HAAB/jxIWRkfHVLAuDAAAvB4lLIxy0pNUmpOqrS1drqMAAIAoQwkLs9HF+VwJAwAAr0UJC7OGkmztbO3RsD/gOgoAAIgilLAwayjJ0rDfaldrr+soAAAgilDCwuzV44tYFwYAAF5FCQuzuqJM+TyG44sAAMBrUMLCLNnnUV1RJovzAQDAa1DCIqC+JIsrYQAA4DUoYRFQX5KlpiP96hoYdh0FAABECUpYBDQEF+dv42oYAAAIooRFQEPp6BmSmylhAAAgiBIWAWU5qcpK9XF8EQAAOIYSFgHGGNVPYnE+AAB4FSUsQo6eIWmtdR0FAABEAUpYhDSUZqt7YEQHOgdcRwEAAFGAEhYhR3dIsi4MAABIlLCImTbp6BmSrAsDAACUsIjJSUtSWU4qi/MBAIAkSlhENZRma0szJQwAAFDCIqq+JEs7W3s0NBJwHQUAADhGCYughpIsjQSsdrX1uI4CAAAco4RFUP2xHZLckgQAINFRwiKotjBTPo/RZtaFAQCQ8ChhEZTs82hKcSazwgAAACUs0upLOEMSAABQwiKuviRLBzoH1Nk/7DoKAABwiBIWYQ0szgcAAKKERVxDSbYkzpAEACDRUcIirDQnVVmpPs6QBAAgwVHCIswYowYW5wMAkPAoYQ4c3SFprXUdBQAAOEIJc6ChJFvdgyNqOtLvOgoAAHCEEuYAOyQBAAAlzIFpwRLG4nwAABIXJcyB7NQkleemUcIAAEhglDBHRndIMisMAIBEFbYSZoypNMYsMcZsMsZsNMZ8Nvj4140xTcaYNcGPq8KVIZrVl2RpV2uvhkYCrqMAAAAHfGH83SOSvmitfdkYkyVptTHmieBz37fW3hbG94569SVZGglY7Wzt0fTSbNdxAABAhIXtSpi1ttla+3Lw625JmyWVh+v9Ys3R44u2cEsSAICEFJE1YcaYaklnS1oRfOhTxph1xphfGWPyTvIzNxtjVhljVrW2tkYiZkTVFmUoyWtYnA8AQIIKewkzxmRK+rOkz1lruyT9VFKdpLmSmiV990Q/Z629w1o7z1o7r6ioKNwxIy7J61FdUSazwgAASFBhLWHGmCSNFrDfWWvvlyRr7UFrrd9aG5D0C0nzw5khmnGGJAAAiSucuyONpDslbbbWfu+4x0uPe9lbJW0IV4ZoV1+SrebOAXX2DbuOAgAAIiycuyMvlPR+SeuNMWuCj31V0nuMMXMlWUl7JH0sjBmiWkPp0cn5XVpQW+A4DQAAiKSwlTBr7TJJ5gRPPRqu94w1x86QPNhNCQMAIMEwMd+hkuxUZaf6tLmZdWEAACQaSphDxhg1lGRzfBEAAAmIEuZYQ2mWth3skbXWdRQAABBBlDDH6kuy1DM4on2H+11HAQAAEUQJc2xWeY4kaV3TEcdJAABAJFHCHGsoyVay16P1+ztdRwEAABFECXMs2efR9NIsrd3PlTAAABIJJSwKzKrI0YamLgUCLM4HACBRUMKiwOyKXPUMjmhXW6/rKAAAIEIoYVFgTkWuJGkdtyQBAEgYlLAoUFeUobQkr9axOB8AgIRBCYsCPq9HM8uzuRIGAEACoYRFidkVudp4oEvD/oDrKAAAIAIoYVFidkWOBkcC2naQw7wBAEgElLAoMTu4OJ+hrQAAJAZKWJSoLkhXVqpPaylhAAAkBEpYlDDGaHZFDovzAQBIEJSwKDK7IldbW7o1MOx3HQUAAIQZJSyKzKnI0UjAanNzl+soAAAgzChhUWT2scn5rAsDACDeUcKiSGlOqgozk7WWdWEAAMQ9SlgUGV2cn8uYCgAAEgAlLMrMrsjRjtYe9QyOuI4CAADCiBIWZWZX5MhaaUMTV8MAAIhnlLAow+R8AAASAyUsyhRmpqg8N43F+QAAxDlKWBSaVZ7DmAoAAOIcJSwKza7M0d7DfTrSN+Q6CgAACBNKWBSaw9BWAADiHiUsCs0sz5EkDvMGACCOUcKiUE5akmoKM7gSBgBAHKOERanZFSzOBwAgnlHCotSs8hy1dA3oUNeA6ygAACAMKGFRak4li/MBAIhnlLAodVZZtjyGxfkAAMQrSliUSk/2adqkLK3lShgAAHGJEhbFZpXnaH1Tp6y1rqMAAIAQo4RFsdmVuTrcO6T9Hf2uowAAgBCjhEWxORVHh7ZySxIAgHgzphJmjLlnLI8htOpLspTkNVrXxOJ8AADizVivhJ11/DfGGK+kc0MfB8dL8Xk1vTRb6/ZxJQwAgHhzyhJmjPmKMaZb0mxjTFfwo1vSIUkPRiRhgptdkaMNTZ0KBFicDwBAPDllCbPW/pe1NkvSrdba7OBHlrW2wFr7lQhlTGizy3PVPTii3e29rqMAAIAQGuvtyEeMMRmSZIy5wRjzPWPM5DDmQtDsyqOL81kXBgBAPBlrCfuppD5jzBxJX5S0U9JvwpYKx0wpylRakldrWRcGAEBcGWsJG7GjE0PfIulH1tofS8oKXywc5fN6dFZZNlfCAACIM2MtYd3GmK9Ier+kvxhjPJKSwhcLx5tdkauNB7o04g+4jgIAAEJkrCXsXZIGJX3IWtsiqULSrWFLhdeYU5mjwZGAth3scR0FAACEyJhKWLB4/U5SjjHmakkD1lrWhEXI7IpcSSzOBwAgnox1Yv47Ja2U9A5J75S0whhzfTiD4VWT89OVlerTuiYW5wMAEC98Y3zd1ySdZ609JEnGmCJJT0q6L1zB8CqPx2h2RQ5XwgAAiCNjXRPmOVrAgtrH8bMIgdkVudrS3K2BYb/rKAAAIATGWqT+Zox5zBhzkzHmJkl/kfToqX7AGFNpjFlijNlkjNlojPls8PF8Y8wTxpjtwc95Z/aPkBhml+doJGC1paXbdRQAABACpzs7coox5kJr7S2Sfi5pdvBjuaQ7TvO7RyR90Vo7Q9L5kj5pjJkh6Z8lPWWtnSrpqeD3OI3ZlaOL89fu45YkAADx4HRXwn4gqUuSrLX3W2u/YK39gqQHgs+dlLW22Vr7cvDrbkmbJZVrdODr3cGX3S3puonHTxxlOamalJ2iVY0drqMAAIAQOF0Jm2StXf/6B4OPVY/1TYwx1ZLOlrQi+Dubg0+1SJp0kp+52RizyhizqrW1daxvFbeMMZpfU6CVu9s1engBAACIZacrYbmneC5tLG9gjMmU9GdJn7PWdh3/XPAopBM2CmvtHdbaedbaeUVFRWN5q7g3vyZfB7sGtfdwn+soAADgDJ2uhK0yxnz09Q8aYz4iafXpfrkxJkmjBex31tr7gw8fNMaUBp8vlXToZD+P11pQky9JWrH7sOMkAADgTJ1uTtjnJD1gjHmfXi1d8yQlS3rrqX7QGGMk3Slps7X2e8c99ZCkGyV9O/j5wQnkTkhTijKVl56klbsP653zKl3HAQAAZ+CUJcxae1DSBcaYxZJmBh/+i7X26TH87gs1euD3emPMmuBjX9Vo+fqjMebDkho1OoEfY+DxGJ1Xna+VXAkDACDmjWlivrV2iaQl4/nF1tplksxJnr58PL8Lr5pfk6/HNx1US+eASnJSXccBAAATxNT7GLOgpkCStHIPV8MAAIhllLAYM700S5kpPq3c3e46CgAAOAOUsBjj83p07uQ81oUBABDjKGExaH5NvrYd7NHh3iHXUQAAwARRwmLQ0XlhL7EuDACAmEUJi0GzKnKU4vNwSxIAgBhGCYtBKT6vzq7KpYQBABDDKGExan5NgTYe6FT3wLDrKAAAYAIoYTFqQU2+AlZa3djhOgoAAJgASliMOrsqVz6P4ZYkAAAxihIWo9KTfZpVkUMJAwAgRlHCYtj86nyt3X9EA8N+11EAAMA4UcJi2PyafA37rV7Ze8R1FAAAME6UsBg2b3K+jBG3JAEAiEGUsBiWk56khpJsrdzDYd4AAMQaSliMW1CTr5cbj2jYH3AdBQAAjAMlLMbNr8lX/7BfG5o6XUcBAADjQAmLcedVjx7mzbowAABiCyUsxhVlpai2KIMSBgBAjKGExYEFNflaueew/AHrOgoAABgjSlgcmF+Tr+6BEW1t6XYdBQAAjBElLA7MrymQJK3czagKAABiBSUsDpTnpqk8N00r97AuDACAWEEJixMLavK1cvdhWcu6MAAAYgElLE7Mr8lXW8+QdrX1uo4CAADGgBIWJ+bXMC8MAIBYQgmLEzWFGSrMTKGEAQAQIyhhccIYc2xdGAAAiH6UsDgyvyZfTUf6tb+jz3UUAABwGpSwOMI5kgAAxA5KWBypL8lSdqpPLzEvDACAqEcJiyNej9F51flawZUwAACiHiUszsyvydeu1l61dg+6jgIAAE6BEhZnjs4L45YkAADRjRIWZ2aW5ygtycvifAAAohwlLM4keT06d3Kelu9sdx0FAACcAiUsDl08tVBbD3arubPfdRQAAHASlLA4tLihWJL0zNZWx0kAAMDJUMLi0NTiTJXlpGrJ1kOuowAAgJOghMUhY4wWNRRr2fY2DY0EXMcBAAAnQAmLU4vri9U75NeqRnZJAgAQjShhceqCugIlez1ayrowAACiEiUsTmWk+DS/Jl9LtrAuDACAaEQJi2OL6ou0/VCP9nf0uY4CAABehxIWxxbVj46q4JYkAADRhxIWx+qKMlSZn6aljKoAACDqUMLimDFGi+uL9fyOdg0M+13HAQAAx6GExbnF9cXqH/brpT2MqgAAIJpQwuLc+bUFSvZ5tGQL68IAAIgmlLA4l5bs1cLaAtaFAQAQZShhCWBxfZF2tfWqsb3XdRQAABBECUsAjKoAACD6hK2EGWN+ZYw5ZIzZcNxjXzfGNBlj1gQ/rgrX++NV1YUZqinM0BJuSQIAEDXCeSXs15KuPMHj37fWzg1+PBrG98dxFtUXaflORlUAABAtwlbCrLXPSmIuQpRYXF+swZGAlu9qdx0FAADIzZqwTxlj1gVvV+ad7EXGmJuNMauMMataW1nLdKbm1+QrLcmrpRzoDQBAVIh0CfuppDpJcyU1S/ruyV5orb3DWjvPWjuvqKgoUvniVmqSVxfUFWjJ1lZZa13HAQAg4UW0hFlrD1pr/dbagKRfSJofyfdPdIsairX3cJ92tzGqAgAA1yJawowxpcd9+1ZJG072WoTeommjVxSXMKoCAADnwjmi4l5JyyXVG2P2G2M+LOk7xpj1xph1khZL+ny43h9/rzI/XVOKM5meDwBAFPCF6xdba99zgofvDNf7YWwW1xfp7hca1Tc0ovTksP3PDwAAToOJ+QlmUX2xhvwBvbCDURUAALhECUsw86rzlJHsZXo+AACOUcISTIrPqwunFGopoyoAAHCKEpaAFjcUq+lIv3Yc6nEdBQCAhEUJS0CL6o+OquCWJAAArlDCElBpTpoaSrK0ZAvzwgAAcIUSlqAW1RdrVeNhdQ8Mu44CAEBCooQlqEX1RRr2Wz3PqAoAAJyghCWocyfnKSvFx/R8AAAcoYQlqCSvRxdPY1QFAACuUMIS2KL6YrV0DWjjgS7XUQAASDiUsAR2xfRJ8nmMHl53wHUUAAASDiUsgeVlJOviqYV6ZG2zAgFuSQIAEEmUsAR37dwyNR3p18t7O1xHAQAgoVDCEtwVM0qU4vPoobXckgQAIJIoYQkuM8WnN0yfpEfXN2vEH3AdBwCAhEEJg66ZU6q2niG9sJPBrQAARAolDFpUX6ysFJ8e5pYkAAARQwmDUpO8euNZJfrbxhYNjvhdxwEAICFQwiBpdJdk98CIlm5tdR0FAICEQAmDJOnCugIVZCSzSxIAgAihhEGS5PN6dNWsUj21+aB6B0dcxwEAIO5RwnDMtXPLNDAc0BObDrqOAgBA3KOE4Zhzq/JUlpPKLUkAACKAEoZjPB6jq+eU6dltreroHXIdBwCAuEYJw2tcO6dMIwGrv21scR0FAIC4RgnDa5xVlq3awgw9tIZbkgAAhBMlDK9hjNE1c8r04u52HewacB0HAIC4RQnD37l2bpmslR5Z1+w6CgAAcYsShr9TV5Sps8qy2SUJAEAYUcJwQtfOKdPafUfU2N7rOgoAAHGJEoYTunpOmSTpYa6GAQAQFpQwnFB5bprmTc7jliQAAGFCCcNJXTu3TNsO9mhrS7frKAAAxB1KGE7qqlml8nqMHlrb5DoKAABxhxKGkyrMTNEFdQV6eG2zrLWu4wAAEFcoYTila+eUae/hPq3Zd8R1FAAA4golDKf0ppklSvZ5WKAPAECIUcJwStmpSVpcX6RH1jXLH+CWJAAAoUIJw2ldO6dcrd2DWrGr3XUUAADiBiUMp3VZQ7EyU3y6b/V+11EAAIgblDCcVlqyV28/p1yPrGtWW8+g6zgAAMQFShjG5P0LqzXkD+jeFXtdRwEAIC5QwjAmU4ozdfHUQv12RaOG/QHXcQAAiHmUMIzZjQurdbBrUI9tbHEdBQDttJMoAAAgAElEQVSAmEcJw5gtbihWZX6a7n5hj+soAADEPEoYxszrMfrA+dV6aU+HNh7odB0HAICYRgnDuLxzXqXSkrxcDQMA4AxRwjAuOelJuu7scj245oA6eodcxwEAIGZRwjBuN14wWYMjAf3+pX2uowAAELMoYRi3hpJsnV+br9++2KgRxlUAADAhYSthxphfGWMOGWM2HPdYvjHmCWPM9uDnvHC9P8Lrpguq1XSkX09uPuQ6CgAAMSmcV8J+LenK1z32z5KestZOlfRU8HvEoDdMn6SynFQW6AMAMEFhK2HW2mclHX7dw2+RdHfw67slXReu90d4+bwe3bBwspbvatfWlm7XcQAAiDmRXhM2yVrbHPy6RdKkCL8/Qujd51Up2efR3cv3uI4CAEDMcbYw31prJdmTPW+MudkYs8oYs6q1tTWCyTBW+RnJesucMj3wcpM6+4ddxwEAIKZEuoQdNMaUSlLw80lXdVtr77DWzrPWzisqKopYQIzPjRdUq3/Yrz+tYlwFAADjEekS9pCkG4Nf3yjpwQi/P0JsZnmO5k3O0z0vNioQOOmFTQAA8DrhHFFxr6TlkuqNMfuNMR+W9G1JVxhjtkt6Q/B7xLgbL6hWY3uflm5jXAUAAGPlC9cvtta+5yRPXR6u94QbV84s0aTsFP36hUZd1sBeCwAAxoKJ+ThjSV6P3rdgsp7d1qqdrT2u4wAAEBMoYQiJ98yvUrLXo3uWN7qOAgBATKCEISSKslL05tmlum/1fvUMjriOAwBA1KOEIWRuvKBaPYMj+vPq/a6jAADwGv6A1d0v7NGhrgHXUY6hhCFk5lbmak5lru56frdG/AHXcQAAOGbl7sP6t4c2auWe15+o6A4lDCH1iUV12tPep/u4GgYAiCIPrT2gjGSvLo+iXfyUMITUG2dM0tlVufrBk9s1MOx3HQcAAA2NBPTXDc26YsYkpSV7Xcc5hhKGkDLG6MtXNqila0C/Wb7HdRwAALRsR6uO9A3r2rllrqO8BiUMIXd+bYEunVakHy/ZycHeAADnHlpzQDlpSbpoSnSdRU0JQ1jc8qZ6dfYP645nd7qOAgBIYP1Dfj2+6aCumlWiZF901Z7oSoO4MbM8R9fOKdOvlkXXdmAAQGJ5astB9Q35dc2c6LoVKVHCEEZfuGKahv0B/c/T211HAQAkqIfWHFBxVooW1BS4jvJ3KGEIm+rCDL17fqV+v3Kf9rT1uo4DAEgwnf3DWrq1VVfPLpPXY1zH+TuUMITVZy6bqiSvR997YpvrKACABPPYxhYN+QNRtyvyKEoYwqo4O1UfuqhaD609oA1Nna7jAAASyMNrD2hyQbrmVOS4jnJClDCE3c2X1CknLUm3PrbVdRQAQIJo7R7U8zvadM3sMhkTfbciJUoYIiAnLUmfXFynZ7a1avnOdtdxAAAJ4NH1zQpYRe2tSIkShgj5wMJqleak6r//tkXWWtdxAABx7qG1B9RQkqVpk7JcRzkpShgiIjXJq8+9YarW7DuixzcddB0HABDH9nf0aXVjR1TOBjseJQwR8/ZzKlRblKFbH9sqf4CrYQCA8HhkXbMk6VpKGDDK5/XoljfWa8ehHv355f2u4wAA4tRDaw5obmWuKvPTXUc5JUoYIurKmSWaU5GjHzyxTQPDftdxAABxZsehHm1q7or6q2ASJQwRZozRl69s0IHOAf32xUbXcQAAceahtQfkMdLVs0tdRzktShgi7oIphbp4aqF+vGSHOvuHXccBAMQJa60eXntA59cWqDg71XWc06KEwYkvX9mgzv5h/ecjm1xHAQDEiQ1NXdrd1hsTtyIlShgcmVmeo48vqtOfVu/Xk4ysAACEwENrm5TkNfqHmdF/K1KihMGhz14+TdNLs/XP96/X4d4h13EAADEsELB6ZF2zLp1WpJz0JNdxxoQSBmeSfR59751z1Nk/pK89sJ5J+gCACXtpz2E1dw5E/YDW41HC4NT00mx9/opp+uuGFj245oDrOACAGPXQ2gNKS/LqihmTXEcZM0oYnPvYJXU6pypX/+/BDWrpHHAdBwAQY4b9AT26vllvmDFJ6ck+13HGjBIG57weo+++c66G/VZf+vM6bksCAMZl2Y42dfQNx8yuyKMoYYgKNYUZ+spVDXp2W6t+t2Kv6zgAgBjy8JoDyk716ZJpha6jjAslDFHjhgWTdfHUQn3r0c1qbO91HQcAEAMGhv16bGOLrpxZohSf13WccaGEIWp4PEbfuX62vB6jL/5xrfwBbksCAE7t6S2H1Dvk17Vzyl1HGTdKGKJKaU6avnHtWVrV2KFfPrfLdRwAQJS7d+VeTcpO0cK6AtdRxo0Shqjz1rPL9aazJum7j2/T1pZu13EAAFFqx6FuPbe9Te8/f7K8HuM6zrhRwhB1jDH61ltnKSvVp8//YY2GRgKuIwEAotBdz+9Rss+j98yvch1lQihhiEoFmSn61ttmaVNzl3749HbXcQAAUaazb1j3v9ykt8wpU0Fmius4E0IJQ9R601klets55frJ0p16ZW+H6zgAgCjyh1V71T/s1wcvrHEdZcIoYYhq/3bNWSrJTtXN96zWvsN9ruMAAKLAiD+gu19o1IKafM0oy3YdZ8IoYYhqOWlJuuuD52loJKAP/Gql2noGXUcCADj25OZDajrSrw9eWO06yhmhhCHqTZuUpV/dNE/Nnf364F0vqWdwxHUkAIBDdz2/W+W5abpiRonrKGeEEoaYcO7kfP34vedoU3OX/vGe1eyYBIAEtfFAp1bsPqwbL4jNsRTHo4QhZlw+fZK+/bZZWrajTV/801oFmKgPAAnn7hf2KC3Jq3fNi82xFMfzuQ4AjMc75lWqvXdI3/7rFhVkJOvfrpkhY2L7b0IAgLFp7xnU/605oHecW6Gc9CTXcc4YJQwx52OX1Kqte1C/XLZbRVkp+uTiKa4jAQAi4N6VezU0EtBNF1S7jhISlDDEHGOMvnrVdLX3DunWx7aqICNZ747RackAgLEZ9gd0z4uNunhqoaZOynIdJyRYE4aY5PEYfef62bp0WpG++sB6PbaxxXUkAEAY/XVDiw52Dcb8WIrjUcIQs5K8Hv30hnM0uyJXn773Fa3Y1e46EgAgTO56freqC9K1aFqx6yghQwlDTEtP9umum85TZV6aPvKbVdrc3OU6EgAgxNbsO6JX9h7RjRdUyxPjYymOx5owxLy8jGT95sML9PafvKAbfrlCP3nfOVpQW+A6FqLciD+gnsERdQ+Mfox+PayhkYB8Xo98XqMkT/Cz18h37GuPfB6jlCSvCjKSlZrkdf2PAsS9Xz+/W5kpPl1/boXrKCFFCUNcKM9N0+8+ukAfvXuV3vvLFfrqVdP1oQurGV+RYKy1au8d0v6Ofu073Kf9Hf3a39GnpiP96ugbVvfAsHqCpat/2B+S98xNT9KkrFQVZ6doUnaqirNGP0/KTlFxdqomZaeqJDs15odKAq4c6hrQX9Y364bzJysrNfbHUhzPSQkzxuyR1C3JL2nEWjvPRQ7El7qiTP3fpy7UF/+4Vv/xyCat3XdE3377LKUn83eNeGKt1cGuQW1u7tK2g93a13G0bI0WroHh156mkJeepPK8NOVnpKgiN01ZqT5lpfqUmZI0+jnVp+zjvk/2eTTitxoOBDTitxrxBzQcsPIHAhr229HHAgENDPvV1jOkg10DwY9B7TzUpkPdgxp53SDh1CSP6kuyNaM0WzNKszS9NFsNpdnKTOHPJnA6v32xUSMBqxsXVruOEnIu/wuw2Frb5vD9EYeyU5P08xvO1U+f2anbHt+qbQe79bMbzlV1YYbraJiAgWG/dhzq0abmLm1p7tbm5i5tbunSkb7hY6/JTU9SRV6aphRlatG0IlXkpakiL10V+Wkqz02L+N+cAwGrw32j5exQ16BaugZG/xkOdOmvG5p178q9x147uSBd00uyNaMsW9NLszW7IkeTslMjmheIZoMjfv1uxV5dVl8cl/8d569hiDsej9EnF0/RzPIcffb3r+iaHy3T7e+eq8saJrmOhlMYHPFrQ1OXXm7s0PqmTm1u7tKutl75g1eVjl5NuvKsEk0vHS0t9SVZykmLrtsTHo9RYWaKCjNTdFbZa5+z1qq5c0Cbm7u06cBoodzc3K3HNrXIBi+eTSnO1EVTCnXRlEItqM2Pu9svwHg8vLZZ7b1D+uCFNa6jhIWxNvLn7xljdkvqkGQl/dxae8epXj9v3jy7atWqiGRDfNl3uE8fu2e1Nrd06bOXT9VnLpsaVztrYtmhrgG9vLdDqxs79PLeI1q/v1ND/tFbiWU5qceKVkPw9l11QUbcrqvqHRzRlpZuvdzYoed2tGnl7nYNDAfk8xjNrczVRVNHS9mcylwlednUjsRgrdXVP1ymoZGAHv/8JTG1xtcYs3osS61clbBya22TMaZY0hOSPm2tffZ1r7lZ0s2SVFVVdW5jY2PEcyI+9A/59bUH1uv+V5p0eUOxvveuuVF39STe+QNWW1q6tLqx49jH/o5+SVKy16NZFTk6d3KezqnK1TlVeSpO8FtygyN+rW7s0LLtbXp+R5vWNXXKWikzxafzawt08dRCvemsEpXkJPa/J8S3l/Yc1jt+tlzffOtMvW/BZNdxxiWqS9hrAhjzdUk91trbTvYaroThTFlrdc+Ljfr3hzepPC9NP3//uWooyXYdK24FAlabW7r04q7DWr6zXSt3t6trYESSVJyVonMn542Wrsl5OqssWyk+xjycypG+Ib2ws13LdrRp2fY27T3cJ2Ok+dX5unZuma6aWaq8jGTXMYGQ+sTvVuv5He1a/pXLYm6DVdSWMGNMhiSPtbY7+PUTkv7dWvu3k/0MJQyhsmrPYX3idy+re2BEH19Upw9dVMMOtRAIBKy2tHTrxV3tenFXu1bsPqzO/tHF85ML0nV+TYHOr8vXedX5Ks9Ni6nbCtFoZ2uPHlnbrIfWNmlna698HqOLpxbq2rllumJGCX+mEfM2NHXqmh8t08cvrdOXrmxwHWfcormE1Up6IPitT9L/Wmu/eaqfoYQhlA51Dehf/m+DHt90UPkZyfrEojrdcP5khm6Og7VW2w/16IUdbVoeLF1HdyxW5afr/Np8Lawr0IKaApXlpjlOG7+stdrU3KWH1h7QI2ub1XSkX6lJHl3eMEnXzCnTovoi/lwj5lhr9b5frtDm5i4tvWVxTC4fidoSNhGUMITDmn1HdNtjW7VsR5tKc1L1mcun6vpzK1j4fALWWu1p79Pyne16YWebXtzVrraeIUlSZX6aFtYW6PzaAi2oLVA5pcuJQMDq5b0denDNAT26fnRHWVaKT1fPKdMHFk7W9FJuvyM2LNlySB/89Uv6+jUzdFOM7oqkhAFj9MKONt36+Fa9sveIagoz9PkrpunqWaUJv4uy6Uj/sdK1fGe7mjsHJEmTslN0QV2hFtYVaGFtgSrz0x0nxeuN+AN6YWe7/m9Nk/6yrlmDIwHNr87XBy6YrDedVcJfNBC1RvwB/cPtz2nYH9Djn79Uyb7Y/LNKCQPGwVqrpzYf0m2Pb9WWlm41lGTpljfV67KG4oRYv2St1e62Xr2057BW7u7Qyj3t2nd4dPdifkayFtYWaGFdgS6oK1BNYUZC/DuJFx29Q/rT6n2658VG7Tvcr+KsFL13QZXeO78q4XehIvrcu3KvvnL/ev3shnN05cxS13EmjBIGTEAgYPXwugP63hPb1Njep7OrcvXRi2t1ybSiuFrs7A9YbW7u0srdh/XSnsN6aU+H2noGJY2WrvOq8zS/pkAXTinQtOKshL8qGA/8Aatnth3Sb5Y3aunWVvk8RlfOLNEHFlbrvOo8ijWc6x0c0aW3LlV1Qbr+9I8LY/rPJCUMOAPD/oD+tGq//uep7WrpGlCy16OFdQV6w/RiXT59UswtNm/rGdSGpk5taOrUS3s69HJjh7oHR0dGlOemaX5NvubXjO5erCviSle829PWq9++2Kg/rtqnroERNZRk6cYLqvW2c8oZFwJnvv/ENt3+1Hbd/4kLdE5Vnus4Z4QSBoTAiD+g1Y0denLzQT25+ZB2t/VKks4qy9bl0yfpiumTNLM8O2pKi7VWLV0D2tDUpQ1Nndp4oFMbmrrU0jVw7DXTJmXqvOpXS1esFUqETv+QXw+uadJvljdqU3OXJmWn6OZL6vTe+VVKS6aMIXIOdg1o0a1LdVlDsX78vnNcxzljlDAgDHa29ujJTQf15OaDWt3YoYCVSrJTddn0Yl08pVCTCzJUkZ+m7DCf9zc0ElBzZ7+aOvq1v6Nfu9t7tfFAlzY2daq9d3TXosdIdUWZmlmeo7PKsjWzPEczyrLDng2xx1qr53e060dLtuvFXYdVkJGsD11Uow8snMzZlYiIL9+3Tve/sl9PfuFSTS6I/YO6KWFAmB3uHdKSLYf05OaDenZbq3qH/Meey071qSIvXRV5aarIS1d5Xlrw6zSV5aTJ6zXy+62GAwH5A1Yjfjv6OWA1Eggc+/5w75D2HxktW01H+tXU0aemI/061D2o4/+v6/MYTZuUpZnl2cHSlaPppVkxN2Ua7q3ac1g/WrJDS7e2KjvVp5suqNYHL6xhIj/CZktLl666/TnddEGN/t81M1zHCQlKGBBBgyN+bWnuVtORfu3v6NP+4BWqo1/3HVfQJiLJa1Sak6by3NEiV543+nV5XpoqctNVkpMas1u5EZ3W7+/Uj5fs0N82tig92asbzp+sj1xco+IsdlQitG781Uq9srdDz9yyOG7KPiUMiBLWWnX0DWt/R5+aOvp1oHNA1lr5PEZer0dJHiOvx8jnNfJ6PKOPe4x8HqOctCRV5KWrKCtFXnYowoFtB7v1kyU79NDaA/J5PXr3eZX6xKIpHB6OkHhue6vef+dKfe2q6froJbWu44QMJQwAEDJ72nr1s2d26s8v75fHGN10YbU+fmmdctPj48oFIs8fsLr6h8vUPTCsp754aVztzB1rCeP+BQDgtKoLM/Ttt8/W019cpDfPLtUdz+7Sxd9Zoh8v2aG+oRHX8RCDHnilSZubu/SlKxviqoCNByUMADBmlfnp+t475+qvn71YC2rydetjW3XprUt1z4uNGvYHXMdDjOgf8uu2x7ZqTkWOrpkdu5PxzxQlDAAwbg0l2frljefpvn9cqOqCdP3r/23QG773jB5ae0CBQPQvc4Fbv3p+t1q6BvTVq6ZHzZxFFyhhAIAJm1edrz9+bKHuuuk8pSV59Zl7X9HVP1ympVsPKRbWHCPy2noG9dOlO3XFjElaUFvgOo5TlDAAwBkxxmhxQ7Ee/czF+sG75qp7cFg33fWS3vuLFdp4oNN1PESZ25/crv5hv/75HxpcR3GOEgYACAmPx+i6s8v11BcW6RvXnqUtLV26+ofL9KX71urQcUdnIXFtOtCl/125V+9bUKW6okzXcZyjhAEAQirZ59GNF1Rr6S2L9ZGLavTAK01adNtS/ejp7RoYPrPBxYhdfUMj+vS9Lys/I1mfe8M013GiAiUMABAWOWlJ+tqbZ+iJz1+qi6cW6rbHt+my25bqwTVNrBdLQF9/aKN2tfXqB++aq/w4mYx/pihhAICwqi7M0M/fP0/3fvR85WUk67O/X6O3/uQFrW7scB0NEfLgmib9cdV+fXLRFF04pdB1nKhBCQMARMTCugI9/KmLdOv1s3XgSL/e/tMX9Kn/fVn7O/pcR0MYNbb36msPbNC5k/P0uTdMdR0nqlDCAAAR4/EYvWNepZb80yJ95rIpenLzQV323Wf03ce3Mnk/Dg2NBPTpe1+Rx0i3v3uufF5qx/H4twEAiLiMFJ++8MZ6Pf3FRfqHmSX64dM7dPl3n2G9WJy59bEtWre/U9+5frYq8tJdx4k6lDAAgDNluWm6/d1n675/XKiCzNH1Yu/42XJtaGK+WKxbsuWQfvHcbr3//Mm6cmbiHk10KpQwAIBz86rz9eAnL9J/v32W9rT36pofLdM//3md2noGXUfDBBzsGtAX/7RWDSVZ+tqbp7uOE7UoYQCAqOD1GL3rvCo9/U+L9JGLanTf6v1afOtS/fK5XRoa4XDwWOEPWH3u92vUP+TXj957tlKTvK4jRS1KGAAgqmSnjs4Xe+zzl+jc6jz9518268rbn9WSrYdcR8MY/GTJDi3f1a5vvOUsTSnOch0nqlHCAABRqa4oU7/+4HzdddN5kpU+eNdL+uBdK7Wztcd1NJzES3sO6/tPbtNb5pbpHedWuI4T9ShhAICotrihWH/73CX62lXTtWpPh970/Wf17w9vUmffsOtoOM6RviF99t5XVJmfrv+8bqaMMa4jRT1KGAAg6iX7PProJbVacssivWNepX79wm4tum2J7lm+RyN+1ou5Zq3Vl+5bp9aeQf3wPWcrKzXJdaSYQAkDAMSMwswU/dfbZumRT1+s+pIs/euDG/Xm/1mmZdvbXEdLaD9/dpce33RQX76yQbMrcl3HiRmUMABAzJlRlq17P3q+fnbDueof9uuGO1foI3e/pN1tva6jJZyfLt2pb/91i948q1QfurDGdZyYQgkDAMQkY4yunFmixz9/ib58ZYOW72zXG7//jL75l03qGmC9WLhZa3X7k9v133/bomvmlOkH754rj4d1YONBCQMAxLTUJK8+vqhOS25ZpLeeXa5fLtutS7+zRHcu263BEb/reHHJWqvbHt+q7z+5TW87p1w/eNdcJXEu5LjxbwwAEBeKs1L1nevn6OFPXaQZZdn6j0c2HTuPMhDgPMpQsdbqW49u1o+X7NS7z6vUbdfPkZcrYBNCCQMAxJWZ5Tn67YcX6Dcfmq/s1CR99vdrdM2Plum57a2uo8W8QMDq3x7aqF88t1s3Lpysb711FrcgzwAlDAAQd4wxumRakR759EX6wbvmqrN/WO+/c6Xef+cKDgefoEDA6qsPrNdvljfqoxfX6OvXnkUBO0PG2ui/RDtv3jy7atUq1zEAADFqcMSv3764Vz96ers6+ob1lrll+qc31qsyP911tJjgD1jdct9a3f9ykz65uE7/9MZ6hrGegjFmtbV23mlfRwkDACSKroFh/fyZnbpz2W75A1bvWzBZH19Up0nZqa6jRa1hf0Bf+ONaPbz2gL5wxTR95vKpriNFPUoYAAAn0dI5oNuf2qY/rtovrzF653kV+tgldVwZe52hkYA+fe/Lemzj6CDWjy+qcx0pJlDCAAA4jb3tffrpMzt13+p9sla67uxyfXxRneqKMl1Hc+5g14D+6U9r9dz2Nv3r1TP04YsYxDpWlDAAAMaoubNfdzy7S/eu3KvBkYCumlWqTy6aohll2a6jRVwgYPW7lXv1nb9u0ZA/oK9fe5beM7/KdayYQgkDAGCc2noG9atlu/Wb5Y3qGRzRG6YX65OLp+jsqjzX0SJi28FufeX+9Vrd2KELpxTom9fNUnVhhutYMYcSBgDABHX2Devu5Xv0q+d360jfsC6aUqgPXVStS6YWyReHk+EHhv368ZId+tkzO5WZ4tO/vHmG3nZOOTsgJ4gSBgDAGeodHNHvVjTqF8/tVmv3oEqyU/WOeRV657zKuFnE/8LONn3tgQ3a3dart51Trn958wzlZyS7jhXTKGEAAITIsD+gpzYf0h9e2qtntrUqYKWLphTqXedV6o1nTVKKz+s64rh19A7pW49u1p9W79fkgnR987pZumhqoetYcYESBgBAGBw40q/7Vu/XH17ap6Yj/cpNT9Lbzq7Qu86rVH1Jlut4p+UPWD289oD+45FN6uwf1s2X1Oozl09ValLsFcloRQkDACCMAgGr53e26fcr9+nxTS0a9ludXZWrt55drounFqm6ID1q1lQFAlav7OvQw2ub9ej6Zh3qHtTcylz919tmaXpp4u0ADbexljBfJMIAABBvPB6ji6cW6eKpRWrvGdQDrzTp9y/t0/97cKMkqTw3TRdOKdCFUwp14ZRCFWamRDSftVbrmzr1yLpm/WVds5qO9CvZ9//bu9/XOu8yjuPvK1markvasTRturZoWcu0Ky1iKTrpg82BrboNBWF7IAwFERwq+ANl/4AgKIIDGTp8MhyCimNO6kRhnZuyVkdp7aZxtq5d2yRraSLtSdv08sE5bim6tenac+X0vF9Pct/nJLk/8CXnfPK973N/e7jj1mHu2bSSbRtG6HXtx1LOhEmSdIVkJgdeP8WzoxP84e8TPPePCSYb5wB4z8ggW9c1C9mWNTexaMGVnwfJTF46OsWTe17jyT1HOPj6Kfp6m2Xx7k0ruOu9yxlc2HfFj6sLeTpSkqRiM+eTvYdPNkvZ6AS7DpzgzMx5+nqDTatuZPVNi1i2uJ+RxQsZWbyQ5UuaX4cH++l7i1thNM7OMD41zdjUNONT04xPNRibmmZscprd/zrB6Ni/6e0Jbr9liLs33sxHbhthySKLVztZwiRJmmdOn5lh18HjPDs6we4DJzhyssHYVIOzMxe+F0fA0A39jCzpZ/ngQk6fnXmjdJ08ffZ/fm9PwNBAP2uHB/jYxhVs3zDCUJtPf+pNXhMmSdI8c/2C3jeuI/uv8+eT46fOcGyywbHJBkdPTnN0ssHYZIOjkw1eO9ng+r4e1g4PcPstQywb7Gd4sJ9lg80Zs2WL+xm6od/ruzpQSQmLiG3A94Be4IeZ+a2KHJIkVevpCZYO9LN0oJ/bbl5SHUdt1Pa1FyKiF3gY2A6sB+6PiPXtziFJklSpYgGsLcBoZr6SmWeAx4F7C3JIkiSVqShhK4FXZ+0faj12gYj4XETsiohd4+PjbQsnSZLUDvN2KfjMfCQzN2fm5uHh4Yv/gCRJUgepKGGHgdWz9le1HpMkSeoaFSXsBWBdRKyJiAXAfcATBTkkSZLKtP0WFZl5LiIeBHbQvEXFo5m5r905JEmSKpXcJywznwKeqji2JEnSfDBvL8yXJEm6llnCJEmSCljCJEmSCljCJEmSCljCJEmSCljCJEmSCljCJDAfHSgAAAOCSURBVEmSCljCJEmSCljCJEmSCljCJEmSCljCJEmSCljCJEmSCljCJEmSCljCJEmSCljCJEmSCkRmVme4qIgYBw5e5cMsBSau8jF0dTmGnc8x7GyOX+dzDK+Md2Xm8MW+qSNKWDtExK7M3FydQ5fPMex8jmFnc/w6n2PYXp6OlCRJKmAJkyRJKmAJe9Mj1QH0jjmGnc8x7GyOX+dzDNvIa8IkSZIKOBMmSZJUwBI2S0R8OyJeiog9EfGLiLixOpPmJiI+FRH7IuJ8RPgJnw4REdsi4uWIGI2Ib1Tn0dxExKMRMRYRe6uz6PJExOqI+H1E/LX1Gvql6kzdwBJ2oaeBDZm5Efgb8M3iPJq7vcAngWeqg+jSREQv8DCwHVgP3B8R62tTaY5+DGyrDqF35BzwlcxcD3wA+IJ/h1efJWyWzPxNZp5r7f4RWFWZR3OXmfsz8+XqHJqTLcBoZr6SmWeAx4F7izNpDjLzGeB4dQ5dvsw8kpl/bm1PAfuBlbWprn2WsLf2GeDX1SGkLrASeHXW/iF88ZfKRMS7gfcBf6pNcu27rjpAu0XEb4GR//PUQ5n5y9b3PERzavaxdmbTpbmUMZQkzV1EDAA/A76cmZPVea51XVfCMvOut3s+Ih4APg58OL1/x7x0sTFUxzkMrJ61v6r1mKQ2iog+mgXsscz8eXWebuDpyFkiYhvwdeCezDxVnUfqEi8A6yJiTUQsAO4DnijOJHWViAjgR8D+zPxOdZ5uYQm70PeBQeDpiHgxIn5QHUhzExGfiIhDwAeBX0XEjupMenutD8M8COygeTHwTzNzX20qzUVE/AR4Hrg1Ig5FxGerM2nOPgR8Griz9f73YkR8tDrUtc475kuSJBVwJkySJKmAJUySJKmAJUySJKmAJUySJKmAJUySJKmAJUySJKmAJUySJKmAJUxS14iIr0XEF1vb342I37W274wI14qV1FaWMEndZCewtbW9GRhorZe3FXimLJWkrmQJk9RNdgPvj4jFwDTNpXY20yxhOyuDSeo+11UHkKR2ycyzEfFP4AHgOWAPcAewlua6lZLUNs6ESeo2O4Gv0jz9uBP4PPCXdCFdSW1mCZPUbXYCK4DnM/MY0MBTkZIKhP/8SZIktZ8zYZIkSQUsYZIkSQUsYZIkSQUsYZIkSQUsYZIkSQUsYZIkSQUsYZIkSQUsYZIkSQX+AyABFUflgNX3AAAAAElFTkSuQmCC" id="344" name="Google Shape;344;p4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45" name="Google Shape;345;p43"/>
          <p:cNvPicPr preferRelativeResize="0"/>
          <p:nvPr/>
        </p:nvPicPr>
        <p:blipFill rotWithShape="1">
          <a:blip r:embed="rId3">
            <a:alphaModFix/>
          </a:blip>
          <a:srcRect b="0" l="0" r="0" t="0"/>
          <a:stretch/>
        </p:blipFill>
        <p:spPr>
          <a:xfrm>
            <a:off x="4625932" y="1257300"/>
            <a:ext cx="4518068" cy="43919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Google Shape;350;p44"/>
          <p:cNvPicPr preferRelativeResize="0"/>
          <p:nvPr/>
        </p:nvPicPr>
        <p:blipFill rotWithShape="1">
          <a:blip r:embed="rId3">
            <a:alphaModFix/>
          </a:blip>
          <a:srcRect b="0" l="0" r="0" t="0"/>
          <a:stretch/>
        </p:blipFill>
        <p:spPr>
          <a:xfrm>
            <a:off x="5937463" y="1832625"/>
            <a:ext cx="2333625" cy="4572000"/>
          </a:xfrm>
          <a:prstGeom prst="rect">
            <a:avLst/>
          </a:prstGeom>
          <a:noFill/>
          <a:ln>
            <a:noFill/>
          </a:ln>
        </p:spPr>
      </p:pic>
      <p:sp>
        <p:nvSpPr>
          <p:cNvPr id="351" name="Google Shape;351;p44"/>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Technical Detail: Gradient Descent in </a:t>
            </a:r>
            <a:br>
              <a:rPr lang="en-US"/>
            </a:br>
            <a:r>
              <a:rPr lang="en-US"/>
              <a:t>Neural Networks</a:t>
            </a:r>
            <a:endParaRPr/>
          </a:p>
        </p:txBody>
      </p:sp>
      <p:sp>
        <p:nvSpPr>
          <p:cNvPr id="352" name="Google Shape;352;p44"/>
          <p:cNvSpPr txBox="1"/>
          <p:nvPr>
            <p:ph idx="1" type="body"/>
          </p:nvPr>
        </p:nvSpPr>
        <p:spPr>
          <a:xfrm>
            <a:off x="547730" y="1647823"/>
            <a:ext cx="4024270" cy="4525963"/>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Need to calculate the gradient for each weight!</a:t>
            </a:r>
            <a:endParaRPr/>
          </a:p>
          <a:p>
            <a:pPr indent="-171450" lvl="0" marL="171450" rtl="0" algn="l">
              <a:lnSpc>
                <a:spcPct val="100000"/>
              </a:lnSpc>
              <a:spcBef>
                <a:spcPts val="1200"/>
              </a:spcBef>
              <a:spcAft>
                <a:spcPts val="0"/>
              </a:spcAft>
              <a:buClr>
                <a:schemeClr val="dk1"/>
              </a:buClr>
              <a:buSzPts val="1600"/>
              <a:buChar char="•"/>
            </a:pPr>
            <a:r>
              <a:rPr lang="en-US"/>
              <a:t>Harder to visualize if many neurons, but the same idea!</a:t>
            </a:r>
            <a:endParaRPr/>
          </a:p>
          <a:p>
            <a:pPr indent="-171450" lvl="0" marL="171450" rtl="0" algn="l">
              <a:lnSpc>
                <a:spcPct val="100000"/>
              </a:lnSpc>
              <a:spcBef>
                <a:spcPts val="1200"/>
              </a:spcBef>
              <a:spcAft>
                <a:spcPts val="0"/>
              </a:spcAft>
              <a:buClr>
                <a:schemeClr val="dk1"/>
              </a:buClr>
              <a:buSzPts val="1600"/>
              <a:buChar char="•"/>
            </a:pPr>
            <a:r>
              <a:rPr lang="en-US"/>
              <a:t>Neural networks can have hundreds or thousands of weights to learn, and we cannot visualize the surface!</a:t>
            </a:r>
            <a:endParaRPr/>
          </a:p>
          <a:p>
            <a:pPr indent="-171450" lvl="0" marL="171450" rtl="0" algn="l">
              <a:lnSpc>
                <a:spcPct val="100000"/>
              </a:lnSpc>
              <a:spcBef>
                <a:spcPts val="1200"/>
              </a:spcBef>
              <a:spcAft>
                <a:spcPts val="0"/>
              </a:spcAft>
              <a:buClr>
                <a:schemeClr val="dk1"/>
              </a:buClr>
              <a:buSzPts val="1600"/>
              <a:buChar char="•"/>
            </a:pPr>
            <a:r>
              <a:rPr lang="en-US"/>
              <a:t>Adjusting one weight affects other!</a:t>
            </a:r>
            <a:endParaRPr/>
          </a:p>
          <a:p>
            <a:pPr indent="0" lvl="0" marL="0" rtl="0" algn="l">
              <a:lnSpc>
                <a:spcPct val="100000"/>
              </a:lnSpc>
              <a:spcBef>
                <a:spcPts val="1200"/>
              </a:spcBef>
              <a:spcAft>
                <a:spcPts val="0"/>
              </a:spcAft>
              <a:buClr>
                <a:schemeClr val="dk1"/>
              </a:buClr>
              <a:buSzPts val="1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5"/>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Technical Details: Back Propagation Algorithm</a:t>
            </a:r>
            <a:endParaRPr/>
          </a:p>
        </p:txBody>
      </p:sp>
      <p:sp>
        <p:nvSpPr>
          <p:cNvPr id="358" name="Google Shape;358;p45"/>
          <p:cNvSpPr txBox="1"/>
          <p:nvPr>
            <p:ph idx="1" type="body"/>
          </p:nvPr>
        </p:nvSpPr>
        <p:spPr>
          <a:xfrm>
            <a:off x="457200" y="1142999"/>
            <a:ext cx="4914900" cy="55340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None/>
            </a:pPr>
            <a:r>
              <a:rPr lang="en-US"/>
              <a:t>The Back Propagation Algorithm was an important advancement that allowed training of deep neural networks to have some of their early successes.</a:t>
            </a:r>
            <a:endParaRPr/>
          </a:p>
          <a:p>
            <a:pPr indent="0" lvl="0" marL="171450" rtl="0" algn="l">
              <a:lnSpc>
                <a:spcPct val="100000"/>
              </a:lnSpc>
              <a:spcBef>
                <a:spcPts val="0"/>
              </a:spcBef>
              <a:spcAft>
                <a:spcPts val="0"/>
              </a:spcAft>
              <a:buNone/>
            </a:pPr>
            <a:r>
              <a:t/>
            </a:r>
            <a:endParaRPr/>
          </a:p>
          <a:p>
            <a:pPr indent="-171450" lvl="0" marL="171450" rtl="0" algn="l">
              <a:lnSpc>
                <a:spcPct val="100000"/>
              </a:lnSpc>
              <a:spcBef>
                <a:spcPts val="0"/>
              </a:spcBef>
              <a:spcAft>
                <a:spcPts val="0"/>
              </a:spcAft>
              <a:buClr>
                <a:schemeClr val="dk1"/>
              </a:buClr>
              <a:buSzPts val="1600"/>
              <a:buChar char="•"/>
            </a:pPr>
            <a:r>
              <a:rPr lang="en-US" sz="1600"/>
              <a:t>Preparation: Input the data x, and initialize all weights in the network.</a:t>
            </a:r>
            <a:endParaRPr/>
          </a:p>
          <a:p>
            <a:pPr indent="-171450" lvl="0" marL="171450" rtl="0" algn="l">
              <a:lnSpc>
                <a:spcPct val="100000"/>
              </a:lnSpc>
              <a:spcBef>
                <a:spcPts val="1200"/>
              </a:spcBef>
              <a:spcAft>
                <a:spcPts val="0"/>
              </a:spcAft>
              <a:buClr>
                <a:schemeClr val="dk1"/>
              </a:buClr>
              <a:buSzPts val="1600"/>
              <a:buChar char="•"/>
            </a:pPr>
            <a:r>
              <a:rPr lang="en-US" sz="1600"/>
              <a:t>The algorithm:</a:t>
            </a:r>
            <a:endParaRPr/>
          </a:p>
          <a:p>
            <a:pPr indent="-342900" lvl="1" marL="800100" rtl="0" algn="l">
              <a:lnSpc>
                <a:spcPct val="100000"/>
              </a:lnSpc>
              <a:spcBef>
                <a:spcPts val="300"/>
              </a:spcBef>
              <a:spcAft>
                <a:spcPts val="0"/>
              </a:spcAft>
              <a:buClr>
                <a:schemeClr val="dk1"/>
              </a:buClr>
              <a:buSzPts val="1600"/>
              <a:buFont typeface="Play"/>
              <a:buAutoNum type="arabicPeriod"/>
            </a:pPr>
            <a:r>
              <a:rPr lang="en-US" sz="1600"/>
              <a:t>Feedforward: Feed the data through the network, computing the output of each node based on the current weights. </a:t>
            </a:r>
            <a:endParaRPr/>
          </a:p>
          <a:p>
            <a:pPr indent="-342900" lvl="1" marL="800100" rtl="0" algn="l">
              <a:lnSpc>
                <a:spcPct val="100000"/>
              </a:lnSpc>
              <a:spcBef>
                <a:spcPts val="300"/>
              </a:spcBef>
              <a:spcAft>
                <a:spcPts val="0"/>
              </a:spcAft>
              <a:buClr>
                <a:schemeClr val="dk1"/>
              </a:buClr>
              <a:buSzPts val="1600"/>
              <a:buFont typeface="Play"/>
              <a:buAutoNum type="arabicPeriod"/>
            </a:pPr>
            <a:r>
              <a:rPr lang="en-US" sz="1600"/>
              <a:t>Gradient: Compute the gradient of the cost function with respect to the last hidden layer.</a:t>
            </a:r>
            <a:endParaRPr/>
          </a:p>
          <a:p>
            <a:pPr indent="-342900" lvl="1" marL="800100" rtl="0" algn="l">
              <a:lnSpc>
                <a:spcPct val="100000"/>
              </a:lnSpc>
              <a:spcBef>
                <a:spcPts val="300"/>
              </a:spcBef>
              <a:spcAft>
                <a:spcPts val="0"/>
              </a:spcAft>
              <a:buClr>
                <a:schemeClr val="dk1"/>
              </a:buClr>
              <a:buSzPts val="1600"/>
              <a:buFont typeface="Play"/>
              <a:buAutoNum type="arabicPeriod"/>
            </a:pPr>
            <a:r>
              <a:rPr lang="en-US" sz="1600"/>
              <a:t>Backward Propagation: Work backwards through the network, computing the gradient of  cost function as they depend on the weights in the lower layers.</a:t>
            </a:r>
            <a:endParaRPr/>
          </a:p>
          <a:p>
            <a:pPr indent="-342900" lvl="1" marL="800100" rtl="0" algn="l">
              <a:lnSpc>
                <a:spcPct val="100000"/>
              </a:lnSpc>
              <a:spcBef>
                <a:spcPts val="300"/>
              </a:spcBef>
              <a:spcAft>
                <a:spcPts val="0"/>
              </a:spcAft>
              <a:buClr>
                <a:schemeClr val="dk1"/>
              </a:buClr>
              <a:buSzPts val="1600"/>
              <a:buFont typeface="Play"/>
              <a:buAutoNum type="arabicPeriod"/>
            </a:pPr>
            <a:r>
              <a:rPr lang="en-US" sz="1600"/>
              <a:t>Update the weights using gradient </a:t>
            </a:r>
            <a:r>
              <a:rPr lang="en-US"/>
              <a:t>descent</a:t>
            </a:r>
            <a:r>
              <a:rPr lang="en-US" sz="1600"/>
              <a:t>, and return to step 1.</a:t>
            </a:r>
            <a:endParaRPr/>
          </a:p>
        </p:txBody>
      </p:sp>
      <p:sp>
        <p:nvSpPr>
          <p:cNvPr id="359" name="Google Shape;359;p45"/>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pic>
        <p:nvPicPr>
          <p:cNvPr id="360" name="Google Shape;360;p45"/>
          <p:cNvPicPr preferRelativeResize="0"/>
          <p:nvPr/>
        </p:nvPicPr>
        <p:blipFill rotWithShape="1">
          <a:blip r:embed="rId3">
            <a:alphaModFix/>
          </a:blip>
          <a:srcRect b="0" l="0" r="0" t="0"/>
          <a:stretch/>
        </p:blipFill>
        <p:spPr>
          <a:xfrm>
            <a:off x="6553200" y="990600"/>
            <a:ext cx="2333625" cy="4572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6"/>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Training Neural Networks:</a:t>
            </a:r>
            <a:endParaRPr/>
          </a:p>
          <a:p>
            <a:pPr indent="0" lvl="0" marL="0" rtl="0" algn="l">
              <a:lnSpc>
                <a:spcPct val="90000"/>
              </a:lnSpc>
              <a:spcBef>
                <a:spcPts val="0"/>
              </a:spcBef>
              <a:spcAft>
                <a:spcPts val="0"/>
              </a:spcAft>
              <a:buClr>
                <a:schemeClr val="dk2"/>
              </a:buClr>
              <a:buSzPts val="2400"/>
              <a:buFont typeface="Arial"/>
              <a:buNone/>
            </a:pPr>
            <a:r>
              <a:rPr lang="en-US"/>
              <a:t>Some other terms to know.</a:t>
            </a:r>
            <a:endParaRPr/>
          </a:p>
        </p:txBody>
      </p:sp>
      <p:sp>
        <p:nvSpPr>
          <p:cNvPr id="366" name="Google Shape;366;p46"/>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In practice, we often use “mini-batch” training, where we adjust the weights based on a small subset of the data, gradually working through the data set.</a:t>
            </a:r>
            <a:endParaRPr/>
          </a:p>
          <a:p>
            <a:pPr indent="-171450" lvl="0" marL="171450" rtl="0" algn="l">
              <a:lnSpc>
                <a:spcPct val="100000"/>
              </a:lnSpc>
              <a:spcBef>
                <a:spcPts val="1200"/>
              </a:spcBef>
              <a:spcAft>
                <a:spcPts val="0"/>
              </a:spcAft>
              <a:buClr>
                <a:schemeClr val="dk1"/>
              </a:buClr>
              <a:buSzPts val="1600"/>
              <a:buChar char="•"/>
            </a:pPr>
            <a:r>
              <a:rPr lang="en-US"/>
              <a:t>We often work through the entire data several times, hopefully improving the model each time. Each pass through the data is called an </a:t>
            </a:r>
            <a:r>
              <a:rPr b="1" lang="en-US"/>
              <a:t>epoch</a:t>
            </a:r>
            <a:r>
              <a:rPr lang="en-US"/>
              <a:t>.</a:t>
            </a:r>
            <a:endParaRPr/>
          </a:p>
          <a:p>
            <a:pPr indent="-171450" lvl="0" marL="171450" rtl="0" algn="l">
              <a:lnSpc>
                <a:spcPct val="100000"/>
              </a:lnSpc>
              <a:spcBef>
                <a:spcPts val="1200"/>
              </a:spcBef>
              <a:spcAft>
                <a:spcPts val="0"/>
              </a:spcAft>
              <a:buClr>
                <a:schemeClr val="dk1"/>
              </a:buClr>
              <a:buSzPts val="1600"/>
              <a:buChar char="•"/>
            </a:pPr>
            <a:r>
              <a:rPr lang="en-US"/>
              <a:t>The size of the mini-batch and the number of epochs can impact the performance of the network.</a:t>
            </a:r>
            <a:endParaRPr/>
          </a:p>
          <a:p>
            <a:pPr indent="-69850" lvl="1" marL="342900" rtl="0" algn="l">
              <a:lnSpc>
                <a:spcPct val="100000"/>
              </a:lnSpc>
              <a:spcBef>
                <a:spcPts val="300"/>
              </a:spcBef>
              <a:spcAft>
                <a:spcPts val="0"/>
              </a:spcAft>
              <a:buClr>
                <a:schemeClr val="dk1"/>
              </a:buClr>
              <a:buSzPts val="1600"/>
              <a:buNone/>
            </a:pPr>
            <a:r>
              <a:t/>
            </a:r>
            <a:endParaRPr/>
          </a:p>
          <a:p>
            <a:pPr indent="-69850" lvl="0" marL="171450" rtl="0" algn="l">
              <a:lnSpc>
                <a:spcPct val="100000"/>
              </a:lnSpc>
              <a:spcBef>
                <a:spcPts val="1200"/>
              </a:spcBef>
              <a:spcAft>
                <a:spcPts val="0"/>
              </a:spcAft>
              <a:buClr>
                <a:schemeClr val="dk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Training Neural Networks II</a:t>
            </a:r>
            <a:endParaRPr/>
          </a:p>
        </p:txBody>
      </p:sp>
      <p:sp>
        <p:nvSpPr>
          <p:cNvPr id="372" name="Google Shape;372;p47"/>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We also need to be careful to avoid </a:t>
            </a:r>
            <a:r>
              <a:rPr b="1" lang="en-US"/>
              <a:t>overfitting</a:t>
            </a:r>
            <a:r>
              <a:rPr lang="en-US"/>
              <a:t>, where the weights learned by the network are </a:t>
            </a:r>
            <a:r>
              <a:rPr i="1" lang="en-US"/>
              <a:t>too</a:t>
            </a:r>
            <a:r>
              <a:rPr lang="en-US"/>
              <a:t> specific to the training data.  </a:t>
            </a:r>
            <a:endParaRPr/>
          </a:p>
          <a:p>
            <a:pPr indent="-171450" lvl="0" marL="171450" rtl="0" algn="l">
              <a:lnSpc>
                <a:spcPct val="100000"/>
              </a:lnSpc>
              <a:spcBef>
                <a:spcPts val="1200"/>
              </a:spcBef>
              <a:spcAft>
                <a:spcPts val="0"/>
              </a:spcAft>
              <a:buClr>
                <a:schemeClr val="dk1"/>
              </a:buClr>
              <a:buSzPts val="1600"/>
              <a:buChar char="•"/>
            </a:pPr>
            <a:r>
              <a:rPr lang="en-US"/>
              <a:t>After training, we often examine the </a:t>
            </a:r>
            <a:r>
              <a:rPr b="1" lang="en-US"/>
              <a:t>training curves</a:t>
            </a:r>
            <a:r>
              <a:rPr lang="en-US"/>
              <a:t>, which show the value of the cost function for each epoch.</a:t>
            </a:r>
            <a:endParaRPr/>
          </a:p>
          <a:p>
            <a:pPr indent="-171450" lvl="0" marL="171450" rtl="0" algn="l">
              <a:lnSpc>
                <a:spcPct val="100000"/>
              </a:lnSpc>
              <a:spcBef>
                <a:spcPts val="1200"/>
              </a:spcBef>
              <a:spcAft>
                <a:spcPts val="0"/>
              </a:spcAft>
              <a:buClr>
                <a:schemeClr val="dk1"/>
              </a:buClr>
              <a:buSzPts val="1600"/>
              <a:buChar char="•"/>
            </a:pPr>
            <a:r>
              <a:rPr lang="en-US"/>
              <a:t>Look for convergence and overfitting in training.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8"/>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Training Curves</a:t>
            </a:r>
            <a:endParaRPr/>
          </a:p>
        </p:txBody>
      </p:sp>
      <p:sp>
        <p:nvSpPr>
          <p:cNvPr id="378" name="Google Shape;378;p48"/>
          <p:cNvSpPr txBox="1"/>
          <p:nvPr>
            <p:ph idx="1" type="body"/>
          </p:nvPr>
        </p:nvSpPr>
        <p:spPr>
          <a:xfrm>
            <a:off x="365750" y="1600200"/>
            <a:ext cx="4023300" cy="34374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Not yet converged:</a:t>
            </a:r>
            <a:br>
              <a:rPr lang="en-US"/>
            </a:br>
            <a:br>
              <a:rPr lang="en-US"/>
            </a:br>
            <a:br>
              <a:rPr lang="en-US"/>
            </a:br>
            <a:br>
              <a:rPr lang="en-US"/>
            </a:br>
            <a:br>
              <a:rPr lang="en-US"/>
            </a:br>
            <a:br>
              <a:rPr lang="en-US"/>
            </a:br>
            <a:br>
              <a:rPr lang="en-US"/>
            </a:br>
            <a:br>
              <a:rPr lang="en-US"/>
            </a:br>
            <a:br>
              <a:rPr lang="en-US"/>
            </a:br>
            <a:br>
              <a:rPr lang="en-US"/>
            </a:br>
            <a:r>
              <a:rPr lang="en-US"/>
              <a:t>Both training and validation loss is still decreasing.</a:t>
            </a:r>
            <a:endParaRPr/>
          </a:p>
          <a:p>
            <a:pPr indent="-69850" lvl="0" marL="171450" rtl="0" algn="l">
              <a:lnSpc>
                <a:spcPct val="100000"/>
              </a:lnSpc>
              <a:spcBef>
                <a:spcPts val="1200"/>
              </a:spcBef>
              <a:spcAft>
                <a:spcPts val="0"/>
              </a:spcAft>
              <a:buClr>
                <a:schemeClr val="dk1"/>
              </a:buClr>
              <a:buSzPts val="1600"/>
              <a:buNone/>
            </a:pPr>
            <a:r>
              <a:t/>
            </a:r>
            <a:endParaRPr/>
          </a:p>
          <a:p>
            <a:pPr indent="-69850" lvl="0" marL="171450" rtl="0" algn="l">
              <a:lnSpc>
                <a:spcPct val="100000"/>
              </a:lnSpc>
              <a:spcBef>
                <a:spcPts val="1200"/>
              </a:spcBef>
              <a:spcAft>
                <a:spcPts val="0"/>
              </a:spcAft>
              <a:buClr>
                <a:schemeClr val="dk1"/>
              </a:buClr>
              <a:buSzPts val="1600"/>
              <a:buNone/>
            </a:pPr>
            <a:r>
              <a:t/>
            </a:r>
            <a:endParaRPr/>
          </a:p>
          <a:p>
            <a:pPr indent="-69850" lvl="0" marL="171450" rtl="0" algn="l">
              <a:lnSpc>
                <a:spcPct val="100000"/>
              </a:lnSpc>
              <a:spcBef>
                <a:spcPts val="1200"/>
              </a:spcBef>
              <a:spcAft>
                <a:spcPts val="0"/>
              </a:spcAft>
              <a:buClr>
                <a:schemeClr val="dk1"/>
              </a:buClr>
              <a:buSzPts val="1600"/>
              <a:buNone/>
            </a:pPr>
            <a:r>
              <a:t/>
            </a:r>
            <a:endParaRPr/>
          </a:p>
          <a:p>
            <a:pPr indent="-69850" lvl="0" marL="171450" rtl="0" algn="l">
              <a:lnSpc>
                <a:spcPct val="100000"/>
              </a:lnSpc>
              <a:spcBef>
                <a:spcPts val="1200"/>
              </a:spcBef>
              <a:spcAft>
                <a:spcPts val="0"/>
              </a:spcAft>
              <a:buClr>
                <a:schemeClr val="dk1"/>
              </a:buClr>
              <a:buSzPts val="1600"/>
              <a:buNone/>
            </a:pPr>
            <a:r>
              <a:t/>
            </a:r>
            <a:endParaRPr/>
          </a:p>
          <a:p>
            <a:pPr indent="-69850" lvl="0" marL="171450" rtl="0" algn="l">
              <a:lnSpc>
                <a:spcPct val="100000"/>
              </a:lnSpc>
              <a:spcBef>
                <a:spcPts val="1200"/>
              </a:spcBef>
              <a:spcAft>
                <a:spcPts val="0"/>
              </a:spcAft>
              <a:buClr>
                <a:schemeClr val="dk1"/>
              </a:buClr>
              <a:buSzPts val="1600"/>
              <a:buNone/>
            </a:pPr>
            <a:r>
              <a:t/>
            </a:r>
            <a:endParaRPr/>
          </a:p>
        </p:txBody>
      </p:sp>
      <p:sp>
        <p:nvSpPr>
          <p:cNvPr id="379" name="Google Shape;379;p48"/>
          <p:cNvSpPr txBox="1"/>
          <p:nvPr>
            <p:ph idx="2" type="body"/>
          </p:nvPr>
        </p:nvSpPr>
        <p:spPr>
          <a:xfrm>
            <a:off x="4754880" y="1600200"/>
            <a:ext cx="4023360" cy="45720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Overfit</a:t>
            </a:r>
            <a:br>
              <a:rPr lang="en-US"/>
            </a:br>
            <a:br>
              <a:rPr lang="en-US"/>
            </a:br>
            <a:br>
              <a:rPr lang="en-US"/>
            </a:br>
            <a:br>
              <a:rPr lang="en-US"/>
            </a:br>
            <a:br>
              <a:rPr lang="en-US"/>
            </a:br>
            <a:br>
              <a:rPr lang="en-US"/>
            </a:br>
            <a:br>
              <a:rPr lang="en-US"/>
            </a:br>
            <a:br>
              <a:rPr lang="en-US"/>
            </a:br>
            <a:br>
              <a:rPr lang="en-US"/>
            </a:br>
            <a:br>
              <a:rPr lang="en-US"/>
            </a:br>
            <a:r>
              <a:rPr lang="en-US"/>
              <a:t>The training loss continues to decrease, but the validation loss is rising.</a:t>
            </a:r>
            <a:endParaRPr/>
          </a:p>
        </p:txBody>
      </p:sp>
      <p:pic>
        <p:nvPicPr>
          <p:cNvPr id="380" name="Google Shape;380;p48"/>
          <p:cNvPicPr preferRelativeResize="0"/>
          <p:nvPr/>
        </p:nvPicPr>
        <p:blipFill rotWithShape="1">
          <a:blip r:embed="rId3">
            <a:alphaModFix/>
          </a:blip>
          <a:srcRect b="0" l="0" r="0" t="0"/>
          <a:stretch/>
        </p:blipFill>
        <p:spPr>
          <a:xfrm>
            <a:off x="149489" y="2180860"/>
            <a:ext cx="4061604" cy="2686415"/>
          </a:xfrm>
          <a:prstGeom prst="rect">
            <a:avLst/>
          </a:prstGeom>
          <a:noFill/>
          <a:ln>
            <a:noFill/>
          </a:ln>
        </p:spPr>
      </p:pic>
      <p:pic>
        <p:nvPicPr>
          <p:cNvPr id="381" name="Google Shape;381;p48"/>
          <p:cNvPicPr preferRelativeResize="0"/>
          <p:nvPr/>
        </p:nvPicPr>
        <p:blipFill rotWithShape="1">
          <a:blip r:embed="rId4">
            <a:alphaModFix/>
          </a:blip>
          <a:srcRect b="0" l="0" r="0" t="0"/>
          <a:stretch/>
        </p:blipFill>
        <p:spPr>
          <a:xfrm>
            <a:off x="4497387" y="2180860"/>
            <a:ext cx="4288996" cy="2785636"/>
          </a:xfrm>
          <a:prstGeom prst="rect">
            <a:avLst/>
          </a:prstGeom>
          <a:noFill/>
          <a:ln>
            <a:noFill/>
          </a:ln>
        </p:spPr>
      </p:pic>
      <p:sp>
        <p:nvSpPr>
          <p:cNvPr id="382" name="Google Shape;382;p48"/>
          <p:cNvSpPr txBox="1"/>
          <p:nvPr/>
        </p:nvSpPr>
        <p:spPr>
          <a:xfrm>
            <a:off x="491975" y="5460825"/>
            <a:ext cx="8068200" cy="11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 plot the value of the loss (cost function) at each epoch, to help determine whether the network has found a set of weights that represent a likely minimum value of the cost function for this dataset.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9"/>
          <p:cNvSpPr txBox="1"/>
          <p:nvPr>
            <p:ph type="title"/>
          </p:nvPr>
        </p:nvSpPr>
        <p:spPr>
          <a:xfrm>
            <a:off x="304800" y="2209800"/>
            <a:ext cx="8229600" cy="11430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accent1"/>
              </a:buClr>
              <a:buSzPts val="4000"/>
              <a:buFont typeface="Arial"/>
              <a:buNone/>
            </a:pPr>
            <a:r>
              <a:rPr lang="en-US" sz="4000">
                <a:solidFill>
                  <a:schemeClr val="accent1"/>
                </a:solidFill>
              </a:rPr>
              <a:t>Neural Networks </a:t>
            </a:r>
            <a:endParaRPr sz="4000">
              <a:solidFill>
                <a:schemeClr val="accent1"/>
              </a:solidFill>
            </a:endParaRPr>
          </a:p>
          <a:p>
            <a:pPr indent="0" lvl="0" marL="0" rtl="0" algn="l">
              <a:lnSpc>
                <a:spcPct val="90000"/>
              </a:lnSpc>
              <a:spcBef>
                <a:spcPts val="0"/>
              </a:spcBef>
              <a:spcAft>
                <a:spcPts val="0"/>
              </a:spcAft>
              <a:buClr>
                <a:schemeClr val="accent1"/>
              </a:buClr>
              <a:buSzPts val="4000"/>
              <a:buFont typeface="Arial"/>
              <a:buNone/>
            </a:pPr>
            <a:r>
              <a:rPr lang="en-US" sz="4000">
                <a:solidFill>
                  <a:schemeClr val="accent1"/>
                </a:solidFill>
              </a:rPr>
              <a:t>with TensorFlow/Keras </a:t>
            </a:r>
            <a:endParaRPr sz="4000">
              <a:solidFill>
                <a:schemeClr val="accent1"/>
              </a:solidFill>
            </a:endParaRPr>
          </a:p>
        </p:txBody>
      </p:sp>
      <p:sp>
        <p:nvSpPr>
          <p:cNvPr id="388" name="Google Shape;388;p49"/>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3"/>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AI driving Cars</a:t>
            </a:r>
            <a:endParaRPr/>
          </a:p>
        </p:txBody>
      </p:sp>
      <p:sp>
        <p:nvSpPr>
          <p:cNvPr id="110" name="Google Shape;110;p13"/>
          <p:cNvSpPr txBox="1"/>
          <p:nvPr>
            <p:ph idx="1" type="body"/>
          </p:nvPr>
        </p:nvSpPr>
        <p:spPr>
          <a:xfrm>
            <a:off x="542925" y="1065575"/>
            <a:ext cx="8229600" cy="5047672"/>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Self-Driving Vehicles are often powered by neural networks.</a:t>
            </a:r>
            <a:endParaRPr/>
          </a:p>
          <a:p>
            <a:pPr indent="-171450" lvl="0" marL="171450" rtl="0" algn="l">
              <a:lnSpc>
                <a:spcPct val="100000"/>
              </a:lnSpc>
              <a:spcBef>
                <a:spcPts val="1200"/>
              </a:spcBef>
              <a:spcAft>
                <a:spcPts val="0"/>
              </a:spcAft>
              <a:buClr>
                <a:schemeClr val="dk1"/>
              </a:buClr>
              <a:buSzPts val="1600"/>
              <a:buChar char="•"/>
            </a:pPr>
            <a:r>
              <a:rPr lang="en-US"/>
              <a:t>Used to recognize objects on the road, and to make decisions.</a:t>
            </a:r>
            <a:endParaRPr/>
          </a:p>
        </p:txBody>
      </p:sp>
      <p:pic>
        <p:nvPicPr>
          <p:cNvPr descr="https://cdn-images-1.medium.com/max/1400/0*K5r1brxlttVdaURx." id="111" name="Google Shape;111;p13"/>
          <p:cNvPicPr preferRelativeResize="0"/>
          <p:nvPr/>
        </p:nvPicPr>
        <p:blipFill rotWithShape="1">
          <a:blip r:embed="rId3">
            <a:alphaModFix/>
          </a:blip>
          <a:srcRect b="0" l="0" r="34034" t="0"/>
          <a:stretch/>
        </p:blipFill>
        <p:spPr>
          <a:xfrm>
            <a:off x="2524002" y="2742470"/>
            <a:ext cx="3619746" cy="3370777"/>
          </a:xfrm>
          <a:prstGeom prst="rect">
            <a:avLst/>
          </a:prstGeom>
          <a:noFill/>
          <a:ln>
            <a:noFill/>
          </a:ln>
        </p:spPr>
      </p:pic>
      <p:sp>
        <p:nvSpPr>
          <p:cNvPr id="112" name="Google Shape;112;p13"/>
          <p:cNvSpPr txBox="1"/>
          <p:nvPr/>
        </p:nvSpPr>
        <p:spPr>
          <a:xfrm>
            <a:off x="276225" y="6457950"/>
            <a:ext cx="8372475" cy="29527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1400" u="none" cap="none" strike="noStrike">
                <a:solidFill>
                  <a:schemeClr val="dk1"/>
                </a:solidFill>
                <a:latin typeface="Arial"/>
                <a:ea typeface="Arial"/>
                <a:cs typeface="Arial"/>
                <a:sym typeface="Arial"/>
              </a:rPr>
              <a:t>Source: </a:t>
            </a:r>
            <a:r>
              <a:rPr b="0" i="0" lang="en-US" sz="1400" u="sng" cap="none" strike="noStrike">
                <a:solidFill>
                  <a:schemeClr val="dk1"/>
                </a:solidFill>
                <a:latin typeface="Arial"/>
                <a:ea typeface="Arial"/>
                <a:cs typeface="Arial"/>
                <a:sym typeface="Arial"/>
                <a:hlinkClick r:id="rId4"/>
              </a:rPr>
              <a:t>https://medium.com/@andrewng/self-driving-cars-are-here-aea1752b1ad0</a:t>
            </a: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0"/>
          <p:cNvSpPr txBox="1"/>
          <p:nvPr>
            <p:ph idx="1" type="body"/>
          </p:nvPr>
        </p:nvSpPr>
        <p:spPr>
          <a:xfrm>
            <a:off x="304800" y="990600"/>
            <a:ext cx="8229600" cy="29916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800"/>
              <a:buChar char="•"/>
            </a:pPr>
            <a:r>
              <a:rPr lang="en-US" sz="1800"/>
              <a:t>We’ve seen that Artificial Neural Networks require a lot of rather simple calculations...exactly the sort of thing computers are good at!</a:t>
            </a:r>
            <a:endParaRPr/>
          </a:p>
          <a:p>
            <a:pPr indent="-171450" lvl="0" marL="171450" rtl="0" algn="l">
              <a:lnSpc>
                <a:spcPct val="100000"/>
              </a:lnSpc>
              <a:spcBef>
                <a:spcPts val="1200"/>
              </a:spcBef>
              <a:spcAft>
                <a:spcPts val="0"/>
              </a:spcAft>
              <a:buClr>
                <a:schemeClr val="dk1"/>
              </a:buClr>
              <a:buSzPts val="1800"/>
              <a:buChar char="•"/>
            </a:pPr>
            <a:r>
              <a:rPr lang="en-US" sz="1800"/>
              <a:t>TensorFlow/Keras is a framework that provides a relatively easy way to create and train artificial neural networks.  </a:t>
            </a:r>
            <a:endParaRPr/>
          </a:p>
          <a:p>
            <a:pPr indent="-171450" lvl="0" marL="171450" rtl="0" algn="l">
              <a:lnSpc>
                <a:spcPct val="100000"/>
              </a:lnSpc>
              <a:spcBef>
                <a:spcPts val="1200"/>
              </a:spcBef>
              <a:spcAft>
                <a:spcPts val="0"/>
              </a:spcAft>
              <a:buClr>
                <a:schemeClr val="dk1"/>
              </a:buClr>
              <a:buSzPts val="1800"/>
              <a:buChar char="•"/>
            </a:pPr>
            <a:r>
              <a:rPr lang="en-US" sz="1800"/>
              <a:t>This is not the “only game in town, but it is the framework for this module.”</a:t>
            </a:r>
            <a:endParaRPr/>
          </a:p>
          <a:p>
            <a:pPr indent="-57150" lvl="0" marL="171450" rtl="0" algn="l">
              <a:lnSpc>
                <a:spcPct val="100000"/>
              </a:lnSpc>
              <a:spcBef>
                <a:spcPts val="1200"/>
              </a:spcBef>
              <a:spcAft>
                <a:spcPts val="0"/>
              </a:spcAft>
              <a:buClr>
                <a:schemeClr val="dk1"/>
              </a:buClr>
              <a:buSzPts val="1800"/>
              <a:buNone/>
            </a:pPr>
            <a:r>
              <a:t/>
            </a:r>
            <a:endParaRPr sz="1800"/>
          </a:p>
          <a:p>
            <a:pPr indent="-171450" lvl="0" marL="171450" rtl="0" algn="l">
              <a:lnSpc>
                <a:spcPct val="100000"/>
              </a:lnSpc>
              <a:spcBef>
                <a:spcPts val="1200"/>
              </a:spcBef>
              <a:spcAft>
                <a:spcPts val="0"/>
              </a:spcAft>
              <a:buClr>
                <a:schemeClr val="dk1"/>
              </a:buClr>
              <a:buSzPts val="1800"/>
              <a:buChar char="•"/>
            </a:pPr>
            <a:r>
              <a:rPr lang="en-US" sz="1800"/>
              <a:t>Documentation: </a:t>
            </a:r>
            <a:r>
              <a:rPr lang="en-US" sz="1800" u="sng">
                <a:solidFill>
                  <a:schemeClr val="hlink"/>
                </a:solidFill>
                <a:hlinkClick r:id="rId3"/>
              </a:rPr>
              <a:t>https://www.tensorflow.org/</a:t>
            </a:r>
            <a:r>
              <a:rPr lang="en-US" sz="1800"/>
              <a:t> </a:t>
            </a:r>
            <a:r>
              <a:rPr lang="en-US" sz="1800"/>
              <a:t> </a:t>
            </a:r>
            <a:endParaRPr/>
          </a:p>
        </p:txBody>
      </p:sp>
      <p:sp>
        <p:nvSpPr>
          <p:cNvPr id="394" name="Google Shape;394;p50"/>
          <p:cNvSpPr txBox="1"/>
          <p:nvPr>
            <p:ph type="title"/>
          </p:nvPr>
        </p:nvSpPr>
        <p:spPr>
          <a:xfrm>
            <a:off x="457200" y="274638"/>
            <a:ext cx="8229600" cy="63976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C00000"/>
              </a:buClr>
              <a:buSzPts val="3200"/>
              <a:buFont typeface="Arial"/>
              <a:buNone/>
            </a:pPr>
            <a:r>
              <a:rPr lang="en-US" sz="3200">
                <a:solidFill>
                  <a:srgbClr val="C00000"/>
                </a:solidFill>
              </a:rPr>
              <a:t>Introduction to TensorFlow/Keras</a:t>
            </a:r>
            <a:endParaRPr sz="3200">
              <a:solidFill>
                <a:srgbClr val="C00000"/>
              </a:solidFill>
            </a:endParaRPr>
          </a:p>
        </p:txBody>
      </p:sp>
      <p:sp>
        <p:nvSpPr>
          <p:cNvPr id="395" name="Google Shape;395;p50"/>
          <p:cNvSpPr txBox="1"/>
          <p:nvPr>
            <p:ph idx="4294967295" type="sldNum"/>
          </p:nvPr>
        </p:nvSpPr>
        <p:spPr>
          <a:xfrm>
            <a:off x="6553200" y="6356350"/>
            <a:ext cx="21336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96" name="Google Shape;396;p50"/>
          <p:cNvPicPr preferRelativeResize="0"/>
          <p:nvPr/>
        </p:nvPicPr>
        <p:blipFill rotWithShape="1">
          <a:blip r:embed="rId4">
            <a:alphaModFix/>
          </a:blip>
          <a:srcRect b="0" l="0" r="0" t="0"/>
          <a:stretch/>
        </p:blipFill>
        <p:spPr>
          <a:xfrm>
            <a:off x="5239215" y="4480500"/>
            <a:ext cx="3659785" cy="1249375"/>
          </a:xfrm>
          <a:prstGeom prst="rect">
            <a:avLst/>
          </a:prstGeom>
          <a:noFill/>
          <a:ln>
            <a:noFill/>
          </a:ln>
        </p:spPr>
      </p:pic>
      <p:pic>
        <p:nvPicPr>
          <p:cNvPr id="397" name="Google Shape;397;p50"/>
          <p:cNvPicPr preferRelativeResize="0"/>
          <p:nvPr/>
        </p:nvPicPr>
        <p:blipFill rotWithShape="1">
          <a:blip r:embed="rId5">
            <a:alphaModFix/>
          </a:blip>
          <a:srcRect b="0" l="18090" r="16102" t="0"/>
          <a:stretch/>
        </p:blipFill>
        <p:spPr>
          <a:xfrm>
            <a:off x="365125" y="3982275"/>
            <a:ext cx="2870526" cy="2453775"/>
          </a:xfrm>
          <a:prstGeom prst="rect">
            <a:avLst/>
          </a:prstGeom>
          <a:noFill/>
          <a:ln>
            <a:noFill/>
          </a:ln>
        </p:spPr>
      </p:pic>
      <p:sp>
        <p:nvSpPr>
          <p:cNvPr id="398" name="Google Shape;398;p50"/>
          <p:cNvSpPr txBox="1"/>
          <p:nvPr/>
        </p:nvSpPr>
        <p:spPr>
          <a:xfrm>
            <a:off x="688750" y="6414300"/>
            <a:ext cx="74976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Used to be seperate projects, but have been merged recently. </a:t>
            </a:r>
            <a:endParaRPr/>
          </a:p>
        </p:txBody>
      </p:sp>
      <p:sp>
        <p:nvSpPr>
          <p:cNvPr id="399" name="Google Shape;399;p50"/>
          <p:cNvSpPr txBox="1"/>
          <p:nvPr/>
        </p:nvSpPr>
        <p:spPr>
          <a:xfrm>
            <a:off x="3581500" y="4547100"/>
            <a:ext cx="924900" cy="13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t>&amp;</a:t>
            </a:r>
            <a:endParaRPr sz="7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1"/>
          <p:cNvSpPr txBox="1"/>
          <p:nvPr>
            <p:ph idx="1" type="body"/>
          </p:nvPr>
        </p:nvSpPr>
        <p:spPr>
          <a:xfrm>
            <a:off x="304800" y="990600"/>
            <a:ext cx="4876800" cy="536575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800"/>
              <a:buChar char="•"/>
            </a:pPr>
            <a:r>
              <a:rPr lang="en-US" sz="1800"/>
              <a:t>Primary objects: </a:t>
            </a:r>
            <a:r>
              <a:rPr b="1" lang="en-US" sz="1800"/>
              <a:t>Models</a:t>
            </a:r>
            <a:r>
              <a:rPr lang="en-US" sz="1800"/>
              <a:t> and </a:t>
            </a:r>
            <a:r>
              <a:rPr b="1" lang="en-US" sz="1800"/>
              <a:t>Layers</a:t>
            </a:r>
            <a:endParaRPr/>
          </a:p>
          <a:p>
            <a:pPr indent="-171450" lvl="0" marL="171450" rtl="0" algn="l">
              <a:lnSpc>
                <a:spcPct val="100000"/>
              </a:lnSpc>
              <a:spcBef>
                <a:spcPts val="1200"/>
              </a:spcBef>
              <a:spcAft>
                <a:spcPts val="0"/>
              </a:spcAft>
              <a:buClr>
                <a:schemeClr val="dk1"/>
              </a:buClr>
              <a:buSzPts val="1800"/>
              <a:buChar char="•"/>
            </a:pPr>
            <a:r>
              <a:rPr b="1" lang="en-US" sz="1800"/>
              <a:t>Model</a:t>
            </a:r>
            <a:r>
              <a:rPr lang="en-US" sz="1800"/>
              <a:t> objects come in two types:</a:t>
            </a:r>
            <a:endParaRPr/>
          </a:p>
          <a:p>
            <a:pPr indent="-171450" lvl="1" marL="342900" rtl="0" algn="l">
              <a:lnSpc>
                <a:spcPct val="100000"/>
              </a:lnSpc>
              <a:spcBef>
                <a:spcPts val="300"/>
              </a:spcBef>
              <a:spcAft>
                <a:spcPts val="0"/>
              </a:spcAft>
              <a:buClr>
                <a:schemeClr val="dk1"/>
              </a:buClr>
              <a:buSzPts val="1600"/>
              <a:buChar char="–"/>
            </a:pPr>
            <a:r>
              <a:rPr b="1" lang="en-US" sz="1600"/>
              <a:t>Sequential Models</a:t>
            </a:r>
            <a:r>
              <a:rPr lang="en-US" sz="1600"/>
              <a:t>: Easier to build, but more restricted network structure. (we will use th</a:t>
            </a:r>
            <a:r>
              <a:rPr lang="en-US"/>
              <a:t>ese!)</a:t>
            </a:r>
            <a:endParaRPr sz="1600"/>
          </a:p>
          <a:p>
            <a:pPr indent="-171450" lvl="1" marL="342900" rtl="0" algn="l">
              <a:lnSpc>
                <a:spcPct val="100000"/>
              </a:lnSpc>
              <a:spcBef>
                <a:spcPts val="300"/>
              </a:spcBef>
              <a:spcAft>
                <a:spcPts val="0"/>
              </a:spcAft>
              <a:buClr>
                <a:schemeClr val="dk1"/>
              </a:buClr>
              <a:buSzPts val="1600"/>
              <a:buChar char="–"/>
            </a:pPr>
            <a:r>
              <a:rPr b="1" lang="en-US" sz="1600"/>
              <a:t>Functional API</a:t>
            </a:r>
            <a:r>
              <a:rPr b="1" lang="en-US"/>
              <a:t> </a:t>
            </a:r>
            <a:r>
              <a:rPr b="1" lang="en-US" sz="1600"/>
              <a:t>Models</a:t>
            </a:r>
            <a:r>
              <a:rPr lang="en-US" sz="1600"/>
              <a:t>: Much more freedom in model architecture</a:t>
            </a:r>
            <a:r>
              <a:rPr lang="en-US"/>
              <a:t>s, but with freedom comes responsibility</a:t>
            </a:r>
            <a:r>
              <a:rPr lang="en-US" sz="1600"/>
              <a:t>.</a:t>
            </a:r>
            <a:endParaRPr/>
          </a:p>
          <a:p>
            <a:pPr indent="-171450" lvl="0" marL="171450" rtl="0" algn="l">
              <a:lnSpc>
                <a:spcPct val="100000"/>
              </a:lnSpc>
              <a:spcBef>
                <a:spcPts val="1200"/>
              </a:spcBef>
              <a:spcAft>
                <a:spcPts val="0"/>
              </a:spcAft>
              <a:buClr>
                <a:schemeClr val="dk1"/>
              </a:buClr>
              <a:buSzPts val="1800"/>
              <a:buChar char="•"/>
            </a:pPr>
            <a:r>
              <a:rPr lang="en-US" sz="1800"/>
              <a:t>Once a model is created, </a:t>
            </a:r>
            <a:r>
              <a:rPr b="1" lang="en-US" sz="1800"/>
              <a:t>layers </a:t>
            </a:r>
            <a:r>
              <a:rPr lang="en-US" sz="1800"/>
              <a:t>are added.  Layers produce a collection of nodes that are collected together. All the nodes receive the same input (previous layer) and transmit output to the same place (next layer.)</a:t>
            </a:r>
            <a:endParaRPr/>
          </a:p>
          <a:p>
            <a:pPr indent="-171450" lvl="0" marL="171450" rtl="0" algn="l">
              <a:lnSpc>
                <a:spcPct val="100000"/>
              </a:lnSpc>
              <a:spcBef>
                <a:spcPts val="1200"/>
              </a:spcBef>
              <a:spcAft>
                <a:spcPts val="0"/>
              </a:spcAft>
              <a:buClr>
                <a:schemeClr val="dk1"/>
              </a:buClr>
              <a:buSzPts val="1800"/>
              <a:buChar char="•"/>
            </a:pPr>
            <a:r>
              <a:rPr lang="en-US" sz="1800"/>
              <a:t>Node properties (e.g. activation functions) are set at the layer level, and consistent for all nodes on a given layer.</a:t>
            </a:r>
            <a:endParaRPr/>
          </a:p>
        </p:txBody>
      </p:sp>
      <p:sp>
        <p:nvSpPr>
          <p:cNvPr id="405" name="Google Shape;405;p51"/>
          <p:cNvSpPr txBox="1"/>
          <p:nvPr>
            <p:ph type="title"/>
          </p:nvPr>
        </p:nvSpPr>
        <p:spPr>
          <a:xfrm>
            <a:off x="457200" y="274638"/>
            <a:ext cx="8229600" cy="63976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C00000"/>
              </a:buClr>
              <a:buSzPts val="3200"/>
              <a:buFont typeface="Arial"/>
              <a:buNone/>
            </a:pPr>
            <a:r>
              <a:rPr lang="en-US" sz="3200">
                <a:solidFill>
                  <a:srgbClr val="C00000"/>
                </a:solidFill>
              </a:rPr>
              <a:t>Working With TF/Keras</a:t>
            </a:r>
            <a:endParaRPr sz="3200">
              <a:solidFill>
                <a:srgbClr val="C00000"/>
              </a:solidFill>
            </a:endParaRPr>
          </a:p>
        </p:txBody>
      </p:sp>
      <p:pic>
        <p:nvPicPr>
          <p:cNvPr id="406" name="Google Shape;406;p51"/>
          <p:cNvPicPr preferRelativeResize="0"/>
          <p:nvPr/>
        </p:nvPicPr>
        <p:blipFill rotWithShape="1">
          <a:blip r:embed="rId3">
            <a:alphaModFix/>
          </a:blip>
          <a:srcRect b="0" l="0" r="0" t="0"/>
          <a:stretch/>
        </p:blipFill>
        <p:spPr>
          <a:xfrm>
            <a:off x="5096759" y="298991"/>
            <a:ext cx="4038600" cy="3028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2"/>
          <p:cNvSpPr txBox="1"/>
          <p:nvPr>
            <p:ph idx="1" type="body"/>
          </p:nvPr>
        </p:nvSpPr>
        <p:spPr>
          <a:xfrm>
            <a:off x="304800" y="990600"/>
            <a:ext cx="8229600" cy="5695950"/>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400"/>
              <a:buFont typeface="Play"/>
              <a:buAutoNum type="arabicPeriod"/>
            </a:pPr>
            <a:r>
              <a:rPr lang="en-US" sz="2400"/>
              <a:t>Load and prepare your data. [Note: In “real life,” this always takes the most time!</a:t>
            </a:r>
            <a:endParaRPr/>
          </a:p>
          <a:p>
            <a:pPr indent="-171450" lvl="0" marL="171450" rtl="0" algn="l">
              <a:lnSpc>
                <a:spcPct val="90000"/>
              </a:lnSpc>
              <a:spcBef>
                <a:spcPts val="1200"/>
              </a:spcBef>
              <a:spcAft>
                <a:spcPts val="0"/>
              </a:spcAft>
              <a:buClr>
                <a:schemeClr val="dk1"/>
              </a:buClr>
              <a:buSzPts val="2400"/>
              <a:buFont typeface="Play"/>
              <a:buAutoNum type="arabicPeriod"/>
            </a:pPr>
            <a:r>
              <a:rPr lang="en-US" sz="2400"/>
              <a:t>Create a </a:t>
            </a:r>
            <a:r>
              <a:rPr b="1" lang="en-US" sz="2400"/>
              <a:t>model object</a:t>
            </a:r>
            <a:r>
              <a:rPr lang="en-US" sz="2400"/>
              <a:t> using </a:t>
            </a:r>
            <a:r>
              <a:rPr lang="en-US" sz="2400">
                <a:latin typeface="Courier New"/>
                <a:ea typeface="Courier New"/>
                <a:cs typeface="Courier New"/>
                <a:sym typeface="Courier New"/>
              </a:rPr>
              <a:t>Sequential()</a:t>
            </a:r>
            <a:r>
              <a:rPr lang="en-US" sz="2400"/>
              <a:t>.</a:t>
            </a:r>
            <a:endParaRPr/>
          </a:p>
          <a:p>
            <a:pPr indent="-171450" lvl="0" marL="171450" rtl="0" algn="l">
              <a:lnSpc>
                <a:spcPct val="90000"/>
              </a:lnSpc>
              <a:spcBef>
                <a:spcPts val="1200"/>
              </a:spcBef>
              <a:spcAft>
                <a:spcPts val="0"/>
              </a:spcAft>
              <a:buClr>
                <a:schemeClr val="dk1"/>
              </a:buClr>
              <a:buSzPts val="2400"/>
              <a:buFont typeface="Play"/>
              <a:buAutoNum type="arabicPeriod"/>
            </a:pPr>
            <a:r>
              <a:rPr lang="en-US" sz="2400"/>
              <a:t>Add the </a:t>
            </a:r>
            <a:r>
              <a:rPr b="1" lang="en-US" sz="2400"/>
              <a:t>layers</a:t>
            </a:r>
            <a:r>
              <a:rPr lang="en-US" sz="2400"/>
              <a:t> you desire.  Specify layer properties as you go. We will use </a:t>
            </a:r>
            <a:r>
              <a:rPr lang="en-US" sz="2400">
                <a:latin typeface="Courier New"/>
                <a:ea typeface="Courier New"/>
                <a:cs typeface="Courier New"/>
                <a:sym typeface="Courier New"/>
              </a:rPr>
              <a:t>Dense()</a:t>
            </a:r>
            <a:r>
              <a:rPr lang="en-US" sz="2400"/>
              <a:t> layers.</a:t>
            </a:r>
            <a:endParaRPr/>
          </a:p>
          <a:p>
            <a:pPr indent="-171450" lvl="0" marL="171450" rtl="0" algn="l">
              <a:lnSpc>
                <a:spcPct val="90000"/>
              </a:lnSpc>
              <a:spcBef>
                <a:spcPts val="1200"/>
              </a:spcBef>
              <a:spcAft>
                <a:spcPts val="0"/>
              </a:spcAft>
              <a:buClr>
                <a:schemeClr val="dk1"/>
              </a:buClr>
              <a:buSzPts val="2400"/>
              <a:buFont typeface="Play"/>
              <a:buAutoNum type="arabicPeriod"/>
            </a:pPr>
            <a:r>
              <a:rPr lang="en-US" sz="2400"/>
              <a:t>Add an output layer.  Remember that the dimension should match that of the response, and the activation function should match. (Again, use </a:t>
            </a:r>
            <a:r>
              <a:rPr lang="en-US" sz="2400">
                <a:latin typeface="Courier New"/>
                <a:ea typeface="Courier New"/>
                <a:cs typeface="Courier New"/>
                <a:sym typeface="Courier New"/>
              </a:rPr>
              <a:t>Dense()</a:t>
            </a:r>
            <a:r>
              <a:rPr lang="en-US" sz="2400"/>
              <a:t>.)</a:t>
            </a:r>
            <a:endParaRPr/>
          </a:p>
          <a:p>
            <a:pPr indent="-171450" lvl="0" marL="171450" rtl="0" algn="l">
              <a:lnSpc>
                <a:spcPct val="90000"/>
              </a:lnSpc>
              <a:spcBef>
                <a:spcPts val="1200"/>
              </a:spcBef>
              <a:spcAft>
                <a:spcPts val="0"/>
              </a:spcAft>
              <a:buClr>
                <a:schemeClr val="dk1"/>
              </a:buClr>
              <a:buSzPts val="2400"/>
              <a:buFont typeface="Play"/>
              <a:buAutoNum type="arabicPeriod"/>
            </a:pPr>
            <a:r>
              <a:rPr b="1" lang="en-US" sz="2400"/>
              <a:t>Compile</a:t>
            </a:r>
            <a:r>
              <a:rPr lang="en-US" sz="2400"/>
              <a:t> your model.  Specify the </a:t>
            </a:r>
            <a:r>
              <a:rPr lang="en-US" sz="2400" u="sng"/>
              <a:t>loss function</a:t>
            </a:r>
            <a:r>
              <a:rPr lang="en-US" sz="2400"/>
              <a:t> and</a:t>
            </a:r>
            <a:r>
              <a:rPr lang="en-US" sz="2400"/>
              <a:t> </a:t>
            </a:r>
            <a:r>
              <a:rPr lang="en-US" sz="2400" u="sng"/>
              <a:t>optimizer</a:t>
            </a:r>
            <a:r>
              <a:rPr lang="en-US" sz="2400"/>
              <a:t>.</a:t>
            </a:r>
            <a:endParaRPr/>
          </a:p>
          <a:p>
            <a:pPr indent="-171450" lvl="0" marL="171450" rtl="0" algn="l">
              <a:lnSpc>
                <a:spcPct val="90000"/>
              </a:lnSpc>
              <a:spcBef>
                <a:spcPts val="1200"/>
              </a:spcBef>
              <a:spcAft>
                <a:spcPts val="0"/>
              </a:spcAft>
              <a:buClr>
                <a:schemeClr val="dk1"/>
              </a:buClr>
              <a:buSzPts val="2400"/>
              <a:buFont typeface="Play"/>
              <a:buAutoNum type="arabicPeriod"/>
            </a:pPr>
            <a:r>
              <a:rPr b="1" lang="en-US" sz="2400"/>
              <a:t>Fit</a:t>
            </a:r>
            <a:r>
              <a:rPr lang="en-US" sz="2400"/>
              <a:t> your model to data.  Again, options are available.</a:t>
            </a:r>
            <a:endParaRPr/>
          </a:p>
          <a:p>
            <a:pPr indent="-171450" lvl="0" marL="171450" rtl="0" algn="l">
              <a:lnSpc>
                <a:spcPct val="90000"/>
              </a:lnSpc>
              <a:spcBef>
                <a:spcPts val="1200"/>
              </a:spcBef>
              <a:spcAft>
                <a:spcPts val="0"/>
              </a:spcAft>
              <a:buClr>
                <a:schemeClr val="dk1"/>
              </a:buClr>
              <a:buSzPts val="2400"/>
              <a:buFont typeface="Play"/>
              <a:buAutoNum type="arabicPeriod"/>
            </a:pPr>
            <a:r>
              <a:rPr lang="en-US" sz="2400"/>
              <a:t>Examine the training curve &amp; </a:t>
            </a:r>
            <a:r>
              <a:rPr b="1" lang="en-US" sz="2400"/>
              <a:t>evaluate</a:t>
            </a:r>
            <a:r>
              <a:rPr lang="en-US" sz="2400"/>
              <a:t> model performance</a:t>
            </a:r>
            <a:r>
              <a:rPr lang="en-US" sz="2400"/>
              <a:t>.</a:t>
            </a:r>
            <a:endParaRPr/>
          </a:p>
          <a:p>
            <a:pPr indent="-171450" lvl="0" marL="171450" rtl="0" algn="l">
              <a:lnSpc>
                <a:spcPct val="90000"/>
              </a:lnSpc>
              <a:spcBef>
                <a:spcPts val="1200"/>
              </a:spcBef>
              <a:spcAft>
                <a:spcPts val="0"/>
              </a:spcAft>
              <a:buClr>
                <a:schemeClr val="dk1"/>
              </a:buClr>
              <a:buSzPts val="2400"/>
              <a:buFont typeface="Play"/>
              <a:buAutoNum type="arabicPeriod"/>
            </a:pPr>
            <a:r>
              <a:rPr lang="en-US" sz="2400"/>
              <a:t>Adjust your model, and </a:t>
            </a:r>
            <a:r>
              <a:rPr b="1" lang="en-US" sz="2400"/>
              <a:t>r</a:t>
            </a:r>
            <a:r>
              <a:rPr b="1" lang="en-US" sz="2400"/>
              <a:t>epeat</a:t>
            </a:r>
            <a:r>
              <a:rPr lang="en-US" sz="2400"/>
              <a:t> as necessary.</a:t>
            </a:r>
            <a:endParaRPr/>
          </a:p>
          <a:p>
            <a:pPr indent="-57150" lvl="0" marL="171450" rtl="0" algn="l">
              <a:lnSpc>
                <a:spcPct val="90000"/>
              </a:lnSpc>
              <a:spcBef>
                <a:spcPts val="1200"/>
              </a:spcBef>
              <a:spcAft>
                <a:spcPts val="0"/>
              </a:spcAft>
              <a:buClr>
                <a:schemeClr val="dk1"/>
              </a:buClr>
              <a:buSzPts val="1800"/>
              <a:buFont typeface="Play"/>
              <a:buNone/>
            </a:pPr>
            <a:r>
              <a:t/>
            </a:r>
            <a:endParaRPr sz="1800"/>
          </a:p>
        </p:txBody>
      </p:sp>
      <p:sp>
        <p:nvSpPr>
          <p:cNvPr id="412" name="Google Shape;412;p52"/>
          <p:cNvSpPr txBox="1"/>
          <p:nvPr>
            <p:ph type="title"/>
          </p:nvPr>
        </p:nvSpPr>
        <p:spPr>
          <a:xfrm>
            <a:off x="457200" y="274638"/>
            <a:ext cx="8229600" cy="63976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C00000"/>
              </a:buClr>
              <a:buSzPts val="3200"/>
              <a:buFont typeface="Arial"/>
              <a:buNone/>
            </a:pPr>
            <a:r>
              <a:rPr lang="en-US" sz="3200">
                <a:solidFill>
                  <a:srgbClr val="C00000"/>
                </a:solidFill>
              </a:rPr>
              <a:t>Basic TF/Keras Model Fitting Procedure</a:t>
            </a:r>
            <a:endParaRPr sz="3200">
              <a:solidFill>
                <a:srgbClr val="C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g80458d2d92_3_28"/>
          <p:cNvSpPr txBox="1"/>
          <p:nvPr>
            <p:ph type="title"/>
          </p:nvPr>
        </p:nvSpPr>
        <p:spPr>
          <a:xfrm>
            <a:off x="365760" y="457200"/>
            <a:ext cx="8412600" cy="100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Overview of TF/Keras Dense Layer Options</a:t>
            </a:r>
            <a:endParaRPr/>
          </a:p>
        </p:txBody>
      </p:sp>
      <p:sp>
        <p:nvSpPr>
          <p:cNvPr id="419" name="Google Shape;419;g80458d2d92_3_28"/>
          <p:cNvSpPr txBox="1"/>
          <p:nvPr>
            <p:ph idx="1" type="body"/>
          </p:nvPr>
        </p:nvSpPr>
        <p:spPr>
          <a:xfrm>
            <a:off x="365750" y="1600200"/>
            <a:ext cx="6167400" cy="28374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US" sz="1350">
                <a:solidFill>
                  <a:srgbClr val="008000"/>
                </a:solidFill>
                <a:highlight>
                  <a:srgbClr val="FFFFFE"/>
                </a:highlight>
                <a:latin typeface="Courier New"/>
                <a:ea typeface="Courier New"/>
                <a:cs typeface="Courier New"/>
                <a:sym typeface="Courier New"/>
              </a:rPr>
              <a:t>## Start with an empty model</a:t>
            </a:r>
            <a:endParaRPr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000000"/>
                </a:solidFill>
                <a:highlight>
                  <a:srgbClr val="FFFFFE"/>
                </a:highlight>
                <a:latin typeface="Courier New"/>
                <a:ea typeface="Courier New"/>
                <a:cs typeface="Courier New"/>
                <a:sym typeface="Courier New"/>
              </a:rPr>
              <a:t>model = Sequential()</a:t>
            </a:r>
            <a:endParaRPr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008000"/>
                </a:solidFill>
                <a:highlight>
                  <a:srgbClr val="FFFFFE"/>
                </a:highlight>
                <a:latin typeface="Courier New"/>
                <a:ea typeface="Courier New"/>
                <a:cs typeface="Courier New"/>
                <a:sym typeface="Courier New"/>
              </a:rPr>
              <a:t>## Add a hidden layer</a:t>
            </a:r>
            <a:endParaRPr sz="13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000000"/>
                </a:solidFill>
                <a:highlight>
                  <a:srgbClr val="FFFFFE"/>
                </a:highlight>
                <a:latin typeface="Courier New"/>
                <a:ea typeface="Courier New"/>
                <a:cs typeface="Courier New"/>
                <a:sym typeface="Courier New"/>
              </a:rPr>
              <a:t>model.add(Dense(</a:t>
            </a:r>
            <a:r>
              <a:rPr lang="en-US" sz="1350">
                <a:solidFill>
                  <a:srgbClr val="09885A"/>
                </a:solidFill>
                <a:highlight>
                  <a:srgbClr val="FFFFFE"/>
                </a:highlight>
                <a:latin typeface="Courier New"/>
                <a:ea typeface="Courier New"/>
                <a:cs typeface="Courier New"/>
                <a:sym typeface="Courier New"/>
              </a:rPr>
              <a:t>30</a:t>
            </a:r>
            <a:r>
              <a:rPr lang="en-US" sz="1350">
                <a:solidFill>
                  <a:srgbClr val="000000"/>
                </a:solidFill>
                <a:highlight>
                  <a:srgbClr val="FFFFFE"/>
                </a:highlight>
                <a:latin typeface="Courier New"/>
                <a:ea typeface="Courier New"/>
                <a:cs typeface="Courier New"/>
                <a:sym typeface="Courier New"/>
              </a:rPr>
              <a:t>, input_dim=10 , activation=</a:t>
            </a:r>
            <a:r>
              <a:rPr lang="en-US" sz="1350">
                <a:solidFill>
                  <a:srgbClr val="A31515"/>
                </a:solidFill>
                <a:highlight>
                  <a:srgbClr val="FFFFFE"/>
                </a:highlight>
                <a:latin typeface="Courier New"/>
                <a:ea typeface="Courier New"/>
                <a:cs typeface="Courier New"/>
                <a:sym typeface="Courier New"/>
              </a:rPr>
              <a:t>'tanh'</a:t>
            </a:r>
            <a:r>
              <a:rPr lang="en-US" sz="1350">
                <a:solidFill>
                  <a:srgbClr val="000000"/>
                </a:solidFill>
                <a:highlight>
                  <a:srgbClr val="FFFFFE"/>
                </a:highlight>
                <a:latin typeface="Courier New"/>
                <a:ea typeface="Courier New"/>
                <a:cs typeface="Courier New"/>
                <a:sym typeface="Courier New"/>
              </a:rPr>
              <a:t>))</a:t>
            </a:r>
            <a:endParaRPr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000000"/>
                </a:solidFill>
                <a:highlight>
                  <a:srgbClr val="FFFFFE"/>
                </a:highlight>
                <a:latin typeface="Courier New"/>
                <a:ea typeface="Courier New"/>
                <a:cs typeface="Courier New"/>
                <a:sym typeface="Courier New"/>
              </a:rPr>
              <a:t>model.add(Dense(</a:t>
            </a:r>
            <a:r>
              <a:rPr lang="en-US" sz="1350">
                <a:solidFill>
                  <a:srgbClr val="09885A"/>
                </a:solidFill>
                <a:highlight>
                  <a:srgbClr val="FFFFFE"/>
                </a:highlight>
                <a:latin typeface="Courier New"/>
                <a:ea typeface="Courier New"/>
                <a:cs typeface="Courier New"/>
                <a:sym typeface="Courier New"/>
              </a:rPr>
              <a:t>20</a:t>
            </a:r>
            <a:r>
              <a:rPr lang="en-US" sz="1350">
                <a:solidFill>
                  <a:srgbClr val="000000"/>
                </a:solidFill>
                <a:highlight>
                  <a:srgbClr val="FFFFFE"/>
                </a:highlight>
                <a:latin typeface="Courier New"/>
                <a:ea typeface="Courier New"/>
                <a:cs typeface="Courier New"/>
                <a:sym typeface="Courier New"/>
              </a:rPr>
              <a:t>, activation=</a:t>
            </a:r>
            <a:r>
              <a:rPr lang="en-US" sz="1350">
                <a:solidFill>
                  <a:srgbClr val="A31515"/>
                </a:solidFill>
                <a:highlight>
                  <a:srgbClr val="FFFFFE"/>
                </a:highlight>
                <a:latin typeface="Courier New"/>
                <a:ea typeface="Courier New"/>
                <a:cs typeface="Courier New"/>
                <a:sym typeface="Courier New"/>
              </a:rPr>
              <a:t>'tanh'</a:t>
            </a:r>
            <a:r>
              <a:rPr lang="en-US" sz="1350">
                <a:solidFill>
                  <a:srgbClr val="000000"/>
                </a:solidFill>
                <a:highlight>
                  <a:srgbClr val="FFFFFE"/>
                </a:highlight>
                <a:latin typeface="Courier New"/>
                <a:ea typeface="Courier New"/>
                <a:cs typeface="Courier New"/>
                <a:sym typeface="Courier New"/>
              </a:rPr>
              <a:t>))</a:t>
            </a:r>
            <a:endParaRPr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008000"/>
                </a:solidFill>
                <a:highlight>
                  <a:srgbClr val="FFFFFE"/>
                </a:highlight>
                <a:latin typeface="Courier New"/>
                <a:ea typeface="Courier New"/>
                <a:cs typeface="Courier New"/>
                <a:sym typeface="Courier New"/>
              </a:rPr>
              <a:t>## Add a hidden layer-- specify the dimension</a:t>
            </a:r>
            <a:endParaRPr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000000"/>
                </a:solidFill>
                <a:highlight>
                  <a:srgbClr val="FFFFFE"/>
                </a:highlight>
                <a:latin typeface="Courier New"/>
                <a:ea typeface="Courier New"/>
                <a:cs typeface="Courier New"/>
                <a:sym typeface="Courier New"/>
              </a:rPr>
              <a:t>model.add(Dense(</a:t>
            </a:r>
            <a:r>
              <a:rPr lang="en-US" sz="1350">
                <a:solidFill>
                  <a:srgbClr val="09885A"/>
                </a:solidFill>
                <a:highlight>
                  <a:srgbClr val="FFFFFE"/>
                </a:highlight>
                <a:latin typeface="Courier New"/>
                <a:ea typeface="Courier New"/>
                <a:cs typeface="Courier New"/>
                <a:sym typeface="Courier New"/>
              </a:rPr>
              <a:t>1</a:t>
            </a:r>
            <a:r>
              <a:rPr lang="en-US" sz="1350">
                <a:solidFill>
                  <a:srgbClr val="000000"/>
                </a:solidFill>
                <a:highlight>
                  <a:srgbClr val="FFFFFE"/>
                </a:highlight>
                <a:latin typeface="Courier New"/>
                <a:ea typeface="Courier New"/>
                <a:cs typeface="Courier New"/>
                <a:sym typeface="Courier New"/>
              </a:rPr>
              <a:t>, activation=</a:t>
            </a:r>
            <a:r>
              <a:rPr lang="en-US" sz="1350">
                <a:solidFill>
                  <a:srgbClr val="A31515"/>
                </a:solidFill>
                <a:highlight>
                  <a:srgbClr val="FFFFFE"/>
                </a:highlight>
                <a:latin typeface="Courier New"/>
                <a:ea typeface="Courier New"/>
                <a:cs typeface="Courier New"/>
                <a:sym typeface="Courier New"/>
              </a:rPr>
              <a:t>'sigmoid'</a:t>
            </a:r>
            <a:r>
              <a:rPr lang="en-US" sz="1350">
                <a:solidFill>
                  <a:srgbClr val="000000"/>
                </a:solidFill>
                <a:highlight>
                  <a:srgbClr val="FFFFFE"/>
                </a:highlight>
                <a:latin typeface="Courier New"/>
                <a:ea typeface="Courier New"/>
                <a:cs typeface="Courier New"/>
                <a:sym typeface="Courier New"/>
              </a:rPr>
              <a:t>)</a:t>
            </a:r>
            <a:endParaRPr sz="13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p:txBody>
      </p:sp>
      <p:sp>
        <p:nvSpPr>
          <p:cNvPr id="420" name="Google Shape;420;g80458d2d92_3_28"/>
          <p:cNvSpPr txBox="1"/>
          <p:nvPr>
            <p:ph idx="12" type="sldNum"/>
          </p:nvPr>
        </p:nvSpPr>
        <p:spPr>
          <a:xfrm>
            <a:off x="8412480" y="6400800"/>
            <a:ext cx="365700" cy="228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1" name="Google Shape;421;g80458d2d92_3_28"/>
          <p:cNvSpPr txBox="1"/>
          <p:nvPr/>
        </p:nvSpPr>
        <p:spPr>
          <a:xfrm>
            <a:off x="6584675" y="1731700"/>
            <a:ext cx="2194200" cy="11610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The first layer needs to specify the number of predictors.  Elsewhere, TF/Keras will figure this out for you!</a:t>
            </a:r>
            <a:endParaRPr/>
          </a:p>
        </p:txBody>
      </p:sp>
      <p:sp>
        <p:nvSpPr>
          <p:cNvPr id="422" name="Google Shape;422;g80458d2d92_3_28"/>
          <p:cNvSpPr txBox="1"/>
          <p:nvPr/>
        </p:nvSpPr>
        <p:spPr>
          <a:xfrm>
            <a:off x="6188275" y="3709450"/>
            <a:ext cx="2589900" cy="11019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Specify the activation function for the neurons on that layer.</a:t>
            </a:r>
            <a:endParaRPr/>
          </a:p>
          <a:p>
            <a:pPr indent="0" lvl="0" marL="0" rtl="0" algn="l">
              <a:spcBef>
                <a:spcPts val="0"/>
              </a:spcBef>
              <a:spcAft>
                <a:spcPts val="0"/>
              </a:spcAft>
              <a:buNone/>
            </a:pPr>
            <a:r>
              <a:rPr lang="en-US"/>
              <a:t>Options: ‘sigmoid’, ‘tanh’, ‘linear’, ‘relu’, etc.</a:t>
            </a:r>
            <a:endParaRPr/>
          </a:p>
        </p:txBody>
      </p:sp>
      <p:sp>
        <p:nvSpPr>
          <p:cNvPr id="423" name="Google Shape;423;g80458d2d92_3_28"/>
          <p:cNvSpPr txBox="1"/>
          <p:nvPr/>
        </p:nvSpPr>
        <p:spPr>
          <a:xfrm>
            <a:off x="5145950" y="826500"/>
            <a:ext cx="2489400" cy="7737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This is the number of neurons to include on that layer!</a:t>
            </a:r>
            <a:endParaRPr/>
          </a:p>
        </p:txBody>
      </p:sp>
      <p:sp>
        <p:nvSpPr>
          <p:cNvPr id="424" name="Google Shape;424;g80458d2d92_3_28"/>
          <p:cNvSpPr txBox="1"/>
          <p:nvPr/>
        </p:nvSpPr>
        <p:spPr>
          <a:xfrm>
            <a:off x="856025" y="4624475"/>
            <a:ext cx="3788100" cy="10059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Remember that the output should match the response.  Here we have a binary response, so we use the sigmoid activation function.</a:t>
            </a:r>
            <a:endParaRPr/>
          </a:p>
        </p:txBody>
      </p:sp>
      <p:cxnSp>
        <p:nvCxnSpPr>
          <p:cNvPr id="425" name="Google Shape;425;g80458d2d92_3_28"/>
          <p:cNvCxnSpPr/>
          <p:nvPr/>
        </p:nvCxnSpPr>
        <p:spPr>
          <a:xfrm rot="10800000">
            <a:off x="3807825" y="4043925"/>
            <a:ext cx="0" cy="59040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g80458d2d92_3_28"/>
          <p:cNvCxnSpPr/>
          <p:nvPr/>
        </p:nvCxnSpPr>
        <p:spPr>
          <a:xfrm flipH="1">
            <a:off x="2262950" y="1213350"/>
            <a:ext cx="2883000" cy="15120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g80458d2d92_3_28"/>
          <p:cNvCxnSpPr>
            <a:stCxn id="423" idx="1"/>
          </p:cNvCxnSpPr>
          <p:nvPr/>
        </p:nvCxnSpPr>
        <p:spPr>
          <a:xfrm flipH="1">
            <a:off x="2262950" y="1213350"/>
            <a:ext cx="2883000" cy="17580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g80458d2d92_3_28"/>
          <p:cNvCxnSpPr>
            <a:stCxn id="421" idx="1"/>
          </p:cNvCxnSpPr>
          <p:nvPr/>
        </p:nvCxnSpPr>
        <p:spPr>
          <a:xfrm flipH="1">
            <a:off x="3591275" y="2312200"/>
            <a:ext cx="2993400" cy="41340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g80458d2d92_3_28"/>
          <p:cNvCxnSpPr>
            <a:stCxn id="422" idx="0"/>
          </p:cNvCxnSpPr>
          <p:nvPr/>
        </p:nvCxnSpPr>
        <p:spPr>
          <a:xfrm rot="10800000">
            <a:off x="5519725" y="2942050"/>
            <a:ext cx="1963500" cy="767400"/>
          </a:xfrm>
          <a:prstGeom prst="straightConnector1">
            <a:avLst/>
          </a:prstGeom>
          <a:noFill/>
          <a:ln cap="flat" cmpd="sng" w="9525">
            <a:solidFill>
              <a:schemeClr val="dk2"/>
            </a:solidFill>
            <a:prstDash val="solid"/>
            <a:round/>
            <a:headEnd len="med" w="med" type="none"/>
            <a:tailEnd len="med" w="med" type="triangle"/>
          </a:ln>
        </p:spPr>
      </p:cxnSp>
      <p:cxnSp>
        <p:nvCxnSpPr>
          <p:cNvPr id="430" name="Google Shape;430;g80458d2d92_3_28"/>
          <p:cNvCxnSpPr>
            <a:stCxn id="422" idx="1"/>
          </p:cNvCxnSpPr>
          <p:nvPr/>
        </p:nvCxnSpPr>
        <p:spPr>
          <a:xfrm rot="10800000">
            <a:off x="4004575" y="3266800"/>
            <a:ext cx="2183700" cy="993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g80458d2d92_3_47"/>
          <p:cNvSpPr txBox="1"/>
          <p:nvPr>
            <p:ph type="title"/>
          </p:nvPr>
        </p:nvSpPr>
        <p:spPr>
          <a:xfrm>
            <a:off x="365760" y="457200"/>
            <a:ext cx="8412600" cy="100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TF/Keras: Compile and Fit</a:t>
            </a:r>
            <a:endParaRPr/>
          </a:p>
        </p:txBody>
      </p:sp>
      <p:sp>
        <p:nvSpPr>
          <p:cNvPr id="437" name="Google Shape;437;g80458d2d92_3_47"/>
          <p:cNvSpPr txBox="1"/>
          <p:nvPr>
            <p:ph idx="1" type="body"/>
          </p:nvPr>
        </p:nvSpPr>
        <p:spPr>
          <a:xfrm>
            <a:off x="365125" y="2702550"/>
            <a:ext cx="6286200" cy="13299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rPr lang="en-US" sz="1050">
                <a:solidFill>
                  <a:srgbClr val="008000"/>
                </a:solidFill>
                <a:highlight>
                  <a:srgbClr val="FFFFFE"/>
                </a:highlight>
                <a:latin typeface="Courier New"/>
                <a:ea typeface="Courier New"/>
                <a:cs typeface="Courier New"/>
                <a:sym typeface="Courier New"/>
              </a:rPr>
              <a:t>## Compile the model</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rgbClr val="000000"/>
                </a:solidFill>
                <a:highlight>
                  <a:srgbClr val="FFFFFE"/>
                </a:highlight>
                <a:latin typeface="Courier New"/>
                <a:ea typeface="Courier New"/>
                <a:cs typeface="Courier New"/>
                <a:sym typeface="Courier New"/>
              </a:rPr>
              <a:t>model.</a:t>
            </a:r>
            <a:r>
              <a:rPr lang="en-US" sz="1050">
                <a:solidFill>
                  <a:srgbClr val="795E26"/>
                </a:solidFill>
                <a:highlight>
                  <a:srgbClr val="FFFFFE"/>
                </a:highlight>
                <a:latin typeface="Courier New"/>
                <a:ea typeface="Courier New"/>
                <a:cs typeface="Courier New"/>
                <a:sym typeface="Courier New"/>
              </a:rPr>
              <a:t>compile</a:t>
            </a:r>
            <a:r>
              <a:rPr lang="en-US" sz="1050">
                <a:solidFill>
                  <a:srgbClr val="000000"/>
                </a:solidFill>
                <a:highlight>
                  <a:srgbClr val="FFFFFE"/>
                </a:highlight>
                <a:latin typeface="Courier New"/>
                <a:ea typeface="Courier New"/>
                <a:cs typeface="Courier New"/>
                <a:sym typeface="Courier New"/>
              </a:rPr>
              <a:t>(optimizer=</a:t>
            </a:r>
            <a:r>
              <a:rPr lang="en-US" sz="1050">
                <a:solidFill>
                  <a:srgbClr val="A31515"/>
                </a:solidFill>
                <a:highlight>
                  <a:srgbClr val="FFFFFE"/>
                </a:highlight>
                <a:latin typeface="Courier New"/>
                <a:ea typeface="Courier New"/>
                <a:cs typeface="Courier New"/>
                <a:sym typeface="Courier New"/>
              </a:rPr>
              <a:t>'sgd'</a:t>
            </a:r>
            <a:r>
              <a:rPr lang="en-US" sz="1050">
                <a:solidFill>
                  <a:srgbClr val="000000"/>
                </a:solidFill>
                <a:highlight>
                  <a:srgbClr val="FFFFFE"/>
                </a:highlight>
                <a:latin typeface="Courier New"/>
                <a:ea typeface="Courier New"/>
                <a:cs typeface="Courier New"/>
                <a:sym typeface="Courier New"/>
              </a:rPr>
              <a:t>, loss=</a:t>
            </a:r>
            <a:r>
              <a:rPr lang="en-US" sz="1050">
                <a:solidFill>
                  <a:srgbClr val="A31515"/>
                </a:solidFill>
                <a:highlight>
                  <a:srgbClr val="FFFFFE"/>
                </a:highlight>
                <a:latin typeface="Courier New"/>
                <a:ea typeface="Courier New"/>
                <a:cs typeface="Courier New"/>
                <a:sym typeface="Courier New"/>
              </a:rPr>
              <a:t>'binary_crossentropy'</a:t>
            </a:r>
            <a:r>
              <a:rPr lang="en-US" sz="1050">
                <a:solidFill>
                  <a:srgbClr val="000000"/>
                </a:solidFill>
                <a:highlight>
                  <a:srgbClr val="FFFFFE"/>
                </a:highlight>
                <a:latin typeface="Courier New"/>
                <a:ea typeface="Courier New"/>
                <a:cs typeface="Courier New"/>
                <a:sym typeface="Courier New"/>
              </a:rPr>
              <a:t>, metrics=[</a:t>
            </a:r>
            <a:r>
              <a:rPr lang="en-US" sz="1050">
                <a:solidFill>
                  <a:srgbClr val="A31515"/>
                </a:solidFill>
                <a:highlight>
                  <a:srgbClr val="FFFFFE"/>
                </a:highlight>
                <a:latin typeface="Courier New"/>
                <a:ea typeface="Courier New"/>
                <a:cs typeface="Courier New"/>
                <a:sym typeface="Courier New"/>
              </a:rPr>
              <a:t>'acc'</a:t>
            </a:r>
            <a:r>
              <a:rPr lang="en-U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rgbClr val="008000"/>
                </a:solidFill>
                <a:highlight>
                  <a:srgbClr val="FFFFFE"/>
                </a:highlight>
                <a:latin typeface="Courier New"/>
                <a:ea typeface="Courier New"/>
                <a:cs typeface="Courier New"/>
                <a:sym typeface="Courier New"/>
              </a:rPr>
              <a:t>## Fit the model</a:t>
            </a:r>
            <a:endParaRPr sz="105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050">
                <a:solidFill>
                  <a:srgbClr val="000000"/>
                </a:solidFill>
                <a:highlight>
                  <a:srgbClr val="FFFFFE"/>
                </a:highlight>
                <a:latin typeface="Courier New"/>
                <a:ea typeface="Courier New"/>
                <a:cs typeface="Courier New"/>
                <a:sym typeface="Courier New"/>
              </a:rPr>
              <a:t>hst = nn_new.fit(x, y, batch_size=</a:t>
            </a:r>
            <a:r>
              <a:rPr lang="en-US" sz="1050">
                <a:solidFill>
                  <a:srgbClr val="09885A"/>
                </a:solidFill>
                <a:highlight>
                  <a:srgbClr val="FFFFFE"/>
                </a:highlight>
                <a:latin typeface="Courier New"/>
                <a:ea typeface="Courier New"/>
                <a:cs typeface="Courier New"/>
                <a:sym typeface="Courier New"/>
              </a:rPr>
              <a:t>50</a:t>
            </a:r>
            <a:r>
              <a:rPr lang="en-US" sz="1050">
                <a:solidFill>
                  <a:srgbClr val="000000"/>
                </a:solidFill>
                <a:highlight>
                  <a:srgbClr val="FFFFFE"/>
                </a:highlight>
                <a:latin typeface="Courier New"/>
                <a:ea typeface="Courier New"/>
                <a:cs typeface="Courier New"/>
                <a:sym typeface="Courier New"/>
              </a:rPr>
              <a:t>, epochs=</a:t>
            </a:r>
            <a:r>
              <a:rPr lang="en-US" sz="1050">
                <a:solidFill>
                  <a:srgbClr val="09885A"/>
                </a:solidFill>
                <a:highlight>
                  <a:srgbClr val="FFFFFE"/>
                </a:highlight>
                <a:latin typeface="Courier New"/>
                <a:ea typeface="Courier New"/>
                <a:cs typeface="Courier New"/>
                <a:sym typeface="Courier New"/>
              </a:rPr>
              <a:t>250</a:t>
            </a:r>
            <a:r>
              <a:rPr lang="en-US" sz="1050">
                <a:solidFill>
                  <a:srgbClr val="000000"/>
                </a:solidFill>
                <a:highlight>
                  <a:srgbClr val="FFFFFE"/>
                </a:highlight>
                <a:latin typeface="Courier New"/>
                <a:ea typeface="Courier New"/>
                <a:cs typeface="Courier New"/>
                <a:sym typeface="Courier New"/>
              </a:rPr>
              <a:t>, verbose=</a:t>
            </a:r>
            <a:r>
              <a:rPr lang="en-US" sz="1050">
                <a:solidFill>
                  <a:srgbClr val="09885A"/>
                </a:solidFill>
                <a:highlight>
                  <a:srgbClr val="FFFFFE"/>
                </a:highlight>
                <a:latin typeface="Courier New"/>
                <a:ea typeface="Courier New"/>
                <a:cs typeface="Courier New"/>
                <a:sym typeface="Courier New"/>
              </a:rPr>
              <a:t>0</a:t>
            </a:r>
            <a:r>
              <a:rPr lang="en-US"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
        <p:nvSpPr>
          <p:cNvPr id="438" name="Google Shape;438;g80458d2d92_3_47"/>
          <p:cNvSpPr txBox="1"/>
          <p:nvPr/>
        </p:nvSpPr>
        <p:spPr>
          <a:xfrm>
            <a:off x="1269275" y="1436550"/>
            <a:ext cx="2135100" cy="639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Choose an optimizer.  Good bets: ‘adam’, ‘sgd’</a:t>
            </a:r>
            <a:endParaRPr/>
          </a:p>
        </p:txBody>
      </p:sp>
      <p:sp>
        <p:nvSpPr>
          <p:cNvPr id="439" name="Google Shape;439;g80458d2d92_3_47"/>
          <p:cNvSpPr txBox="1"/>
          <p:nvPr/>
        </p:nvSpPr>
        <p:spPr>
          <a:xfrm>
            <a:off x="3699575" y="1456225"/>
            <a:ext cx="3916200" cy="1121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Define an appropriate loss function for your response:</a:t>
            </a:r>
            <a:endParaRPr/>
          </a:p>
          <a:p>
            <a:pPr indent="0" lvl="0" marL="0" rtl="0" algn="l">
              <a:spcBef>
                <a:spcPts val="0"/>
              </a:spcBef>
              <a:spcAft>
                <a:spcPts val="0"/>
              </a:spcAft>
              <a:buNone/>
            </a:pPr>
            <a:r>
              <a:rPr lang="en-US"/>
              <a:t>‘</a:t>
            </a:r>
            <a:r>
              <a:rPr lang="en-US">
                <a:solidFill>
                  <a:schemeClr val="dk2"/>
                </a:solidFill>
              </a:rPr>
              <a:t>binary_crossentropy</a:t>
            </a:r>
            <a:r>
              <a:rPr lang="en-US"/>
              <a:t>’ for binary</a:t>
            </a:r>
            <a:br>
              <a:rPr lang="en-US"/>
            </a:br>
            <a:r>
              <a:rPr lang="en-US"/>
              <a:t>‘</a:t>
            </a:r>
            <a:r>
              <a:rPr lang="en-US">
                <a:solidFill>
                  <a:schemeClr val="dk2"/>
                </a:solidFill>
              </a:rPr>
              <a:t>mean_squared_erro</a:t>
            </a:r>
            <a:r>
              <a:rPr lang="en-US"/>
              <a:t>r’ for continuous</a:t>
            </a:r>
            <a:endParaRPr/>
          </a:p>
        </p:txBody>
      </p:sp>
      <p:sp>
        <p:nvSpPr>
          <p:cNvPr id="440" name="Google Shape;440;g80458d2d92_3_47"/>
          <p:cNvSpPr txBox="1"/>
          <p:nvPr/>
        </p:nvSpPr>
        <p:spPr>
          <a:xfrm>
            <a:off x="206625" y="4516225"/>
            <a:ext cx="2184300" cy="639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The data: first predictors, then response</a:t>
            </a:r>
            <a:endParaRPr/>
          </a:p>
        </p:txBody>
      </p:sp>
      <p:sp>
        <p:nvSpPr>
          <p:cNvPr id="441" name="Google Shape;441;g80458d2d92_3_47"/>
          <p:cNvSpPr txBox="1"/>
          <p:nvPr/>
        </p:nvSpPr>
        <p:spPr>
          <a:xfrm>
            <a:off x="3030500" y="4155450"/>
            <a:ext cx="2518800" cy="1210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u="sng"/>
              <a:t>Batch Size</a:t>
            </a:r>
            <a:r>
              <a:rPr lang="en-US"/>
              <a:t>: Number of observations to look at at a time</a:t>
            </a:r>
            <a:br>
              <a:rPr lang="en-US"/>
            </a:br>
            <a:r>
              <a:rPr lang="en-US" u="sng"/>
              <a:t>Epochs</a:t>
            </a:r>
            <a:r>
              <a:rPr lang="en-US"/>
              <a:t>: How many times to look at the entire data set.</a:t>
            </a:r>
            <a:endParaRPr/>
          </a:p>
        </p:txBody>
      </p:sp>
      <p:sp>
        <p:nvSpPr>
          <p:cNvPr id="442" name="Google Shape;442;g80458d2d92_3_47"/>
          <p:cNvSpPr txBox="1"/>
          <p:nvPr/>
        </p:nvSpPr>
        <p:spPr>
          <a:xfrm>
            <a:off x="6169250" y="4289950"/>
            <a:ext cx="2518800" cy="8658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Nature of processing updates.  Change to 1 for exciting updates!</a:t>
            </a:r>
            <a:endParaRPr/>
          </a:p>
        </p:txBody>
      </p:sp>
      <p:cxnSp>
        <p:nvCxnSpPr>
          <p:cNvPr id="443" name="Google Shape;443;g80458d2d92_3_47"/>
          <p:cNvCxnSpPr>
            <a:stCxn id="438" idx="2"/>
          </p:cNvCxnSpPr>
          <p:nvPr/>
        </p:nvCxnSpPr>
        <p:spPr>
          <a:xfrm flipH="1">
            <a:off x="2253125" y="2076150"/>
            <a:ext cx="83700" cy="767400"/>
          </a:xfrm>
          <a:prstGeom prst="straightConnector1">
            <a:avLst/>
          </a:prstGeom>
          <a:noFill/>
          <a:ln cap="flat" cmpd="sng" w="9525">
            <a:solidFill>
              <a:schemeClr val="dk2"/>
            </a:solidFill>
            <a:prstDash val="solid"/>
            <a:round/>
            <a:headEnd len="med" w="med" type="none"/>
            <a:tailEnd len="med" w="med" type="triangle"/>
          </a:ln>
        </p:spPr>
      </p:cxnSp>
      <p:cxnSp>
        <p:nvCxnSpPr>
          <p:cNvPr id="444" name="Google Shape;444;g80458d2d92_3_47"/>
          <p:cNvCxnSpPr>
            <a:stCxn id="439" idx="2"/>
          </p:cNvCxnSpPr>
          <p:nvPr/>
        </p:nvCxnSpPr>
        <p:spPr>
          <a:xfrm flipH="1">
            <a:off x="4575275" y="2577925"/>
            <a:ext cx="1082400" cy="305100"/>
          </a:xfrm>
          <a:prstGeom prst="straightConnector1">
            <a:avLst/>
          </a:prstGeom>
          <a:noFill/>
          <a:ln cap="flat" cmpd="sng" w="9525">
            <a:solidFill>
              <a:schemeClr val="dk2"/>
            </a:solidFill>
            <a:prstDash val="solid"/>
            <a:round/>
            <a:headEnd len="med" w="med" type="none"/>
            <a:tailEnd len="med" w="med" type="triangle"/>
          </a:ln>
        </p:spPr>
      </p:cxnSp>
      <p:cxnSp>
        <p:nvCxnSpPr>
          <p:cNvPr id="445" name="Google Shape;445;g80458d2d92_3_47"/>
          <p:cNvCxnSpPr>
            <a:stCxn id="440" idx="0"/>
          </p:cNvCxnSpPr>
          <p:nvPr/>
        </p:nvCxnSpPr>
        <p:spPr>
          <a:xfrm flipH="1" rot="10800000">
            <a:off x="1298775" y="3837325"/>
            <a:ext cx="561000" cy="6789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g80458d2d92_3_47"/>
          <p:cNvCxnSpPr/>
          <p:nvPr/>
        </p:nvCxnSpPr>
        <p:spPr>
          <a:xfrm rot="10800000">
            <a:off x="3237225" y="3827525"/>
            <a:ext cx="373800" cy="28530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g80458d2d92_3_47"/>
          <p:cNvCxnSpPr>
            <a:stCxn id="441" idx="0"/>
          </p:cNvCxnSpPr>
          <p:nvPr/>
        </p:nvCxnSpPr>
        <p:spPr>
          <a:xfrm rot="10800000">
            <a:off x="4093100" y="3817650"/>
            <a:ext cx="196800" cy="3378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g80458d2d92_3_47"/>
          <p:cNvCxnSpPr>
            <a:stCxn id="442" idx="0"/>
          </p:cNvCxnSpPr>
          <p:nvPr/>
        </p:nvCxnSpPr>
        <p:spPr>
          <a:xfrm rot="10800000">
            <a:off x="5175350" y="3699550"/>
            <a:ext cx="2253300" cy="590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3"/>
          <p:cNvSpPr txBox="1"/>
          <p:nvPr>
            <p:ph idx="1" type="body"/>
          </p:nvPr>
        </p:nvSpPr>
        <p:spPr>
          <a:xfrm>
            <a:off x="304800" y="990600"/>
            <a:ext cx="8229600" cy="525780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800"/>
              <a:buChar char="•"/>
            </a:pPr>
            <a:r>
              <a:rPr lang="en-US" sz="1800"/>
              <a:t>TF/</a:t>
            </a:r>
            <a:r>
              <a:rPr lang="en-US" sz="1800"/>
              <a:t>Keras is designed to be easy to use, but offer advanced users the flexibility they need.</a:t>
            </a:r>
            <a:endParaRPr/>
          </a:p>
          <a:p>
            <a:pPr indent="-171450" lvl="0" marL="171450" rtl="0" algn="l">
              <a:lnSpc>
                <a:spcPct val="100000"/>
              </a:lnSpc>
              <a:spcBef>
                <a:spcPts val="1200"/>
              </a:spcBef>
              <a:spcAft>
                <a:spcPts val="0"/>
              </a:spcAft>
              <a:buClr>
                <a:schemeClr val="dk1"/>
              </a:buClr>
              <a:buSzPts val="1800"/>
              <a:buChar char="•"/>
            </a:pPr>
            <a:r>
              <a:rPr lang="en-US" sz="1800"/>
              <a:t>TF/</a:t>
            </a:r>
            <a:r>
              <a:rPr lang="en-US" sz="1800"/>
              <a:t>Keras provides ways to customize:</a:t>
            </a:r>
            <a:endParaRPr/>
          </a:p>
          <a:p>
            <a:pPr indent="-171450" lvl="1" marL="342900" rtl="0" algn="l">
              <a:lnSpc>
                <a:spcPct val="100000"/>
              </a:lnSpc>
              <a:spcBef>
                <a:spcPts val="300"/>
              </a:spcBef>
              <a:spcAft>
                <a:spcPts val="0"/>
              </a:spcAft>
              <a:buClr>
                <a:schemeClr val="dk1"/>
              </a:buClr>
              <a:buSzPts val="1600"/>
              <a:buChar char="–"/>
            </a:pPr>
            <a:r>
              <a:rPr lang="en-US" sz="1600"/>
              <a:t>Layers, including size and activation functions. </a:t>
            </a:r>
            <a:r>
              <a:rPr lang="en-US" sz="1600" u="sng"/>
              <a:t>We will see other layer t</a:t>
            </a:r>
            <a:r>
              <a:rPr lang="en-US" u="sng"/>
              <a:t>ypes in upcoming modules!</a:t>
            </a:r>
            <a:endParaRPr u="sng"/>
          </a:p>
          <a:p>
            <a:pPr indent="-171450" lvl="1" marL="342900" rtl="0" algn="l">
              <a:lnSpc>
                <a:spcPct val="100000"/>
              </a:lnSpc>
              <a:spcBef>
                <a:spcPts val="300"/>
              </a:spcBef>
              <a:spcAft>
                <a:spcPts val="0"/>
              </a:spcAft>
              <a:buClr>
                <a:schemeClr val="dk1"/>
              </a:buClr>
              <a:buSzPts val="1600"/>
              <a:buChar char="–"/>
            </a:pPr>
            <a:r>
              <a:rPr lang="en-US" sz="1600"/>
              <a:t>Advanced network structures (Convolutional, Recurrent network structures)</a:t>
            </a:r>
            <a:endParaRPr/>
          </a:p>
          <a:p>
            <a:pPr indent="-171450" lvl="1" marL="342900" rtl="0" algn="l">
              <a:lnSpc>
                <a:spcPct val="100000"/>
              </a:lnSpc>
              <a:spcBef>
                <a:spcPts val="300"/>
              </a:spcBef>
              <a:spcAft>
                <a:spcPts val="0"/>
              </a:spcAft>
              <a:buClr>
                <a:schemeClr val="dk1"/>
              </a:buClr>
              <a:buSzPts val="1600"/>
              <a:buChar char="–"/>
            </a:pPr>
            <a:r>
              <a:rPr lang="en-US" sz="1600"/>
              <a:t>Optimizers (Training Algorithms)</a:t>
            </a:r>
            <a:endParaRPr/>
          </a:p>
          <a:p>
            <a:pPr indent="-171450" lvl="1" marL="342900" rtl="0" algn="l">
              <a:lnSpc>
                <a:spcPct val="100000"/>
              </a:lnSpc>
              <a:spcBef>
                <a:spcPts val="300"/>
              </a:spcBef>
              <a:spcAft>
                <a:spcPts val="0"/>
              </a:spcAft>
              <a:buClr>
                <a:schemeClr val="dk1"/>
              </a:buClr>
              <a:buSzPts val="1600"/>
              <a:buChar char="–"/>
            </a:pPr>
            <a:r>
              <a:rPr lang="en-US" sz="1600"/>
              <a:t>Other network features</a:t>
            </a:r>
            <a:endParaRPr/>
          </a:p>
          <a:p>
            <a:pPr indent="-171450" lvl="0" marL="171450" rtl="0" algn="l">
              <a:lnSpc>
                <a:spcPct val="100000"/>
              </a:lnSpc>
              <a:spcBef>
                <a:spcPts val="1200"/>
              </a:spcBef>
              <a:spcAft>
                <a:spcPts val="0"/>
              </a:spcAft>
              <a:buClr>
                <a:schemeClr val="dk1"/>
              </a:buClr>
              <a:buSzPts val="1800"/>
              <a:buChar char="•"/>
            </a:pPr>
            <a:r>
              <a:rPr lang="en-US" sz="1800"/>
              <a:t>Most of these offer easy-to use out of the box, but are easy to customize if needed.</a:t>
            </a:r>
            <a:endParaRPr/>
          </a:p>
          <a:p>
            <a:pPr indent="-171450" lvl="0" marL="171450" rtl="0" algn="l">
              <a:lnSpc>
                <a:spcPct val="100000"/>
              </a:lnSpc>
              <a:spcBef>
                <a:spcPts val="1200"/>
              </a:spcBef>
              <a:spcAft>
                <a:spcPts val="0"/>
              </a:spcAft>
              <a:buClr>
                <a:schemeClr val="dk1"/>
              </a:buClr>
              <a:buSzPts val="1800"/>
              <a:buChar char="•"/>
            </a:pPr>
            <a:r>
              <a:t/>
            </a:r>
            <a:endParaRPr/>
          </a:p>
        </p:txBody>
      </p:sp>
      <p:sp>
        <p:nvSpPr>
          <p:cNvPr id="454" name="Google Shape;454;p53"/>
          <p:cNvSpPr txBox="1"/>
          <p:nvPr>
            <p:ph type="title"/>
          </p:nvPr>
        </p:nvSpPr>
        <p:spPr>
          <a:xfrm>
            <a:off x="457200" y="274638"/>
            <a:ext cx="8229600" cy="63976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C00000"/>
              </a:buClr>
              <a:buSzPts val="3200"/>
              <a:buFont typeface="Arial"/>
              <a:buNone/>
            </a:pPr>
            <a:r>
              <a:rPr lang="en-US" sz="3200">
                <a:solidFill>
                  <a:srgbClr val="C00000"/>
                </a:solidFill>
              </a:rPr>
              <a:t>Flexibility of TF/Keras</a:t>
            </a:r>
            <a:endParaRPr sz="3200">
              <a:solidFill>
                <a:srgbClr val="C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5"/>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Practical Considerations</a:t>
            </a:r>
            <a:endParaRPr>
              <a:solidFill>
                <a:schemeClr val="accent1"/>
              </a:solidFill>
            </a:endParaRPr>
          </a:p>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when working with data</a:t>
            </a:r>
            <a:endParaRPr>
              <a:solidFill>
                <a:schemeClr val="accent1"/>
              </a:solidFill>
            </a:endParaRPr>
          </a:p>
        </p:txBody>
      </p:sp>
      <p:sp>
        <p:nvSpPr>
          <p:cNvPr id="460" name="Google Shape;460;p55"/>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6"/>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Data Preparation for</a:t>
            </a:r>
            <a:br>
              <a:rPr lang="en-US"/>
            </a:br>
            <a:r>
              <a:rPr lang="en-US"/>
              <a:t>Neural Networks</a:t>
            </a:r>
            <a:endParaRPr/>
          </a:p>
        </p:txBody>
      </p:sp>
      <p:sp>
        <p:nvSpPr>
          <p:cNvPr id="466" name="Google Shape;466;p56"/>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600"/>
              <a:buNone/>
            </a:pPr>
            <a:r>
              <a:rPr lang="en-US"/>
              <a:t>To prepare your data for training neural networks:</a:t>
            </a:r>
            <a:endParaRPr/>
          </a:p>
          <a:p>
            <a:pPr indent="-171450" lvl="0" marL="171450" rtl="0" algn="l">
              <a:lnSpc>
                <a:spcPct val="100000"/>
              </a:lnSpc>
              <a:spcBef>
                <a:spcPts val="1200"/>
              </a:spcBef>
              <a:spcAft>
                <a:spcPts val="0"/>
              </a:spcAft>
              <a:buClr>
                <a:schemeClr val="dk1"/>
              </a:buClr>
              <a:buSzPts val="1600"/>
              <a:buChar char="•"/>
            </a:pPr>
            <a:r>
              <a:rPr b="1" lang="en-US"/>
              <a:t>Standardize</a:t>
            </a:r>
            <a:r>
              <a:rPr lang="en-US"/>
              <a:t> or </a:t>
            </a:r>
            <a:r>
              <a:rPr b="1" lang="en-US"/>
              <a:t>Normalize</a:t>
            </a:r>
            <a:r>
              <a:rPr lang="en-US"/>
              <a:t> data (X) before training.  Avoids vanishing gradient problem.</a:t>
            </a:r>
            <a:endParaRPr/>
          </a:p>
          <a:p>
            <a:pPr indent="-171450" lvl="1" marL="342900" rtl="0" algn="l">
              <a:lnSpc>
                <a:spcPct val="100000"/>
              </a:lnSpc>
              <a:spcBef>
                <a:spcPts val="300"/>
              </a:spcBef>
              <a:spcAft>
                <a:spcPts val="0"/>
              </a:spcAft>
              <a:buClr>
                <a:schemeClr val="dk1"/>
              </a:buClr>
              <a:buSzPts val="1600"/>
              <a:buChar char="–"/>
            </a:pPr>
            <a:r>
              <a:rPr lang="en-US"/>
              <a:t>Min/Max scaling is often used.</a:t>
            </a:r>
            <a:endParaRPr/>
          </a:p>
          <a:p>
            <a:pPr indent="-171450" lvl="1" marL="342900" rtl="0" algn="l">
              <a:lnSpc>
                <a:spcPct val="100000"/>
              </a:lnSpc>
              <a:spcBef>
                <a:spcPts val="300"/>
              </a:spcBef>
              <a:spcAft>
                <a:spcPts val="0"/>
              </a:spcAft>
              <a:buClr>
                <a:schemeClr val="dk1"/>
              </a:buClr>
              <a:buSzPts val="1600"/>
              <a:buChar char="–"/>
            </a:pPr>
            <a:r>
              <a:rPr lang="en-US"/>
              <a:t>Gaussian standardization may perform better when large outliers are present.</a:t>
            </a:r>
            <a:endParaRPr/>
          </a:p>
          <a:p>
            <a:pPr indent="-171450" lvl="0" marL="171450" rtl="0" algn="l">
              <a:lnSpc>
                <a:spcPct val="100000"/>
              </a:lnSpc>
              <a:spcBef>
                <a:spcPts val="1200"/>
              </a:spcBef>
              <a:spcAft>
                <a:spcPts val="0"/>
              </a:spcAft>
              <a:buClr>
                <a:schemeClr val="dk1"/>
              </a:buClr>
              <a:buSzPts val="1600"/>
              <a:buChar char="•"/>
            </a:pPr>
            <a:r>
              <a:rPr lang="en-US"/>
              <a:t>May need to create “dummy” or “indicator” variables from categorical variables.</a:t>
            </a:r>
            <a:endParaRPr/>
          </a:p>
          <a:p>
            <a:pPr indent="-69850" lvl="1" marL="342900" rtl="0" algn="l">
              <a:lnSpc>
                <a:spcPct val="100000"/>
              </a:lnSpc>
              <a:spcBef>
                <a:spcPts val="300"/>
              </a:spcBef>
              <a:spcAft>
                <a:spcPts val="0"/>
              </a:spcAft>
              <a:buClr>
                <a:schemeClr val="dk1"/>
              </a:buClr>
              <a:buSzPts val="1600"/>
              <a:buNone/>
            </a:pPr>
            <a:r>
              <a:t/>
            </a:r>
            <a:endParaRPr/>
          </a:p>
        </p:txBody>
      </p:sp>
      <p:sp>
        <p:nvSpPr>
          <p:cNvPr id="467" name="Google Shape;467;p56"/>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Choices to Make when</a:t>
            </a:r>
            <a:br>
              <a:rPr lang="en-US"/>
            </a:br>
            <a:r>
              <a:rPr lang="en-US"/>
              <a:t>Using Neural Networks</a:t>
            </a:r>
            <a:endParaRPr/>
          </a:p>
        </p:txBody>
      </p:sp>
      <p:sp>
        <p:nvSpPr>
          <p:cNvPr id="474" name="Google Shape;474;p57"/>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Determine Network Structure and Properties</a:t>
            </a:r>
            <a:endParaRPr/>
          </a:p>
          <a:p>
            <a:pPr indent="-171450" lvl="1" marL="342900" rtl="0" algn="l">
              <a:lnSpc>
                <a:spcPct val="100000"/>
              </a:lnSpc>
              <a:spcBef>
                <a:spcPts val="300"/>
              </a:spcBef>
              <a:spcAft>
                <a:spcPts val="0"/>
              </a:spcAft>
              <a:buClr>
                <a:schemeClr val="dk1"/>
              </a:buClr>
              <a:buSzPts val="1600"/>
              <a:buChar char="–"/>
            </a:pPr>
            <a:r>
              <a:rPr lang="en-US"/>
              <a:t>How many layers will you use?</a:t>
            </a:r>
            <a:endParaRPr/>
          </a:p>
          <a:p>
            <a:pPr indent="-171450" lvl="1" marL="342900" rtl="0" algn="l">
              <a:lnSpc>
                <a:spcPct val="100000"/>
              </a:lnSpc>
              <a:spcBef>
                <a:spcPts val="300"/>
              </a:spcBef>
              <a:spcAft>
                <a:spcPts val="0"/>
              </a:spcAft>
              <a:buClr>
                <a:schemeClr val="dk1"/>
              </a:buClr>
              <a:buSzPts val="1600"/>
              <a:buChar char="–"/>
            </a:pPr>
            <a:r>
              <a:rPr lang="en-US"/>
              <a:t>How many nodes will be found in each layer?</a:t>
            </a:r>
            <a:endParaRPr/>
          </a:p>
          <a:p>
            <a:pPr indent="-171450" lvl="1" marL="342900" rtl="0" algn="l">
              <a:lnSpc>
                <a:spcPct val="100000"/>
              </a:lnSpc>
              <a:spcBef>
                <a:spcPts val="300"/>
              </a:spcBef>
              <a:spcAft>
                <a:spcPts val="0"/>
              </a:spcAft>
              <a:buClr>
                <a:schemeClr val="dk1"/>
              </a:buClr>
              <a:buSzPts val="1600"/>
              <a:buChar char="–"/>
            </a:pPr>
            <a:r>
              <a:rPr lang="en-US"/>
              <a:t>Which activation functions will we use?</a:t>
            </a:r>
            <a:endParaRPr/>
          </a:p>
          <a:p>
            <a:pPr indent="-171450" lvl="0" marL="171450" rtl="0" algn="l">
              <a:lnSpc>
                <a:spcPct val="100000"/>
              </a:lnSpc>
              <a:spcBef>
                <a:spcPts val="1200"/>
              </a:spcBef>
              <a:spcAft>
                <a:spcPts val="0"/>
              </a:spcAft>
              <a:buClr>
                <a:schemeClr val="dk1"/>
              </a:buClr>
              <a:buSzPts val="1600"/>
              <a:buChar char="•"/>
            </a:pPr>
            <a:r>
              <a:rPr lang="en-US"/>
              <a:t>Train the network effectively</a:t>
            </a:r>
            <a:endParaRPr/>
          </a:p>
          <a:p>
            <a:pPr indent="-171450" lvl="1" marL="342900" rtl="0" algn="l">
              <a:lnSpc>
                <a:spcPct val="100000"/>
              </a:lnSpc>
              <a:spcBef>
                <a:spcPts val="300"/>
              </a:spcBef>
              <a:spcAft>
                <a:spcPts val="0"/>
              </a:spcAft>
              <a:buClr>
                <a:schemeClr val="dk1"/>
              </a:buClr>
              <a:buSzPts val="1600"/>
              <a:buChar char="–"/>
            </a:pPr>
            <a:r>
              <a:rPr lang="en-US"/>
              <a:t>Which training algorithm will we choose? (Consider using an algorithm with </a:t>
            </a:r>
            <a:r>
              <a:rPr b="1" lang="en-US"/>
              <a:t>learning rate decay</a:t>
            </a:r>
            <a:r>
              <a:rPr lang="en-US"/>
              <a:t> like Adam).</a:t>
            </a:r>
            <a:endParaRPr/>
          </a:p>
          <a:p>
            <a:pPr indent="-171450" lvl="1" marL="342900" rtl="0" algn="l">
              <a:lnSpc>
                <a:spcPct val="100000"/>
              </a:lnSpc>
              <a:spcBef>
                <a:spcPts val="300"/>
              </a:spcBef>
              <a:spcAft>
                <a:spcPts val="0"/>
              </a:spcAft>
              <a:buClr>
                <a:schemeClr val="dk1"/>
              </a:buClr>
              <a:buSzPts val="1600"/>
              <a:buChar char="–"/>
            </a:pPr>
            <a:r>
              <a:rPr lang="en-US"/>
              <a:t>Which mini-batch size will we use? (Smaller batches can be slower and more volatile, but can help escape local minima/saddle points.)</a:t>
            </a:r>
            <a:endParaRPr/>
          </a:p>
          <a:p>
            <a:pPr indent="-171450" lvl="1" marL="342900" rtl="0" algn="l">
              <a:lnSpc>
                <a:spcPct val="100000"/>
              </a:lnSpc>
              <a:spcBef>
                <a:spcPts val="300"/>
              </a:spcBef>
              <a:spcAft>
                <a:spcPts val="0"/>
              </a:spcAft>
              <a:buClr>
                <a:schemeClr val="dk1"/>
              </a:buClr>
              <a:buSzPts val="1600"/>
              <a:buChar char="–"/>
            </a:pPr>
            <a:r>
              <a:rPr lang="en-US"/>
              <a:t>How long will we train the network?</a:t>
            </a:r>
            <a:endParaRPr/>
          </a:p>
          <a:p>
            <a:pPr indent="-171450" lvl="0" marL="171450" rtl="0" algn="l">
              <a:lnSpc>
                <a:spcPct val="100000"/>
              </a:lnSpc>
              <a:spcBef>
                <a:spcPts val="1200"/>
              </a:spcBef>
              <a:spcAft>
                <a:spcPts val="0"/>
              </a:spcAft>
              <a:buClr>
                <a:schemeClr val="dk1"/>
              </a:buClr>
              <a:buSzPts val="1600"/>
              <a:buChar char="•"/>
            </a:pPr>
            <a:r>
              <a:rPr lang="en-US"/>
              <a:t>Avoid overfitting!</a:t>
            </a:r>
            <a:endParaRPr/>
          </a:p>
          <a:p>
            <a:pPr indent="0" lvl="0" marL="0" rtl="0" algn="l">
              <a:lnSpc>
                <a:spcPct val="100000"/>
              </a:lnSpc>
              <a:spcBef>
                <a:spcPts val="1200"/>
              </a:spcBef>
              <a:spcAft>
                <a:spcPts val="0"/>
              </a:spcAft>
              <a:buClr>
                <a:schemeClr val="dk1"/>
              </a:buClr>
              <a:buSzPts val="1600"/>
              <a:buNone/>
            </a:pPr>
            <a:br>
              <a:rPr lang="en-US"/>
            </a:br>
            <a:endParaRPr/>
          </a:p>
          <a:p>
            <a:pPr indent="-69850" lvl="0" marL="171450" rtl="0" algn="l">
              <a:lnSpc>
                <a:spcPct val="100000"/>
              </a:lnSpc>
              <a:spcBef>
                <a:spcPts val="1200"/>
              </a:spcBef>
              <a:spcAft>
                <a:spcPts val="0"/>
              </a:spcAft>
              <a:buClr>
                <a:schemeClr val="dk1"/>
              </a:buClr>
              <a:buSzPts val="1600"/>
              <a:buNone/>
            </a:pPr>
            <a:r>
              <a:t/>
            </a:r>
            <a:endParaRPr/>
          </a:p>
          <a:p>
            <a:pPr indent="-69850" lvl="0" marL="171450" rtl="0" algn="l">
              <a:lnSpc>
                <a:spcPct val="100000"/>
              </a:lnSpc>
              <a:spcBef>
                <a:spcPts val="1200"/>
              </a:spcBef>
              <a:spcAft>
                <a:spcPts val="0"/>
              </a:spcAft>
              <a:buClr>
                <a:schemeClr val="dk1"/>
              </a:buClr>
              <a:buSzPts val="1600"/>
              <a:buNone/>
            </a:pPr>
            <a:r>
              <a:t/>
            </a:r>
            <a:endParaRPr/>
          </a:p>
        </p:txBody>
      </p:sp>
      <p:sp>
        <p:nvSpPr>
          <p:cNvPr id="475" name="Google Shape;475;p57"/>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9"/>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Overfitting</a:t>
            </a:r>
            <a:endParaRPr/>
          </a:p>
        </p:txBody>
      </p:sp>
      <p:sp>
        <p:nvSpPr>
          <p:cNvPr id="481" name="Google Shape;481;p59"/>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Neural Networks are flexible models, with a (potentially) large number of parameters, therefore overfitting is a concern.</a:t>
            </a:r>
            <a:endParaRPr/>
          </a:p>
          <a:p>
            <a:pPr indent="-171450" lvl="0" marL="171450" rtl="0" algn="l">
              <a:lnSpc>
                <a:spcPct val="100000"/>
              </a:lnSpc>
              <a:spcBef>
                <a:spcPts val="1200"/>
              </a:spcBef>
              <a:spcAft>
                <a:spcPts val="0"/>
              </a:spcAft>
              <a:buClr>
                <a:schemeClr val="dk1"/>
              </a:buClr>
              <a:buSzPts val="1600"/>
              <a:buChar char="•"/>
            </a:pPr>
            <a:r>
              <a:rPr lang="en-US"/>
              <a:t>Strategies to avoid overfitting in ANNs include:</a:t>
            </a:r>
            <a:endParaRPr/>
          </a:p>
          <a:p>
            <a:pPr indent="-171450" lvl="1" marL="342900" rtl="0" algn="l">
              <a:lnSpc>
                <a:spcPct val="100000"/>
              </a:lnSpc>
              <a:spcBef>
                <a:spcPts val="300"/>
              </a:spcBef>
              <a:spcAft>
                <a:spcPts val="0"/>
              </a:spcAft>
              <a:buClr>
                <a:schemeClr val="dk1"/>
              </a:buClr>
              <a:buSzPts val="1600"/>
              <a:buChar char="–"/>
            </a:pPr>
            <a:r>
              <a:rPr lang="en-US"/>
              <a:t>Multiple narrow layers vs. Single wide layer</a:t>
            </a:r>
            <a:endParaRPr/>
          </a:p>
          <a:p>
            <a:pPr indent="-171450" lvl="1" marL="342900" rtl="0" algn="l">
              <a:lnSpc>
                <a:spcPct val="100000"/>
              </a:lnSpc>
              <a:spcBef>
                <a:spcPts val="300"/>
              </a:spcBef>
              <a:spcAft>
                <a:spcPts val="0"/>
              </a:spcAft>
              <a:buClr>
                <a:schemeClr val="dk1"/>
              </a:buClr>
              <a:buSzPts val="1600"/>
              <a:buChar char="–"/>
            </a:pPr>
            <a:r>
              <a:rPr lang="en-US"/>
              <a:t>Weight Regularization: Penalizing large weights in the cost function.  </a:t>
            </a:r>
            <a:endParaRPr/>
          </a:p>
          <a:p>
            <a:pPr indent="-171450" lvl="1" marL="342900" rtl="0" algn="l">
              <a:lnSpc>
                <a:spcPct val="100000"/>
              </a:lnSpc>
              <a:spcBef>
                <a:spcPts val="300"/>
              </a:spcBef>
              <a:spcAft>
                <a:spcPts val="0"/>
              </a:spcAft>
              <a:buClr>
                <a:schemeClr val="dk1"/>
              </a:buClr>
              <a:buSzPts val="1600"/>
              <a:buChar char="–"/>
            </a:pPr>
            <a:r>
              <a:rPr lang="en-US"/>
              <a:t>Dropout: Randomly set a fraction of neurons’ activations to 0 during training.  This forces redundancy of neurons, and reduces neuron specialization.</a:t>
            </a:r>
            <a:endParaRPr/>
          </a:p>
          <a:p>
            <a:pPr indent="-171450" lvl="1" marL="342900" rtl="0" algn="l">
              <a:lnSpc>
                <a:spcPct val="100000"/>
              </a:lnSpc>
              <a:spcBef>
                <a:spcPts val="300"/>
              </a:spcBef>
              <a:spcAft>
                <a:spcPts val="0"/>
              </a:spcAft>
              <a:buClr>
                <a:schemeClr val="dk1"/>
              </a:buClr>
              <a:buSzPts val="1600"/>
              <a:buChar char="–"/>
            </a:pPr>
            <a:r>
              <a:rPr lang="en-US"/>
              <a:t>Early Stopping via a validation set.</a:t>
            </a:r>
            <a:endParaRPr/>
          </a:p>
        </p:txBody>
      </p:sp>
      <p:sp>
        <p:nvSpPr>
          <p:cNvPr id="482" name="Google Shape;482;p59"/>
          <p:cNvSpPr txBox="1"/>
          <p:nvPr>
            <p:ph idx="4294967295" type="sldNum"/>
          </p:nvPr>
        </p:nvSpPr>
        <p:spPr>
          <a:xfrm>
            <a:off x="8412480" y="6400800"/>
            <a:ext cx="365760" cy="22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AI playing Go</a:t>
            </a:r>
            <a:endParaRPr/>
          </a:p>
        </p:txBody>
      </p:sp>
      <p:sp>
        <p:nvSpPr>
          <p:cNvPr id="118" name="Google Shape;118;p14"/>
          <p:cNvSpPr txBox="1"/>
          <p:nvPr>
            <p:ph idx="1" type="body"/>
          </p:nvPr>
        </p:nvSpPr>
        <p:spPr>
          <a:xfrm>
            <a:off x="547730" y="1103674"/>
            <a:ext cx="8229600" cy="5259025"/>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Over a google times as many board states as chess.</a:t>
            </a:r>
            <a:endParaRPr/>
          </a:p>
          <a:p>
            <a:pPr indent="-171450" lvl="0" marL="171450" rtl="0" algn="l">
              <a:lnSpc>
                <a:spcPct val="100000"/>
              </a:lnSpc>
              <a:spcBef>
                <a:spcPts val="1200"/>
              </a:spcBef>
              <a:spcAft>
                <a:spcPts val="0"/>
              </a:spcAft>
              <a:buClr>
                <a:schemeClr val="dk1"/>
              </a:buClr>
              <a:buSzPts val="1600"/>
              <a:buChar char="•"/>
            </a:pPr>
            <a:r>
              <a:rPr lang="en-US"/>
              <a:t>Intuitive play</a:t>
            </a:r>
            <a:endParaRPr/>
          </a:p>
          <a:p>
            <a:pPr indent="-171450" lvl="0" marL="171450" rtl="0" algn="l">
              <a:lnSpc>
                <a:spcPct val="100000"/>
              </a:lnSpc>
              <a:spcBef>
                <a:spcPts val="1200"/>
              </a:spcBef>
              <a:spcAft>
                <a:spcPts val="0"/>
              </a:spcAft>
              <a:buClr>
                <a:schemeClr val="dk1"/>
              </a:buClr>
              <a:buSzPts val="1600"/>
              <a:buChar char="•"/>
            </a:pPr>
            <a:r>
              <a:rPr lang="en-US"/>
              <a:t>DeepMind defeated first ranked player Ke Jie in May 2017</a:t>
            </a:r>
            <a:endParaRPr/>
          </a:p>
        </p:txBody>
      </p:sp>
      <p:pic>
        <p:nvPicPr>
          <p:cNvPr id="119" name="Google Shape;119;p14"/>
          <p:cNvPicPr preferRelativeResize="0"/>
          <p:nvPr/>
        </p:nvPicPr>
        <p:blipFill rotWithShape="1">
          <a:blip r:embed="rId3">
            <a:alphaModFix/>
          </a:blip>
          <a:srcRect b="0" l="0" r="0" t="0"/>
          <a:stretch/>
        </p:blipFill>
        <p:spPr>
          <a:xfrm>
            <a:off x="957262" y="2805113"/>
            <a:ext cx="7107281" cy="3271838"/>
          </a:xfrm>
          <a:prstGeom prst="rect">
            <a:avLst/>
          </a:prstGeom>
          <a:noFill/>
          <a:ln>
            <a:noFill/>
          </a:ln>
        </p:spPr>
      </p:pic>
      <p:sp>
        <p:nvSpPr>
          <p:cNvPr id="120" name="Google Shape;120;p14"/>
          <p:cNvSpPr txBox="1"/>
          <p:nvPr/>
        </p:nvSpPr>
        <p:spPr>
          <a:xfrm>
            <a:off x="342900" y="6457950"/>
            <a:ext cx="8115300" cy="257175"/>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0" i="0" lang="en-US" sz="1295" u="none" cap="none" strike="noStrike">
                <a:solidFill>
                  <a:schemeClr val="dk1"/>
                </a:solidFill>
                <a:latin typeface="Arial"/>
                <a:ea typeface="Arial"/>
                <a:cs typeface="Arial"/>
                <a:sym typeface="Arial"/>
              </a:rPr>
              <a:t>Source:  </a:t>
            </a:r>
            <a:r>
              <a:rPr b="0" i="0" lang="en-US" sz="1295" u="sng" cap="none" strike="noStrike">
                <a:solidFill>
                  <a:schemeClr val="dk1"/>
                </a:solidFill>
                <a:latin typeface="Arial"/>
                <a:ea typeface="Arial"/>
                <a:cs typeface="Arial"/>
                <a:sym typeface="Arial"/>
                <a:hlinkClick r:id="rId4"/>
              </a:rPr>
              <a:t>https://blog.google/technology/ai/alphago-machine-learning-game-go/</a:t>
            </a:r>
            <a:endParaRPr b="0" i="0" sz="1295" u="none" cap="none" strike="noStrike">
              <a:solidFill>
                <a:schemeClr val="dk1"/>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Time to build some networks!</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Object Recognition in Images</a:t>
            </a:r>
            <a:endParaRPr/>
          </a:p>
        </p:txBody>
      </p:sp>
      <p:sp>
        <p:nvSpPr>
          <p:cNvPr id="126" name="Google Shape;126;p15"/>
          <p:cNvSpPr txBox="1"/>
          <p:nvPr>
            <p:ph idx="1" type="body"/>
          </p:nvPr>
        </p:nvSpPr>
        <p:spPr>
          <a:xfrm>
            <a:off x="547730" y="1646600"/>
            <a:ext cx="8229600" cy="4392250"/>
          </a:xfrm>
          <a:prstGeom prst="rect">
            <a:avLst/>
          </a:prstGeom>
          <a:noFill/>
          <a:ln>
            <a:noFill/>
          </a:ln>
        </p:spPr>
        <p:txBody>
          <a:bodyPr anchorCtr="0" anchor="t" bIns="0" lIns="0" spcFirstLastPara="1" rIns="0" wrap="square" tIns="0">
            <a:normAutofit/>
          </a:bodyPr>
          <a:lstStyle/>
          <a:p>
            <a:pPr indent="-171450" lvl="0" marL="171450" rtl="0" algn="l">
              <a:lnSpc>
                <a:spcPct val="100000"/>
              </a:lnSpc>
              <a:spcBef>
                <a:spcPts val="0"/>
              </a:spcBef>
              <a:spcAft>
                <a:spcPts val="0"/>
              </a:spcAft>
              <a:buClr>
                <a:schemeClr val="dk1"/>
              </a:buClr>
              <a:buSzPts val="1600"/>
              <a:buChar char="•"/>
            </a:pPr>
            <a:r>
              <a:rPr lang="en-US"/>
              <a:t>Learn to recognize objects in complicated images. </a:t>
            </a:r>
            <a:endParaRPr/>
          </a:p>
        </p:txBody>
      </p:sp>
      <p:sp>
        <p:nvSpPr>
          <p:cNvPr id="127" name="Google Shape;127;p15"/>
          <p:cNvSpPr txBox="1"/>
          <p:nvPr/>
        </p:nvSpPr>
        <p:spPr>
          <a:xfrm>
            <a:off x="547730" y="6381750"/>
            <a:ext cx="8229600" cy="371475"/>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Source: </a:t>
            </a:r>
            <a:r>
              <a:rPr b="0" i="0" lang="en-US" sz="1400" u="sng" cap="none" strike="noStrike">
                <a:solidFill>
                  <a:schemeClr val="dk1"/>
                </a:solidFill>
                <a:latin typeface="Arial"/>
                <a:ea typeface="Arial"/>
                <a:cs typeface="Arial"/>
                <a:sym typeface="Arial"/>
                <a:hlinkClick r:id="rId3"/>
              </a:rPr>
              <a:t>https://ai.googleblog.com/2014/09/building-deeper-understanding-of-images.html</a:t>
            </a: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Verdana"/>
              <a:ea typeface="Verdana"/>
              <a:cs typeface="Verdana"/>
              <a:sym typeface="Verdana"/>
            </a:endParaRPr>
          </a:p>
        </p:txBody>
      </p:sp>
      <p:pic>
        <p:nvPicPr>
          <p:cNvPr descr="Automatic Object Detection" id="128" name="Google Shape;128;p15"/>
          <p:cNvPicPr preferRelativeResize="0"/>
          <p:nvPr/>
        </p:nvPicPr>
        <p:blipFill rotWithShape="1">
          <a:blip r:embed="rId4">
            <a:alphaModFix/>
          </a:blip>
          <a:srcRect b="0" l="0" r="0" t="0"/>
          <a:stretch/>
        </p:blipFill>
        <p:spPr>
          <a:xfrm>
            <a:off x="1974850" y="2533650"/>
            <a:ext cx="4857750" cy="3505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Teach a network to generate baby names</a:t>
            </a:r>
            <a:endParaRPr/>
          </a:p>
        </p:txBody>
      </p:sp>
      <p:sp>
        <p:nvSpPr>
          <p:cNvPr id="134" name="Google Shape;134;p16"/>
          <p:cNvSpPr txBox="1"/>
          <p:nvPr>
            <p:ph idx="1" type="body"/>
          </p:nvPr>
        </p:nvSpPr>
        <p:spPr>
          <a:xfrm>
            <a:off x="365125" y="1600201"/>
            <a:ext cx="8412480" cy="456882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600"/>
              <a:buNone/>
            </a:pPr>
            <a:r>
              <a:rPr lang="en-US"/>
              <a:t>Rudi Levette Berice Lussa Hany Mareanne Chrestina Carissy Marylen Hammine Janye Marlise Jacacrie Hendred Romand Charienna Nenotto Ette Dorane Wallen Marly Darine Salina Elvyn Ersia Maralena Minoria Ellia Charmin Antley Nerille Chelon Walmor Evena Jeryly Stachon Charisa Allisa Anatha Cathanie Geetra Alexie Jerin Cassen Herbett Cossie Velen Daurenge Robester Shermond Terisa Licia Roselen Ferine Jayn Lusine Charyanne Sales Sanny Resa Wallon Martine Merus Jelen Candica Wallin Tel Rachene Tarine Ozila Ketia Shanne Arnande Karella Roselina Alessia Chasty Deland Berther Geamar Jackein Mellisand Sagdy Nenc Lessie Rasemy Guen Gavi Milea Anneda Margoris Janin Rodelin Zeanna Elyne Janah Ferzina Susta Pey Castina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365760" y="457200"/>
            <a:ext cx="8412480" cy="100584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2400"/>
              <a:buFont typeface="Arial"/>
              <a:buNone/>
            </a:pPr>
            <a:r>
              <a:rPr lang="en-US"/>
              <a:t>… or “Shakespeare”</a:t>
            </a:r>
            <a:endParaRPr/>
          </a:p>
        </p:txBody>
      </p:sp>
      <p:sp>
        <p:nvSpPr>
          <p:cNvPr id="140" name="Google Shape;140;p17"/>
          <p:cNvSpPr txBox="1"/>
          <p:nvPr>
            <p:ph idx="1" type="body"/>
          </p:nvPr>
        </p:nvSpPr>
        <p:spPr>
          <a:xfrm>
            <a:off x="547730" y="1646600"/>
            <a:ext cx="8229600" cy="4706575"/>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dk1"/>
              </a:buClr>
              <a:buSzPts val="1600"/>
              <a:buNone/>
            </a:pPr>
            <a:r>
              <a:rPr lang="en-US"/>
              <a:t>DUKE VINCENTIO:</a:t>
            </a:r>
            <a:endParaRPr/>
          </a:p>
          <a:p>
            <a:pPr indent="0" lvl="0" marL="0" rtl="0" algn="l">
              <a:lnSpc>
                <a:spcPct val="100000"/>
              </a:lnSpc>
              <a:spcBef>
                <a:spcPts val="1200"/>
              </a:spcBef>
              <a:spcAft>
                <a:spcPts val="0"/>
              </a:spcAft>
              <a:buClr>
                <a:schemeClr val="dk1"/>
              </a:buClr>
              <a:buSzPts val="1600"/>
              <a:buNone/>
            </a:pPr>
            <a:r>
              <a:rPr lang="en-US"/>
              <a:t>Well, your wit is in the care of side and that.</a:t>
            </a:r>
            <a:endParaRPr/>
          </a:p>
          <a:p>
            <a:pPr indent="0" lvl="0" marL="0" rtl="0" algn="l">
              <a:lnSpc>
                <a:spcPct val="100000"/>
              </a:lnSpc>
              <a:spcBef>
                <a:spcPts val="1200"/>
              </a:spcBef>
              <a:spcAft>
                <a:spcPts val="0"/>
              </a:spcAft>
              <a:buClr>
                <a:schemeClr val="dk1"/>
              </a:buClr>
              <a:buSzPts val="1600"/>
              <a:buNone/>
            </a:pPr>
            <a:r>
              <a:rPr lang="en-US"/>
              <a:t>Second Lord:</a:t>
            </a:r>
            <a:endParaRPr/>
          </a:p>
          <a:p>
            <a:pPr indent="0" lvl="0" marL="0" rtl="0" algn="l">
              <a:lnSpc>
                <a:spcPct val="100000"/>
              </a:lnSpc>
              <a:spcBef>
                <a:spcPts val="1200"/>
              </a:spcBef>
              <a:spcAft>
                <a:spcPts val="0"/>
              </a:spcAft>
              <a:buClr>
                <a:schemeClr val="dk1"/>
              </a:buClr>
              <a:buSzPts val="1600"/>
              <a:buNone/>
            </a:pPr>
            <a:r>
              <a:rPr lang="en-US"/>
              <a:t>They would be ruled after this chamber, and</a:t>
            </a:r>
            <a:endParaRPr/>
          </a:p>
          <a:p>
            <a:pPr indent="0" lvl="0" marL="0" rtl="0" algn="l">
              <a:lnSpc>
                <a:spcPct val="100000"/>
              </a:lnSpc>
              <a:spcBef>
                <a:spcPts val="1200"/>
              </a:spcBef>
              <a:spcAft>
                <a:spcPts val="0"/>
              </a:spcAft>
              <a:buClr>
                <a:schemeClr val="dk1"/>
              </a:buClr>
              <a:buSzPts val="1600"/>
              <a:buNone/>
            </a:pPr>
            <a:r>
              <a:rPr lang="en-US"/>
              <a:t>my fair nues begun out of the fact, to be conveyed,</a:t>
            </a:r>
            <a:endParaRPr/>
          </a:p>
          <a:p>
            <a:pPr indent="0" lvl="0" marL="0" rtl="0" algn="l">
              <a:lnSpc>
                <a:spcPct val="100000"/>
              </a:lnSpc>
              <a:spcBef>
                <a:spcPts val="1200"/>
              </a:spcBef>
              <a:spcAft>
                <a:spcPts val="0"/>
              </a:spcAft>
              <a:buClr>
                <a:schemeClr val="dk1"/>
              </a:buClr>
              <a:buSzPts val="1600"/>
              <a:buNone/>
            </a:pPr>
            <a:r>
              <a:rPr lang="en-US"/>
              <a:t>Whose noble souls I'll have the heart of the wars.</a:t>
            </a:r>
            <a:endParaRPr/>
          </a:p>
          <a:p>
            <a:pPr indent="0" lvl="0" marL="0" rtl="0" algn="l">
              <a:lnSpc>
                <a:spcPct val="100000"/>
              </a:lnSpc>
              <a:spcBef>
                <a:spcPts val="1200"/>
              </a:spcBef>
              <a:spcAft>
                <a:spcPts val="0"/>
              </a:spcAft>
              <a:buClr>
                <a:schemeClr val="dk1"/>
              </a:buClr>
              <a:buSzPts val="1600"/>
              <a:buNone/>
            </a:pPr>
            <a:r>
              <a:rPr lang="en-US"/>
              <a:t>Clown:</a:t>
            </a:r>
            <a:endParaRPr/>
          </a:p>
          <a:p>
            <a:pPr indent="0" lvl="0" marL="0" rtl="0" algn="l">
              <a:lnSpc>
                <a:spcPct val="100000"/>
              </a:lnSpc>
              <a:spcBef>
                <a:spcPts val="1200"/>
              </a:spcBef>
              <a:spcAft>
                <a:spcPts val="0"/>
              </a:spcAft>
              <a:buClr>
                <a:schemeClr val="dk1"/>
              </a:buClr>
              <a:buSzPts val="1600"/>
              <a:buNone/>
            </a:pPr>
            <a:r>
              <a:rPr lang="en-US"/>
              <a:t>Come, sir, I will make did behold your worship.</a:t>
            </a:r>
            <a:endParaRPr/>
          </a:p>
          <a:p>
            <a:pPr indent="0" lvl="0" marL="0" rtl="0" algn="l">
              <a:lnSpc>
                <a:spcPct val="100000"/>
              </a:lnSpc>
              <a:spcBef>
                <a:spcPts val="1200"/>
              </a:spcBef>
              <a:spcAft>
                <a:spcPts val="0"/>
              </a:spcAft>
              <a:buClr>
                <a:schemeClr val="dk1"/>
              </a:buClr>
              <a:buSzPts val="1600"/>
              <a:buNone/>
            </a:pPr>
            <a:r>
              <a:rPr lang="en-US"/>
              <a:t>VIOLA:</a:t>
            </a:r>
            <a:endParaRPr/>
          </a:p>
          <a:p>
            <a:pPr indent="0" lvl="0" marL="0" rtl="0" algn="l">
              <a:lnSpc>
                <a:spcPct val="100000"/>
              </a:lnSpc>
              <a:spcBef>
                <a:spcPts val="1200"/>
              </a:spcBef>
              <a:spcAft>
                <a:spcPts val="0"/>
              </a:spcAft>
              <a:buClr>
                <a:schemeClr val="dk1"/>
              </a:buClr>
              <a:buSzPts val="1600"/>
              <a:buNone/>
            </a:pPr>
            <a:r>
              <a:rPr lang="en-US"/>
              <a:t>I'll drink it.</a:t>
            </a:r>
            <a:endParaRPr/>
          </a:p>
        </p:txBody>
      </p:sp>
      <p:sp>
        <p:nvSpPr>
          <p:cNvPr id="141" name="Google Shape;141;p17"/>
          <p:cNvSpPr txBox="1"/>
          <p:nvPr/>
        </p:nvSpPr>
        <p:spPr>
          <a:xfrm>
            <a:off x="238125" y="6524625"/>
            <a:ext cx="8305800" cy="24765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0" i="0" lang="en-US" sz="1190" u="none" cap="none" strike="noStrike">
                <a:solidFill>
                  <a:schemeClr val="dk1"/>
                </a:solidFill>
                <a:latin typeface="Arial"/>
                <a:ea typeface="Arial"/>
                <a:cs typeface="Arial"/>
                <a:sym typeface="Arial"/>
              </a:rPr>
              <a:t>http://karpathy.github.io/2015/05/21/rnn-effectiveness/ </a:t>
            </a:r>
            <a:endParaRPr b="0" i="0" sz="1190" u="none" cap="none" strike="noStrike">
              <a:solidFill>
                <a:schemeClr val="dk1"/>
              </a:solidFill>
              <a:latin typeface="Verdana"/>
              <a:ea typeface="Verdana"/>
              <a:cs typeface="Verdana"/>
              <a:sym typeface="Verdan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551506" y="2159440"/>
            <a:ext cx="8343900" cy="1143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accent1"/>
              </a:buClr>
              <a:buSzPts val="4400"/>
              <a:buFont typeface="Arial"/>
              <a:buNone/>
            </a:pPr>
            <a:r>
              <a:rPr lang="en-US">
                <a:solidFill>
                  <a:schemeClr val="accent1"/>
                </a:solidFill>
              </a:rPr>
              <a:t>A Brief History of Neural Networks</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2019-06-07T13:40:35Z</dcterms:created>
  <dc:creator>Daniel Kern</dc:creator>
</cp:coreProperties>
</file>