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embeddedFontLst>
    <p:embeddedFont>
      <p:font typeface="Play"/>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Ynbq/nuUlCuXACtsFFA3dQ5U/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53cf1eb5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853cf1eb50_0_6: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g853cf1eb50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53cf1eb50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853cf1eb50_0_13: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 name="Google Shape;94;g853cf1eb50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The instructor should take the time to go to the website and walk students through this animation.  It describes very well how the filter works in such a network.</a:t>
            </a:r>
            <a:endParaRPr/>
          </a:p>
        </p:txBody>
      </p:sp>
      <p:sp>
        <p:nvSpPr>
          <p:cNvPr id="108" name="Google Shape;10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53cf1eb50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53cf1eb50_0_20: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g853cf1eb5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3" name="Shape 13"/>
        <p:cNvGrpSpPr/>
        <p:nvPr/>
      </p:nvGrpSpPr>
      <p:grpSpPr>
        <a:xfrm>
          <a:off x="0" y="0"/>
          <a:ext cx="0" cy="0"/>
          <a:chOff x="0" y="0"/>
          <a:chExt cx="0" cy="0"/>
        </a:xfrm>
      </p:grpSpPr>
      <p:sp>
        <p:nvSpPr>
          <p:cNvPr id="14" name="Google Shape;14;p11"/>
          <p:cNvSpPr txBox="1"/>
          <p:nvPr>
            <p:ph type="ctrTitle"/>
          </p:nvPr>
        </p:nvSpPr>
        <p:spPr>
          <a:xfrm>
            <a:off x="365125" y="1600210"/>
            <a:ext cx="5852796" cy="17796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 name="Google Shape;15;p11"/>
          <p:cNvCxnSpPr/>
          <p:nvPr/>
        </p:nvCxnSpPr>
        <p:spPr>
          <a:xfrm>
            <a:off x="365124" y="3520440"/>
            <a:ext cx="1280160" cy="0"/>
          </a:xfrm>
          <a:prstGeom prst="straightConnector1">
            <a:avLst/>
          </a:prstGeom>
          <a:noFill/>
          <a:ln cap="flat" cmpd="sng" w="19050">
            <a:solidFill>
              <a:srgbClr val="FFCD41"/>
            </a:solidFill>
            <a:prstDash val="solid"/>
            <a:round/>
            <a:headEnd len="sm" w="sm" type="none"/>
            <a:tailEnd len="sm" w="sm" type="none"/>
          </a:ln>
        </p:spPr>
      </p:cxnSp>
      <p:sp>
        <p:nvSpPr>
          <p:cNvPr id="16" name="Google Shape;16;p11"/>
          <p:cNvSpPr txBox="1"/>
          <p:nvPr>
            <p:ph idx="1" type="subTitle"/>
          </p:nvPr>
        </p:nvSpPr>
        <p:spPr>
          <a:xfrm>
            <a:off x="365125" y="3703319"/>
            <a:ext cx="4023996" cy="5943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200"/>
              <a:buNone/>
              <a:defRPr sz="1200"/>
            </a:lvl1pPr>
            <a:lvl2pPr lvl="1" algn="l">
              <a:lnSpc>
                <a:spcPct val="100000"/>
              </a:lnSpc>
              <a:spcBef>
                <a:spcPts val="0"/>
              </a:spcBef>
              <a:spcAft>
                <a:spcPts val="0"/>
              </a:spcAft>
              <a:buClr>
                <a:schemeClr val="dk1"/>
              </a:buClr>
              <a:buSzPts val="1200"/>
              <a:buNone/>
              <a:defRPr sz="1200"/>
            </a:lvl2pPr>
            <a:lvl3pPr lvl="2" algn="l">
              <a:lnSpc>
                <a:spcPct val="100000"/>
              </a:lnSpc>
              <a:spcBef>
                <a:spcPts val="0"/>
              </a:spcBef>
              <a:spcAft>
                <a:spcPts val="0"/>
              </a:spcAft>
              <a:buClr>
                <a:schemeClr val="dk1"/>
              </a:buClr>
              <a:buSzPts val="1200"/>
              <a:buNone/>
              <a:defRPr sz="1200"/>
            </a:lvl3pPr>
            <a:lvl4pPr lvl="3" algn="l">
              <a:lnSpc>
                <a:spcPct val="100000"/>
              </a:lnSpc>
              <a:spcBef>
                <a:spcPts val="0"/>
              </a:spcBef>
              <a:spcAft>
                <a:spcPts val="0"/>
              </a:spcAft>
              <a:buClr>
                <a:schemeClr val="dk1"/>
              </a:buClr>
              <a:buSzPts val="1200"/>
              <a:buNone/>
              <a:defRPr sz="1200"/>
            </a:lvl4pPr>
            <a:lvl5pPr lvl="4" algn="l">
              <a:lnSpc>
                <a:spcPct val="100000"/>
              </a:lnSpc>
              <a:spcBef>
                <a:spcPts val="0"/>
              </a:spcBef>
              <a:spcAft>
                <a:spcPts val="0"/>
              </a:spcAft>
              <a:buClr>
                <a:schemeClr val="dk1"/>
              </a:buClr>
              <a:buSzPts val="1200"/>
              <a:buNone/>
              <a:defRPr sz="1200"/>
            </a:lvl5pPr>
            <a:lvl6pPr lvl="5" algn="l">
              <a:lnSpc>
                <a:spcPct val="100000"/>
              </a:lnSpc>
              <a:spcBef>
                <a:spcPts val="0"/>
              </a:spcBef>
              <a:spcAft>
                <a:spcPts val="0"/>
              </a:spcAft>
              <a:buClr>
                <a:schemeClr val="dk1"/>
              </a:buClr>
              <a:buSzPts val="1200"/>
              <a:buNone/>
              <a:defRPr sz="1200"/>
            </a:lvl6pPr>
            <a:lvl7pPr lvl="6" algn="l">
              <a:lnSpc>
                <a:spcPct val="100000"/>
              </a:lnSpc>
              <a:spcBef>
                <a:spcPts val="0"/>
              </a:spcBef>
              <a:spcAft>
                <a:spcPts val="0"/>
              </a:spcAft>
              <a:buClr>
                <a:schemeClr val="dk1"/>
              </a:buClr>
              <a:buSzPts val="1200"/>
              <a:buNone/>
              <a:defRPr sz="1200"/>
            </a:lvl7pPr>
            <a:lvl8pPr lvl="7" algn="l">
              <a:lnSpc>
                <a:spcPct val="100000"/>
              </a:lnSpc>
              <a:spcBef>
                <a:spcPts val="0"/>
              </a:spcBef>
              <a:spcAft>
                <a:spcPts val="0"/>
              </a:spcAft>
              <a:buClr>
                <a:schemeClr val="dk1"/>
              </a:buClr>
              <a:buSzPts val="1200"/>
              <a:buNone/>
              <a:defRPr sz="1200"/>
            </a:lvl8pPr>
            <a:lvl9pPr lvl="8" algn="l">
              <a:lnSpc>
                <a:spcPct val="100000"/>
              </a:lnSpc>
              <a:spcBef>
                <a:spcPts val="0"/>
              </a:spcBef>
              <a:spcAft>
                <a:spcPts val="0"/>
              </a:spcAft>
              <a:buClr>
                <a:schemeClr val="dk1"/>
              </a:buClr>
              <a:buSzPts val="1200"/>
              <a:buNone/>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harts">
  <p:cSld name="Six Charts">
    <p:spTree>
      <p:nvGrpSpPr>
        <p:cNvPr id="57" name="Shape 57"/>
        <p:cNvGrpSpPr/>
        <p:nvPr/>
      </p:nvGrpSpPr>
      <p:grpSpPr>
        <a:xfrm>
          <a:off x="0" y="0"/>
          <a:ext cx="0" cy="0"/>
          <a:chOff x="0" y="0"/>
          <a:chExt cx="0" cy="0"/>
        </a:xfrm>
      </p:grpSpPr>
      <p:sp>
        <p:nvSpPr>
          <p:cNvPr id="58" name="Google Shape;58;p20"/>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p:nvPr>
            <p:ph idx="2" type="chart"/>
          </p:nvPr>
        </p:nvSpPr>
        <p:spPr>
          <a:xfrm>
            <a:off x="365760" y="16002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0" name="Google Shape;60;p20"/>
          <p:cNvSpPr/>
          <p:nvPr>
            <p:ph idx="3" type="chart"/>
          </p:nvPr>
        </p:nvSpPr>
        <p:spPr>
          <a:xfrm>
            <a:off x="3291840" y="16002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1" name="Google Shape;61;p20"/>
          <p:cNvSpPr/>
          <p:nvPr>
            <p:ph idx="4" type="chart"/>
          </p:nvPr>
        </p:nvSpPr>
        <p:spPr>
          <a:xfrm>
            <a:off x="6217920" y="16002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2" name="Google Shape;62;p20"/>
          <p:cNvSpPr/>
          <p:nvPr>
            <p:ph idx="5" type="chart"/>
          </p:nvPr>
        </p:nvSpPr>
        <p:spPr>
          <a:xfrm>
            <a:off x="365760" y="41148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3" name="Google Shape;63;p20"/>
          <p:cNvSpPr/>
          <p:nvPr>
            <p:ph idx="6" type="chart"/>
          </p:nvPr>
        </p:nvSpPr>
        <p:spPr>
          <a:xfrm>
            <a:off x="3291840" y="41148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4" name="Google Shape;64;p20"/>
          <p:cNvSpPr/>
          <p:nvPr>
            <p:ph idx="7" type="chart"/>
          </p:nvPr>
        </p:nvSpPr>
        <p:spPr>
          <a:xfrm>
            <a:off x="6217920" y="41148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65" name="Google Shape;65;p20"/>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White">
  <p:cSld name="Section Header - White">
    <p:bg>
      <p:bgPr>
        <a:solidFill>
          <a:schemeClr val="lt1"/>
        </a:solidFill>
      </p:bgPr>
    </p:bg>
    <p:spTree>
      <p:nvGrpSpPr>
        <p:cNvPr id="66" name="Shape 66"/>
        <p:cNvGrpSpPr/>
        <p:nvPr/>
      </p:nvGrpSpPr>
      <p:grpSpPr>
        <a:xfrm>
          <a:off x="0" y="0"/>
          <a:ext cx="0" cy="0"/>
          <a:chOff x="0" y="0"/>
          <a:chExt cx="0" cy="0"/>
        </a:xfrm>
      </p:grpSpPr>
      <p:sp>
        <p:nvSpPr>
          <p:cNvPr id="67" name="Google Shape;67;p21"/>
          <p:cNvSpPr txBox="1"/>
          <p:nvPr>
            <p:ph idx="1" type="body"/>
          </p:nvPr>
        </p:nvSpPr>
        <p:spPr>
          <a:xfrm>
            <a:off x="365125" y="457201"/>
            <a:ext cx="5487036" cy="57149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dk2"/>
              </a:buClr>
              <a:buSzPts val="3600"/>
              <a:buNone/>
              <a:defRPr sz="3600">
                <a:solidFill>
                  <a:schemeClr val="dk2"/>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900"/>
              </a:spcBef>
              <a:spcAft>
                <a:spcPts val="0"/>
              </a:spcAft>
              <a:buClr>
                <a:schemeClr val="dk1"/>
              </a:buClr>
              <a:buSzPts val="1200"/>
              <a:buFont typeface="Arial"/>
              <a:buChar char="•"/>
              <a:defRPr sz="1200">
                <a:solidFill>
                  <a:schemeClr val="dk1"/>
                </a:solidFill>
                <a:latin typeface="Arial"/>
                <a:ea typeface="Arial"/>
                <a:cs typeface="Arial"/>
                <a:sym typeface="Arial"/>
              </a:defRPr>
            </a:lvl3pPr>
            <a:lvl4pPr indent="-304800" lvl="3" marL="1828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4pPr>
            <a:lvl5pPr indent="-304800" lvl="4" marL="22860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5pPr>
            <a:lvl6pPr indent="-304800" lvl="5" marL="27432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6pPr>
            <a:lvl7pPr indent="-304800" lvl="6" marL="32004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7pPr>
            <a:lvl8pPr indent="-304800" lvl="7" marL="36576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8pPr>
            <a:lvl9pPr indent="-304800" lvl="8" marL="4114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9pPr>
          </a:lstStyle>
          <a:p/>
        </p:txBody>
      </p:sp>
      <p:sp>
        <p:nvSpPr>
          <p:cNvPr id="68" name="Google Shape;68;p21"/>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22"/>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2"/>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3"/>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p:cSld name="End Slide">
    <p:spTree>
      <p:nvGrpSpPr>
        <p:cNvPr id="74" name="Shape 74"/>
        <p:cNvGrpSpPr/>
        <p:nvPr/>
      </p:nvGrpSpPr>
      <p:grpSpPr>
        <a:xfrm>
          <a:off x="0" y="0"/>
          <a:ext cx="0" cy="0"/>
          <a:chOff x="0" y="0"/>
          <a:chExt cx="0" cy="0"/>
        </a:xfrm>
      </p:grpSpPr>
      <p:sp>
        <p:nvSpPr>
          <p:cNvPr id="75" name="Google Shape;75;p24"/>
          <p:cNvSpPr txBox="1"/>
          <p:nvPr/>
        </p:nvSpPr>
        <p:spPr>
          <a:xfrm>
            <a:off x="365759" y="1600201"/>
            <a:ext cx="8413115" cy="1600199"/>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Thank you</a:t>
            </a:r>
            <a:endParaRPr/>
          </a:p>
        </p:txBody>
      </p:sp>
      <p:sp>
        <p:nvSpPr>
          <p:cNvPr id="76" name="Google Shape;76;p24"/>
          <p:cNvSpPr txBox="1"/>
          <p:nvPr>
            <p:ph idx="1" type="body"/>
          </p:nvPr>
        </p:nvSpPr>
        <p:spPr>
          <a:xfrm>
            <a:off x="365760" y="4341846"/>
            <a:ext cx="2560320" cy="183035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lvl1pPr>
            <a:lvl2pPr indent="-228600" lvl="1" marL="914400" algn="l">
              <a:lnSpc>
                <a:spcPct val="100000"/>
              </a:lnSpc>
              <a:spcBef>
                <a:spcPts val="0"/>
              </a:spcBef>
              <a:spcAft>
                <a:spcPts val="0"/>
              </a:spcAft>
              <a:buClr>
                <a:schemeClr val="dk1"/>
              </a:buClr>
              <a:buSzPts val="1000"/>
              <a:buFont typeface="Arial"/>
              <a:buNone/>
              <a:defRPr sz="1000"/>
            </a:lvl2pPr>
            <a:lvl3pPr indent="-228600" lvl="2" marL="1371600" algn="l">
              <a:lnSpc>
                <a:spcPct val="100000"/>
              </a:lnSpc>
              <a:spcBef>
                <a:spcPts val="0"/>
              </a:spcBef>
              <a:spcAft>
                <a:spcPts val="0"/>
              </a:spcAft>
              <a:buClr>
                <a:schemeClr val="dk1"/>
              </a:buClr>
              <a:buSzPts val="1000"/>
              <a:buFont typeface="Arial"/>
              <a:buNone/>
              <a:defRPr sz="1000"/>
            </a:lvl3pPr>
            <a:lvl4pPr indent="-228600" lvl="3" marL="1828800" algn="l">
              <a:lnSpc>
                <a:spcPct val="100000"/>
              </a:lnSpc>
              <a:spcBef>
                <a:spcPts val="0"/>
              </a:spcBef>
              <a:spcAft>
                <a:spcPts val="0"/>
              </a:spcAft>
              <a:buClr>
                <a:schemeClr val="dk1"/>
              </a:buClr>
              <a:buSzPts val="1000"/>
              <a:buFont typeface="Arial"/>
              <a:buNone/>
              <a:defRPr sz="1000"/>
            </a:lvl4pPr>
            <a:lvl5pPr indent="-228600" lvl="4" marL="2286000" algn="l">
              <a:lnSpc>
                <a:spcPct val="100000"/>
              </a:lnSpc>
              <a:spcBef>
                <a:spcPts val="0"/>
              </a:spcBef>
              <a:spcAft>
                <a:spcPts val="0"/>
              </a:spcAft>
              <a:buClr>
                <a:schemeClr val="dk1"/>
              </a:buClr>
              <a:buSzPts val="1000"/>
              <a:buFont typeface="Arial"/>
              <a:buNone/>
              <a:defRPr sz="1000"/>
            </a:lvl5pPr>
            <a:lvl6pPr indent="-228600" lvl="5" marL="2743200" algn="l">
              <a:lnSpc>
                <a:spcPct val="100000"/>
              </a:lnSpc>
              <a:spcBef>
                <a:spcPts val="0"/>
              </a:spcBef>
              <a:spcAft>
                <a:spcPts val="0"/>
              </a:spcAft>
              <a:buClr>
                <a:schemeClr val="dk1"/>
              </a:buClr>
              <a:buSzPts val="1000"/>
              <a:buFont typeface="Arial"/>
              <a:buNone/>
              <a:defRPr sz="1000"/>
            </a:lvl6pPr>
            <a:lvl7pPr indent="-228600" lvl="6" marL="3200400" algn="l">
              <a:lnSpc>
                <a:spcPct val="100000"/>
              </a:lnSpc>
              <a:spcBef>
                <a:spcPts val="0"/>
              </a:spcBef>
              <a:spcAft>
                <a:spcPts val="0"/>
              </a:spcAft>
              <a:buClr>
                <a:schemeClr val="dk1"/>
              </a:buClr>
              <a:buSzPts val="1000"/>
              <a:buFont typeface="Arial"/>
              <a:buNone/>
              <a:defRPr sz="1000"/>
            </a:lvl7pPr>
            <a:lvl8pPr indent="-228600" lvl="7" marL="3657600" algn="l">
              <a:lnSpc>
                <a:spcPct val="100000"/>
              </a:lnSpc>
              <a:spcBef>
                <a:spcPts val="0"/>
              </a:spcBef>
              <a:spcAft>
                <a:spcPts val="0"/>
              </a:spcAft>
              <a:buClr>
                <a:schemeClr val="dk1"/>
              </a:buClr>
              <a:buSzPts val="1000"/>
              <a:buFont typeface="Arial"/>
              <a:buNone/>
              <a:defRPr sz="1000"/>
            </a:lvl8pPr>
            <a:lvl9pPr indent="-228600" lvl="8" marL="4114800" algn="l">
              <a:lnSpc>
                <a:spcPct val="100000"/>
              </a:lnSpc>
              <a:spcBef>
                <a:spcPts val="0"/>
              </a:spcBef>
              <a:spcAft>
                <a:spcPts val="0"/>
              </a:spcAft>
              <a:buClr>
                <a:schemeClr val="dk1"/>
              </a:buClr>
              <a:buSzPts val="1000"/>
              <a:buFont typeface="Arial"/>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7" name="Shape 17"/>
        <p:cNvGrpSpPr/>
        <p:nvPr/>
      </p:nvGrpSpPr>
      <p:grpSpPr>
        <a:xfrm>
          <a:off x="0" y="0"/>
          <a:ext cx="0" cy="0"/>
          <a:chOff x="0" y="0"/>
          <a:chExt cx="0" cy="0"/>
        </a:xfrm>
      </p:grpSpPr>
      <p:sp>
        <p:nvSpPr>
          <p:cNvPr id="18" name="Google Shape;18;p12"/>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20" name="Google Shape;20;p12"/>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One Column">
  <p:cSld name="Agenda One Column">
    <p:spTree>
      <p:nvGrpSpPr>
        <p:cNvPr id="21" name="Shape 21"/>
        <p:cNvGrpSpPr/>
        <p:nvPr/>
      </p:nvGrpSpPr>
      <p:grpSpPr>
        <a:xfrm>
          <a:off x="0" y="0"/>
          <a:ext cx="0" cy="0"/>
          <a:chOff x="0" y="0"/>
          <a:chExt cx="0" cy="0"/>
        </a:xfrm>
      </p:grpSpPr>
      <p:sp>
        <p:nvSpPr>
          <p:cNvPr id="22" name="Google Shape;22;p13"/>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 name="Google Shape;23;p13"/>
          <p:cNvCxnSpPr/>
          <p:nvPr/>
        </p:nvCxnSpPr>
        <p:spPr>
          <a:xfrm>
            <a:off x="365760" y="1600200"/>
            <a:ext cx="4023360" cy="0"/>
          </a:xfrm>
          <a:prstGeom prst="straightConnector1">
            <a:avLst/>
          </a:prstGeom>
          <a:noFill/>
          <a:ln cap="flat" cmpd="sng" w="19050">
            <a:solidFill>
              <a:srgbClr val="FFCD41"/>
            </a:solidFill>
            <a:prstDash val="solid"/>
            <a:round/>
            <a:headEnd len="sm" w="sm" type="none"/>
            <a:tailEnd len="sm" w="sm" type="none"/>
          </a:ln>
        </p:spPr>
      </p:cxnSp>
      <p:sp>
        <p:nvSpPr>
          <p:cNvPr id="24" name="Google Shape;24;p13"/>
          <p:cNvSpPr txBox="1"/>
          <p:nvPr>
            <p:ph idx="1" type="body"/>
          </p:nvPr>
        </p:nvSpPr>
        <p:spPr>
          <a:xfrm>
            <a:off x="365760" y="1828800"/>
            <a:ext cx="4023360" cy="4340224"/>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25" name="Google Shape;25;p13"/>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wo Columns">
  <p:cSld name="Agenda Two Columns">
    <p:spTree>
      <p:nvGrpSpPr>
        <p:cNvPr id="26" name="Shape 26"/>
        <p:cNvGrpSpPr/>
        <p:nvPr/>
      </p:nvGrpSpPr>
      <p:grpSpPr>
        <a:xfrm>
          <a:off x="0" y="0"/>
          <a:ext cx="0" cy="0"/>
          <a:chOff x="0" y="0"/>
          <a:chExt cx="0" cy="0"/>
        </a:xfrm>
      </p:grpSpPr>
      <p:sp>
        <p:nvSpPr>
          <p:cNvPr id="27" name="Google Shape;27;p14"/>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 name="Google Shape;28;p14"/>
          <p:cNvCxnSpPr/>
          <p:nvPr/>
        </p:nvCxnSpPr>
        <p:spPr>
          <a:xfrm>
            <a:off x="365760" y="1600200"/>
            <a:ext cx="4023360" cy="0"/>
          </a:xfrm>
          <a:prstGeom prst="straightConnector1">
            <a:avLst/>
          </a:prstGeom>
          <a:noFill/>
          <a:ln cap="flat" cmpd="sng" w="19050">
            <a:solidFill>
              <a:srgbClr val="FFCD41"/>
            </a:solidFill>
            <a:prstDash val="solid"/>
            <a:round/>
            <a:headEnd len="sm" w="sm" type="none"/>
            <a:tailEnd len="sm" w="sm" type="none"/>
          </a:ln>
        </p:spPr>
      </p:cxnSp>
      <p:cxnSp>
        <p:nvCxnSpPr>
          <p:cNvPr id="29" name="Google Shape;29;p14"/>
          <p:cNvCxnSpPr/>
          <p:nvPr/>
        </p:nvCxnSpPr>
        <p:spPr>
          <a:xfrm>
            <a:off x="4754880" y="1600200"/>
            <a:ext cx="4023360" cy="0"/>
          </a:xfrm>
          <a:prstGeom prst="straightConnector1">
            <a:avLst/>
          </a:prstGeom>
          <a:noFill/>
          <a:ln cap="flat" cmpd="sng" w="19050">
            <a:solidFill>
              <a:srgbClr val="FFCD41"/>
            </a:solidFill>
            <a:prstDash val="solid"/>
            <a:round/>
            <a:headEnd len="sm" w="sm" type="none"/>
            <a:tailEnd len="sm" w="sm" type="none"/>
          </a:ln>
        </p:spPr>
      </p:cxnSp>
      <p:sp>
        <p:nvSpPr>
          <p:cNvPr id="30" name="Google Shape;30;p14"/>
          <p:cNvSpPr txBox="1"/>
          <p:nvPr>
            <p:ph idx="1" type="body"/>
          </p:nvPr>
        </p:nvSpPr>
        <p:spPr>
          <a:xfrm>
            <a:off x="365759" y="1828802"/>
            <a:ext cx="8413115" cy="4340224"/>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31" name="Google Shape;31;p14"/>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Text">
  <p:cSld name="Large Text">
    <p:spTree>
      <p:nvGrpSpPr>
        <p:cNvPr id="32" name="Shape 32"/>
        <p:cNvGrpSpPr/>
        <p:nvPr/>
      </p:nvGrpSpPr>
      <p:grpSpPr>
        <a:xfrm>
          <a:off x="0" y="0"/>
          <a:ext cx="0" cy="0"/>
          <a:chOff x="0" y="0"/>
          <a:chExt cx="0" cy="0"/>
        </a:xfrm>
      </p:grpSpPr>
      <p:sp>
        <p:nvSpPr>
          <p:cNvPr id="33" name="Google Shape;33;p15"/>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365760" y="1600201"/>
            <a:ext cx="5486400" cy="456882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200"/>
              </a:spcBef>
              <a:spcAft>
                <a:spcPts val="0"/>
              </a:spcAft>
              <a:buClr>
                <a:schemeClr val="dk1"/>
              </a:buClr>
              <a:buSzPts val="2400"/>
              <a:buFont typeface="Play"/>
              <a:buChar char="•"/>
              <a:defRPr sz="2400">
                <a:latin typeface="Play"/>
                <a:ea typeface="Play"/>
                <a:cs typeface="Play"/>
                <a:sym typeface="Play"/>
              </a:defRPr>
            </a:lvl1pPr>
            <a:lvl2pPr indent="-381000" lvl="1" marL="914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2pPr>
            <a:lvl3pPr indent="-381000" lvl="2" marL="1371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3pPr>
            <a:lvl4pPr indent="-381000" lvl="3" marL="1828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4pPr>
            <a:lvl5pPr indent="-381000" lvl="4" marL="22860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5pPr>
            <a:lvl6pPr indent="-381000" lvl="5" marL="27432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6pPr>
            <a:lvl7pPr indent="-381000" lvl="6" marL="3200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7pPr>
            <a:lvl8pPr indent="-381000" lvl="7" marL="3657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8pPr>
            <a:lvl9pPr indent="-381000" lvl="8" marL="4114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9pPr>
          </a:lstStyle>
          <a:p/>
        </p:txBody>
      </p:sp>
      <p:sp>
        <p:nvSpPr>
          <p:cNvPr id="35" name="Google Shape;35;p15"/>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6" name="Shape 36"/>
        <p:cNvGrpSpPr/>
        <p:nvPr/>
      </p:nvGrpSpPr>
      <p:grpSpPr>
        <a:xfrm>
          <a:off x="0" y="0"/>
          <a:ext cx="0" cy="0"/>
          <a:chOff x="0" y="0"/>
          <a:chExt cx="0" cy="0"/>
        </a:xfrm>
      </p:grpSpPr>
      <p:sp>
        <p:nvSpPr>
          <p:cNvPr id="37" name="Google Shape;37;p1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365760" y="1600200"/>
            <a:ext cx="402336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39" name="Google Shape;39;p16"/>
          <p:cNvSpPr txBox="1"/>
          <p:nvPr>
            <p:ph idx="2" type="body"/>
          </p:nvPr>
        </p:nvSpPr>
        <p:spPr>
          <a:xfrm>
            <a:off x="4754880" y="1600200"/>
            <a:ext cx="402336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40" name="Google Shape;40;p16"/>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41" name="Shape 41"/>
        <p:cNvGrpSpPr/>
        <p:nvPr/>
      </p:nvGrpSpPr>
      <p:grpSpPr>
        <a:xfrm>
          <a:off x="0" y="0"/>
          <a:ext cx="0" cy="0"/>
          <a:chOff x="0" y="0"/>
          <a:chExt cx="0" cy="0"/>
        </a:xfrm>
      </p:grpSpPr>
      <p:sp>
        <p:nvSpPr>
          <p:cNvPr id="42" name="Google Shape;42;p1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365761" y="1600200"/>
            <a:ext cx="256032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44" name="Google Shape;44;p17"/>
          <p:cNvSpPr txBox="1"/>
          <p:nvPr>
            <p:ph idx="2" type="body"/>
          </p:nvPr>
        </p:nvSpPr>
        <p:spPr>
          <a:xfrm>
            <a:off x="3291840" y="1600200"/>
            <a:ext cx="256032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45" name="Google Shape;45;p17"/>
          <p:cNvSpPr txBox="1"/>
          <p:nvPr>
            <p:ph idx="3" type="body"/>
          </p:nvPr>
        </p:nvSpPr>
        <p:spPr>
          <a:xfrm>
            <a:off x="6217921" y="1600200"/>
            <a:ext cx="2560954"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46" name="Google Shape;46;p17"/>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Left">
  <p:cSld name="Sidebar Left">
    <p:spTree>
      <p:nvGrpSpPr>
        <p:cNvPr id="47" name="Shape 47"/>
        <p:cNvGrpSpPr/>
        <p:nvPr/>
      </p:nvGrpSpPr>
      <p:grpSpPr>
        <a:xfrm>
          <a:off x="0" y="0"/>
          <a:ext cx="0" cy="0"/>
          <a:chOff x="0" y="0"/>
          <a:chExt cx="0" cy="0"/>
        </a:xfrm>
      </p:grpSpPr>
      <p:sp>
        <p:nvSpPr>
          <p:cNvPr id="48" name="Google Shape;48;p18"/>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 type="body"/>
          </p:nvPr>
        </p:nvSpPr>
        <p:spPr>
          <a:xfrm>
            <a:off x="365761" y="1600200"/>
            <a:ext cx="256032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0" name="Google Shape;50;p18"/>
          <p:cNvSpPr txBox="1"/>
          <p:nvPr>
            <p:ph idx="2" type="body"/>
          </p:nvPr>
        </p:nvSpPr>
        <p:spPr>
          <a:xfrm>
            <a:off x="3291840" y="1600200"/>
            <a:ext cx="5486399"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1" name="Google Shape;51;p18"/>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Right">
  <p:cSld name="Sidebar Right">
    <p:spTree>
      <p:nvGrpSpPr>
        <p:cNvPr id="52" name="Shape 52"/>
        <p:cNvGrpSpPr/>
        <p:nvPr/>
      </p:nvGrpSpPr>
      <p:grpSpPr>
        <a:xfrm>
          <a:off x="0" y="0"/>
          <a:ext cx="0" cy="0"/>
          <a:chOff x="0" y="0"/>
          <a:chExt cx="0" cy="0"/>
        </a:xfrm>
      </p:grpSpPr>
      <p:sp>
        <p:nvSpPr>
          <p:cNvPr id="53" name="Google Shape;53;p1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 type="body"/>
          </p:nvPr>
        </p:nvSpPr>
        <p:spPr>
          <a:xfrm>
            <a:off x="365761" y="1600200"/>
            <a:ext cx="548640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5" name="Google Shape;55;p19"/>
          <p:cNvSpPr txBox="1"/>
          <p:nvPr>
            <p:ph idx="2" type="body"/>
          </p:nvPr>
        </p:nvSpPr>
        <p:spPr>
          <a:xfrm>
            <a:off x="6217920" y="1600200"/>
            <a:ext cx="2560319"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6" name="Google Shape;56;p19"/>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365760" y="1600200"/>
            <a:ext cx="8412480" cy="4572000"/>
          </a:xfrm>
          <a:prstGeom prst="rect">
            <a:avLst/>
          </a:prstGeom>
          <a:noFill/>
          <a:ln>
            <a:noFill/>
          </a:ln>
        </p:spPr>
        <p:txBody>
          <a:bodyPr anchorCtr="0" anchor="t" bIns="0" lIns="0" spcFirstLastPara="1" rIns="0" wrap="square" tIns="0">
            <a:normAutofit/>
          </a:bodyPr>
          <a:lstStyle>
            <a:lvl1pPr indent="-330200" lvl="0" marL="4572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0"/>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
          <p15:clr>
            <a:srgbClr val="F26B43"/>
          </p15:clr>
        </p15:guide>
        <p15:guide id="2" pos="230">
          <p15:clr>
            <a:srgbClr val="F26B43"/>
          </p15:clr>
        </p15:guide>
        <p15:guide id="3" pos="5530">
          <p15:clr>
            <a:srgbClr val="F26B43"/>
          </p15:clr>
        </p15:guide>
        <p15:guide id="4" orient="horz" pos="1008">
          <p15:clr>
            <a:srgbClr val="F26B43"/>
          </p15:clr>
        </p15:guide>
        <p15:guide id="5"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cs231n.github.io/assets/conv-demo/index.html"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cs231n.github.io/convolutional-networks/" TargetMode="External"/><Relationship Id="rId4" Type="http://schemas.openxmlformats.org/officeDocument/2006/relationships/hyperlink" Target="https://www.youtube.com/watch?v=u6aEYuemt0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
          <p:cNvSpPr txBox="1"/>
          <p:nvPr>
            <p:ph type="ctrTitle"/>
          </p:nvPr>
        </p:nvSpPr>
        <p:spPr>
          <a:xfrm>
            <a:off x="365125" y="1600210"/>
            <a:ext cx="5852796" cy="177968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Convolutional Neural Networks for Visual Recognition</a:t>
            </a:r>
            <a:endParaRPr/>
          </a:p>
        </p:txBody>
      </p:sp>
      <p:sp>
        <p:nvSpPr>
          <p:cNvPr id="82" name="Google Shape;82;p1"/>
          <p:cNvSpPr txBox="1"/>
          <p:nvPr>
            <p:ph idx="1" type="subTitle"/>
          </p:nvPr>
        </p:nvSpPr>
        <p:spPr>
          <a:xfrm>
            <a:off x="365125" y="3703322"/>
            <a:ext cx="4023900" cy="32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a:t>Summer 2020</a:t>
            </a:r>
            <a:endParaRPr/>
          </a:p>
          <a:p>
            <a:pPr indent="0" lvl="0" marL="0" rtl="0" algn="l">
              <a:lnSpc>
                <a:spcPct val="100000"/>
              </a:lnSpc>
              <a:spcBef>
                <a:spcPts val="0"/>
              </a:spcBef>
              <a:spcAft>
                <a:spcPts val="0"/>
              </a:spcAft>
              <a:buClr>
                <a:schemeClr val="dk1"/>
              </a:buClr>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g853cf1eb50_0_6"/>
          <p:cNvSpPr txBox="1"/>
          <p:nvPr>
            <p:ph type="title"/>
          </p:nvPr>
        </p:nvSpPr>
        <p:spPr>
          <a:xfrm>
            <a:off x="365760" y="457200"/>
            <a:ext cx="8412600" cy="100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“Big Wins” for Artificial Neural Networks</a:t>
            </a:r>
            <a:endParaRPr/>
          </a:p>
        </p:txBody>
      </p:sp>
      <p:sp>
        <p:nvSpPr>
          <p:cNvPr id="89" name="Google Shape;89;g853cf1eb50_0_6"/>
          <p:cNvSpPr txBox="1"/>
          <p:nvPr>
            <p:ph idx="1" type="body"/>
          </p:nvPr>
        </p:nvSpPr>
        <p:spPr>
          <a:xfrm>
            <a:off x="365125" y="1600201"/>
            <a:ext cx="8412600" cy="45687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Char char="•"/>
            </a:pPr>
            <a:r>
              <a:rPr lang="en-US"/>
              <a:t>As we saw earlier in this module, Artificial Neural Networks have been around for a long time.</a:t>
            </a:r>
            <a:endParaRPr/>
          </a:p>
          <a:p>
            <a:pPr indent="-342900" lvl="0" marL="457200" rtl="0" algn="l">
              <a:spcBef>
                <a:spcPts val="0"/>
              </a:spcBef>
              <a:spcAft>
                <a:spcPts val="0"/>
              </a:spcAft>
              <a:buSzPts val="1800"/>
              <a:buChar char="•"/>
            </a:pPr>
            <a:r>
              <a:rPr lang="en-US"/>
              <a:t>Their most impressive achievements, however, have been more recent, and have been most impressive on problems where many other modeling techniques struggle: </a:t>
            </a:r>
            <a:r>
              <a:rPr b="1" lang="en-US"/>
              <a:t>unstructured data</a:t>
            </a:r>
            <a:r>
              <a:rPr lang="en-US"/>
              <a:t>.</a:t>
            </a:r>
            <a:endParaRPr/>
          </a:p>
          <a:p>
            <a:pPr indent="-342900" lvl="0" marL="457200" rtl="0" algn="l">
              <a:spcBef>
                <a:spcPts val="0"/>
              </a:spcBef>
              <a:spcAft>
                <a:spcPts val="0"/>
              </a:spcAft>
              <a:buSzPts val="1800"/>
              <a:buChar char="•"/>
            </a:pPr>
            <a:r>
              <a:rPr lang="en-US"/>
              <a:t>Unstructured data are those data that do not fit well (or meaningfully) in the “data frame” style we saw with the earlier data set.  Important examples include:</a:t>
            </a:r>
            <a:endParaRPr/>
          </a:p>
          <a:p>
            <a:pPr indent="-342900" lvl="1" marL="914400" rtl="0" algn="l">
              <a:spcBef>
                <a:spcPts val="0"/>
              </a:spcBef>
              <a:spcAft>
                <a:spcPts val="0"/>
              </a:spcAft>
              <a:buSzPts val="1800"/>
              <a:buChar char="–"/>
            </a:pPr>
            <a:r>
              <a:rPr lang="en-US" u="sng"/>
              <a:t>Digit Identification: </a:t>
            </a:r>
            <a:r>
              <a:rPr lang="en-US"/>
              <a:t>One early example is the recognition of digits on handwritten envelopes.</a:t>
            </a:r>
            <a:endParaRPr/>
          </a:p>
          <a:p>
            <a:pPr indent="-342900" lvl="1" marL="914400" rtl="0" algn="l">
              <a:spcBef>
                <a:spcPts val="0"/>
              </a:spcBef>
              <a:spcAft>
                <a:spcPts val="0"/>
              </a:spcAft>
              <a:buSzPts val="1800"/>
              <a:buChar char="–"/>
            </a:pPr>
            <a:r>
              <a:rPr lang="en-US" u="sng"/>
              <a:t>Object Recognition in Images</a:t>
            </a:r>
            <a:r>
              <a:rPr lang="en-US"/>
              <a:t>: cat is a cat, regardless of where in the image the cat is, how the cat is oriented, what posture it is taking, etc.</a:t>
            </a:r>
            <a:endParaRPr/>
          </a:p>
          <a:p>
            <a:pPr indent="-342900" lvl="1" marL="914400" rtl="0" algn="l">
              <a:spcBef>
                <a:spcPts val="0"/>
              </a:spcBef>
              <a:spcAft>
                <a:spcPts val="0"/>
              </a:spcAft>
              <a:buSzPts val="1800"/>
              <a:buChar char="–"/>
            </a:pPr>
            <a:r>
              <a:rPr lang="en-US" u="sng"/>
              <a:t>Language</a:t>
            </a:r>
            <a:r>
              <a:rPr lang="en-US"/>
              <a:t>: The interpretation of words depends on context, order, etc.  Important parts of speech need not be located in the same place in a block of text or speech.</a:t>
            </a:r>
            <a:endParaRPr/>
          </a:p>
          <a:p>
            <a:pPr indent="-342900" lvl="0" marL="457200" rtl="0" algn="l">
              <a:spcBef>
                <a:spcPts val="0"/>
              </a:spcBef>
              <a:spcAft>
                <a:spcPts val="0"/>
              </a:spcAft>
              <a:buSzPts val="1800"/>
              <a:buChar char="•"/>
            </a:pPr>
            <a:r>
              <a:rPr lang="en-US"/>
              <a:t>The success of neural networks at these complex tasks can be attributed, in part, to advanced network architecures.</a:t>
            </a:r>
            <a:endParaRPr/>
          </a:p>
        </p:txBody>
      </p:sp>
      <p:sp>
        <p:nvSpPr>
          <p:cNvPr id="90" name="Google Shape;90;g853cf1eb50_0_6"/>
          <p:cNvSpPr txBox="1"/>
          <p:nvPr>
            <p:ph idx="12" type="sldNum"/>
          </p:nvPr>
        </p:nvSpPr>
        <p:spPr>
          <a:xfrm>
            <a:off x="8412480" y="6400800"/>
            <a:ext cx="3657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853cf1eb50_0_13"/>
          <p:cNvSpPr txBox="1"/>
          <p:nvPr>
            <p:ph type="title"/>
          </p:nvPr>
        </p:nvSpPr>
        <p:spPr>
          <a:xfrm>
            <a:off x="365760" y="457200"/>
            <a:ext cx="8412600" cy="100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Convolutional Neural Networks</a:t>
            </a:r>
            <a:endParaRPr/>
          </a:p>
        </p:txBody>
      </p:sp>
      <p:sp>
        <p:nvSpPr>
          <p:cNvPr id="97" name="Google Shape;97;g853cf1eb50_0_13"/>
          <p:cNvSpPr txBox="1"/>
          <p:nvPr>
            <p:ph idx="1" type="body"/>
          </p:nvPr>
        </p:nvSpPr>
        <p:spPr>
          <a:xfrm>
            <a:off x="365125" y="1600201"/>
            <a:ext cx="8412600" cy="4568700"/>
          </a:xfrm>
          <a:prstGeom prst="rect">
            <a:avLst/>
          </a:prstGeom>
        </p:spPr>
        <p:txBody>
          <a:bodyPr anchorCtr="0" anchor="t" bIns="0" lIns="0" spcFirstLastPara="1" rIns="0" wrap="square" tIns="0">
            <a:noAutofit/>
          </a:bodyPr>
          <a:lstStyle/>
          <a:p>
            <a:pPr indent="-355600" lvl="0" marL="457200" rtl="0" algn="l">
              <a:spcBef>
                <a:spcPts val="1200"/>
              </a:spcBef>
              <a:spcAft>
                <a:spcPts val="0"/>
              </a:spcAft>
              <a:buSzPts val="2000"/>
              <a:buChar char="•"/>
            </a:pPr>
            <a:r>
              <a:rPr lang="en-US" sz="1800"/>
              <a:t>Convolutional Neural Networks add two types of layers:	</a:t>
            </a:r>
            <a:endParaRPr sz="1800"/>
          </a:p>
          <a:p>
            <a:pPr indent="-355600" lvl="1" marL="914400" rtl="0" algn="l">
              <a:spcBef>
                <a:spcPts val="0"/>
              </a:spcBef>
              <a:spcAft>
                <a:spcPts val="0"/>
              </a:spcAft>
              <a:buSzPts val="2000"/>
              <a:buChar char="–"/>
            </a:pPr>
            <a:r>
              <a:rPr b="1" lang="en-US" sz="1800"/>
              <a:t>Convolutional Layers</a:t>
            </a:r>
            <a:r>
              <a:rPr lang="en-US" sz="1800"/>
              <a:t>, which use the same weights on sliding windows across the entire image</a:t>
            </a:r>
            <a:endParaRPr sz="1800"/>
          </a:p>
          <a:p>
            <a:pPr indent="-355600" lvl="1" marL="914400" rtl="0" algn="l">
              <a:spcBef>
                <a:spcPts val="0"/>
              </a:spcBef>
              <a:spcAft>
                <a:spcPts val="0"/>
              </a:spcAft>
              <a:buSzPts val="2000"/>
              <a:buChar char="–"/>
            </a:pPr>
            <a:r>
              <a:rPr b="1" lang="en-US" sz="1800"/>
              <a:t>Pooling Layers</a:t>
            </a:r>
            <a:r>
              <a:rPr lang="en-US" sz="1800"/>
              <a:t>, where output from earlier layers is combined and reduced.</a:t>
            </a:r>
            <a:endParaRPr sz="1800"/>
          </a:p>
          <a:p>
            <a:pPr indent="-355600" lvl="0" marL="457200" rtl="0" algn="l">
              <a:spcBef>
                <a:spcPts val="0"/>
              </a:spcBef>
              <a:spcAft>
                <a:spcPts val="0"/>
              </a:spcAft>
              <a:buSzPts val="2000"/>
              <a:buChar char="•"/>
            </a:pPr>
            <a:r>
              <a:rPr lang="en-US" sz="1800"/>
              <a:t>These layers provide at least two benefits:</a:t>
            </a:r>
            <a:endParaRPr sz="1800"/>
          </a:p>
          <a:p>
            <a:pPr indent="-355600" lvl="1" marL="914400" rtl="0" algn="l">
              <a:spcBef>
                <a:spcPts val="0"/>
              </a:spcBef>
              <a:spcAft>
                <a:spcPts val="0"/>
              </a:spcAft>
              <a:buSzPts val="2000"/>
              <a:buChar char="–"/>
            </a:pPr>
            <a:r>
              <a:rPr lang="en-US" sz="1800"/>
              <a:t>Provide a way to recognize signals (and therefore objects) no matter where they are located in the image.</a:t>
            </a:r>
            <a:endParaRPr sz="1800"/>
          </a:p>
          <a:p>
            <a:pPr indent="-355600" lvl="1" marL="914400" rtl="0" algn="l">
              <a:spcBef>
                <a:spcPts val="0"/>
              </a:spcBef>
              <a:spcAft>
                <a:spcPts val="0"/>
              </a:spcAft>
              <a:buSzPts val="2000"/>
              <a:buChar char="–"/>
            </a:pPr>
            <a:r>
              <a:rPr lang="en-US" sz="1800"/>
              <a:t>Reduce the total number of weights learned in the network, improving training.</a:t>
            </a:r>
            <a:endParaRPr sz="1800"/>
          </a:p>
        </p:txBody>
      </p:sp>
      <p:sp>
        <p:nvSpPr>
          <p:cNvPr id="98" name="Google Shape;98;g853cf1eb50_0_13"/>
          <p:cNvSpPr txBox="1"/>
          <p:nvPr>
            <p:ph idx="12" type="sldNum"/>
          </p:nvPr>
        </p:nvSpPr>
        <p:spPr>
          <a:xfrm>
            <a:off x="8412480" y="6400800"/>
            <a:ext cx="3657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a:buNone/>
            </a:pPr>
            <a:r>
              <a:rPr lang="en-US" sz="3200"/>
              <a:t>Convolutional Layer</a:t>
            </a:r>
            <a:endParaRPr sz="3200"/>
          </a:p>
        </p:txBody>
      </p:sp>
      <p:sp>
        <p:nvSpPr>
          <p:cNvPr id="104" name="Google Shape;104;p7"/>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2000"/>
              <a:buChar char="•"/>
            </a:pPr>
            <a:r>
              <a:rPr lang="en-US" sz="2000"/>
              <a:t>The convolutional layer can be viewed as a set of filters, which have been trained to recognize certain structures in the image.</a:t>
            </a:r>
            <a:endParaRPr sz="2000"/>
          </a:p>
          <a:p>
            <a:pPr indent="0" lvl="0" marL="171450" rtl="0" algn="l">
              <a:lnSpc>
                <a:spcPct val="100000"/>
              </a:lnSpc>
              <a:spcBef>
                <a:spcPts val="0"/>
              </a:spcBef>
              <a:spcAft>
                <a:spcPts val="0"/>
              </a:spcAft>
              <a:buNone/>
            </a:pPr>
            <a:r>
              <a:t/>
            </a:r>
            <a:endParaRPr sz="2000"/>
          </a:p>
          <a:p>
            <a:pPr indent="-171450" lvl="0" marL="171450" rtl="0" algn="l">
              <a:lnSpc>
                <a:spcPct val="100000"/>
              </a:lnSpc>
              <a:spcBef>
                <a:spcPts val="0"/>
              </a:spcBef>
              <a:spcAft>
                <a:spcPts val="0"/>
              </a:spcAft>
              <a:buClr>
                <a:schemeClr val="dk1"/>
              </a:buClr>
              <a:buSzPts val="2000"/>
              <a:buChar char="•"/>
            </a:pPr>
            <a:r>
              <a:rPr lang="en-US" sz="2000"/>
              <a:t>We slide each filter across the width and height of the image and “examine” what is in that window.</a:t>
            </a:r>
            <a:endParaRPr sz="2000"/>
          </a:p>
          <a:p>
            <a:pPr indent="0" lvl="0" marL="171450" rtl="0" algn="l">
              <a:lnSpc>
                <a:spcPct val="100000"/>
              </a:lnSpc>
              <a:spcBef>
                <a:spcPts val="0"/>
              </a:spcBef>
              <a:spcAft>
                <a:spcPts val="0"/>
              </a:spcAft>
              <a:buNone/>
            </a:pPr>
            <a:r>
              <a:t/>
            </a:r>
            <a:endParaRPr sz="2000"/>
          </a:p>
          <a:p>
            <a:pPr indent="-171450" lvl="0" marL="171450" rtl="0" algn="l">
              <a:lnSpc>
                <a:spcPct val="100000"/>
              </a:lnSpc>
              <a:spcBef>
                <a:spcPts val="0"/>
              </a:spcBef>
              <a:spcAft>
                <a:spcPts val="0"/>
              </a:spcAft>
              <a:buClr>
                <a:schemeClr val="dk1"/>
              </a:buClr>
              <a:buSzPts val="2000"/>
              <a:buChar char="•"/>
            </a:pPr>
            <a:r>
              <a:rPr lang="en-US" sz="2000"/>
              <a:t>The weights in these filters are fixed no matter which part of the image they are examining.</a:t>
            </a:r>
            <a:endParaRPr sz="2000"/>
          </a:p>
          <a:p>
            <a:pPr indent="0" lvl="0" marL="171450" rtl="0" algn="l">
              <a:lnSpc>
                <a:spcPct val="100000"/>
              </a:lnSpc>
              <a:spcBef>
                <a:spcPts val="1200"/>
              </a:spcBef>
              <a:spcAft>
                <a:spcPts val="0"/>
              </a:spcAft>
              <a:buNone/>
            </a:pPr>
            <a:r>
              <a:t/>
            </a:r>
            <a:endParaRPr/>
          </a:p>
          <a:p>
            <a:pPr indent="-171450" lvl="0" marL="171450" rtl="0" algn="l">
              <a:lnSpc>
                <a:spcPct val="100000"/>
              </a:lnSpc>
              <a:spcBef>
                <a:spcPts val="1200"/>
              </a:spcBef>
              <a:spcAft>
                <a:spcPts val="0"/>
              </a:spcAft>
              <a:buClr>
                <a:schemeClr val="dk1"/>
              </a:buClr>
              <a:buSzPts val="2000"/>
              <a:buChar char="•"/>
            </a:pPr>
            <a:r>
              <a:rPr lang="en-US" sz="2000"/>
              <a:t>Each filter is to see some type of visual feature such as an edge of some orientation or a blotch of some color, or eventually entire honeycomb or wheel-like patterns</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105" name="Google Shape;105;p7"/>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6"/>
          <p:cNvSpPr txBox="1"/>
          <p:nvPr>
            <p:ph type="title"/>
          </p:nvPr>
        </p:nvSpPr>
        <p:spPr>
          <a:xfrm>
            <a:off x="365760" y="457200"/>
            <a:ext cx="8168640" cy="41014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Convolutional Layer</a:t>
            </a:r>
            <a:endParaRPr/>
          </a:p>
        </p:txBody>
      </p:sp>
      <p:sp>
        <p:nvSpPr>
          <p:cNvPr id="111" name="Google Shape;111;p6"/>
          <p:cNvSpPr txBox="1"/>
          <p:nvPr>
            <p:ph idx="1" type="body"/>
          </p:nvPr>
        </p:nvSpPr>
        <p:spPr>
          <a:xfrm>
            <a:off x="365759" y="867343"/>
            <a:ext cx="8411845" cy="5301683"/>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None/>
            </a:pPr>
            <a:r>
              <a:rPr lang="en-US"/>
              <a:t>Visit: </a:t>
            </a:r>
            <a:r>
              <a:rPr lang="en-US" u="sng">
                <a:solidFill>
                  <a:schemeClr val="hlink"/>
                </a:solidFill>
                <a:hlinkClick r:id="rId3"/>
              </a:rPr>
              <a:t>http://cs231n.github.io/assets/conv-demo/index.html</a:t>
            </a:r>
            <a:r>
              <a:rPr lang="en-US"/>
              <a:t> for an illustration.</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112" name="Google Shape;112;p6"/>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13" name="Google Shape;113;p6"/>
          <p:cNvPicPr preferRelativeResize="0"/>
          <p:nvPr/>
        </p:nvPicPr>
        <p:blipFill rotWithShape="1">
          <a:blip r:embed="rId4">
            <a:alphaModFix/>
          </a:blip>
          <a:srcRect b="0" l="0" r="0" t="0"/>
          <a:stretch/>
        </p:blipFill>
        <p:spPr>
          <a:xfrm>
            <a:off x="1066800" y="1277486"/>
            <a:ext cx="5644021" cy="49968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a:buNone/>
            </a:pPr>
            <a:r>
              <a:rPr lang="en-US" sz="3200"/>
              <a:t>Pooling Layer</a:t>
            </a:r>
            <a:endParaRPr sz="3200"/>
          </a:p>
        </p:txBody>
      </p:sp>
      <p:sp>
        <p:nvSpPr>
          <p:cNvPr id="119" name="Google Shape;119;p8"/>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8"/>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2000"/>
              <a:buChar char="•"/>
            </a:pPr>
            <a:r>
              <a:rPr lang="en-US" sz="2000"/>
              <a:t>This type of layer is to progressively reduce the spatial size of the representation to reduce the amount of parameters and computation in the network, and hence to also control overfitting.</a:t>
            </a:r>
            <a:endParaRPr sz="2000"/>
          </a:p>
          <a:p>
            <a:pPr indent="0" lvl="0" marL="171450" rtl="0" algn="l">
              <a:lnSpc>
                <a:spcPct val="100000"/>
              </a:lnSpc>
              <a:spcBef>
                <a:spcPts val="0"/>
              </a:spcBef>
              <a:spcAft>
                <a:spcPts val="0"/>
              </a:spcAft>
              <a:buNone/>
            </a:pPr>
            <a:r>
              <a:t/>
            </a:r>
            <a:endParaRPr sz="2000"/>
          </a:p>
          <a:p>
            <a:pPr indent="-171450" lvl="0" marL="171450" rtl="0" algn="l">
              <a:lnSpc>
                <a:spcPct val="100000"/>
              </a:lnSpc>
              <a:spcBef>
                <a:spcPts val="0"/>
              </a:spcBef>
              <a:spcAft>
                <a:spcPts val="0"/>
              </a:spcAft>
              <a:buSzPts val="2000"/>
              <a:buChar char="•"/>
            </a:pPr>
            <a:r>
              <a:rPr lang="en-US" sz="2000"/>
              <a:t>Two popular types of pooling layers are “Max Pooling” and “Average Pooling”. These layers select the maximum or average value of activations over an area of the image, rather than every activation.</a:t>
            </a:r>
            <a:endParaRPr sz="2000"/>
          </a:p>
          <a:p>
            <a:pPr indent="-44450" lvl="0" marL="171450" rtl="0" algn="l">
              <a:lnSpc>
                <a:spcPct val="100000"/>
              </a:lnSpc>
              <a:spcBef>
                <a:spcPts val="1200"/>
              </a:spcBef>
              <a:spcAft>
                <a:spcPts val="0"/>
              </a:spcAft>
              <a:buClr>
                <a:schemeClr val="dk1"/>
              </a:buClr>
              <a:buSzPts val="2000"/>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853cf1eb50_0_20"/>
          <p:cNvSpPr txBox="1"/>
          <p:nvPr>
            <p:ph type="title"/>
          </p:nvPr>
        </p:nvSpPr>
        <p:spPr>
          <a:xfrm>
            <a:off x="365760" y="457200"/>
            <a:ext cx="8412600" cy="100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Convolutional Layers in Keras</a:t>
            </a:r>
            <a:endParaRPr/>
          </a:p>
        </p:txBody>
      </p:sp>
      <p:sp>
        <p:nvSpPr>
          <p:cNvPr id="127" name="Google Shape;127;g853cf1eb50_0_20"/>
          <p:cNvSpPr txBox="1"/>
          <p:nvPr>
            <p:ph idx="1" type="body"/>
          </p:nvPr>
        </p:nvSpPr>
        <p:spPr>
          <a:xfrm>
            <a:off x="365125" y="2741575"/>
            <a:ext cx="7713000" cy="20304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US" sz="1050">
                <a:solidFill>
                  <a:srgbClr val="008000"/>
                </a:solidFill>
                <a:highlight>
                  <a:srgbClr val="FFFFFE"/>
                </a:highlight>
                <a:latin typeface="Courier New"/>
                <a:ea typeface="Courier New"/>
                <a:cs typeface="Courier New"/>
                <a:sym typeface="Courier New"/>
              </a:rPr>
              <a:t>## Convolutional Layer</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rgbClr val="000000"/>
                </a:solidFill>
                <a:highlight>
                  <a:srgbClr val="FFFFFE"/>
                </a:highlight>
                <a:latin typeface="Courier New"/>
                <a:ea typeface="Courier New"/>
                <a:cs typeface="Courier New"/>
                <a:sym typeface="Courier New"/>
              </a:rPr>
              <a:t>model.add(Conv2D(</a:t>
            </a:r>
            <a:r>
              <a:rPr lang="en-US" sz="1050">
                <a:solidFill>
                  <a:srgbClr val="09885A"/>
                </a:solidFill>
                <a:highlight>
                  <a:srgbClr val="FFFFFE"/>
                </a:highlight>
                <a:latin typeface="Courier New"/>
                <a:ea typeface="Courier New"/>
                <a:cs typeface="Courier New"/>
                <a:sym typeface="Courier New"/>
              </a:rPr>
              <a:t>64</a:t>
            </a:r>
            <a:r>
              <a:rPr lang="en-US" sz="1050">
                <a:solidFill>
                  <a:srgbClr val="000000"/>
                </a:solidFill>
                <a:highlight>
                  <a:srgbClr val="FFFFFE"/>
                </a:highlight>
                <a:latin typeface="Courier New"/>
                <a:ea typeface="Courier New"/>
                <a:cs typeface="Courier New"/>
                <a:sym typeface="Courier New"/>
              </a:rPr>
              <a:t>, </a:t>
            </a:r>
            <a:r>
              <a:rPr lang="en-US" sz="1050">
                <a:solidFill>
                  <a:srgbClr val="09885A"/>
                </a:solidFill>
                <a:highlight>
                  <a:srgbClr val="FFFFFE"/>
                </a:highlight>
                <a:latin typeface="Courier New"/>
                <a:ea typeface="Courier New"/>
                <a:cs typeface="Courier New"/>
                <a:sym typeface="Courier New"/>
              </a:rPr>
              <a:t>8</a:t>
            </a:r>
            <a:r>
              <a:rPr lang="en-US" sz="1050">
                <a:solidFill>
                  <a:srgbClr val="000000"/>
                </a:solidFill>
                <a:highlight>
                  <a:srgbClr val="FFFFFE"/>
                </a:highlight>
                <a:latin typeface="Courier New"/>
                <a:ea typeface="Courier New"/>
                <a:cs typeface="Courier New"/>
                <a:sym typeface="Courier New"/>
              </a:rPr>
              <a:t>, </a:t>
            </a:r>
            <a:r>
              <a:rPr lang="en-US" sz="1050">
                <a:solidFill>
                  <a:srgbClr val="09885A"/>
                </a:solidFill>
                <a:highlight>
                  <a:srgbClr val="FFFFFE"/>
                </a:highlight>
                <a:latin typeface="Courier New"/>
                <a:ea typeface="Courier New"/>
                <a:cs typeface="Courier New"/>
                <a:sym typeface="Courier New"/>
              </a:rPr>
              <a:t>8</a:t>
            </a:r>
            <a:r>
              <a:rPr lang="en-US" sz="1050">
                <a:solidFill>
                  <a:srgbClr val="000000"/>
                </a:solidFill>
                <a:highlight>
                  <a:srgbClr val="FFFFFE"/>
                </a:highlight>
                <a:latin typeface="Courier New"/>
                <a:ea typeface="Courier New"/>
                <a:cs typeface="Courier New"/>
                <a:sym typeface="Courier New"/>
              </a:rPr>
              <a:t>, input_shape=(</a:t>
            </a:r>
            <a:r>
              <a:rPr lang="en-US" sz="1050">
                <a:solidFill>
                  <a:srgbClr val="09885A"/>
                </a:solidFill>
                <a:highlight>
                  <a:srgbClr val="FFFFFE"/>
                </a:highlight>
                <a:latin typeface="Courier New"/>
                <a:ea typeface="Courier New"/>
                <a:cs typeface="Courier New"/>
                <a:sym typeface="Courier New"/>
              </a:rPr>
              <a:t>64</a:t>
            </a:r>
            <a:r>
              <a:rPr lang="en-US" sz="1050">
                <a:solidFill>
                  <a:srgbClr val="000000"/>
                </a:solidFill>
                <a:highlight>
                  <a:srgbClr val="FFFFFE"/>
                </a:highlight>
                <a:latin typeface="Courier New"/>
                <a:ea typeface="Courier New"/>
                <a:cs typeface="Courier New"/>
                <a:sym typeface="Courier New"/>
              </a:rPr>
              <a:t>, </a:t>
            </a:r>
            <a:r>
              <a:rPr lang="en-US" sz="1050">
                <a:solidFill>
                  <a:srgbClr val="09885A"/>
                </a:solidFill>
                <a:highlight>
                  <a:srgbClr val="FFFFFE"/>
                </a:highlight>
                <a:latin typeface="Courier New"/>
                <a:ea typeface="Courier New"/>
                <a:cs typeface="Courier New"/>
                <a:sym typeface="Courier New"/>
              </a:rPr>
              <a:t>64</a:t>
            </a:r>
            <a:r>
              <a:rPr lang="en-US" sz="1050">
                <a:solidFill>
                  <a:srgbClr val="000000"/>
                </a:solidFill>
                <a:highlight>
                  <a:srgbClr val="FFFFFE"/>
                </a:highlight>
                <a:latin typeface="Courier New"/>
                <a:ea typeface="Courier New"/>
                <a:cs typeface="Courier New"/>
                <a:sym typeface="Courier New"/>
              </a:rPr>
              <a:t>, </a:t>
            </a:r>
            <a:r>
              <a:rPr lang="en-US" sz="1050">
                <a:solidFill>
                  <a:srgbClr val="09885A"/>
                </a:solidFill>
                <a:highlight>
                  <a:srgbClr val="FFFFFE"/>
                </a:highlight>
                <a:latin typeface="Courier New"/>
                <a:ea typeface="Courier New"/>
                <a:cs typeface="Courier New"/>
                <a:sym typeface="Courier New"/>
              </a:rPr>
              <a:t>1</a:t>
            </a:r>
            <a:r>
              <a:rPr lang="en-US" sz="1050">
                <a:solidFill>
                  <a:srgbClr val="000000"/>
                </a:solidFill>
                <a:highlight>
                  <a:srgbClr val="FFFFFE"/>
                </a:highlight>
                <a:latin typeface="Courier New"/>
                <a:ea typeface="Courier New"/>
                <a:cs typeface="Courier New"/>
                <a:sym typeface="Courier New"/>
              </a:rPr>
              <a:t>), padding=</a:t>
            </a:r>
            <a:r>
              <a:rPr lang="en-US" sz="1050">
                <a:solidFill>
                  <a:srgbClr val="A31515"/>
                </a:solidFill>
                <a:highlight>
                  <a:srgbClr val="FFFFFE"/>
                </a:highlight>
                <a:latin typeface="Courier New"/>
                <a:ea typeface="Courier New"/>
                <a:cs typeface="Courier New"/>
                <a:sym typeface="Courier New"/>
              </a:rPr>
              <a:t>'same'</a:t>
            </a:r>
            <a:r>
              <a:rPr lang="en-US" sz="1050">
                <a:solidFill>
                  <a:srgbClr val="000000"/>
                </a:solidFill>
                <a:highlight>
                  <a:srgbClr val="FFFFFE"/>
                </a:highlight>
                <a:latin typeface="Courier New"/>
                <a:ea typeface="Courier New"/>
                <a:cs typeface="Courier New"/>
                <a:sym typeface="Courier New"/>
              </a:rPr>
              <a:t>, activation=</a:t>
            </a:r>
            <a:r>
              <a:rPr lang="en-US" sz="1050">
                <a:solidFill>
                  <a:srgbClr val="A31515"/>
                </a:solidFill>
                <a:highlight>
                  <a:srgbClr val="FFFFFE"/>
                </a:highlight>
                <a:latin typeface="Courier New"/>
                <a:ea typeface="Courier New"/>
                <a:cs typeface="Courier New"/>
                <a:sym typeface="Courier New"/>
              </a:rPr>
              <a:t>'relu'</a:t>
            </a:r>
            <a:r>
              <a:rPr lang="en-U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rgbClr val="008000"/>
                </a:solidFill>
                <a:highlight>
                  <a:srgbClr val="FFFFFE"/>
                </a:highlight>
                <a:latin typeface="Courier New"/>
                <a:ea typeface="Courier New"/>
                <a:cs typeface="Courier New"/>
                <a:sym typeface="Courier New"/>
              </a:rPr>
              <a:t>## Pooling Layer</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rgbClr val="000000"/>
                </a:solidFill>
                <a:highlight>
                  <a:srgbClr val="FFFFFE"/>
                </a:highlight>
                <a:latin typeface="Courier New"/>
                <a:ea typeface="Courier New"/>
                <a:cs typeface="Courier New"/>
                <a:sym typeface="Courier New"/>
              </a:rPr>
              <a:t>model.add(MaxPool2D(pool_size=(</a:t>
            </a:r>
            <a:r>
              <a:rPr lang="en-US" sz="1050">
                <a:solidFill>
                  <a:srgbClr val="09885A"/>
                </a:solidFill>
                <a:highlight>
                  <a:srgbClr val="FFFFFE"/>
                </a:highlight>
                <a:latin typeface="Courier New"/>
                <a:ea typeface="Courier New"/>
                <a:cs typeface="Courier New"/>
                <a:sym typeface="Courier New"/>
              </a:rPr>
              <a:t>2</a:t>
            </a:r>
            <a:r>
              <a:rPr lang="en-US" sz="1050">
                <a:solidFill>
                  <a:srgbClr val="000000"/>
                </a:solidFill>
                <a:highlight>
                  <a:srgbClr val="FFFFFE"/>
                </a:highlight>
                <a:latin typeface="Courier New"/>
                <a:ea typeface="Courier New"/>
                <a:cs typeface="Courier New"/>
                <a:sym typeface="Courier New"/>
              </a:rPr>
              <a:t>, </a:t>
            </a:r>
            <a:r>
              <a:rPr lang="en-US" sz="1050">
                <a:solidFill>
                  <a:srgbClr val="09885A"/>
                </a:solidFill>
                <a:highlight>
                  <a:srgbClr val="FFFFFE"/>
                </a:highlight>
                <a:latin typeface="Courier New"/>
                <a:ea typeface="Courier New"/>
                <a:cs typeface="Courier New"/>
                <a:sym typeface="Courier New"/>
              </a:rPr>
              <a:t>2</a:t>
            </a:r>
            <a:r>
              <a:rPr lang="en-U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1200"/>
              </a:spcBef>
              <a:spcAft>
                <a:spcPts val="0"/>
              </a:spcAft>
              <a:buNone/>
            </a:pPr>
            <a:r>
              <a:t/>
            </a:r>
            <a:endParaRPr/>
          </a:p>
        </p:txBody>
      </p:sp>
      <p:sp>
        <p:nvSpPr>
          <p:cNvPr id="128" name="Google Shape;128;g853cf1eb50_0_20"/>
          <p:cNvSpPr txBox="1"/>
          <p:nvPr>
            <p:ph idx="12" type="sldNum"/>
          </p:nvPr>
        </p:nvSpPr>
        <p:spPr>
          <a:xfrm>
            <a:off x="8412480" y="6400800"/>
            <a:ext cx="3657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9" name="Google Shape;129;g853cf1eb50_0_20"/>
          <p:cNvSpPr txBox="1"/>
          <p:nvPr/>
        </p:nvSpPr>
        <p:spPr>
          <a:xfrm>
            <a:off x="777275" y="1771050"/>
            <a:ext cx="1643100" cy="4971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Number of Filters</a:t>
            </a:r>
            <a:endParaRPr/>
          </a:p>
        </p:txBody>
      </p:sp>
      <p:sp>
        <p:nvSpPr>
          <p:cNvPr id="130" name="Google Shape;130;g853cf1eb50_0_20"/>
          <p:cNvSpPr txBox="1"/>
          <p:nvPr/>
        </p:nvSpPr>
        <p:spPr>
          <a:xfrm>
            <a:off x="344375" y="5903575"/>
            <a:ext cx="79011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Warning: Making sure that dimensions make sense can be more challenging convolutional networks than in feed forward.</a:t>
            </a:r>
            <a:endParaRPr/>
          </a:p>
        </p:txBody>
      </p:sp>
      <p:sp>
        <p:nvSpPr>
          <p:cNvPr id="131" name="Google Shape;131;g853cf1eb50_0_20"/>
          <p:cNvSpPr txBox="1"/>
          <p:nvPr/>
        </p:nvSpPr>
        <p:spPr>
          <a:xfrm>
            <a:off x="2695975" y="1367675"/>
            <a:ext cx="2450100" cy="8559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“Kernel_Size”: How many pixels (square) should each filter examine.</a:t>
            </a:r>
            <a:endParaRPr/>
          </a:p>
        </p:txBody>
      </p:sp>
      <p:sp>
        <p:nvSpPr>
          <p:cNvPr id="132" name="Google Shape;132;g853cf1eb50_0_20"/>
          <p:cNvSpPr txBox="1"/>
          <p:nvPr/>
        </p:nvSpPr>
        <p:spPr>
          <a:xfrm>
            <a:off x="2312250" y="3427075"/>
            <a:ext cx="2450100" cy="659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“Stride”: How many pixels to slide the filter at each step.</a:t>
            </a:r>
            <a:endParaRPr/>
          </a:p>
        </p:txBody>
      </p:sp>
      <p:sp>
        <p:nvSpPr>
          <p:cNvPr id="133" name="Google Shape;133;g853cf1eb50_0_20"/>
          <p:cNvSpPr txBox="1"/>
          <p:nvPr/>
        </p:nvSpPr>
        <p:spPr>
          <a:xfrm>
            <a:off x="2312250" y="4929500"/>
            <a:ext cx="2331900" cy="4035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Size of the Region to pool</a:t>
            </a:r>
            <a:endParaRPr/>
          </a:p>
        </p:txBody>
      </p:sp>
      <p:cxnSp>
        <p:nvCxnSpPr>
          <p:cNvPr id="134" name="Google Shape;134;g853cf1eb50_0_20"/>
          <p:cNvCxnSpPr>
            <a:stCxn id="129" idx="2"/>
          </p:cNvCxnSpPr>
          <p:nvPr/>
        </p:nvCxnSpPr>
        <p:spPr>
          <a:xfrm>
            <a:off x="1598825" y="2268150"/>
            <a:ext cx="172200" cy="6540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g853cf1eb50_0_20"/>
          <p:cNvCxnSpPr>
            <a:stCxn id="131" idx="2"/>
          </p:cNvCxnSpPr>
          <p:nvPr/>
        </p:nvCxnSpPr>
        <p:spPr>
          <a:xfrm flipH="1">
            <a:off x="2204125" y="2223575"/>
            <a:ext cx="1716900" cy="7086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g853cf1eb50_0_20"/>
          <p:cNvCxnSpPr>
            <a:stCxn id="132" idx="0"/>
          </p:cNvCxnSpPr>
          <p:nvPr/>
        </p:nvCxnSpPr>
        <p:spPr>
          <a:xfrm rot="10800000">
            <a:off x="2479500" y="3187975"/>
            <a:ext cx="1057800" cy="23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For Further Study</a:t>
            </a:r>
            <a:endParaRPr/>
          </a:p>
        </p:txBody>
      </p:sp>
      <p:sp>
        <p:nvSpPr>
          <p:cNvPr id="142" name="Google Shape;142;p9"/>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Want more details?</a:t>
            </a:r>
            <a:endParaRPr/>
          </a:p>
          <a:p>
            <a:pPr indent="-171450" lvl="1" marL="342900" rtl="0" algn="l">
              <a:lnSpc>
                <a:spcPct val="100000"/>
              </a:lnSpc>
              <a:spcBef>
                <a:spcPts val="300"/>
              </a:spcBef>
              <a:spcAft>
                <a:spcPts val="0"/>
              </a:spcAft>
              <a:buClr>
                <a:schemeClr val="dk1"/>
              </a:buClr>
              <a:buSzPts val="1600"/>
              <a:buChar char="–"/>
            </a:pPr>
            <a:r>
              <a:rPr lang="en-US" u="sng">
                <a:solidFill>
                  <a:schemeClr val="hlink"/>
                </a:solidFill>
                <a:hlinkClick r:id="rId3"/>
              </a:rPr>
              <a:t>http://cs231n.github.io/convolutional-networks/</a:t>
            </a:r>
            <a:endParaRPr/>
          </a:p>
          <a:p>
            <a:pPr indent="-171450" lvl="1" marL="342900" rtl="0" algn="l">
              <a:lnSpc>
                <a:spcPct val="100000"/>
              </a:lnSpc>
              <a:spcBef>
                <a:spcPts val="300"/>
              </a:spcBef>
              <a:spcAft>
                <a:spcPts val="0"/>
              </a:spcAft>
              <a:buClr>
                <a:schemeClr val="dk1"/>
              </a:buClr>
              <a:buSzPts val="1600"/>
              <a:buChar char="–"/>
            </a:pPr>
            <a:r>
              <a:rPr lang="en-US" u="sng">
                <a:solidFill>
                  <a:schemeClr val="hlink"/>
                </a:solidFill>
                <a:hlinkClick r:id="rId4"/>
              </a:rPr>
              <a:t>https://www.youtube.com/watch?v=u6aEYuemt0M</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143" name="Google Shape;143;p9"/>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2019-06-07T13:40:35Z</dcterms:created>
  <dc:creator>Daniel Kern</dc:creator>
</cp:coreProperties>
</file>