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58" r:id="rId6"/>
    <p:sldId id="257" r:id="rId7"/>
    <p:sldId id="260" r:id="rId8"/>
    <p:sldId id="261" r:id="rId9"/>
    <p:sldId id="262" r:id="rId10"/>
    <p:sldId id="263" r:id="rId11"/>
    <p:sldId id="276" r:id="rId12"/>
    <p:sldId id="264" r:id="rId13"/>
    <p:sldId id="266" r:id="rId14"/>
    <p:sldId id="265" r:id="rId15"/>
    <p:sldId id="267" r:id="rId16"/>
    <p:sldId id="268" r:id="rId17"/>
    <p:sldId id="269" r:id="rId18"/>
    <p:sldId id="270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DE87A-9FF4-4816-AE62-9A9DE28CC84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547CB-D5B4-4800-AEEF-CAE7B975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47CB-D5B4-4800-AEEF-CAE7B975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547CB-D5B4-4800-AEEF-CAE7B975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841212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5040" y="3986640"/>
            <a:ext cx="841212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04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568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09040" y="160020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53040" y="160020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5040" y="398664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09040" y="398664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53040" y="3986640"/>
            <a:ext cx="27082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5040" y="1600200"/>
            <a:ext cx="8412120" cy="456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841212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5760" y="457200"/>
            <a:ext cx="8412120" cy="4662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504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4568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5680" y="398664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5680" y="1600200"/>
            <a:ext cx="410508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5040" y="3986640"/>
            <a:ext cx="8412120" cy="2179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600" b="0" strike="noStrike" spc="-1">
              <a:solidFill>
                <a:srgbClr val="14141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8412120" cy="1005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D71E28"/>
                </a:solidFill>
                <a:latin typeface="Arial"/>
              </a:rPr>
              <a:t>[Slide title]</a:t>
            </a:r>
            <a:endParaRPr lang="en-US" sz="24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65040" y="1600200"/>
            <a:ext cx="8412120" cy="4568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Edit Master text styles</a:t>
            </a:r>
          </a:p>
          <a:p>
            <a:pPr marL="343080" lvl="1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Second level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Third level</a:t>
            </a:r>
          </a:p>
          <a:p>
            <a:pPr marL="685800" lvl="3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Fourth level</a:t>
            </a:r>
          </a:p>
          <a:p>
            <a:pPr marL="857160" lvl="4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strike="noStrike" spc="-1">
                <a:solidFill>
                  <a:srgbClr val="141414"/>
                </a:solidFill>
                <a:latin typeface="Arial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12480" y="6400800"/>
            <a:ext cx="365400" cy="228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EFFF8D1-AF6A-46FD-A126-164732AC4034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12/ai-and-machine-learning-looking-beyo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matica.stackexchange.com/questions/126953/binomial-distribution-graph-from-the-equation/126956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form_distribution_PDF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odessa-introstats1-1/chapter/introduction-continuous-random-variables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introstatopenstax/chapter/using-the-normal-distribution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7wW1dlmMaE&amp;t=288s&amp;ab_channel=365DataScie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fantasy-game-dice-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hswx/preparing-for-irma-september-7-2017-cd4793efbf5c?source=ifttt--------------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urenju/2016-2018-%E5%B9%B4%E5%88%9D-netflix-%E6%8E%A8%E8%96%A6%E7%B4%80%E9%8C%84%E7%89%87-67e287c62a1c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random.org/coins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mathsisfun.com/data/quincunx.html" TargetMode="External"/><Relationship Id="rId4" Type="http://schemas.openxmlformats.org/officeDocument/2006/relationships/hyperlink" Target="https://www.random.org/dice/" TargetMode="External"/><Relationship Id="rId9" Type="http://schemas.openxmlformats.org/officeDocument/2006/relationships/hyperlink" Target="https://en.wikipedia.org/wiki/Bean_mach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nstrations.wolfram.com/LinearCongruentialGenerato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://futurism.com/scientists-enable-computers-to-generate-true-random-numbers/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concepts-statistics/chapter/continuous-probability-distribution-2-of-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Probability_mass_function_of_the_sum_of_three_terms.svg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noulli_distribu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94383-847A-4AA5-B2A6-C9EB9501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548005"/>
            <a:ext cx="5050637" cy="2624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100" dirty="0">
                <a:solidFill>
                  <a:srgbClr val="FF0000"/>
                </a:solidFill>
              </a:rPr>
              <a:t>Data Science and AI Summer Camp</a:t>
            </a:r>
            <a:br>
              <a:rPr lang="en-US" altLang="zh-CN" sz="41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Day 3</a:t>
            </a:r>
            <a:br>
              <a:rPr lang="en-US" sz="4400" dirty="0">
                <a:latin typeface="+mn-lt"/>
                <a:ea typeface="+mn-ea"/>
                <a:cs typeface="+mn-cs"/>
              </a:rPr>
            </a:br>
            <a:endParaRPr lang="en-US" sz="41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9ECF3-3D15-40F4-A224-B2FB952A30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650" y="2333297"/>
            <a:ext cx="3464715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Topic 1: Random Numbers and Distributions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Topic 2: Linear Models and Beyond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Instructor: </a:t>
            </a:r>
            <a:r>
              <a:rPr 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Ray Bai</a:t>
            </a:r>
            <a:r>
              <a:rPr lang="en-US" sz="1800" dirty="0">
                <a:latin typeface="+mn-lt"/>
                <a:ea typeface="+mn-ea"/>
                <a:cs typeface="+mn-cs"/>
              </a:rPr>
              <a:t>, Department of Statistics, UGA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D7AC764-8AA4-4289-8540-28E723F9E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756" r="20033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58850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4" name="Content Placeholder 2"/>
          <p:cNvSpPr txBox="1"/>
          <p:nvPr/>
        </p:nvSpPr>
        <p:spPr>
          <a:xfrm>
            <a:off x="365760" y="1041268"/>
            <a:ext cx="8412120" cy="51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Discrete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Binomial(</a:t>
            </a:r>
            <a:r>
              <a:rPr lang="en-US" sz="1900" b="1" strike="noStrike" spc="-1" dirty="0" err="1">
                <a:solidFill>
                  <a:srgbClr val="FF0000"/>
                </a:solidFill>
                <a:latin typeface="Arial"/>
              </a:rPr>
              <a:t>n,p</a:t>
            </a: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). </a:t>
            </a:r>
            <a:r>
              <a:rPr lang="en-US" sz="1900" strike="noStrike" spc="-1" dirty="0">
                <a:latin typeface="Arial"/>
              </a:rPr>
              <a:t>Parameters</a:t>
            </a:r>
            <a:r>
              <a:rPr lang="en-US" sz="1900" b="1" strike="noStrike" spc="-1" dirty="0">
                <a:latin typeface="Arial"/>
              </a:rPr>
              <a:t>: </a:t>
            </a:r>
            <a:r>
              <a:rPr lang="en-US" sz="1900" b="0" strike="noStrike" spc="-1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sz="1900" b="0" strike="noStrike" spc="-1" dirty="0">
                <a:latin typeface="Arial"/>
              </a:rPr>
              <a:t> integer 0,1,2,…; </a:t>
            </a:r>
            <a:r>
              <a:rPr lang="en-US" sz="1900" b="0" strike="noStrike" spc="-1" dirty="0">
                <a:solidFill>
                  <a:srgbClr val="FF0000"/>
                </a:solidFill>
                <a:latin typeface="Arial"/>
              </a:rPr>
              <a:t>p:</a:t>
            </a:r>
            <a:r>
              <a:rPr lang="en-US" sz="1900" b="0" strike="noStrike" spc="-1" dirty="0">
                <a:latin typeface="Arial"/>
              </a:rPr>
              <a:t> within </a:t>
            </a:r>
            <a:r>
              <a:rPr lang="en-US" altLang="zh-CN" sz="1900" b="0" strike="noStrike" spc="-1" dirty="0">
                <a:latin typeface="Arial"/>
              </a:rPr>
              <a:t>interval</a:t>
            </a:r>
            <a:r>
              <a:rPr lang="en-US" sz="1900" b="0" strike="noStrike" spc="-1" dirty="0">
                <a:latin typeface="Arial"/>
              </a:rPr>
              <a:t> [0,1].</a:t>
            </a:r>
            <a:endParaRPr lang="en-US" sz="1900" b="0" strike="noStrike" spc="-1" dirty="0">
              <a:solidFill>
                <a:srgbClr val="141414"/>
              </a:solidFill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900" b="0" strike="noStrike" spc="-1" dirty="0">
                <a:solidFill>
                  <a:srgbClr val="141414"/>
                </a:solidFill>
                <a:latin typeface="Arial"/>
              </a:rPr>
              <a:t> (Definition) 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900" spc="-1" dirty="0">
                <a:solidFill>
                  <a:srgbClr val="141414"/>
                </a:solidFill>
                <a:latin typeface="Arial"/>
              </a:rPr>
              <a:t>Sum of </a:t>
            </a:r>
            <a:r>
              <a:rPr lang="en-US" sz="1900" spc="-1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 independent Bernoulli(</a:t>
            </a:r>
            <a:r>
              <a:rPr lang="en-US" sz="1900" b="0" strike="noStrike" spc="-1" dirty="0">
                <a:solidFill>
                  <a:srgbClr val="FF0000"/>
                </a:solidFill>
                <a:latin typeface="Arial"/>
              </a:rPr>
              <a:t>p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) random numbers= Number of 1’s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900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1900" spc="-1" dirty="0">
                <a:solidFill>
                  <a:srgbClr val="141414"/>
                </a:solidFill>
                <a:latin typeface="Arial"/>
              </a:rPr>
              <a:t>Another interpretation: a trial has two outcomes: success or failure. Perform the trial </a:t>
            </a:r>
            <a:r>
              <a:rPr lang="en-US" sz="1900" spc="-1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 times independently. 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Binomial(</a:t>
            </a:r>
            <a:r>
              <a:rPr lang="en-US" sz="1900" b="1" strike="noStrike" spc="-1" dirty="0" err="1">
                <a:solidFill>
                  <a:srgbClr val="FF0000"/>
                </a:solidFill>
                <a:latin typeface="Arial"/>
              </a:rPr>
              <a:t>n,p</a:t>
            </a:r>
            <a:r>
              <a:rPr lang="en-US" sz="1900" b="1" strike="noStrike" spc="-1" dirty="0">
                <a:solidFill>
                  <a:srgbClr val="FF0000"/>
                </a:solidFill>
                <a:latin typeface="Arial"/>
              </a:rPr>
              <a:t>) </a:t>
            </a:r>
            <a:r>
              <a:rPr lang="en-US" sz="1900" strike="noStrike" spc="-1" dirty="0">
                <a:solidFill>
                  <a:srgbClr val="141414"/>
                </a:solidFill>
                <a:latin typeface="Arial"/>
              </a:rPr>
              <a:t>describes</a:t>
            </a:r>
            <a:r>
              <a:rPr lang="en-US" sz="1900" b="1" strike="noStrike" spc="-1" dirty="0">
                <a:solidFill>
                  <a:srgbClr val="141414"/>
                </a:solidFill>
                <a:latin typeface="Arial"/>
              </a:rPr>
              <a:t> </a:t>
            </a:r>
            <a:r>
              <a:rPr lang="en-US" sz="1900" spc="-1" dirty="0">
                <a:solidFill>
                  <a:srgbClr val="141414"/>
                </a:solidFill>
                <a:latin typeface="Arial"/>
              </a:rPr>
              <a:t>the number of successes.</a:t>
            </a:r>
            <a:endParaRPr lang="en-US" sz="1900" b="0" strike="noStrike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</a:pPr>
            <a:endParaRPr lang="en-US" sz="18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65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C8D631E-F478-4B9F-AC28-04A14D2C89EB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10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2827023-F875-488D-8D02-89F0F43A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2938" y="4157167"/>
            <a:ext cx="3885914" cy="2471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1C826-05DE-4427-9F95-BC3D0102A22D}"/>
              </a:ext>
            </a:extLst>
          </p:cNvPr>
          <p:cNvSpPr txBox="1"/>
          <p:nvPr/>
        </p:nvSpPr>
        <p:spPr>
          <a:xfrm>
            <a:off x="3070190" y="3787835"/>
            <a:ext cx="25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Binomial(n=10,p=0.5)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B030-0BFF-4C99-ACBE-11DF27C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out Binomial(n=2,p=0.5)</a:t>
            </a:r>
          </a:p>
        </p:txBody>
      </p:sp>
    </p:spTree>
    <p:extLst>
      <p:ext uri="{BB962C8B-B14F-4D97-AF65-F5344CB8AC3E}">
        <p14:creationId xmlns:p14="http://schemas.microsoft.com/office/powerpoint/2010/main" val="20944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8" name="Content Placeholder 2"/>
          <p:cNvSpPr txBox="1"/>
          <p:nvPr/>
        </p:nvSpPr>
        <p:spPr>
          <a:xfrm>
            <a:off x="365040" y="1066680"/>
            <a:ext cx="8412120" cy="51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Continuous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Uniform(</a:t>
            </a:r>
            <a:r>
              <a:rPr lang="en-US" sz="2000" b="1" strike="noStrike" spc="-1" dirty="0" err="1">
                <a:solidFill>
                  <a:srgbClr val="FF0000"/>
                </a:solidFill>
                <a:latin typeface="Arial"/>
              </a:rPr>
              <a:t>a,b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). </a:t>
            </a:r>
            <a:r>
              <a:rPr lang="en-US" sz="2000" b="0" strike="noStrike" spc="-1" dirty="0">
                <a:latin typeface="Arial"/>
              </a:rPr>
              <a:t>Parameters </a:t>
            </a: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a,b</a:t>
            </a:r>
            <a:r>
              <a:rPr lang="en-US" sz="2000" b="0" strike="noStrike" spc="-1" dirty="0">
                <a:latin typeface="Arial"/>
              </a:rPr>
              <a:t>: real numbers, a&lt;b.</a:t>
            </a: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(Definition) likelihood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spread evenly 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over interval [</a:t>
            </a:r>
            <a:r>
              <a:rPr lang="en-US" sz="2000" b="0" strike="noStrike" spc="-1" dirty="0" err="1">
                <a:solidFill>
                  <a:srgbClr val="141414"/>
                </a:solidFill>
                <a:latin typeface="Arial"/>
              </a:rPr>
              <a:t>a,b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].</a:t>
            </a: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141414"/>
                </a:solidFill>
                <a:latin typeface="Arial"/>
              </a:rPr>
              <a:t>Q: Is it possible to have a uniform distribution on an interval of infinite length?</a:t>
            </a:r>
            <a:r>
              <a:rPr lang="en-US" b="0" strike="noStrike" spc="-1" dirty="0">
                <a:solidFill>
                  <a:srgbClr val="141414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69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556061F-DAFA-4DC8-AEFB-3F290190CEE1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12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0805FE40-4DD6-4945-B559-38C3EFB6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74805" y="3390375"/>
            <a:ext cx="4516940" cy="3387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54137-70AB-46C2-B6CD-58163BA078FB}"/>
              </a:ext>
            </a:extLst>
          </p:cNvPr>
          <p:cNvSpPr txBox="1"/>
          <p:nvPr/>
        </p:nvSpPr>
        <p:spPr>
          <a:xfrm>
            <a:off x="2940268" y="7066162"/>
            <a:ext cx="357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Uniform_distribution_PDF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76" name="Content Placeholder 2"/>
          <p:cNvSpPr txBox="1"/>
          <p:nvPr/>
        </p:nvSpPr>
        <p:spPr>
          <a:xfrm>
            <a:off x="601523" y="1030885"/>
            <a:ext cx="8412120" cy="51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Continuous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Exponential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</a:t>
            </a:r>
            <a:r>
              <a:rPr lang="en-US" sz="2000" spc="-1" dirty="0">
                <a:solidFill>
                  <a:srgbClr val="141414"/>
                </a:solidFill>
                <a:latin typeface="Arial"/>
              </a:rPr>
              <a:t>Omit precise definition. On the 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positive real line</a:t>
            </a:r>
            <a:r>
              <a:rPr lang="en-US" sz="2000" spc="-1" dirty="0">
                <a:solidFill>
                  <a:srgbClr val="141414"/>
                </a:solidFill>
                <a:latin typeface="Arial"/>
              </a:rPr>
              <a:t>.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000" spc="-1" dirty="0">
                <a:solidFill>
                  <a:srgbClr val="141414"/>
                </a:solidFill>
                <a:latin typeface="Arial"/>
              </a:rPr>
              <a:t>Often used to describe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time elapsed between events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2000" spc="-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altLang="zh-CN" sz="2000" spc="-1" dirty="0">
                <a:solidFill>
                  <a:srgbClr val="FF0000"/>
                </a:solidFill>
                <a:latin typeface="Arial" panose="020B0604020202020204" pitchFamily="34" charset="0"/>
              </a:rPr>
              <a:t>Memoryless</a:t>
            </a:r>
            <a:r>
              <a:rPr lang="en-US" altLang="zh-CN" sz="2000" spc="-1" dirty="0">
                <a:solidFill>
                  <a:srgbClr val="202122"/>
                </a:solidFill>
                <a:latin typeface="Arial" panose="020B0604020202020204" pitchFamily="34" charset="0"/>
              </a:rPr>
              <a:t>: no matter how long you have waited so far, you need to wait additionally as if you just started waiting.</a:t>
            </a:r>
            <a:endParaRPr lang="en-US" sz="2000" spc="-1" dirty="0">
              <a:solidFill>
                <a:srgbClr val="141414"/>
              </a:solidFill>
              <a:latin typeface="Arial"/>
            </a:endParaRPr>
          </a:p>
          <a:p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77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C0274E2-0BC3-438B-A035-21CF620E8692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13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5719A9B-1258-4E6E-9774-53E08A98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1820" y="4489053"/>
            <a:ext cx="4308285" cy="2025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72" name="Content Placeholder 2"/>
          <p:cNvSpPr txBox="1"/>
          <p:nvPr/>
        </p:nvSpPr>
        <p:spPr>
          <a:xfrm>
            <a:off x="365040" y="1143000"/>
            <a:ext cx="8412120" cy="50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Continuous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Normal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Omit precise definition. On the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whole real line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.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Note: probability density curve forms a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bell</a:t>
            </a: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 shape.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000" b="0" strike="noStrike" spc="-1" dirty="0">
                <a:solidFill>
                  <a:srgbClr val="141414"/>
                </a:solidFill>
                <a:latin typeface="Arial"/>
              </a:rPr>
              <a:t>Often used to describe the distribution of 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sample mean</a:t>
            </a:r>
            <a:r>
              <a:rPr lang="en-US" sz="2000" spc="-1" dirty="0">
                <a:solidFill>
                  <a:srgbClr val="141414"/>
                </a:solidFill>
                <a:latin typeface="Arial"/>
              </a:rPr>
              <a:t>, and more.</a:t>
            </a: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Central Limit Theorem</a:t>
            </a:r>
            <a:r>
              <a:rPr lang="en-US" sz="2000" b="1" strike="noStrike" spc="-1" dirty="0">
                <a:solidFill>
                  <a:srgbClr val="141414"/>
                </a:solidFill>
                <a:latin typeface="Arial"/>
              </a:rPr>
              <a:t>: </a:t>
            </a: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normal distribution </a:t>
            </a:r>
            <a:r>
              <a:rPr lang="en-US" sz="2000" b="1" strike="noStrike" spc="-1" dirty="0">
                <a:solidFill>
                  <a:srgbClr val="141414"/>
                </a:solidFill>
                <a:latin typeface="Arial"/>
              </a:rPr>
              <a:t>arises </a:t>
            </a:r>
            <a:r>
              <a:rPr lang="en-US" altLang="zh-CN" sz="2000" b="1" strike="noStrike" spc="-1" dirty="0">
                <a:solidFill>
                  <a:srgbClr val="141414"/>
                </a:solidFill>
                <a:latin typeface="Arial"/>
              </a:rPr>
              <a:t>from an aggregation of a large number of small random disturbances</a:t>
            </a:r>
            <a:r>
              <a:rPr lang="en-US" sz="2000" b="1" strike="noStrike" spc="-1" dirty="0">
                <a:solidFill>
                  <a:srgbClr val="141414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73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9AB9485-2003-4AA9-A559-5C7E18AB6107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14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58EC390-2F8E-4AF4-9F99-FE13BA11D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6592" y="4066071"/>
            <a:ext cx="4889015" cy="2218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5CBBF-FC99-4384-BD12-E0B09CB842DC}"/>
              </a:ext>
            </a:extLst>
          </p:cNvPr>
          <p:cNvSpPr txBox="1"/>
          <p:nvPr/>
        </p:nvSpPr>
        <p:spPr>
          <a:xfrm>
            <a:off x="614854" y="6330254"/>
            <a:ext cx="653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141414"/>
                </a:solidFill>
                <a:latin typeface="Arial"/>
                <a:hlinkClick r:id="rId4"/>
              </a:rPr>
              <a:t>Application of Central Limit Theorem in Real Life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D71E28"/>
                </a:solidFill>
                <a:latin typeface="Arial"/>
              </a:rPr>
              <a:t>Use python to generate random numbers following certain distributions</a:t>
            </a:r>
            <a:endParaRPr lang="en-US" sz="3200" b="0" strike="noStrike" spc="-1" dirty="0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0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>
                <a:solidFill>
                  <a:srgbClr val="141414"/>
                </a:solidFill>
                <a:latin typeface="Arial"/>
              </a:rPr>
              <a:t>Switch to Python…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81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764E3FE-5659-4B0B-B956-E0F1C9442A9E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15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D71E28"/>
                </a:solidFill>
                <a:latin typeface="Arial"/>
              </a:rPr>
              <a:t>Transformation</a:t>
            </a:r>
            <a:endParaRPr lang="en-US" sz="3200" b="0" strike="noStrike" spc="-1" dirty="0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3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In practice, we can generate random numbers of a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different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distribution by doing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transformation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of the random numbers of an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existing 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distribution.</a:t>
            </a: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For example, We can generate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exponential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distribution from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uniform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distribution.</a:t>
            </a: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The explanation of why transformation works requires </a:t>
            </a:r>
            <a:r>
              <a:rPr lang="en-US" sz="2400" spc="-1" dirty="0">
                <a:solidFill>
                  <a:srgbClr val="141414"/>
                </a:solidFill>
                <a:latin typeface="Arial"/>
              </a:rPr>
              <a:t>deeper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knowledge of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probability theory</a:t>
            </a:r>
            <a:r>
              <a:rPr lang="en-US" sz="2400" spc="-1" dirty="0">
                <a:solidFill>
                  <a:srgbClr val="141414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84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32415DE-AA62-40CF-BE58-CA2FB02469F3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16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Transformation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000" b="0" strike="noStrike" spc="-1">
                <a:solidFill>
                  <a:srgbClr val="141414"/>
                </a:solidFill>
                <a:latin typeface="Arial"/>
              </a:rPr>
              <a:t>Transform uniform distribution to a non-uniform distribution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0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87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386B2E9-256E-4978-A0AC-DBF61349DF64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17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88" name="Picture 4"/>
          <p:cNvPicPr/>
          <p:nvPr/>
        </p:nvPicPr>
        <p:blipFill>
          <a:blip r:embed="rId2"/>
          <a:stretch/>
        </p:blipFill>
        <p:spPr>
          <a:xfrm>
            <a:off x="762120" y="2133720"/>
            <a:ext cx="4697280" cy="3732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Practice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90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>
                <a:solidFill>
                  <a:srgbClr val="141414"/>
                </a:solidFill>
                <a:latin typeface="Arial"/>
              </a:rPr>
              <a:t>Switch to python…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91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83454A9-A34F-4A41-B775-877BB2341190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18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0FF-5A1A-42E8-BF7A-D72E7DF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strike="noStrike" spc="-1" dirty="0">
                <a:solidFill>
                  <a:srgbClr val="FF0000"/>
                </a:solidFill>
              </a:rPr>
              <a:t>Topic 1: Random Numbers and Distributions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990C40C-4D01-4109-827D-AA4A65B5E8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sz="1800" spc="-1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+mn-lt"/>
                <a:ea typeface="+mn-ea"/>
                <a:cs typeface="+mn-cs"/>
              </a:rPr>
              <a:t>When analyzing data and implementing AI, we need to deal with </a:t>
            </a:r>
            <a:r>
              <a:rPr lang="en-US" sz="1800" spc="-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randomness</a:t>
            </a:r>
            <a:r>
              <a:rPr lang="en-US" sz="1800" spc="-1" dirty="0">
                <a:latin typeface="+mn-lt"/>
                <a:ea typeface="+mn-ea"/>
                <a:cs typeface="+mn-cs"/>
              </a:rPr>
              <a:t> a lot.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800" spc="-1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+mn-lt"/>
                <a:ea typeface="+mn-ea"/>
                <a:cs typeface="+mn-cs"/>
              </a:rPr>
              <a:t>Probability theory: mathematical language of </a:t>
            </a:r>
            <a:r>
              <a:rPr lang="en-US" sz="1800" b="0" strike="noStrike" spc="-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randomness</a:t>
            </a:r>
            <a:r>
              <a:rPr lang="en-US" sz="1800" b="0" strike="noStrike" spc="-1" dirty="0">
                <a:latin typeface="+mn-lt"/>
                <a:ea typeface="+mn-ea"/>
                <a:cs typeface="+mn-cs"/>
              </a:rPr>
              <a:t>.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785B8-0455-473C-9DE5-C25806D0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847" r="24240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33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5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02092EF-BA1F-46B7-A231-D821CF59D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8" r="15758"/>
          <a:stretch/>
        </p:blipFill>
        <p:spPr>
          <a:xfrm>
            <a:off x="20" y="10"/>
            <a:ext cx="889699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60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75259-8251-4375-BD3B-AE0AE59D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71" y="2861166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randomness to Train AI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982F339-2308-4F49-92E3-FD2D404F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741" r="-1" b="8251"/>
          <a:stretch/>
        </p:blipFill>
        <p:spPr>
          <a:xfrm>
            <a:off x="1511394" y="320231"/>
            <a:ext cx="6075121" cy="283656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6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D71E28"/>
                </a:solidFill>
                <a:latin typeface="Arial"/>
              </a:rPr>
              <a:t>Experiment Randomness</a:t>
            </a:r>
            <a:endParaRPr lang="en-US" sz="2400" b="0" strike="noStrike" spc="-1" dirty="0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46" name="Content Placeholder 2"/>
          <p:cNvSpPr txBox="1"/>
          <p:nvPr/>
        </p:nvSpPr>
        <p:spPr>
          <a:xfrm>
            <a:off x="365940" y="923826"/>
            <a:ext cx="8412120" cy="5288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b="0" strike="noStrike" spc="-1" dirty="0">
                <a:solidFill>
                  <a:srgbClr val="141414"/>
                </a:solidFill>
                <a:latin typeface="Arial"/>
              </a:rPr>
              <a:t>Coin Flipper</a:t>
            </a: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685800" lvl="3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u="sng" strike="noStrike" spc="-1" dirty="0">
                <a:solidFill>
                  <a:srgbClr val="5A469B"/>
                </a:solidFill>
                <a:uFillTx/>
                <a:latin typeface="Arial"/>
                <a:hlinkClick r:id="rId3"/>
              </a:rPr>
              <a:t>https://www.random.org/coins/</a:t>
            </a: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b="0" strike="noStrike" spc="-1" dirty="0">
                <a:solidFill>
                  <a:srgbClr val="141414"/>
                </a:solidFill>
                <a:latin typeface="Arial"/>
              </a:rPr>
              <a:t>Dice Roller</a:t>
            </a: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685800" lvl="3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b="0" u="sng" strike="noStrike" spc="-1" dirty="0">
                <a:solidFill>
                  <a:srgbClr val="5A469B"/>
                </a:solidFill>
                <a:uFillTx/>
                <a:latin typeface="Arial"/>
                <a:hlinkClick r:id="rId4"/>
              </a:rPr>
              <a:t>https://www.random.org/dice/</a:t>
            </a: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1600" spc="-1" dirty="0">
                <a:solidFill>
                  <a:srgbClr val="141414"/>
                </a:solidFill>
                <a:latin typeface="Arial"/>
              </a:rPr>
              <a:t>Bean Machine (Galton Board/Quincunx)</a:t>
            </a: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685800" lvl="3" indent="-171000"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1600" u="sng" spc="-1" dirty="0">
                <a:solidFill>
                  <a:srgbClr val="5A469B"/>
                </a:solidFill>
                <a:latin typeface="Arial"/>
                <a:hlinkClick r:id="rId5"/>
              </a:rPr>
              <a:t>https://www.mathsisfun.com/data/quincunx.html</a:t>
            </a:r>
            <a:endParaRPr lang="en-US" sz="1600" u="sng" spc="-1" dirty="0">
              <a:solidFill>
                <a:srgbClr val="5A469B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r>
              <a:rPr lang="en-US" spc="-1" dirty="0">
                <a:solidFill>
                  <a:srgbClr val="FF0000"/>
                </a:solidFill>
                <a:latin typeface="Arial"/>
              </a:rPr>
              <a:t>There are laws </a:t>
            </a:r>
            <a:r>
              <a:rPr lang="en-US" altLang="zh-CN" spc="-1" dirty="0">
                <a:solidFill>
                  <a:srgbClr val="FF0000"/>
                </a:solidFill>
                <a:latin typeface="Arial"/>
              </a:rPr>
              <a:t>(patterns)</a:t>
            </a:r>
            <a:r>
              <a:rPr lang="en-US" spc="-1" dirty="0">
                <a:solidFill>
                  <a:srgbClr val="FF0000"/>
                </a:solidFill>
                <a:latin typeface="Arial"/>
              </a:rPr>
              <a:t> behind randomness.</a:t>
            </a: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endParaRPr lang="en-US" spc="-1" dirty="0">
              <a:solidFill>
                <a:srgbClr val="FF0000"/>
              </a:solidFill>
              <a:latin typeface="Arial"/>
            </a:endParaRP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r>
              <a:rPr lang="en-US" spc="-1" dirty="0">
                <a:solidFill>
                  <a:srgbClr val="FF0000"/>
                </a:solidFill>
                <a:latin typeface="Arial"/>
              </a:rPr>
              <a:t>Law of Large Numbers: frequency stabilizes as sample size increases.</a:t>
            </a:r>
          </a:p>
          <a:p>
            <a:pPr marL="514800" lvl="3">
              <a:spcBef>
                <a:spcPts val="300"/>
              </a:spcBef>
              <a:buClr>
                <a:srgbClr val="141414"/>
              </a:buClr>
            </a:pPr>
            <a:endParaRPr lang="en-US" sz="2000" spc="-1" dirty="0">
              <a:solidFill>
                <a:srgbClr val="FF0000"/>
              </a:solidFill>
              <a:latin typeface="Arial"/>
            </a:endParaRPr>
          </a:p>
          <a:p>
            <a:pPr marL="514800" lvl="3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514800" lvl="3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600" spc="-1" dirty="0">
              <a:solidFill>
                <a:srgbClr val="141414"/>
              </a:solidFill>
              <a:latin typeface="Arial"/>
            </a:endParaRPr>
          </a:p>
          <a:p>
            <a:pPr marL="514800" lvl="3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6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47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83887EB-EF0E-4BE0-9FDC-162782B90114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5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48" name="Picture 4"/>
          <p:cNvPicPr/>
          <p:nvPr/>
        </p:nvPicPr>
        <p:blipFill>
          <a:blip r:embed="rId6"/>
          <a:stretch/>
        </p:blipFill>
        <p:spPr>
          <a:xfrm>
            <a:off x="5123288" y="681032"/>
            <a:ext cx="2285640" cy="102852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5"/>
          <p:cNvPicPr/>
          <p:nvPr/>
        </p:nvPicPr>
        <p:blipFill>
          <a:blip r:embed="rId7"/>
          <a:stretch/>
        </p:blipFill>
        <p:spPr>
          <a:xfrm>
            <a:off x="4571820" y="2400480"/>
            <a:ext cx="1102937" cy="10285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 descr="A picture containing organ&#10;&#10;Description automatically generated">
            <a:extLst>
              <a:ext uri="{FF2B5EF4-FFF2-40B4-BE49-F238E27FC236}">
                <a16:creationId xmlns:a16="http://schemas.microsoft.com/office/drawing/2014/main" id="{1DB7BA90-161E-4BF7-98C9-198F4F6C85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59094" y="2844537"/>
            <a:ext cx="1753386" cy="2630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/>
          <p:nvPr/>
        </p:nvSpPr>
        <p:spPr>
          <a:xfrm>
            <a:off x="103696" y="365125"/>
            <a:ext cx="4227880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spc="-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Random Numbers (Variables)</a:t>
            </a:r>
            <a:endParaRPr lang="en-US" sz="2400" b="0" strike="noStrike" spc="-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/>
          <p:nvPr/>
        </p:nvSpPr>
        <p:spPr>
          <a:xfrm>
            <a:off x="491490" y="2575033"/>
            <a:ext cx="3840085" cy="4165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71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altLang="zh-CN" sz="1600" spc="-1" dirty="0"/>
              <a:t>R</a:t>
            </a:r>
            <a:r>
              <a:rPr lang="en-US" sz="1600" b="0" strike="noStrike" spc="-1" dirty="0"/>
              <a:t>andom number:</a:t>
            </a:r>
            <a:r>
              <a:rPr lang="en-US" sz="1600" b="0" i="0" dirty="0">
                <a:effectLst/>
              </a:rPr>
              <a:t>  a number generated by chance (value </a:t>
            </a:r>
            <a:r>
              <a:rPr lang="en-US" altLang="zh-CN" sz="1600" b="0" i="0" dirty="0">
                <a:effectLst/>
              </a:rPr>
              <a:t>varies</a:t>
            </a:r>
            <a:r>
              <a:rPr lang="en-US" sz="1600" b="0" i="0" dirty="0">
                <a:effectLst/>
              </a:rPr>
              <a:t> from time to time).</a:t>
            </a:r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</a:pPr>
            <a:endParaRPr lang="en-US" sz="1600" b="0" strike="noStrike" spc="-1" dirty="0"/>
          </a:p>
          <a:p>
            <a:pPr marL="171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sz="1600" spc="-1" dirty="0"/>
              <a:t>When a random number is repeatedly generated, one often sees a </a:t>
            </a:r>
            <a:r>
              <a:rPr lang="en-US" sz="1600" b="1" spc="-1" dirty="0">
                <a:solidFill>
                  <a:srgbClr val="FF0000"/>
                </a:solidFill>
              </a:rPr>
              <a:t>pattern</a:t>
            </a:r>
            <a:r>
              <a:rPr lang="en-US" sz="1600" spc="-1" dirty="0"/>
              <a:t> of likelihood of different values. Such a </a:t>
            </a:r>
            <a:r>
              <a:rPr lang="en-US" sz="1600" b="1" spc="-1" dirty="0">
                <a:solidFill>
                  <a:srgbClr val="FF0000"/>
                </a:solidFill>
              </a:rPr>
              <a:t>pattern</a:t>
            </a:r>
            <a:r>
              <a:rPr lang="en-US" sz="1600" spc="-1" dirty="0"/>
              <a:t> is called a </a:t>
            </a:r>
            <a:r>
              <a:rPr lang="en-US" sz="1600" b="1" spc="-1" dirty="0">
                <a:solidFill>
                  <a:srgbClr val="FF0000"/>
                </a:solidFill>
              </a:rPr>
              <a:t>distribution</a:t>
            </a:r>
            <a:r>
              <a:rPr lang="en-US" sz="1600" spc="-1" dirty="0"/>
              <a:t>.</a:t>
            </a:r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600" spc="-1" dirty="0"/>
          </a:p>
          <a:p>
            <a:pPr marL="171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r>
              <a:rPr lang="en-US" sz="1600" spc="-1" dirty="0"/>
              <a:t>With computers, random number generation are often implemented based on </a:t>
            </a:r>
            <a:r>
              <a:rPr lang="en-US" sz="1600" i="1" spc="-1" dirty="0"/>
              <a:t>deterministic</a:t>
            </a:r>
            <a:r>
              <a:rPr lang="en-US" sz="1600" spc="-1" dirty="0"/>
              <a:t> algorithm. Therefore, it is not strictly random</a:t>
            </a:r>
            <a:r>
              <a:rPr lang="en-US" sz="1600" b="1" spc="-1" dirty="0"/>
              <a:t>: </a:t>
            </a:r>
            <a:r>
              <a:rPr lang="en-US" sz="1600" b="1" spc="-1" dirty="0">
                <a:solidFill>
                  <a:srgbClr val="FF0000"/>
                </a:solidFill>
              </a:rPr>
              <a:t>pseudo-random numbers</a:t>
            </a:r>
            <a:r>
              <a:rPr lang="en-US" sz="1600" spc="-1" dirty="0"/>
              <a:t>. In practice, this is sufficient to fulfill most tasks.</a:t>
            </a:r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</a:pPr>
            <a:r>
              <a:rPr lang="en-US" sz="1000" spc="-1" dirty="0">
                <a:hlinkClick r:id="rId3"/>
              </a:rPr>
              <a:t>https://demonstrations.wolfram.com/</a:t>
            </a:r>
            <a:r>
              <a:rPr lang="en-US" sz="1100" spc="-1" dirty="0">
                <a:hlinkClick r:id="rId3"/>
              </a:rPr>
              <a:t>LinearCongruentialGenerators</a:t>
            </a:r>
            <a:r>
              <a:rPr lang="en-US" sz="1000" spc="-1" dirty="0">
                <a:hlinkClick r:id="rId3"/>
              </a:rPr>
              <a:t>/</a:t>
            </a:r>
            <a:endParaRPr lang="en-US" sz="1000" spc="-1" dirty="0"/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000" spc="-1" dirty="0"/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000" spc="-1" dirty="0"/>
          </a:p>
          <a:p>
            <a:pPr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</a:pPr>
            <a:endParaRPr lang="en-US" sz="1000" spc="-1" dirty="0"/>
          </a:p>
          <a:p>
            <a:pPr marL="360" indent="-228600">
              <a:lnSpc>
                <a:spcPct val="90000"/>
              </a:lnSpc>
              <a:spcBef>
                <a:spcPts val="1199"/>
              </a:spcBef>
              <a:buClr>
                <a:srgbClr val="141414"/>
              </a:buClr>
              <a:buFont typeface="Arial" panose="020B0604020202020204" pitchFamily="34" charset="0"/>
              <a:buChar char="•"/>
            </a:pPr>
            <a:endParaRPr lang="en-US" sz="1000" spc="-1" dirty="0"/>
          </a:p>
        </p:txBody>
      </p:sp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427168C-E006-4262-8071-7A63FDF39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4639" r="26525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4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spcAft>
                <a:spcPts val="600"/>
              </a:spcAft>
            </a:pPr>
            <a:fld id="{3ACCDCC6-01BD-4946-BF88-83FB4D98C0C2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pPr algn="r">
                <a:spcAft>
                  <a:spcPts val="600"/>
                </a:spcAft>
              </a:pPr>
              <a:t>6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7774C-6315-4077-ACD9-6CB4D87114DD}"/>
              </a:ext>
            </a:extLst>
          </p:cNvPr>
          <p:cNvSpPr txBox="1"/>
          <p:nvPr/>
        </p:nvSpPr>
        <p:spPr>
          <a:xfrm>
            <a:off x="6569257" y="6657945"/>
            <a:ext cx="257474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futurism.com/scientists-enable-computers-to-generate-true-random-numb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Use python to generate random numbers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54" name="Content Placeholder 2"/>
          <p:cNvSpPr txBox="1"/>
          <p:nvPr/>
        </p:nvSpPr>
        <p:spPr>
          <a:xfrm>
            <a:off x="365040" y="1600200"/>
            <a:ext cx="8412120" cy="45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>
                <a:solidFill>
                  <a:srgbClr val="141414"/>
                </a:solidFill>
                <a:latin typeface="Arial"/>
              </a:rPr>
              <a:t>Switch to Python…</a:t>
            </a: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>
              <a:solidFill>
                <a:srgbClr val="141414"/>
              </a:solidFill>
              <a:latin typeface="Arial"/>
            </a:endParaRPr>
          </a:p>
        </p:txBody>
      </p:sp>
      <p:sp>
        <p:nvSpPr>
          <p:cNvPr id="55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8B44EFA-407C-4089-86AB-1D1CFE4103B3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7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/>
          <p:nvPr/>
        </p:nvSpPr>
        <p:spPr>
          <a:xfrm>
            <a:off x="365040" y="22896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Distribution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57" name="Content Placeholder 2"/>
          <p:cNvSpPr txBox="1"/>
          <p:nvPr/>
        </p:nvSpPr>
        <p:spPr>
          <a:xfrm>
            <a:off x="261345" y="929482"/>
            <a:ext cx="8412120" cy="19254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8500"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altLang="zh-CN" sz="2400" b="1" spc="-1" dirty="0">
                <a:solidFill>
                  <a:srgbClr val="FF0000"/>
                </a:solidFill>
              </a:rPr>
              <a:t>D</a:t>
            </a:r>
            <a:r>
              <a:rPr lang="en-US" sz="2400" b="1" spc="-1" dirty="0">
                <a:solidFill>
                  <a:srgbClr val="FF0000"/>
                </a:solidFill>
              </a:rPr>
              <a:t>istribution:</a:t>
            </a:r>
            <a:r>
              <a:rPr lang="en-US" sz="2400" spc="-1" dirty="0"/>
              <a:t> </a:t>
            </a:r>
            <a:r>
              <a:rPr lang="en-US" sz="2400" b="1" spc="-1" dirty="0">
                <a:solidFill>
                  <a:srgbClr val="FF0000"/>
                </a:solidFill>
              </a:rPr>
              <a:t>likelihood pattern</a:t>
            </a:r>
            <a:r>
              <a:rPr lang="en-US" sz="2400" spc="-1" dirty="0"/>
              <a:t> of random number. </a:t>
            </a: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58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A55C962-8881-4D2E-850A-5A7521FDB3B5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967D8-0D30-43BC-AB7F-913B1E71514D}"/>
              </a:ext>
            </a:extLst>
          </p:cNvPr>
          <p:cNvSpPr txBox="1"/>
          <p:nvPr/>
        </p:nvSpPr>
        <p:spPr>
          <a:xfrm>
            <a:off x="556181" y="2910634"/>
            <a:ext cx="3082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/>
              <a:t>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5B586-97AC-4D78-8778-D2FF955B5DC7}"/>
              </a:ext>
            </a:extLst>
          </p:cNvPr>
          <p:cNvSpPr txBox="1"/>
          <p:nvPr/>
        </p:nvSpPr>
        <p:spPr>
          <a:xfrm>
            <a:off x="556181" y="4844772"/>
            <a:ext cx="288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Distribution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6303163-B1AB-4F8E-BBDF-7F9D8389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4903" y="4668070"/>
            <a:ext cx="4262257" cy="2155996"/>
          </a:xfrm>
          <a:prstGeom prst="rect">
            <a:avLst/>
          </a:prstGeom>
        </p:spPr>
      </p:pic>
      <p:pic>
        <p:nvPicPr>
          <p:cNvPr id="12" name="Picture 11" descr="A picture containing text, red, outdoor, light&#10;&#10;Description automatically generated">
            <a:extLst>
              <a:ext uri="{FF2B5EF4-FFF2-40B4-BE49-F238E27FC236}">
                <a16:creationId xmlns:a16="http://schemas.microsoft.com/office/drawing/2014/main" id="{E2AAE500-563F-4234-B383-FD5ED6AC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3975" y="1892194"/>
            <a:ext cx="3541798" cy="26504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7304CB-B7B5-4855-95F2-7B90E771F40A}"/>
              </a:ext>
            </a:extLst>
          </p:cNvPr>
          <p:cNvSpPr txBox="1"/>
          <p:nvPr/>
        </p:nvSpPr>
        <p:spPr>
          <a:xfrm>
            <a:off x="5631212" y="1084585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Probability_mass_function_of_the_sum_of_three_terms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365760" y="457200"/>
            <a:ext cx="8412120" cy="100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D71E28"/>
                </a:solidFill>
                <a:latin typeface="Arial"/>
              </a:rPr>
              <a:t>Some common distributions</a:t>
            </a:r>
            <a:endParaRPr lang="en-US" sz="3200" b="0" strike="noStrike" spc="-1">
              <a:solidFill>
                <a:srgbClr val="141414"/>
              </a:solidFill>
              <a:latin typeface="Wells Fargo Sans"/>
            </a:endParaRPr>
          </a:p>
        </p:txBody>
      </p:sp>
      <p:sp>
        <p:nvSpPr>
          <p:cNvPr id="60" name="Content Placeholder 2"/>
          <p:cNvSpPr txBox="1"/>
          <p:nvPr/>
        </p:nvSpPr>
        <p:spPr>
          <a:xfrm>
            <a:off x="365040" y="1143000"/>
            <a:ext cx="8412120" cy="50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171360" indent="-171000">
              <a:lnSpc>
                <a:spcPct val="100000"/>
              </a:lnSpc>
              <a:spcBef>
                <a:spcPts val="1199"/>
              </a:spcBef>
              <a:buClr>
                <a:srgbClr val="141414"/>
              </a:buClr>
              <a:buFont typeface="Wells Fargo Sans"/>
              <a:buChar char="•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Discrete Distribution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Bernoulli(p) </a:t>
            </a: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distribution. </a:t>
            </a:r>
            <a:r>
              <a:rPr lang="en-US" sz="2400" b="0" strike="noStrike" spc="-1" dirty="0">
                <a:latin typeface="Arial"/>
              </a:rPr>
              <a:t>Parameter </a:t>
            </a:r>
            <a:r>
              <a:rPr lang="en-US" sz="2400" spc="-1" dirty="0">
                <a:latin typeface="Arial"/>
              </a:rPr>
              <a:t>p: within interval [0,1]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ells Fargo Sans"/>
              <a:buChar char="–"/>
            </a:pPr>
            <a:endParaRPr lang="en-US" sz="2400" b="0" strike="noStrike" spc="-1" dirty="0"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(Definition)  Two possible values: 0 or 1. Probability of getting 1 is </a:t>
            </a:r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p; </a:t>
            </a:r>
            <a:r>
              <a:rPr lang="en-US" sz="2400" b="0" strike="noStrike" spc="-1" dirty="0">
                <a:latin typeface="Arial"/>
              </a:rPr>
              <a:t>probability of getting 0 is </a:t>
            </a:r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1-p.</a:t>
            </a: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 marL="514440" lvl="2" indent="-171000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  <a:buFont typeface="Wells Fargo Sans"/>
              <a:buChar char="–"/>
            </a:pPr>
            <a:r>
              <a:rPr lang="en-US" sz="2400" b="0" strike="noStrike" spc="-1" dirty="0">
                <a:solidFill>
                  <a:srgbClr val="141414"/>
                </a:solidFill>
                <a:latin typeface="Arial"/>
              </a:rPr>
              <a:t> In a coin toss,  code `Heads’ as 1, and `Tails’ as 0 </a:t>
            </a:r>
          </a:p>
          <a:p>
            <a:pPr marL="343440" lvl="2">
              <a:lnSpc>
                <a:spcPct val="100000"/>
              </a:lnSpc>
              <a:spcBef>
                <a:spcPts val="300"/>
              </a:spcBef>
              <a:buClr>
                <a:srgbClr val="141414"/>
              </a:buClr>
            </a:pPr>
            <a:r>
              <a:rPr lang="en-US" sz="2400" spc="-1" dirty="0">
                <a:solidFill>
                  <a:srgbClr val="141414"/>
                </a:solidFill>
                <a:latin typeface="Arial"/>
              </a:rPr>
              <a:t> Bernoulli distribution with p = ?</a:t>
            </a: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2400" b="0" strike="noStrike" spc="-1" dirty="0">
              <a:solidFill>
                <a:srgbClr val="141414"/>
              </a:solidFill>
              <a:latin typeface="Arial"/>
            </a:endParaRPr>
          </a:p>
        </p:txBody>
      </p:sp>
      <p:sp>
        <p:nvSpPr>
          <p:cNvPr id="61" name="Slide Number Placeholder 3"/>
          <p:cNvSpPr txBox="1"/>
          <p:nvPr/>
        </p:nvSpPr>
        <p:spPr>
          <a:xfrm>
            <a:off x="8412480" y="6400800"/>
            <a:ext cx="365400" cy="22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E41D479-1296-406B-B050-D48C03BC0323}" type="slidenum">
              <a:rPr lang="en-US" sz="800" b="0" strike="noStrike" spc="-1">
                <a:solidFill>
                  <a:srgbClr val="141414"/>
                </a:solidFill>
                <a:latin typeface="Wells Fargo Sans"/>
              </a:rPr>
              <a:t>9</a:t>
            </a:fld>
            <a:endParaRPr lang="en-US" sz="800" b="0" strike="noStrike" spc="-1">
              <a:latin typeface="Times New Roman"/>
            </a:endParaRPr>
          </a:p>
        </p:txBody>
      </p:sp>
      <p:pic>
        <p:nvPicPr>
          <p:cNvPr id="3" name="Picture 2" descr="A picture containing text, red, dark&#10;&#10;Description automatically generated">
            <a:extLst>
              <a:ext uri="{FF2B5EF4-FFF2-40B4-BE49-F238E27FC236}">
                <a16:creationId xmlns:a16="http://schemas.microsoft.com/office/drawing/2014/main" id="{3629C97F-84EE-46BE-8D2C-F66728C8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7662" y="4416486"/>
            <a:ext cx="3618186" cy="271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WF 4x3 WFSans Embedded PowerPoint 18Jan2019</Template>
  <TotalTime>1073</TotalTime>
  <Words>721</Words>
  <Application>Microsoft Office PowerPoint</Application>
  <PresentationFormat>On-screen Show (4:3)</PresentationFormat>
  <Paragraphs>127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Wells Fargo Sans</vt:lpstr>
      <vt:lpstr>Arial</vt:lpstr>
      <vt:lpstr>Calibri</vt:lpstr>
      <vt:lpstr>Times New Roman</vt:lpstr>
      <vt:lpstr>Office Theme</vt:lpstr>
      <vt:lpstr>Data Science and AI Summer Camp Day 3 </vt:lpstr>
      <vt:lpstr>Topic 1: Random Numbers and Distributions</vt:lpstr>
      <vt:lpstr>PowerPoint Presentation</vt:lpstr>
      <vt:lpstr>Use randomness to Train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out Binomial(n=2,p=0.5)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Kern</dc:creator>
  <dc:description/>
  <cp:lastModifiedBy>Shuyang Bai</cp:lastModifiedBy>
  <cp:revision>81</cp:revision>
  <cp:lastPrinted>2018-10-13T23:11:53Z</cp:lastPrinted>
  <dcterms:created xsi:type="dcterms:W3CDTF">2019-06-07T13:40:35Z</dcterms:created>
  <dcterms:modified xsi:type="dcterms:W3CDTF">2021-07-14T16:01:34Z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