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7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I1KXnveFr8H4cdlrO4sf01GcE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d40b54c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d40b54cd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7d40b54cd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d40b54c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d40b54cd_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87d40b54cd_0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d40b54c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d40b54cd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7d40b54cd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d40b54c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d40b54cd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87d40b54cd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58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7d40b54c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7d40b54cd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7d40b54cd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d40b54c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d40b54cd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87d40b54cd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7d40b54c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7d40b54cd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7d40b54cd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d40b54c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d40b54cd_0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87d40b54cd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 big variety in Chatbot development platforms. Below are a number of characteristics that should be taken into account when choosing the suitable platform to implement with your Chatbot. </a:t>
            </a:r>
            <a:endParaRPr/>
          </a:p>
        </p:txBody>
      </p:sp>
      <p:sp>
        <p:nvSpPr>
          <p:cNvPr id="237" name="Google Shape;23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7d40b54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7d40b54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d40b54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d40b54c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d40b54c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d40b54cd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87d40b54cd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d40b54c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d40b54cd_0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87d40b54cd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d40b54c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d40b54cd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7d40b54cd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d40b54c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d40b54cd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87d40b54cd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d40b54c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7d40b54cd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87d40b54cd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d40b54cd_0_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87d40b54cd_0_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g87d40b54cd_0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tbo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ext-to-speec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80-of-businesses-want-chatbots-by-2020-2016-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piceworks.com/press/releases/spiceworks-study-reveals-40-percent-large-businesses-will-implement-intelligent-assistants-chatbots-2019/" TargetMode="External"/><Relationship Id="rId4" Type="http://schemas.openxmlformats.org/officeDocument/2006/relationships/hyperlink" Target="https://www.juniperresearch.com/press/press-releases/chatbots-a-game-changer-for-banking-healthcar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dirty="0">
                <a:latin typeface="+mj-lt"/>
              </a:rPr>
              <a:t>NLP 2</a:t>
            </a:r>
            <a:endParaRPr sz="7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d40b54cd_0_1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Deep learning models for text data</a:t>
            </a:r>
            <a:endParaRPr dirty="0">
              <a:latin typeface="+mj-lt"/>
            </a:endParaRPr>
          </a:p>
        </p:txBody>
      </p:sp>
      <p:sp>
        <p:nvSpPr>
          <p:cNvPr id="159" name="Google Shape;159;g87d40b54cd_0_1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Neural networks</a:t>
            </a:r>
          </a:p>
          <a:p>
            <a:pPr marL="508000" lvl="1" indent="0">
              <a:spcBef>
                <a:spcPts val="1000"/>
              </a:spcBef>
              <a:buSzPts val="2800"/>
              <a:buNone/>
            </a:pPr>
            <a:r>
              <a:rPr lang="en-US" dirty="0">
                <a:latin typeface="+mn-lt"/>
              </a:rPr>
              <a:t>Ordinary feed forward neural networks (could be deep with multiple internal nodes and layers)</a:t>
            </a:r>
            <a:endParaRPr dirty="0">
              <a:latin typeface="+mn-l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Recurrent neural networks (with attention)</a:t>
            </a:r>
          </a:p>
          <a:p>
            <a:pPr marL="508000" lvl="1" indent="0">
              <a:spcBef>
                <a:spcPts val="0"/>
              </a:spcBef>
              <a:buSzPts val="2800"/>
              <a:buNone/>
            </a:pPr>
            <a:r>
              <a:rPr lang="en-US" dirty="0">
                <a:latin typeface="+mn-lt"/>
              </a:rPr>
              <a:t>Use input data in sequential order, uses information about the ordering of tokens.</a:t>
            </a:r>
            <a:endParaRPr dirty="0">
              <a:latin typeface="+mn-l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Convolutional neural networks</a:t>
            </a:r>
          </a:p>
          <a:p>
            <a:pPr marL="508000" lvl="1" indent="0">
              <a:spcBef>
                <a:spcPts val="0"/>
              </a:spcBef>
              <a:buSzPts val="2800"/>
              <a:buNone/>
            </a:pPr>
            <a:r>
              <a:rPr lang="en-US" dirty="0">
                <a:latin typeface="+mn-lt"/>
              </a:rPr>
              <a:t>1-d CNN neural networks can selectively use information from previous tokens (based on how 1-d filters are defined, can be parallelized in GPU)</a:t>
            </a:r>
            <a:endParaRPr dirty="0">
              <a:latin typeface="+mn-l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Transformers</a:t>
            </a:r>
          </a:p>
          <a:p>
            <a:pPr marL="508000" lvl="1" indent="0">
              <a:spcBef>
                <a:spcPts val="0"/>
              </a:spcBef>
              <a:buSzPts val="2800"/>
              <a:buNone/>
            </a:pPr>
            <a:r>
              <a:rPr lang="en-US" dirty="0">
                <a:latin typeface="+mn-lt"/>
              </a:rPr>
              <a:t>Fully attention models that consider interaction of other tokens with current token (the model has many parameters and slow to train, but more accurate)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d40b54cd_0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Transformers:</a:t>
            </a:r>
            <a:endParaRPr dirty="0">
              <a:latin typeface="+mj-lt"/>
            </a:endParaRPr>
          </a:p>
        </p:txBody>
      </p:sp>
      <p:sp>
        <p:nvSpPr>
          <p:cNvPr id="166" name="Google Shape;166;g87d40b54cd_0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Trained on huge amount of training data</a:t>
            </a:r>
            <a:endParaRPr dirty="0">
              <a:latin typeface="+mn-l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stacked layer of deep neural networks</a:t>
            </a:r>
            <a:endParaRPr dirty="0">
              <a:latin typeface="+mn-l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self attention</a:t>
            </a:r>
            <a:endParaRPr dirty="0">
              <a:latin typeface="+mn-l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Trained on </a:t>
            </a:r>
            <a:r>
              <a:rPr lang="en-US" dirty="0" err="1">
                <a:latin typeface="+mn-lt"/>
              </a:rPr>
              <a:t>genreral</a:t>
            </a:r>
            <a:r>
              <a:rPr lang="en-US" dirty="0">
                <a:latin typeface="+mn-lt"/>
              </a:rPr>
              <a:t> corpora to facilitate fine tuning on various tasks</a:t>
            </a:r>
            <a:endParaRPr dirty="0">
              <a:latin typeface="+mn-lt"/>
            </a:endParaRPr>
          </a:p>
        </p:txBody>
      </p:sp>
      <p:pic>
        <p:nvPicPr>
          <p:cNvPr id="167" name="Google Shape;167;g87d40b54cd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25" y="3745213"/>
            <a:ext cx="88011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d40b54cd_0_178"/>
          <p:cNvSpPr txBox="1">
            <a:spLocks noGrp="1"/>
          </p:cNvSpPr>
          <p:nvPr>
            <p:ph type="title"/>
          </p:nvPr>
        </p:nvSpPr>
        <p:spPr>
          <a:xfrm>
            <a:off x="415600" y="566242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+mj-lt"/>
              </a:rPr>
              <a:t>GPT-2 Transformer language model(OPEN-AI)</a:t>
            </a:r>
            <a:endParaRPr sz="4000" dirty="0">
              <a:latin typeface="+mj-lt"/>
            </a:endParaRPr>
          </a:p>
        </p:txBody>
      </p:sp>
      <p:sp>
        <p:nvSpPr>
          <p:cNvPr id="185" name="Google Shape;185;g87d40b54cd_0_1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50526"/>
                </a:solidFill>
                <a:highlight>
                  <a:srgbClr val="FFFFFF"/>
                </a:highlight>
                <a:latin typeface="+mn-lt"/>
                <a:ea typeface="Georgia"/>
                <a:cs typeface="Georgia"/>
                <a:sym typeface="Georgia"/>
              </a:rPr>
              <a:t>GPT-2 is a large </a:t>
            </a:r>
            <a:r>
              <a:rPr lang="en-US" sz="24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+mn-lt"/>
                <a:ea typeface="Georgia"/>
                <a:cs typeface="Georgia"/>
                <a:sym typeface="Georgia"/>
                <a:hlinkClick r:id="rId3"/>
              </a:rPr>
              <a:t>transformer</a:t>
            </a:r>
            <a:r>
              <a:rPr lang="en-US" sz="2400" dirty="0">
                <a:solidFill>
                  <a:srgbClr val="050526"/>
                </a:solidFill>
                <a:highlight>
                  <a:srgbClr val="FFFFFF"/>
                </a:highlight>
                <a:latin typeface="+mn-lt"/>
                <a:ea typeface="Georgia"/>
                <a:cs typeface="Georgia"/>
                <a:sym typeface="Georgia"/>
              </a:rPr>
              <a:t>-based language model with 1.5 billion parameters, trained on a dataset of</a:t>
            </a:r>
            <a:endParaRPr sz="2400" dirty="0">
              <a:solidFill>
                <a:srgbClr val="050526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50526"/>
                </a:solidFill>
                <a:highlight>
                  <a:srgbClr val="FFFFFF"/>
                </a:highlight>
                <a:latin typeface="+mn-lt"/>
                <a:ea typeface="Georgia"/>
                <a:cs typeface="Georgia"/>
                <a:sym typeface="Georgia"/>
              </a:rPr>
              <a:t> 40GB of Internet text. </a:t>
            </a:r>
            <a:endParaRPr sz="2400" dirty="0">
              <a:solidFill>
                <a:srgbClr val="050526"/>
              </a:solidFill>
              <a:highlight>
                <a:srgbClr val="FFFFFF"/>
              </a:highlight>
              <a:latin typeface="+mn-lt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50526"/>
                </a:solidFill>
                <a:highlight>
                  <a:srgbClr val="FFFFFF"/>
                </a:highlight>
                <a:latin typeface="+mn-lt"/>
                <a:ea typeface="Georgia"/>
                <a:cs typeface="Georgia"/>
                <a:sym typeface="Georgia"/>
              </a:rPr>
              <a:t>Trained on selected </a:t>
            </a:r>
            <a:r>
              <a:rPr lang="en-US" sz="2400" dirty="0" err="1">
                <a:solidFill>
                  <a:srgbClr val="050526"/>
                </a:solidFill>
                <a:highlight>
                  <a:srgbClr val="FFFFFF"/>
                </a:highlight>
                <a:latin typeface="+mn-lt"/>
                <a:ea typeface="Georgia"/>
                <a:cs typeface="Georgia"/>
                <a:sym typeface="Georgia"/>
              </a:rPr>
              <a:t>Reddit</a:t>
            </a:r>
            <a:r>
              <a:rPr lang="en-US" sz="2400" dirty="0">
                <a:solidFill>
                  <a:srgbClr val="050526"/>
                </a:solidFill>
                <a:highlight>
                  <a:srgbClr val="FFFFFF"/>
                </a:highlight>
                <a:latin typeface="+mn-lt"/>
                <a:ea typeface="Georgia"/>
                <a:cs typeface="Georgia"/>
                <a:sym typeface="Georgia"/>
              </a:rPr>
              <a:t> pages: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050526"/>
              </a:solidFill>
              <a:highlight>
                <a:srgbClr val="FFFFFF"/>
              </a:highlight>
              <a:latin typeface="+mn-lt"/>
              <a:ea typeface="Georgia"/>
              <a:cs typeface="Georgia"/>
              <a:sym typeface="Georgia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They created a new dataset which emphasizes diversity of content, by scraping content from the Internet.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rgbClr val="050526"/>
                </a:solidFill>
                <a:highlight>
                  <a:srgbClr val="FFFFFF"/>
                </a:highlight>
                <a:latin typeface="+mn-lt"/>
                <a:ea typeface="Georgia"/>
                <a:cs typeface="Georgia"/>
                <a:sym typeface="Georgia"/>
              </a:rPr>
              <a:t>GPT-2 is trained with a simple objective: predict the next word, given all of the previous words within some text. </a:t>
            </a:r>
            <a:endParaRPr sz="20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60180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gentle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Broadly resembles the encoder-decoder architecture </a:t>
            </a:r>
          </a:p>
          <a:p>
            <a:r>
              <a:rPr lang="en-US" dirty="0"/>
              <a:t>Avoids recurrence/convolution – hence computationally efficient</a:t>
            </a:r>
          </a:p>
          <a:p>
            <a:pPr lvl="1"/>
            <a:r>
              <a:rPr lang="en-US" dirty="0"/>
              <a:t>Less time to train</a:t>
            </a:r>
          </a:p>
          <a:p>
            <a:pPr lvl="1"/>
            <a:r>
              <a:rPr lang="en-US" dirty="0"/>
              <a:t>More parallelizable</a:t>
            </a:r>
          </a:p>
          <a:p>
            <a:r>
              <a:rPr lang="en-US" dirty="0"/>
              <a:t> Key concepts  </a:t>
            </a:r>
          </a:p>
          <a:p>
            <a:pPr lvl="1"/>
            <a:r>
              <a:rPr lang="en-US" dirty="0"/>
              <a:t>Attention</a:t>
            </a:r>
          </a:p>
          <a:p>
            <a:pPr lvl="1"/>
            <a:r>
              <a:rPr lang="en-US" dirty="0"/>
              <a:t>Self-attention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4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Preparing the input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69" y="338681"/>
            <a:ext cx="4783864" cy="57137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025857" y="4454483"/>
            <a:ext cx="2090057" cy="134111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66204" y="6149987"/>
            <a:ext cx="48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Attention Is All You Need by </a:t>
            </a:r>
            <a:r>
              <a:rPr lang="en-US" i="1" dirty="0" err="1"/>
              <a:t>Vaswani</a:t>
            </a:r>
            <a:r>
              <a:rPr lang="en-US" i="1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94820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Word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5899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+mn-lt"/>
                  </a:rPr>
                  <a:t>Convert each word of a sentence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-dim vectors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= dim of the embedding space).</a:t>
                </a:r>
              </a:p>
              <a:p>
                <a:r>
                  <a:rPr lang="en-US" dirty="0">
                    <a:latin typeface="+mn-lt"/>
                  </a:rPr>
                  <a:t>Similar words are close together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-dim space.  </a:t>
                </a:r>
              </a:p>
              <a:p>
                <a:r>
                  <a:rPr lang="en-US" dirty="0">
                    <a:latin typeface="+mn-lt"/>
                  </a:rPr>
                  <a:t>Each element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-dim vector represents some linguistic feature. Example: Whether the word is a verb</a:t>
                </a:r>
              </a:p>
              <a:p>
                <a:r>
                  <a:rPr lang="en-US" dirty="0">
                    <a:latin typeface="+mn-lt"/>
                  </a:rPr>
                  <a:t>In real application these linguistic features might be non-trivial.  </a:t>
                </a:r>
              </a:p>
              <a:p>
                <a:r>
                  <a:rPr lang="en-US" dirty="0">
                    <a:latin typeface="+mn-lt"/>
                  </a:rPr>
                  <a:t>NLP1 module discusses different types  of word embedding in detail.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5899"/>
                <a:ext cx="10515600" cy="4351338"/>
              </a:xfrm>
              <a:blipFill>
                <a:blip r:embed="rId2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56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Illustration (word embedding)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Twinkle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twinkle</a:t>
            </a:r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little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star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how</a:t>
            </a:r>
            <a:r>
              <a:rPr lang="en-US" dirty="0"/>
              <a:t>   I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wonder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what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you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1772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93406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8767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43832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8745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4603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11790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96039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62970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429901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3783876" y="4907791"/>
                <a:ext cx="2672263" cy="957942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Dimension of the embedding space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600" dirty="0"/>
                  <a:t>) = 5</a:t>
                </a: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76" y="4907791"/>
                <a:ext cx="2672263" cy="9579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9411882" y="2769326"/>
            <a:ext cx="2149566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Converting each word into a vector</a:t>
            </a:r>
          </a:p>
        </p:txBody>
      </p:sp>
    </p:spTree>
    <p:extLst>
      <p:ext uri="{BB962C8B-B14F-4D97-AF65-F5344CB8AC3E}">
        <p14:creationId xmlns:p14="http://schemas.microsoft.com/office/powerpoint/2010/main" val="236483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Positional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208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Goal: To capture positional information </a:t>
            </a:r>
          </a:p>
          <a:p>
            <a:r>
              <a:rPr lang="en-US" dirty="0">
                <a:latin typeface="+mn-lt"/>
              </a:rPr>
              <a:t>For each word it creates a position vector with no. of dimension same as the number of dimension of the embedding space. </a:t>
            </a:r>
          </a:p>
          <a:p>
            <a:r>
              <a:rPr lang="en-US" dirty="0">
                <a:latin typeface="+mn-lt"/>
              </a:rPr>
              <a:t>Example: </a:t>
            </a:r>
          </a:p>
          <a:p>
            <a:pPr lvl="1"/>
            <a:r>
              <a:rPr lang="en-US" dirty="0">
                <a:latin typeface="+mn-lt"/>
              </a:rPr>
              <a:t>Even though she did work she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dirty="0">
                <a:latin typeface="+mn-lt"/>
              </a:rPr>
              <a:t> tired. </a:t>
            </a:r>
          </a:p>
          <a:p>
            <a:pPr lvl="1"/>
            <a:r>
              <a:rPr lang="en-US" dirty="0">
                <a:latin typeface="+mn-lt"/>
              </a:rPr>
              <a:t>Even though she did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dirty="0">
                <a:latin typeface="+mn-lt"/>
              </a:rPr>
              <a:t> work she is tired.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66903" y="5031009"/>
            <a:ext cx="4058194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Position of the word “not” changes the both the sentiment and the meaning of the sentence.</a:t>
            </a:r>
          </a:p>
        </p:txBody>
      </p:sp>
    </p:spTree>
    <p:extLst>
      <p:ext uri="{BB962C8B-B14F-4D97-AF65-F5344CB8AC3E}">
        <p14:creationId xmlns:p14="http://schemas.microsoft.com/office/powerpoint/2010/main" val="181560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321"/>
            <a:ext cx="10515600" cy="1341367"/>
          </a:xfrm>
        </p:spPr>
        <p:txBody>
          <a:bodyPr/>
          <a:lstStyle/>
          <a:p>
            <a:r>
              <a:rPr lang="en-US" dirty="0">
                <a:latin typeface="+mj-lt"/>
              </a:rPr>
              <a:t>Illustration (positional encoding)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9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Twinkle</a:t>
            </a:r>
            <a:r>
              <a:rPr lang="en-US" dirty="0"/>
              <a:t> 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twinkle	</a:t>
            </a:r>
            <a:r>
              <a:rPr lang="en-US" dirty="0"/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little</a:t>
            </a:r>
            <a:r>
              <a:rPr lang="en-US" dirty="0"/>
              <a:t> 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star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303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55985" y="2501777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67106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38391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18512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74721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292507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967255" y="2496214"/>
          <a:ext cx="415109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5109">
                  <a:extLst>
                    <a:ext uri="{9D8B030D-6E8A-4147-A177-3AD203B41FA5}">
                      <a16:colId xmlns:a16="http://schemas.microsoft.com/office/drawing/2014/main" val="311945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914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 flipV="1">
            <a:off x="1120960" y="4392348"/>
            <a:ext cx="1046480" cy="85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V="1">
            <a:off x="2154776" y="4355977"/>
            <a:ext cx="808763" cy="89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2"/>
          </p:cNvCxnSpPr>
          <p:nvPr/>
        </p:nvCxnSpPr>
        <p:spPr>
          <a:xfrm flipV="1">
            <a:off x="2167440" y="4350414"/>
            <a:ext cx="2707220" cy="9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2"/>
          </p:cNvCxnSpPr>
          <p:nvPr/>
        </p:nvCxnSpPr>
        <p:spPr>
          <a:xfrm flipV="1">
            <a:off x="2180104" y="4350414"/>
            <a:ext cx="4365841" cy="9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178588" y="5250624"/>
            <a:ext cx="1838682" cy="6818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Word embedding</a:t>
            </a:r>
          </a:p>
        </p:txBody>
      </p:sp>
      <p:cxnSp>
        <p:nvCxnSpPr>
          <p:cNvPr id="33" name="Straight Arrow Connector 32"/>
          <p:cNvCxnSpPr>
            <a:endCxn id="16" idx="2"/>
          </p:cNvCxnSpPr>
          <p:nvPr/>
        </p:nvCxnSpPr>
        <p:spPr>
          <a:xfrm flipH="1" flipV="1">
            <a:off x="1726066" y="4350414"/>
            <a:ext cx="3981550" cy="9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2"/>
          </p:cNvCxnSpPr>
          <p:nvPr/>
        </p:nvCxnSpPr>
        <p:spPr>
          <a:xfrm flipH="1" flipV="1">
            <a:off x="3582275" y="4350414"/>
            <a:ext cx="2114749" cy="9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2"/>
          </p:cNvCxnSpPr>
          <p:nvPr/>
        </p:nvCxnSpPr>
        <p:spPr>
          <a:xfrm flipH="1" flipV="1">
            <a:off x="5500061" y="4350414"/>
            <a:ext cx="196963" cy="9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9" idx="2"/>
          </p:cNvCxnSpPr>
          <p:nvPr/>
        </p:nvCxnSpPr>
        <p:spPr>
          <a:xfrm flipV="1">
            <a:off x="5707616" y="4350414"/>
            <a:ext cx="1467193" cy="9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71280" y="5250624"/>
            <a:ext cx="1838682" cy="681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Positional encoding</a:t>
            </a:r>
          </a:p>
        </p:txBody>
      </p:sp>
      <p:sp>
        <p:nvSpPr>
          <p:cNvPr id="45" name="Cross 44"/>
          <p:cNvSpPr/>
          <p:nvPr/>
        </p:nvSpPr>
        <p:spPr>
          <a:xfrm>
            <a:off x="1329779" y="3298976"/>
            <a:ext cx="188734" cy="193160"/>
          </a:xfrm>
          <a:prstGeom prst="plus">
            <a:avLst>
              <a:gd name="adj" fmla="val 403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>
            <a:off x="3171118" y="3326734"/>
            <a:ext cx="188734" cy="193160"/>
          </a:xfrm>
          <a:prstGeom prst="plus">
            <a:avLst>
              <a:gd name="adj" fmla="val 403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/>
          <p:cNvSpPr/>
          <p:nvPr/>
        </p:nvSpPr>
        <p:spPr>
          <a:xfrm>
            <a:off x="5103773" y="3346165"/>
            <a:ext cx="188734" cy="193160"/>
          </a:xfrm>
          <a:prstGeom prst="plus">
            <a:avLst>
              <a:gd name="adj" fmla="val 403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>
            <a:off x="6753500" y="3341101"/>
            <a:ext cx="188734" cy="193160"/>
          </a:xfrm>
          <a:prstGeom prst="plus">
            <a:avLst>
              <a:gd name="adj" fmla="val 403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075187" y="2542151"/>
            <a:ext cx="3509554" cy="170680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Word embedding + Positional encoding = Position aware embedding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This is the INPUT to the model.</a:t>
            </a:r>
          </a:p>
        </p:txBody>
      </p:sp>
    </p:spTree>
    <p:extLst>
      <p:ext uri="{BB962C8B-B14F-4D97-AF65-F5344CB8AC3E}">
        <p14:creationId xmlns:p14="http://schemas.microsoft.com/office/powerpoint/2010/main" val="410586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j-lt"/>
              </a:rPr>
              <a:t>Language generation (NLG)</a:t>
            </a:r>
            <a:endParaRPr dirty="0">
              <a:latin typeface="+mj-lt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 The process of producing meaningful phrases and sentences in the form of natural language.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dirty="0">
              <a:latin typeface="+mn-lt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Can be used to produce long form content for organizations to automate custom reports, as well as produce custom content for a web or mobile application.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dirty="0">
              <a:latin typeface="+mn-lt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It can also be used to generate short blurbs of text in interactive conversations (a </a:t>
            </a:r>
            <a:r>
              <a:rPr lang="en-US" u="sng" dirty="0">
                <a:solidFill>
                  <a:schemeClr val="hlink"/>
                </a:solidFill>
                <a:latin typeface="+mn-lt"/>
                <a:hlinkClick r:id="rId3"/>
              </a:rPr>
              <a:t>chatbot</a:t>
            </a:r>
            <a:r>
              <a:rPr lang="en-US" dirty="0">
                <a:latin typeface="+mn-lt"/>
              </a:rPr>
              <a:t>) which might even be read out by a </a:t>
            </a:r>
            <a:r>
              <a:rPr lang="en-US" u="sng" dirty="0">
                <a:solidFill>
                  <a:schemeClr val="hlink"/>
                </a:solidFill>
                <a:latin typeface="+mn-lt"/>
                <a:hlinkClick r:id="rId4"/>
              </a:rPr>
              <a:t>text-to-speech</a:t>
            </a:r>
            <a:r>
              <a:rPr lang="en-US" dirty="0">
                <a:latin typeface="+mn-lt"/>
              </a:rPr>
              <a:t> system.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Encoder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95" y="566057"/>
            <a:ext cx="4783864" cy="57137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069874" y="2569028"/>
            <a:ext cx="1942012" cy="21510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08618" y="6296098"/>
            <a:ext cx="48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Attention Is All You Need by </a:t>
            </a:r>
            <a:r>
              <a:rPr lang="en-US" i="1" dirty="0" err="1"/>
              <a:t>Vaswani</a:t>
            </a:r>
            <a:r>
              <a:rPr lang="en-US" i="1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68960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Attention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11" y="1612560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 Quantifies interdependence</a:t>
            </a:r>
          </a:p>
          <a:p>
            <a:pPr lvl="1"/>
            <a:r>
              <a:rPr lang="en-US" dirty="0">
                <a:latin typeface="+mn-lt"/>
              </a:rPr>
              <a:t>Between input and output elements (general attention)</a:t>
            </a:r>
          </a:p>
          <a:p>
            <a:pPr lvl="1"/>
            <a:r>
              <a:rPr lang="en-US" dirty="0">
                <a:latin typeface="+mn-lt"/>
              </a:rPr>
              <a:t>Within the input elements (self-attention)</a:t>
            </a: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93370" y="3788229"/>
            <a:ext cx="2838995" cy="5660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am from </a:t>
            </a:r>
            <a:r>
              <a:rPr lang="en-US" b="1" dirty="0">
                <a:solidFill>
                  <a:srgbClr val="C00000"/>
                </a:solidFill>
              </a:rPr>
              <a:t>India </a:t>
            </a:r>
            <a:r>
              <a:rPr lang="en-US" dirty="0"/>
              <a:t>and I speak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58789" y="3788229"/>
            <a:ext cx="914400" cy="5660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Hindi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93370" y="3291840"/>
            <a:ext cx="3979820" cy="361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General attention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0465" y="4354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724" y="43428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71451" y="4808424"/>
            <a:ext cx="4109181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Pay more attention to the words that are important in making this prediction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55633"/>
              </p:ext>
            </p:extLst>
          </p:nvPr>
        </p:nvGraphicFramePr>
        <p:xfrm>
          <a:off x="7403308" y="3429000"/>
          <a:ext cx="4211185" cy="2849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36168">
                  <a:extLst>
                    <a:ext uri="{9D8B030D-6E8A-4147-A177-3AD203B41FA5}">
                      <a16:colId xmlns:a16="http://schemas.microsoft.com/office/drawing/2014/main" val="329808072"/>
                    </a:ext>
                  </a:extLst>
                </a:gridCol>
                <a:gridCol w="409303">
                  <a:extLst>
                    <a:ext uri="{9D8B030D-6E8A-4147-A177-3AD203B41FA5}">
                      <a16:colId xmlns:a16="http://schemas.microsoft.com/office/drawing/2014/main" val="1368203039"/>
                    </a:ext>
                  </a:extLst>
                </a:gridCol>
                <a:gridCol w="452845">
                  <a:extLst>
                    <a:ext uri="{9D8B030D-6E8A-4147-A177-3AD203B41FA5}">
                      <a16:colId xmlns:a16="http://schemas.microsoft.com/office/drawing/2014/main" val="2722185821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1907703271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101512556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293953186"/>
                    </a:ext>
                  </a:extLst>
                </a:gridCol>
                <a:gridCol w="357051">
                  <a:extLst>
                    <a:ext uri="{9D8B030D-6E8A-4147-A177-3AD203B41FA5}">
                      <a16:colId xmlns:a16="http://schemas.microsoft.com/office/drawing/2014/main" val="2556232445"/>
                    </a:ext>
                  </a:extLst>
                </a:gridCol>
                <a:gridCol w="539932">
                  <a:extLst>
                    <a:ext uri="{9D8B030D-6E8A-4147-A177-3AD203B41FA5}">
                      <a16:colId xmlns:a16="http://schemas.microsoft.com/office/drawing/2014/main" val="1559302728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84022703"/>
                    </a:ext>
                  </a:extLst>
                </a:gridCol>
              </a:tblGrid>
              <a:tr h="2994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1163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63743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US" sz="1050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34130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US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99748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US" sz="105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32317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US" sz="105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62203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42098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US" sz="1050" dirty="0"/>
                        <a:t>Speak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15569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r>
                        <a:rPr lang="en-US" sz="1050" dirty="0"/>
                        <a:t>Hindi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23322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518991" y="3011351"/>
            <a:ext cx="3979820" cy="361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Self attention</a:t>
            </a:r>
          </a:p>
        </p:txBody>
      </p:sp>
    </p:spTree>
    <p:extLst>
      <p:ext uri="{BB962C8B-B14F-4D97-AF65-F5344CB8AC3E}">
        <p14:creationId xmlns:p14="http://schemas.microsoft.com/office/powerpoint/2010/main" val="96718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Multi-headed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Multi-headed attention</a:t>
            </a:r>
          </a:p>
          <a:p>
            <a:pPr lvl="1"/>
            <a:r>
              <a:rPr lang="en-US" dirty="0">
                <a:latin typeface="+mn-lt"/>
              </a:rPr>
              <a:t>Attention filter 1* Input = Output 1</a:t>
            </a:r>
          </a:p>
          <a:p>
            <a:pPr lvl="1"/>
            <a:r>
              <a:rPr lang="en-US" dirty="0">
                <a:latin typeface="+mn-lt"/>
              </a:rPr>
              <a:t>Attention filter 2* Input = Output 2</a:t>
            </a:r>
          </a:p>
          <a:p>
            <a:pPr lvl="1"/>
            <a:r>
              <a:rPr lang="en-US" dirty="0">
                <a:latin typeface="+mn-lt"/>
              </a:rPr>
              <a:t>Attention filter 3* Input = Output 3</a:t>
            </a:r>
          </a:p>
          <a:p>
            <a:pPr lvl="1"/>
            <a:r>
              <a:rPr lang="en-US" dirty="0">
                <a:latin typeface="+mn-lt"/>
              </a:rPr>
              <a:t>Attention filter 4* Input = Output 4</a:t>
            </a:r>
          </a:p>
          <a:p>
            <a:pPr lvl="1"/>
            <a:r>
              <a:rPr lang="en-US" dirty="0">
                <a:latin typeface="+mn-lt"/>
              </a:rPr>
              <a:t>Attention filter 5* Input = Output 5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32708" y="4513626"/>
            <a:ext cx="4474029" cy="141691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 heads corresponds to 5 attention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filters focus on different parts of the sentence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191793" y="2177142"/>
            <a:ext cx="522515" cy="224861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84125" y="2674822"/>
            <a:ext cx="1624149" cy="103502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Concatenate these outputs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0056223" y="2744764"/>
            <a:ext cx="129757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 output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828315" y="3030583"/>
            <a:ext cx="864325" cy="3309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8315" y="271098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FFNN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01134" y="3779425"/>
            <a:ext cx="291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Projects the output in a lower dim space</a:t>
            </a:r>
          </a:p>
        </p:txBody>
      </p:sp>
    </p:spTree>
    <p:extLst>
      <p:ext uri="{BB962C8B-B14F-4D97-AF65-F5344CB8AC3E}">
        <p14:creationId xmlns:p14="http://schemas.microsoft.com/office/powerpoint/2010/main" val="144559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Decoder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95" y="566057"/>
            <a:ext cx="4783864" cy="57137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977050" y="615179"/>
            <a:ext cx="1950721" cy="501055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08618" y="6296098"/>
            <a:ext cx="48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Attention Is All You Need by </a:t>
            </a:r>
            <a:r>
              <a:rPr lang="en-US" i="1" dirty="0" err="1"/>
              <a:t>Vaswani</a:t>
            </a:r>
            <a:r>
              <a:rPr lang="en-US" i="1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101846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Decoder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0241" y="4972594"/>
            <a:ext cx="232518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Output word embedding + position encoding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0241" y="3574868"/>
            <a:ext cx="232518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Masked multi-headed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0241" y="2174014"/>
            <a:ext cx="2325188" cy="9144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Multi-headed attention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4710" y="2660468"/>
            <a:ext cx="232518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Encoder output</a:t>
            </a:r>
          </a:p>
        </p:txBody>
      </p: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6892835" y="4489268"/>
            <a:ext cx="0" cy="4833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66710" y="3088414"/>
            <a:ext cx="0" cy="4833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6" idx="1"/>
          </p:cNvCxnSpPr>
          <p:nvPr/>
        </p:nvCxnSpPr>
        <p:spPr>
          <a:xfrm flipV="1">
            <a:off x="4619898" y="2631214"/>
            <a:ext cx="1110343" cy="4864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94321" y="627904"/>
            <a:ext cx="2325188" cy="9144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Output probabilities</a:t>
            </a:r>
          </a:p>
        </p:txBody>
      </p:sp>
      <p:cxnSp>
        <p:nvCxnSpPr>
          <p:cNvPr id="18" name="Elbow Connector 17"/>
          <p:cNvCxnSpPr>
            <a:stCxn id="6" idx="3"/>
            <a:endCxn id="17" idx="2"/>
          </p:cNvCxnSpPr>
          <p:nvPr/>
        </p:nvCxnSpPr>
        <p:spPr>
          <a:xfrm flipV="1">
            <a:off x="8055429" y="1542304"/>
            <a:ext cx="1001486" cy="108891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83474" y="4310742"/>
            <a:ext cx="4415246" cy="205522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Masked attention restricts viewing the future words in the </a:t>
            </a:r>
            <a:r>
              <a:rPr lang="en-US" sz="1800" b="1" dirty="0"/>
              <a:t>actual output sequence</a:t>
            </a:r>
            <a:r>
              <a:rPr lang="en-US" sz="1800" dirty="0"/>
              <a:t>.</a:t>
            </a:r>
          </a:p>
          <a:p>
            <a:r>
              <a:rPr lang="en-US" sz="1800" dirty="0"/>
              <a:t>For example: While predicting the 4-th word it can see up to 3</a:t>
            </a:r>
            <a:r>
              <a:rPr lang="en-US" sz="1800" baseline="30000" dirty="0"/>
              <a:t>rd</a:t>
            </a:r>
            <a:r>
              <a:rPr lang="en-US" sz="1800" dirty="0"/>
              <a:t> word. </a:t>
            </a:r>
          </a:p>
          <a:p>
            <a:pPr algn="ctr"/>
            <a:r>
              <a:rPr lang="en-US" sz="1800" dirty="0"/>
              <a:t>Twinkle </a:t>
            </a:r>
            <a:r>
              <a:rPr lang="en-US" sz="1800" dirty="0" err="1"/>
              <a:t>twinkle</a:t>
            </a:r>
            <a:r>
              <a:rPr lang="en-US" sz="1800" dirty="0"/>
              <a:t> little </a:t>
            </a:r>
            <a:r>
              <a:rPr lang="en-US" sz="1800" b="1" dirty="0"/>
              <a:t>star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how I wonder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9739" y="5886999"/>
            <a:ext cx="2142799" cy="30792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d40b54cd_0_1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Transfer learning</a:t>
            </a:r>
            <a:endParaRPr>
              <a:latin typeface="+mj-lt"/>
            </a:endParaRPr>
          </a:p>
        </p:txBody>
      </p:sp>
      <p:sp>
        <p:nvSpPr>
          <p:cNvPr id="174" name="Google Shape;174;g87d40b54cd_0_1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Pretraining: Training the model on large corpora </a:t>
            </a: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Fine-tuning: Tune the model on smaller dataset (B) which is not exactly the same as (A)</a:t>
            </a:r>
            <a:endParaRPr dirty="0"/>
          </a:p>
        </p:txBody>
      </p:sp>
      <p:sp>
        <p:nvSpPr>
          <p:cNvPr id="175" name="Google Shape;175;g87d40b54cd_0_172"/>
          <p:cNvSpPr/>
          <p:nvPr/>
        </p:nvSpPr>
        <p:spPr>
          <a:xfrm>
            <a:off x="1281150" y="3320136"/>
            <a:ext cx="3767700" cy="2317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</a:t>
            </a:r>
            <a:endParaRPr sz="4800" dirty="0"/>
          </a:p>
        </p:txBody>
      </p:sp>
      <p:sp>
        <p:nvSpPr>
          <p:cNvPr id="177" name="Google Shape;177;g87d40b54cd_0_172"/>
          <p:cNvSpPr/>
          <p:nvPr/>
        </p:nvSpPr>
        <p:spPr>
          <a:xfrm>
            <a:off x="6987422" y="4085070"/>
            <a:ext cx="1504500" cy="1022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B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530939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d40b54cd_0_1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7d40b54cd_0_1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g87d40b54cd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497"/>
            <a:ext cx="12192001" cy="577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d40b54cd_0_184"/>
          <p:cNvSpPr txBox="1">
            <a:spLocks noGrp="1"/>
          </p:cNvSpPr>
          <p:nvPr>
            <p:ph type="title"/>
          </p:nvPr>
        </p:nvSpPr>
        <p:spPr>
          <a:xfrm>
            <a:off x="415600" y="562545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DialoGPT (MICROSOFT)</a:t>
            </a:r>
            <a:endParaRPr>
              <a:latin typeface="+mj-lt"/>
            </a:endParaRPr>
          </a:p>
        </p:txBody>
      </p:sp>
      <p:sp>
        <p:nvSpPr>
          <p:cNvPr id="200" name="Google Shape;200;g87d40b54cd_0_1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Dialog model fine tuned from GPT2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24292E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The model is trained on 147M multi-turn dialogue from Reddit discussion thread. The largest model can be trained in several hours on a 8 V100 machines (however this is not required), with distributed training and FP16 option.</a:t>
            </a:r>
            <a:endParaRPr sz="4100" dirty="0">
              <a:latin typeface="+mn-lt"/>
            </a:endParaRPr>
          </a:p>
        </p:txBody>
      </p:sp>
      <p:pic>
        <p:nvPicPr>
          <p:cNvPr id="201" name="Google Shape;201;g87d40b54cd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700" y="2098913"/>
            <a:ext cx="291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j-lt"/>
              </a:rPr>
              <a:t>Chatbots</a:t>
            </a:r>
            <a:endParaRPr dirty="0">
              <a:latin typeface="+mj-lt"/>
            </a:endParaRPr>
          </a:p>
        </p:txBody>
      </p:sp>
      <p:sp>
        <p:nvSpPr>
          <p:cNvPr id="207" name="Google Shape;20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latin typeface="+mn-lt"/>
                <a:hlinkClick r:id="rId3"/>
              </a:rPr>
              <a:t>Business Insider</a:t>
            </a:r>
            <a:r>
              <a:rPr lang="en-US" dirty="0">
                <a:latin typeface="+mn-lt"/>
              </a:rPr>
              <a:t> experts predict that by 2020, 80% of enterprises will use chatbots. 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According to </a:t>
            </a:r>
            <a:r>
              <a:rPr lang="en-US" u="sng" dirty="0">
                <a:solidFill>
                  <a:schemeClr val="hlink"/>
                </a:solidFill>
                <a:latin typeface="+mn-lt"/>
                <a:hlinkClick r:id="rId4"/>
              </a:rPr>
              <a:t>Lauren Foye</a:t>
            </a:r>
            <a:r>
              <a:rPr lang="en-US" dirty="0">
                <a:latin typeface="+mn-lt"/>
              </a:rPr>
              <a:t>, by 2022, banks can automate up to 90% of their customer interaction using chatbots.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 A survey conducted by </a:t>
            </a:r>
            <a:r>
              <a:rPr lang="en-US" u="sng" dirty="0">
                <a:solidFill>
                  <a:schemeClr val="hlink"/>
                </a:solidFill>
                <a:latin typeface="+mn-lt"/>
                <a:hlinkClick r:id="rId5"/>
              </a:rPr>
              <a:t>Spiceworks</a:t>
            </a:r>
            <a:r>
              <a:rPr lang="en-US" dirty="0">
                <a:latin typeface="+mn-lt"/>
              </a:rPr>
              <a:t> showed that 40% of large companies employing more than 500 people plan to implement one or more intelligent assistant or AI-based chat robot over corporate mobile devices in 2019.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d40b54cd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Downstream language generation tasks</a:t>
            </a:r>
            <a:endParaRPr dirty="0">
              <a:latin typeface="+mj-lt"/>
            </a:endParaRPr>
          </a:p>
        </p:txBody>
      </p:sp>
      <p:sp>
        <p:nvSpPr>
          <p:cNvPr id="214" name="Google Shape;214;g87d40b54cd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We focus on two downstream language generation tasks: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+mn-lt"/>
              </a:rPr>
              <a:t>Essay writing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+mn-lt"/>
              </a:rPr>
              <a:t>	Text generation</a:t>
            </a:r>
            <a:endParaRPr sz="2400" dirty="0">
              <a:latin typeface="+mn-l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>
                <a:latin typeface="+mn-lt"/>
              </a:rPr>
              <a:t>Chatbots</a:t>
            </a:r>
            <a:endParaRPr lang="en-US" dirty="0">
              <a:latin typeface="+mn-lt"/>
            </a:endParaRPr>
          </a:p>
          <a:p>
            <a:pPr marL="571500" lvl="1" indent="0">
              <a:spcBef>
                <a:spcPts val="1000"/>
              </a:spcBef>
              <a:buNone/>
            </a:pPr>
            <a:r>
              <a:rPr lang="en-US" dirty="0">
                <a:latin typeface="+mn-lt"/>
              </a:rPr>
              <a:t>Generating conversations (two concerns: 1. should be relevant to previous message, 2.should be relevant to context/personality of the speaker)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87d40b54c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75" y="143838"/>
            <a:ext cx="10586733" cy="635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d40b54cd_0_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Essay writing</a:t>
            </a:r>
            <a:endParaRPr dirty="0">
              <a:latin typeface="+mj-lt"/>
            </a:endParaRPr>
          </a:p>
        </p:txBody>
      </p:sp>
      <p:sp>
        <p:nvSpPr>
          <p:cNvPr id="221" name="Google Shape;221;g87d40b54cd_0_1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+mn-lt"/>
              </a:rPr>
              <a:t>In this project an AI model is going to help you write essays on various topics. The AI model is a machine learning model that generates English language given some initial sentences. </a:t>
            </a:r>
          </a:p>
          <a:p>
            <a:pPr marL="114300" indent="0">
              <a:buNone/>
            </a:pPr>
            <a:r>
              <a:rPr lang="en-US" sz="2000" b="1" dirty="0">
                <a:latin typeface="+mn-lt"/>
              </a:rPr>
              <a:t>Objective</a:t>
            </a:r>
          </a:p>
          <a:p>
            <a:pPr marL="571500" lvl="1" indent="0">
              <a:buNone/>
            </a:pPr>
            <a:r>
              <a:rPr lang="en-US" sz="2000" dirty="0">
                <a:latin typeface="+mn-lt"/>
              </a:rPr>
              <a:t>The aim of the project is to introduce students with the latest </a:t>
            </a:r>
            <a:r>
              <a:rPr lang="en-US" sz="2000" dirty="0" err="1">
                <a:latin typeface="+mn-lt"/>
              </a:rPr>
              <a:t>technoligies</a:t>
            </a:r>
            <a:r>
              <a:rPr lang="en-US" sz="2000" dirty="0">
                <a:latin typeface="+mn-lt"/>
              </a:rPr>
              <a:t> in the field of language processing. This project also shows how the latest advancements in machine learning can be used in everyday activities.</a:t>
            </a:r>
          </a:p>
          <a:p>
            <a:pPr marL="114300" indent="0">
              <a:buNone/>
            </a:pPr>
            <a:r>
              <a:rPr lang="en-US" sz="2000" b="1" dirty="0">
                <a:latin typeface="+mn-lt"/>
              </a:rPr>
              <a:t>Steps: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Select a topic from the available list of topics or choose your any topic.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Fine-tune the AI model using the data from text.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Run the model and use help from AI to complete a meaning essay on the topic.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j-lt"/>
              </a:rPr>
              <a:t>Chat bots</a:t>
            </a:r>
            <a:endParaRPr dirty="0">
              <a:latin typeface="+mj-lt"/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Dialog datasets are small and it’s hard to learn enough about language and common-sense from them to be able to generate fluent and relevant responses.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Start by </a:t>
            </a:r>
            <a:r>
              <a:rPr lang="en-US" b="1" dirty="0">
                <a:latin typeface="+mn-lt"/>
              </a:rPr>
              <a:t>pretraining</a:t>
            </a:r>
            <a:r>
              <a:rPr lang="en-US" dirty="0">
                <a:latin typeface="+mn-lt"/>
              </a:rPr>
              <a:t> a language model</a:t>
            </a:r>
            <a:r>
              <a:rPr lang="en-US" b="1" dirty="0">
                <a:latin typeface="+mn-lt"/>
              </a:rPr>
              <a:t> </a:t>
            </a:r>
            <a:r>
              <a:rPr lang="en-US" dirty="0">
                <a:latin typeface="+mn-lt"/>
              </a:rPr>
              <a:t>on a very large </a:t>
            </a:r>
            <a:r>
              <a:rPr lang="en-US" b="1" dirty="0">
                <a:latin typeface="+mn-lt"/>
              </a:rPr>
              <a:t>corpus</a:t>
            </a:r>
            <a:r>
              <a:rPr lang="en-US" dirty="0">
                <a:latin typeface="+mn-lt"/>
              </a:rPr>
              <a:t> of text to be able to generate long stretches of contiguous coherent text,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+mn-lt"/>
              </a:rPr>
              <a:t>Fine-tune </a:t>
            </a:r>
            <a:r>
              <a:rPr lang="en-US" dirty="0">
                <a:latin typeface="+mn-lt"/>
              </a:rPr>
              <a:t>this language model to adapt it to our end-task: </a:t>
            </a:r>
            <a:r>
              <a:rPr lang="en-US" b="1" dirty="0">
                <a:latin typeface="+mn-lt"/>
              </a:rPr>
              <a:t>dialog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1926" y="1825625"/>
            <a:ext cx="9777547" cy="487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>
            <a:spLocks noGrp="1"/>
          </p:cNvSpPr>
          <p:nvPr>
            <p:ph type="title"/>
          </p:nvPr>
        </p:nvSpPr>
        <p:spPr>
          <a:xfrm>
            <a:off x="838200" y="296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j-lt"/>
              </a:rPr>
              <a:t>Chatbot Characteristics</a:t>
            </a:r>
            <a:endParaRPr dirty="0">
              <a:latin typeface="+mj-lt"/>
            </a:endParaRPr>
          </a:p>
        </p:txBody>
      </p:sp>
      <p:sp>
        <p:nvSpPr>
          <p:cNvPr id="240" name="Google Shape;240;p8"/>
          <p:cNvSpPr txBox="1">
            <a:spLocks noGrp="1"/>
          </p:cNvSpPr>
          <p:nvPr>
            <p:ph type="body" idx="1"/>
          </p:nvPr>
        </p:nvSpPr>
        <p:spPr>
          <a:xfrm>
            <a:off x="756271" y="1643092"/>
            <a:ext cx="10597529" cy="455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dirty="0">
                <a:latin typeface="+mn-lt"/>
              </a:rPr>
              <a:t>Intent Recognition</a:t>
            </a:r>
            <a:r>
              <a:rPr lang="en-US" sz="1960" dirty="0">
                <a:latin typeface="+mn-lt"/>
              </a:rPr>
              <a:t> Ability to “guess” what the user is requesting, even if phrased unexpectedly. Good intent recognition is vital if you don’t want to annoy your users. 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dirty="0">
                <a:latin typeface="+mn-lt"/>
              </a:rPr>
              <a:t>Dialog Management </a:t>
            </a:r>
            <a:r>
              <a:rPr lang="en-US" sz="1960" dirty="0">
                <a:latin typeface="+mn-lt"/>
              </a:rPr>
              <a:t>Go beyond simple Q&amp;A and enable your Chatbot to have complex and meaningful conversations with the user. 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dirty="0">
                <a:latin typeface="+mn-lt"/>
              </a:rPr>
              <a:t>Humanization</a:t>
            </a:r>
            <a:r>
              <a:rPr lang="en-US" sz="1960" dirty="0">
                <a:latin typeface="+mn-lt"/>
              </a:rPr>
              <a:t> Users get more engaged in conversation if a Chatbot acts more humanlike. Some Chatbots are able to detect and show emotions. 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dirty="0">
                <a:latin typeface="+mn-lt"/>
              </a:rPr>
              <a:t>Interaction Channels </a:t>
            </a:r>
            <a:r>
              <a:rPr lang="en-US" sz="1960" dirty="0">
                <a:latin typeface="+mn-lt"/>
              </a:rPr>
              <a:t>How will users interact with your Chatbot? Choose a platform that connects easily with your webchat, app, social media platform or voice interface. 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dirty="0">
                <a:latin typeface="+mn-lt"/>
              </a:rPr>
              <a:t>Task Automation Capability </a:t>
            </a:r>
            <a:r>
              <a:rPr lang="en-US" sz="1960" dirty="0">
                <a:latin typeface="+mn-lt"/>
              </a:rPr>
              <a:t>Does your Chatbot need to perform tasks for users? Make sure it has enough dialog capabilities and that it can connect to your back-end systems 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dirty="0">
                <a:latin typeface="+mn-lt"/>
              </a:rPr>
              <a:t>Reporting &amp; Monitoring </a:t>
            </a:r>
            <a:r>
              <a:rPr lang="en-US" sz="1960" dirty="0">
                <a:latin typeface="+mn-lt"/>
              </a:rPr>
              <a:t>Are your customers being helped? Are they happy? Does your contact center get less calls? Choose a Chatbot platform that tells you how it’s performing. 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dirty="0">
                <a:latin typeface="+mn-lt"/>
              </a:rPr>
              <a:t>Ease of Implementation </a:t>
            </a:r>
            <a:r>
              <a:rPr lang="en-US" sz="1960" dirty="0">
                <a:latin typeface="+mn-lt"/>
              </a:rPr>
              <a:t>Some platforms require custom software development, while others allow business users to configure the Chatbot themselves. 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dirty="0">
                <a:latin typeface="+mn-lt"/>
              </a:rPr>
              <a:t>Security &amp; Compliance </a:t>
            </a:r>
            <a:r>
              <a:rPr lang="en-US" sz="1960" dirty="0">
                <a:latin typeface="+mn-lt"/>
              </a:rPr>
              <a:t>Do you have extra security requirements? Or do you need to be compliant with audit regulations? Security and logging capabilities can vary.</a:t>
            </a:r>
            <a:endParaRPr sz="196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d40b54cd_0_59"/>
          <p:cNvSpPr txBox="1">
            <a:spLocks noGrp="1"/>
          </p:cNvSpPr>
          <p:nvPr>
            <p:ph type="title"/>
          </p:nvPr>
        </p:nvSpPr>
        <p:spPr>
          <a:xfrm>
            <a:off x="554133" y="791150"/>
            <a:ext cx="10922101" cy="101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Example:</a:t>
            </a:r>
            <a:endParaRPr dirty="0">
              <a:latin typeface="+mj-lt"/>
            </a:endParaRPr>
          </a:p>
        </p:txBody>
      </p:sp>
      <p:sp>
        <p:nvSpPr>
          <p:cNvPr id="110" name="Google Shape;110;g87d40b54cd_0_59"/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11331492" cy="43725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1" name="Google Shape;111;g87d40b54cd_0_59"/>
          <p:cNvPicPr preferRelativeResize="0"/>
          <p:nvPr/>
        </p:nvPicPr>
        <p:blipFill rotWithShape="1">
          <a:blip r:embed="rId3">
            <a:alphaModFix/>
          </a:blip>
          <a:srcRect r="4315" b="14726"/>
          <a:stretch/>
        </p:blipFill>
        <p:spPr>
          <a:xfrm>
            <a:off x="554125" y="2048850"/>
            <a:ext cx="5755586" cy="39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87d40b54cd_0_59"/>
          <p:cNvPicPr preferRelativeResize="0"/>
          <p:nvPr/>
        </p:nvPicPr>
        <p:blipFill rotWithShape="1">
          <a:blip r:embed="rId4">
            <a:alphaModFix/>
          </a:blip>
          <a:srcRect r="2238" b="12595"/>
          <a:stretch/>
        </p:blipFill>
        <p:spPr>
          <a:xfrm>
            <a:off x="6027700" y="1809050"/>
            <a:ext cx="5857925" cy="42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d40b54cd_0_112"/>
          <p:cNvSpPr txBox="1">
            <a:spLocks noGrp="1"/>
          </p:cNvSpPr>
          <p:nvPr>
            <p:ph type="title"/>
          </p:nvPr>
        </p:nvSpPr>
        <p:spPr>
          <a:xfrm>
            <a:off x="353375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NLG is all about making choices:</a:t>
            </a:r>
            <a:endParaRPr sz="6600" dirty="0">
              <a:latin typeface="+mj-lt"/>
            </a:endParaRPr>
          </a:p>
        </p:txBody>
      </p:sp>
      <p:sp>
        <p:nvSpPr>
          <p:cNvPr id="119" name="Google Shape;119;g87d40b54cd_0_112"/>
          <p:cNvSpPr txBox="1">
            <a:spLocks noGrp="1"/>
          </p:cNvSpPr>
          <p:nvPr>
            <p:ph type="body" idx="1"/>
          </p:nvPr>
        </p:nvSpPr>
        <p:spPr>
          <a:xfrm>
            <a:off x="41565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Content to be included/omitted</a:t>
            </a:r>
            <a:endParaRPr sz="24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Organization of content into coherent structure</a:t>
            </a:r>
            <a:endParaRPr sz="24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Style (formality, opinion, genre, personality...)</a:t>
            </a:r>
            <a:endParaRPr sz="24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Packaging into sentences</a:t>
            </a:r>
            <a:endParaRPr sz="24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Syntactic constructions:</a:t>
            </a:r>
            <a:endParaRPr sz="24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How to refer to entities (referring expression generation)</a:t>
            </a:r>
            <a:endParaRPr sz="24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+mn-lt"/>
              <a:ea typeface="Courier New"/>
              <a:cs typeface="Courier New"/>
              <a:sym typeface="Courier New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What words to use (lexical choice)</a:t>
            </a:r>
            <a:endParaRPr sz="24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d40b54cd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Analogy from classic probability</a:t>
            </a:r>
            <a:endParaRPr dirty="0">
              <a:latin typeface="+mj-lt"/>
            </a:endParaRPr>
          </a:p>
        </p:txBody>
      </p:sp>
      <p:sp>
        <p:nvSpPr>
          <p:cNvPr id="126" name="Google Shape;126;g87d40b54cd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We take a ball from a box and then check its color.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What is the probability that the ball is red?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Pr</a:t>
            </a:r>
            <a:r>
              <a:rPr lang="en-US" dirty="0">
                <a:latin typeface="+mn-lt"/>
              </a:rPr>
              <a:t>(ball=red)=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|red balls|/|all balls in the box|</a:t>
            </a:r>
            <a:endParaRPr dirty="0">
              <a:latin typeface="+mn-lt"/>
            </a:endParaRPr>
          </a:p>
        </p:txBody>
      </p:sp>
      <p:pic>
        <p:nvPicPr>
          <p:cNvPr id="127" name="Google Shape;127;g87d40b54cd_0_128"/>
          <p:cNvPicPr preferRelativeResize="0"/>
          <p:nvPr/>
        </p:nvPicPr>
        <p:blipFill rotWithShape="1">
          <a:blip r:embed="rId3">
            <a:alphaModFix/>
          </a:blip>
          <a:srcRect l="3670" b="3799"/>
          <a:stretch/>
        </p:blipFill>
        <p:spPr>
          <a:xfrm>
            <a:off x="6023050" y="2818150"/>
            <a:ext cx="5302300" cy="30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d40b54cd_0_1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Language model:</a:t>
            </a:r>
            <a:endParaRPr dirty="0">
              <a:latin typeface="+mj-lt"/>
            </a:endParaRPr>
          </a:p>
        </p:txBody>
      </p:sp>
      <p:sp>
        <p:nvSpPr>
          <p:cNvPr id="134" name="Google Shape;134;g87d40b54cd_0_1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task of predicting the next word, given the words so far.</a:t>
            </a: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u="sng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estimate the probability of a word sequence</a:t>
            </a: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Earlier models (N-gram models): </a:t>
            </a: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Probability is conditioned on a window of (n-1) previous words</a:t>
            </a: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Estimate the probability based on the training data</a:t>
            </a: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87d40b54cd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202" y="5159148"/>
            <a:ext cx="4601808" cy="110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87d40b54cd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363" y="2847348"/>
            <a:ext cx="4845487" cy="6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d40b54cd_0_1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NN-based language model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Google Shape;143;g87d40b54cd_0_1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700" cy="45552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𝑃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(“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𝑤𝑟𝑒𝑐𝑘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 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𝑎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 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𝑛𝑖𝑐𝑒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 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𝑏𝑒𝑎𝑐h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”) = 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𝑃</m:t>
                      </m:r>
                      <m:r>
                        <a:rPr lang="en-US" sz="240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𝑤𝑟𝑒𝑐𝑘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|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𝑆𝑇𝐴𝑅𝑇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𝑃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𝑎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|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𝑤𝑟𝑒𝑐𝑘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𝑃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𝑛𝑖𝑐𝑒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|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𝑎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𝑃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𝑏𝑒𝑎𝑐h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|</m:t>
                      </m:r>
                      <m:r>
                        <a:rPr lang="en-US" sz="2400" i="1" dirty="0" err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𝑛𝑖𝑐𝑒</m:t>
                      </m:r>
                      <m:r>
                        <a:rPr lang="en-US" sz="24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</m:oMath>
                  </m:oMathPara>
                </a14:m>
                <a:endParaRPr sz="2400" dirty="0">
                  <a:highlight>
                    <a:srgbClr val="FFFFFF"/>
                  </a:highlight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dirty="0">
                  <a:latin typeface="+mn-lt"/>
                </a:endParaRPr>
              </a:p>
            </p:txBody>
          </p:sp>
        </mc:Choice>
        <mc:Fallback xmlns="">
          <p:sp>
            <p:nvSpPr>
              <p:cNvPr id="143" name="Google Shape;143;g87d40b54cd_0_1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7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" name="Google Shape;144;g87d40b54cd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225" y="2334580"/>
            <a:ext cx="9035449" cy="36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d40b54cd_0_144"/>
          <p:cNvSpPr txBox="1">
            <a:spLocks noGrp="1"/>
          </p:cNvSpPr>
          <p:nvPr>
            <p:ph type="title"/>
          </p:nvPr>
        </p:nvSpPr>
        <p:spPr>
          <a:xfrm>
            <a:off x="415600" y="562545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NN-based language model</a:t>
            </a:r>
            <a:endParaRPr dirty="0">
              <a:latin typeface="+mj-lt"/>
            </a:endParaRPr>
          </a:p>
        </p:txBody>
      </p:sp>
      <p:sp>
        <p:nvSpPr>
          <p:cNvPr id="151" name="Google Shape;151;g87d40b54cd_0_1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Word embedding input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If the input layer (or hidden layer) of the related words(cat and dog) are close and  P(</a:t>
            </a:r>
            <a:r>
              <a:rPr lang="en-US" dirty="0" err="1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jump|dog</a:t>
            </a:r>
            <a:r>
              <a:rPr lang="en-US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) is large,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 P(</a:t>
            </a:r>
            <a:r>
              <a:rPr lang="en-US" dirty="0" err="1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jump|cat</a:t>
            </a:r>
            <a:r>
              <a:rPr lang="en-US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) increase accordingly(even if there is not “... cat jump ...” in the data)</a:t>
            </a:r>
            <a:endParaRPr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pic>
        <p:nvPicPr>
          <p:cNvPr id="152" name="Google Shape;152;g87d40b54cd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875" y="3624400"/>
            <a:ext cx="6217299" cy="29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1846</Words>
  <Application>Microsoft Office PowerPoint</Application>
  <PresentationFormat>Widescreen</PresentationFormat>
  <Paragraphs>304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NLP 2</vt:lpstr>
      <vt:lpstr>Language generation (NLG)</vt:lpstr>
      <vt:lpstr>PowerPoint Presentation</vt:lpstr>
      <vt:lpstr>Example:</vt:lpstr>
      <vt:lpstr> NLG is all about making choices:</vt:lpstr>
      <vt:lpstr>Analogy from classic probability</vt:lpstr>
      <vt:lpstr>Language model:</vt:lpstr>
      <vt:lpstr>NN-based language model</vt:lpstr>
      <vt:lpstr>NN-based language model</vt:lpstr>
      <vt:lpstr>Deep learning models for text data</vt:lpstr>
      <vt:lpstr>Transformers:</vt:lpstr>
      <vt:lpstr>GPT-2 Transformer language model(OPEN-AI)</vt:lpstr>
      <vt:lpstr>Transformer</vt:lpstr>
      <vt:lpstr>A gentle introduction</vt:lpstr>
      <vt:lpstr>Preparing the input</vt:lpstr>
      <vt:lpstr>Word embedding</vt:lpstr>
      <vt:lpstr>Illustration (word embedding)</vt:lpstr>
      <vt:lpstr>Positional encoding</vt:lpstr>
      <vt:lpstr>Illustration (positional encoding)</vt:lpstr>
      <vt:lpstr>Encoder</vt:lpstr>
      <vt:lpstr>Attention mechanism</vt:lpstr>
      <vt:lpstr>Multi-headed attention</vt:lpstr>
      <vt:lpstr>Decoder</vt:lpstr>
      <vt:lpstr>Decoder architecture</vt:lpstr>
      <vt:lpstr>Transfer learning</vt:lpstr>
      <vt:lpstr>PowerPoint Presentation</vt:lpstr>
      <vt:lpstr>DialoGPT (MICROSOFT)</vt:lpstr>
      <vt:lpstr>Chatbots</vt:lpstr>
      <vt:lpstr>Downstream language generation tasks</vt:lpstr>
      <vt:lpstr>Essay writing</vt:lpstr>
      <vt:lpstr>Chat bots</vt:lpstr>
      <vt:lpstr>PowerPoint Presentation</vt:lpstr>
      <vt:lpstr>Chatbot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2</dc:title>
  <dc:creator>Naghshnejad, Mina</dc:creator>
  <cp:lastModifiedBy>Arpita</cp:lastModifiedBy>
  <cp:revision>11</cp:revision>
  <dcterms:created xsi:type="dcterms:W3CDTF">2020-05-27T03:25:24Z</dcterms:created>
  <dcterms:modified xsi:type="dcterms:W3CDTF">2021-04-16T18:32:08Z</dcterms:modified>
</cp:coreProperties>
</file>