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8" autoAdjust="0"/>
    <p:restoredTop sz="92567" autoAdjust="0"/>
  </p:normalViewPr>
  <p:slideViewPr>
    <p:cSldViewPr snapToGrid="0">
      <p:cViewPr varScale="1">
        <p:scale>
          <a:sx n="102" d="100"/>
          <a:sy n="102" d="100"/>
        </p:scale>
        <p:origin x="928" y="16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438A6-1D42-4271-ADF3-147705708A5C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C59AF-3A86-4B8F-95BD-0F7F324163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23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Facilitação para estimar esforço do DEV TEAM para a implementação dos Planos de Trabalho.</a:t>
            </a:r>
          </a:p>
          <a:p>
            <a:endParaRPr lang="pt-BR" baseline="0" dirty="0"/>
          </a:p>
          <a:p>
            <a:r>
              <a:rPr lang="pt-BR" baseline="0" dirty="0"/>
              <a:t>São pontos de histórica, nesse caso dos épicos declarados e não estimativa de horas. </a:t>
            </a:r>
          </a:p>
          <a:p>
            <a:endParaRPr lang="pt-BR" baseline="0" dirty="0"/>
          </a:p>
          <a:p>
            <a:r>
              <a:rPr lang="pt-BR" baseline="0" dirty="0"/>
              <a:t>Estimar o tamanho relativo para a implementação do conjunto de épicos em comparação com o conjunto de épicos dos outros Planos de Trabalhos.</a:t>
            </a:r>
          </a:p>
          <a:p>
            <a:endParaRPr lang="pt-BR" baseline="0" dirty="0"/>
          </a:p>
          <a:p>
            <a:r>
              <a:rPr lang="pt-BR" baseline="0" dirty="0"/>
              <a:t>Consenso da equipe deve estimular diálogo para esclarecer os requisitos de implementação do conjunto de épicos </a:t>
            </a:r>
          </a:p>
          <a:p>
            <a:endParaRPr lang="pt-BR" baseline="0" dirty="0"/>
          </a:p>
          <a:p>
            <a:endParaRPr lang="pt-BR" baseline="0" dirty="0"/>
          </a:p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C59AF-3A86-4B8F-95BD-0F7F3241635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046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Roteiro para a facilitação:</a:t>
            </a:r>
          </a:p>
          <a:p>
            <a:endParaRPr lang="pt-BR" baseline="0" dirty="0"/>
          </a:p>
          <a:p>
            <a:endParaRPr lang="pt-BR" baseline="0" dirty="0"/>
          </a:p>
          <a:p>
            <a:r>
              <a:rPr lang="pt-BR" baseline="0" dirty="0"/>
              <a:t>1- Cada membro do DEV TEAM considera o conjunto de cartas do próximo slide, cada carta contém um valor diferente de </a:t>
            </a:r>
            <a:r>
              <a:rPr lang="pt-BR" baseline="0" dirty="0" err="1"/>
              <a:t>Story</a:t>
            </a:r>
            <a:r>
              <a:rPr lang="pt-BR" baseline="0" dirty="0"/>
              <a:t> Point. </a:t>
            </a:r>
          </a:p>
          <a:p>
            <a:endParaRPr lang="pt-BR" baseline="0" dirty="0"/>
          </a:p>
          <a:p>
            <a:r>
              <a:rPr lang="pt-BR" baseline="0" dirty="0"/>
              <a:t>2 – O PO explica o conjunto de épicos que deve ser implementado para o Plano de Trabalho proposto.</a:t>
            </a:r>
          </a:p>
          <a:p>
            <a:endParaRPr lang="pt-BR" baseline="0" dirty="0"/>
          </a:p>
          <a:p>
            <a:r>
              <a:rPr lang="pt-BR" baseline="0" dirty="0"/>
              <a:t>3 – Os membros escolhem sua carta considerando a sua capacidade e a sua compressão (conceito de cada carta no próximo slide), sem mostrar ou se comunicar com os demais.</a:t>
            </a:r>
          </a:p>
          <a:p>
            <a:endParaRPr lang="pt-BR" baseline="0" dirty="0"/>
          </a:p>
          <a:p>
            <a:r>
              <a:rPr lang="pt-BR" baseline="0" dirty="0"/>
              <a:t>4 – Os membros divulgam sua carta, via chat pessoal com a facilitadora, isso para evitar que um membro induza a escolha do outro. </a:t>
            </a:r>
          </a:p>
          <a:p>
            <a:endParaRPr lang="pt-BR" baseline="0" dirty="0"/>
          </a:p>
          <a:p>
            <a:r>
              <a:rPr lang="pt-BR" baseline="0" dirty="0"/>
              <a:t>5 – Em caso de haver valores distintos, o facilitador convida cada membro para justificar a sua escolha, geralmente para os valores mais alto e mais baixo.</a:t>
            </a:r>
          </a:p>
          <a:p>
            <a:endParaRPr lang="pt-BR" baseline="0" dirty="0"/>
          </a:p>
          <a:p>
            <a:r>
              <a:rPr lang="pt-BR" baseline="0" dirty="0"/>
              <a:t>6 – O time é novamente convidado a votar, até que o time chegue a um consenso sobre o esforço considerando  a abordagem de trabalho colaborativo do time.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C59AF-3A86-4B8F-95BD-0F7F3241635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071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i="1" dirty="0"/>
              <a:t> A sequência de Fibonacci é uma sequência de números naturais, onde os dois primeiros números começam normalmente por 0 e 1, na qual, cada termo subsequente corresponde a soma dos dois anteriores</a:t>
            </a:r>
            <a:r>
              <a:rPr lang="pt-BR" dirty="0"/>
              <a:t>.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baseline="0" dirty="0"/>
              <a:t>A carta ZERO – o membro entende que a implementação da história de usuário é desnecessária e sugere seu descarte. </a:t>
            </a:r>
          </a:p>
          <a:p>
            <a:r>
              <a:rPr lang="pt-BR" baseline="0" dirty="0"/>
              <a:t>A carta 0,5 – o membro entende que a implementação da história de usuário exige esforço irrisório. </a:t>
            </a:r>
          </a:p>
          <a:p>
            <a:r>
              <a:rPr lang="pt-BR" baseline="0" dirty="0"/>
              <a:t>A carta (...) – o refinamento da história de usuário é insuficiente para que o membro tenha condições de atribuir um esforço à tarefa.</a:t>
            </a:r>
          </a:p>
          <a:p>
            <a:r>
              <a:rPr lang="pt-BR" baseline="0" dirty="0"/>
              <a:t>A carta INTERROGAÇÃO – o membro não está confortável para atribuir um esforço à tarefa e precisa de mais detalhes da história de </a:t>
            </a:r>
            <a:r>
              <a:rPr lang="pt-BR" baseline="0" dirty="0" err="1"/>
              <a:t>usuá</a:t>
            </a:r>
            <a:r>
              <a:rPr lang="pt-BR" baseline="0" dirty="0"/>
              <a:t> antes da votação. </a:t>
            </a:r>
          </a:p>
          <a:p>
            <a:r>
              <a:rPr lang="pt-BR" baseline="0" dirty="0"/>
              <a:t>A carta CAFÉ indica que o membro precisa de uma pausa para continuar a atividade. </a:t>
            </a:r>
          </a:p>
          <a:p>
            <a:endParaRPr lang="pt-BR" baseline="0" dirty="0"/>
          </a:p>
          <a:p>
            <a:endParaRPr lang="pt-BR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formação</a:t>
            </a:r>
            <a:r>
              <a:rPr lang="pt-BR" baseline="0" dirty="0"/>
              <a:t> dessa sequência nos leva a </a:t>
            </a:r>
            <a:r>
              <a:rPr lang="pt-BR" dirty="0"/>
              <a:t>refletir na inerente incerteza que podemos ter em estimativas de itens maiores,</a:t>
            </a:r>
            <a:r>
              <a:rPr lang="pt-BR" baseline="0" dirty="0"/>
              <a:t> menos refinados ou detalhados. </a:t>
            </a:r>
            <a:endParaRPr lang="pt-BR" dirty="0"/>
          </a:p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C59AF-3A86-4B8F-95BD-0F7F3241635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611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8AE1-A3D1-494D-AE11-6EDAA74A1F48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AAB3-299A-4A7D-8833-3D87A78D3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21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8AE1-A3D1-494D-AE11-6EDAA74A1F48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AAB3-299A-4A7D-8833-3D87A78D3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05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8AE1-A3D1-494D-AE11-6EDAA74A1F48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AAB3-299A-4A7D-8833-3D87A78D3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48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8AE1-A3D1-494D-AE11-6EDAA74A1F48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AAB3-299A-4A7D-8833-3D87A78D3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77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8AE1-A3D1-494D-AE11-6EDAA74A1F48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AAB3-299A-4A7D-8833-3D87A78D3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67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8AE1-A3D1-494D-AE11-6EDAA74A1F48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AAB3-299A-4A7D-8833-3D87A78D3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3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8AE1-A3D1-494D-AE11-6EDAA74A1F48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AAB3-299A-4A7D-8833-3D87A78D3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85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8AE1-A3D1-494D-AE11-6EDAA74A1F48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AAB3-299A-4A7D-8833-3D87A78D3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06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8AE1-A3D1-494D-AE11-6EDAA74A1F48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AAB3-299A-4A7D-8833-3D87A78D3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30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8AE1-A3D1-494D-AE11-6EDAA74A1F48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AAB3-299A-4A7D-8833-3D87A78D3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27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8AE1-A3D1-494D-AE11-6EDAA74A1F48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AAB3-299A-4A7D-8833-3D87A78D3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43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08AE1-A3D1-494D-AE11-6EDAA74A1F48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5AAB3-299A-4A7D-8833-3D87A78D352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MSIPCMContentMarking" descr="{&quot;HashCode&quot;:-1487292391,&quot;Placement&quot;:&quot;Header&quot;,&quot;Top&quot;:0.0,&quot;Left&quot;:904.051636,&quot;SlideWidth&quot;:960,&quot;SlideHeight&quot;:540}"/>
          <p:cNvSpPr txBox="1"/>
          <p:nvPr userDrawn="1"/>
        </p:nvSpPr>
        <p:spPr>
          <a:xfrm>
            <a:off x="11481456" y="0"/>
            <a:ext cx="710544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#interna</a:t>
            </a:r>
          </a:p>
        </p:txBody>
      </p:sp>
    </p:spTree>
    <p:extLst>
      <p:ext uri="{BB962C8B-B14F-4D97-AF65-F5344CB8AC3E}">
        <p14:creationId xmlns:p14="http://schemas.microsoft.com/office/powerpoint/2010/main" val="383887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4574"/>
            <a:ext cx="12192000" cy="36576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336270" y="402265"/>
            <a:ext cx="55194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PLANNING POKER </a:t>
            </a:r>
            <a:endParaRPr lang="pt-B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7743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247787"/>
              </p:ext>
            </p:extLst>
          </p:nvPr>
        </p:nvGraphicFramePr>
        <p:xfrm>
          <a:off x="406401" y="1175657"/>
          <a:ext cx="11345333" cy="3163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383">
                  <a:extLst>
                    <a:ext uri="{9D8B030D-6E8A-4147-A177-3AD203B41FA5}">
                      <a16:colId xmlns:a16="http://schemas.microsoft.com/office/drawing/2014/main" val="617794043"/>
                    </a:ext>
                  </a:extLst>
                </a:gridCol>
                <a:gridCol w="1052186">
                  <a:extLst>
                    <a:ext uri="{9D8B030D-6E8A-4147-A177-3AD203B41FA5}">
                      <a16:colId xmlns:a16="http://schemas.microsoft.com/office/drawing/2014/main" val="3714367517"/>
                    </a:ext>
                  </a:extLst>
                </a:gridCol>
                <a:gridCol w="1075857">
                  <a:extLst>
                    <a:ext uri="{9D8B030D-6E8A-4147-A177-3AD203B41FA5}">
                      <a16:colId xmlns:a16="http://schemas.microsoft.com/office/drawing/2014/main" val="994263519"/>
                    </a:ext>
                  </a:extLst>
                </a:gridCol>
                <a:gridCol w="1234566">
                  <a:extLst>
                    <a:ext uri="{9D8B030D-6E8A-4147-A177-3AD203B41FA5}">
                      <a16:colId xmlns:a16="http://schemas.microsoft.com/office/drawing/2014/main" val="2565290087"/>
                    </a:ext>
                  </a:extLst>
                </a:gridCol>
                <a:gridCol w="1429497">
                  <a:extLst>
                    <a:ext uri="{9D8B030D-6E8A-4147-A177-3AD203B41FA5}">
                      <a16:colId xmlns:a16="http://schemas.microsoft.com/office/drawing/2014/main" val="498241472"/>
                    </a:ext>
                  </a:extLst>
                </a:gridCol>
                <a:gridCol w="2059631">
                  <a:extLst>
                    <a:ext uri="{9D8B030D-6E8A-4147-A177-3AD203B41FA5}">
                      <a16:colId xmlns:a16="http://schemas.microsoft.com/office/drawing/2014/main" val="273516755"/>
                    </a:ext>
                  </a:extLst>
                </a:gridCol>
                <a:gridCol w="2357213">
                  <a:extLst>
                    <a:ext uri="{9D8B030D-6E8A-4147-A177-3AD203B41FA5}">
                      <a16:colId xmlns:a16="http://schemas.microsoft.com/office/drawing/2014/main" val="692264083"/>
                    </a:ext>
                  </a:extLst>
                </a:gridCol>
              </a:tblGrid>
              <a:tr h="102955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pt-BR" sz="1600" u="sng" dirty="0"/>
                        <a:t>HISTÓRIAS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pt-BR" sz="1600" dirty="0"/>
                        <a:t>MOEDAS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pt-BR" sz="1600" dirty="0"/>
                        <a:t>MARCIA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pt-BR" sz="16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pt-BR" sz="1600" dirty="0"/>
                        <a:t>THIAGO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pt-BR" sz="1600" u="sng" dirty="0"/>
                        <a:t>CONSENSO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pt-BR" sz="1600" u="sng" dirty="0"/>
                        <a:t>ROI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378783"/>
                  </a:ext>
                </a:extLst>
              </a:tr>
              <a:tr h="604207">
                <a:tc>
                  <a:txBody>
                    <a:bodyPr/>
                    <a:lstStyle/>
                    <a:p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H1 – visão da descrição dos imóveis localizado no Brasil para o Corretor com os dados no </a:t>
                      </a:r>
                      <a:r>
                        <a:rPr lang="pt-BR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dataset</a:t>
                      </a: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pt-BR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Kaggle</a:t>
                      </a:r>
                      <a:endParaRPr lang="pt-BR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tx1"/>
                          </a:solidFill>
                        </a:rPr>
                        <a:t>4,6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499980"/>
                  </a:ext>
                </a:extLst>
              </a:tr>
              <a:tr h="604207">
                <a:tc>
                  <a:txBody>
                    <a:bodyPr/>
                    <a:lstStyle/>
                    <a:p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H2 – apresentação gráfica das visões para o Corretor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361676"/>
                  </a:ext>
                </a:extLst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3727214" y="168871"/>
            <a:ext cx="47037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MENTORIA DSA</a:t>
            </a:r>
            <a:endParaRPr lang="pt-B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121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26556" t="31499" r="34111" b="13514"/>
          <a:stretch/>
        </p:blipFill>
        <p:spPr>
          <a:xfrm>
            <a:off x="2116666" y="1399439"/>
            <a:ext cx="7264400" cy="5458561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866617" y="321271"/>
            <a:ext cx="77644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SEQUÊNCIA DE FIBONACCI</a:t>
            </a:r>
            <a:endParaRPr lang="pt-B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49251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469</Words>
  <Application>Microsoft Macintosh PowerPoint</Application>
  <PresentationFormat>Widescreen</PresentationFormat>
  <Paragraphs>60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>BANCO DO BRASIL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Adriane Medeiros Melo</dc:creator>
  <cp:lastModifiedBy>Adriane Medeiros Melo</cp:lastModifiedBy>
  <cp:revision>68</cp:revision>
  <dcterms:created xsi:type="dcterms:W3CDTF">2020-01-15T18:50:18Z</dcterms:created>
  <dcterms:modified xsi:type="dcterms:W3CDTF">2021-07-15T23:25:36Z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881dc9-f7f2-41de-a334-ceff3dc15b31_Enabled">
    <vt:lpwstr>true</vt:lpwstr>
  </property>
  <property fmtid="{D5CDD505-2E9C-101B-9397-08002B2CF9AE}" pid="3" name="MSIP_Label_40881dc9-f7f2-41de-a334-ceff3dc15b31_SetDate">
    <vt:lpwstr>2021-07-15T20:28:08Z</vt:lpwstr>
  </property>
  <property fmtid="{D5CDD505-2E9C-101B-9397-08002B2CF9AE}" pid="4" name="MSIP_Label_40881dc9-f7f2-41de-a334-ceff3dc15b31_Method">
    <vt:lpwstr>Standard</vt:lpwstr>
  </property>
  <property fmtid="{D5CDD505-2E9C-101B-9397-08002B2CF9AE}" pid="5" name="MSIP_Label_40881dc9-f7f2-41de-a334-ceff3dc15b31_Name">
    <vt:lpwstr>40881dc9-f7f2-41de-a334-ceff3dc15b31</vt:lpwstr>
  </property>
  <property fmtid="{D5CDD505-2E9C-101B-9397-08002B2CF9AE}" pid="6" name="MSIP_Label_40881dc9-f7f2-41de-a334-ceff3dc15b31_SiteId">
    <vt:lpwstr>ea0c2907-38d2-4181-8750-b0b190b60443</vt:lpwstr>
  </property>
  <property fmtid="{D5CDD505-2E9C-101B-9397-08002B2CF9AE}" pid="7" name="MSIP_Label_40881dc9-f7f2-41de-a334-ceff3dc15b31_ActionId">
    <vt:lpwstr>2d737e8c-ce53-4ac2-9792-7bd3fc545259</vt:lpwstr>
  </property>
  <property fmtid="{D5CDD505-2E9C-101B-9397-08002B2CF9AE}" pid="8" name="MSIP_Label_40881dc9-f7f2-41de-a334-ceff3dc15b31_ContentBits">
    <vt:lpwstr>1</vt:lpwstr>
  </property>
</Properties>
</file>