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53"/>
  </p:normalViewPr>
  <p:slideViewPr>
    <p:cSldViewPr snapToGrid="0" snapToObjects="1">
      <p:cViewPr varScale="1">
        <p:scale>
          <a:sx n="110" d="100"/>
          <a:sy n="110" d="100"/>
        </p:scale>
        <p:origin x="1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733-65EC-094F-9761-098738D5AEFA}" type="datetimeFigureOut">
              <a:rPr lang="pt-BR" smtClean="0"/>
              <a:t>06/07/2021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07AE-329F-2048-993A-ABF3F4284D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7934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733-65EC-094F-9761-098738D5AEFA}" type="datetimeFigureOut">
              <a:rPr lang="pt-BR" smtClean="0"/>
              <a:t>06/07/2021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07AE-329F-2048-993A-ABF3F4284D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3065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733-65EC-094F-9761-098738D5AEFA}" type="datetimeFigureOut">
              <a:rPr lang="pt-BR" smtClean="0"/>
              <a:t>06/07/2021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07AE-329F-2048-993A-ABF3F4284D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8268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733-65EC-094F-9761-098738D5AEFA}" type="datetimeFigureOut">
              <a:rPr lang="pt-BR" smtClean="0"/>
              <a:t>06/07/2021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07AE-329F-2048-993A-ABF3F4284D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3571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733-65EC-094F-9761-098738D5AEFA}" type="datetimeFigureOut">
              <a:rPr lang="pt-BR" smtClean="0"/>
              <a:t>06/07/2021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07AE-329F-2048-993A-ABF3F4284D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5205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733-65EC-094F-9761-098738D5AEFA}" type="datetimeFigureOut">
              <a:rPr lang="pt-BR" smtClean="0"/>
              <a:t>06/07/2021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07AE-329F-2048-993A-ABF3F4284D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0804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733-65EC-094F-9761-098738D5AEFA}" type="datetimeFigureOut">
              <a:rPr lang="pt-BR" smtClean="0"/>
              <a:t>06/07/2021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07AE-329F-2048-993A-ABF3F4284D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3666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733-65EC-094F-9761-098738D5AEFA}" type="datetimeFigureOut">
              <a:rPr lang="pt-BR" smtClean="0"/>
              <a:t>06/07/2021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07AE-329F-2048-993A-ABF3F4284D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475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733-65EC-094F-9761-098738D5AEFA}" type="datetimeFigureOut">
              <a:rPr lang="pt-BR" smtClean="0"/>
              <a:t>06/07/2021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07AE-329F-2048-993A-ABF3F4284D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7376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733-65EC-094F-9761-098738D5AEFA}" type="datetimeFigureOut">
              <a:rPr lang="pt-BR" smtClean="0"/>
              <a:t>06/07/2021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07AE-329F-2048-993A-ABF3F4284D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6565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733-65EC-094F-9761-098738D5AEFA}" type="datetimeFigureOut">
              <a:rPr lang="pt-BR" smtClean="0"/>
              <a:t>06/07/2021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07AE-329F-2048-993A-ABF3F4284D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4290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F1733-65EC-094F-9761-098738D5AEFA}" type="datetimeFigureOut">
              <a:rPr lang="pt-BR" smtClean="0"/>
              <a:t>06/07/2021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507AE-329F-2048-993A-ABF3F4284D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062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5">
            <a:extLst>
              <a:ext uri="{FF2B5EF4-FFF2-40B4-BE49-F238E27FC236}">
                <a16:creationId xmlns:a16="http://schemas.microsoft.com/office/drawing/2014/main" id="{8E8302C2-7588-0042-AF30-70909E759DCA}"/>
              </a:ext>
            </a:extLst>
          </p:cNvPr>
          <p:cNvSpPr txBox="1"/>
          <p:nvPr/>
        </p:nvSpPr>
        <p:spPr>
          <a:xfrm>
            <a:off x="152400" y="144349"/>
            <a:ext cx="4132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Plano de Trabalho de Analytics</a:t>
            </a:r>
          </a:p>
        </p:txBody>
      </p:sp>
      <p:sp>
        <p:nvSpPr>
          <p:cNvPr id="28" name="TextBox 6">
            <a:extLst>
              <a:ext uri="{FF2B5EF4-FFF2-40B4-BE49-F238E27FC236}">
                <a16:creationId xmlns:a16="http://schemas.microsoft.com/office/drawing/2014/main" id="{A47C1E2D-8EB8-D947-8817-D4B565F16DF7}"/>
              </a:ext>
            </a:extLst>
          </p:cNvPr>
          <p:cNvSpPr txBox="1"/>
          <p:nvPr/>
        </p:nvSpPr>
        <p:spPr>
          <a:xfrm>
            <a:off x="4284622" y="114684"/>
            <a:ext cx="2801978" cy="461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Nome:</a:t>
            </a:r>
          </a:p>
        </p:txBody>
      </p:sp>
      <p:sp>
        <p:nvSpPr>
          <p:cNvPr id="29" name="TextBox 7">
            <a:extLst>
              <a:ext uri="{FF2B5EF4-FFF2-40B4-BE49-F238E27FC236}">
                <a16:creationId xmlns:a16="http://schemas.microsoft.com/office/drawing/2014/main" id="{AEB07634-07AE-0A45-A7E4-7C4087A73D32}"/>
              </a:ext>
            </a:extLst>
          </p:cNvPr>
          <p:cNvSpPr txBox="1"/>
          <p:nvPr/>
        </p:nvSpPr>
        <p:spPr>
          <a:xfrm>
            <a:off x="7244635" y="66296"/>
            <a:ext cx="1752600" cy="201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/>
          <a:p>
            <a:r>
              <a:rPr lang="en-US" sz="1200" dirty="0"/>
              <a:t>Data de </a:t>
            </a:r>
            <a:r>
              <a:rPr lang="pt-BR" sz="1200" dirty="0"/>
              <a:t>início</a:t>
            </a:r>
            <a:r>
              <a:rPr lang="en-US" sz="1200" dirty="0"/>
              <a:t>:</a:t>
            </a:r>
          </a:p>
        </p:txBody>
      </p:sp>
      <p:sp>
        <p:nvSpPr>
          <p:cNvPr id="30" name="TextBox 10">
            <a:extLst>
              <a:ext uri="{FF2B5EF4-FFF2-40B4-BE49-F238E27FC236}">
                <a16:creationId xmlns:a16="http://schemas.microsoft.com/office/drawing/2014/main" id="{165DBFDB-BA79-5549-ADAF-7209E9E111F2}"/>
              </a:ext>
            </a:extLst>
          </p:cNvPr>
          <p:cNvSpPr txBox="1"/>
          <p:nvPr/>
        </p:nvSpPr>
        <p:spPr>
          <a:xfrm>
            <a:off x="7239000" y="375182"/>
            <a:ext cx="1752600" cy="201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/>
          <a:p>
            <a:r>
              <a:rPr lang="en-US" sz="1200" dirty="0"/>
              <a:t>Total de </a:t>
            </a:r>
            <a:r>
              <a:rPr lang="pt-BR" sz="1200" dirty="0"/>
              <a:t>iterações</a:t>
            </a:r>
            <a:r>
              <a:rPr lang="en-US" sz="1200" dirty="0"/>
              <a:t>:  </a:t>
            </a:r>
          </a:p>
        </p:txBody>
      </p:sp>
      <p:sp>
        <p:nvSpPr>
          <p:cNvPr id="31" name="Rounded Rectangle 17">
            <a:extLst>
              <a:ext uri="{FF2B5EF4-FFF2-40B4-BE49-F238E27FC236}">
                <a16:creationId xmlns:a16="http://schemas.microsoft.com/office/drawing/2014/main" id="{0D4BC925-2BE7-B445-85D4-B331085EE4F4}"/>
              </a:ext>
            </a:extLst>
          </p:cNvPr>
          <p:cNvSpPr/>
          <p:nvPr/>
        </p:nvSpPr>
        <p:spPr>
          <a:xfrm>
            <a:off x="152400" y="5289504"/>
            <a:ext cx="3515671" cy="1338408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CUSTOS</a:t>
            </a:r>
          </a:p>
          <a:p>
            <a:r>
              <a:rPr lang="pt-BR" sz="10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(Estimativa de custos a ser investido com os recursos</a:t>
            </a:r>
          </a:p>
          <a:p>
            <a:r>
              <a:rPr lang="pt-BR" sz="10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e </a:t>
            </a:r>
            <a:r>
              <a:rPr lang="pt-BR" sz="100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parcerias necessários)</a:t>
            </a:r>
            <a:endParaRPr lang="pt-BR" sz="1000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1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ounded Rectangle 18">
            <a:extLst>
              <a:ext uri="{FF2B5EF4-FFF2-40B4-BE49-F238E27FC236}">
                <a16:creationId xmlns:a16="http://schemas.microsoft.com/office/drawing/2014/main" id="{A37262EB-45DB-4D44-9382-0890E1737C95}"/>
              </a:ext>
            </a:extLst>
          </p:cNvPr>
          <p:cNvSpPr/>
          <p:nvPr/>
        </p:nvSpPr>
        <p:spPr>
          <a:xfrm>
            <a:off x="3668072" y="5289504"/>
            <a:ext cx="5266498" cy="1338408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RESULTADOS ESPERADOS</a:t>
            </a:r>
          </a:p>
          <a:p>
            <a:r>
              <a:rPr lang="pt-BR" sz="10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Nós acreditamos que... [esse </a:t>
            </a:r>
            <a:r>
              <a:rPr lang="pt-BR" sz="1000" dirty="0" err="1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mvp</a:t>
            </a:r>
            <a:r>
              <a:rPr lang="pt-BR" sz="10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] </a:t>
            </a:r>
          </a:p>
          <a:p>
            <a:r>
              <a:rPr lang="pt-BR" sz="10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Vai conseguir ....[resultado esperado]</a:t>
            </a:r>
          </a:p>
          <a:p>
            <a:r>
              <a:rPr lang="pt-BR" sz="10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Sabemos que isso aconteceu com base em... [métricas para validar as hipóteses] - 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OKRs – Objective Key Results)</a:t>
            </a:r>
          </a:p>
        </p:txBody>
      </p:sp>
      <p:sp>
        <p:nvSpPr>
          <p:cNvPr id="33" name="Rounded Rectangle 3">
            <a:extLst>
              <a:ext uri="{FF2B5EF4-FFF2-40B4-BE49-F238E27FC236}">
                <a16:creationId xmlns:a16="http://schemas.microsoft.com/office/drawing/2014/main" id="{9CD43D4C-0B94-2649-9D84-6194B30CBF0F}"/>
              </a:ext>
            </a:extLst>
          </p:cNvPr>
          <p:cNvSpPr/>
          <p:nvPr/>
        </p:nvSpPr>
        <p:spPr>
          <a:xfrm>
            <a:off x="152400" y="664125"/>
            <a:ext cx="1764792" cy="4623891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RECURSOS E PARCERIAS</a:t>
            </a:r>
          </a:p>
          <a:p>
            <a:r>
              <a:rPr lang="pt-BR" sz="10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(Quais conhecimentos e habilidades necessárias para cada funcionalidade do produto. Quantos recursos humanos serão necessários para suprir os conhecimentos e habilidades necessários?</a:t>
            </a:r>
          </a:p>
          <a:p>
            <a:r>
              <a:rPr lang="pt-BR" sz="10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Infraestrutura tecnológica; Fonte de dados;)</a:t>
            </a:r>
          </a:p>
        </p:txBody>
      </p:sp>
      <p:sp>
        <p:nvSpPr>
          <p:cNvPr id="34" name="Rounded Rectangle 11">
            <a:extLst>
              <a:ext uri="{FF2B5EF4-FFF2-40B4-BE49-F238E27FC236}">
                <a16:creationId xmlns:a16="http://schemas.microsoft.com/office/drawing/2014/main" id="{7CE1D83C-6FC8-4A47-8212-CD8A0CACD0A1}"/>
              </a:ext>
            </a:extLst>
          </p:cNvPr>
          <p:cNvSpPr/>
          <p:nvPr/>
        </p:nvSpPr>
        <p:spPr>
          <a:xfrm>
            <a:off x="1917192" y="664124"/>
            <a:ext cx="1517589" cy="2599937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CRONOGRAMA</a:t>
            </a:r>
          </a:p>
          <a:p>
            <a:endParaRPr lang="pt-BR" sz="1000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pt-BR" sz="1000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pt-BR" sz="1000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pt-BR" sz="10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Sprint 1 – 12/07/2021 a 23/07/2021</a:t>
            </a:r>
          </a:p>
          <a:p>
            <a:r>
              <a:rPr lang="pt-BR" sz="10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Sprint 2 – 26/07/2021 a 06/08/2021</a:t>
            </a:r>
          </a:p>
          <a:p>
            <a:r>
              <a:rPr lang="pt-BR" sz="10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Sprint 3 – 09/08/201 a 20/08/2021</a:t>
            </a:r>
          </a:p>
          <a:p>
            <a:r>
              <a:rPr lang="pt-BR" sz="10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Sprint 4 – 23/08/2021 a 03/09/2021</a:t>
            </a:r>
          </a:p>
          <a:p>
            <a:r>
              <a:rPr lang="pt-BR" sz="10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Sprint 5 – 07/09/2021 a 17/09/2021</a:t>
            </a:r>
          </a:p>
          <a:p>
            <a:r>
              <a:rPr lang="pt-BR" sz="10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Sprint 6 – 21/09/2021 a</a:t>
            </a:r>
          </a:p>
          <a:p>
            <a:r>
              <a:rPr lang="pt-BR" sz="10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24/09/2021</a:t>
            </a:r>
          </a:p>
          <a:p>
            <a:endParaRPr lang="pt-BR" sz="1000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1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ounded Rectangle 12">
            <a:extLst>
              <a:ext uri="{FF2B5EF4-FFF2-40B4-BE49-F238E27FC236}">
                <a16:creationId xmlns:a16="http://schemas.microsoft.com/office/drawing/2014/main" id="{8012AFC0-D6F4-304D-9B3C-3F65F9A9FA4B}"/>
              </a:ext>
            </a:extLst>
          </p:cNvPr>
          <p:cNvSpPr/>
          <p:nvPr/>
        </p:nvSpPr>
        <p:spPr>
          <a:xfrm>
            <a:off x="1917192" y="3264062"/>
            <a:ext cx="1517589" cy="2023954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REUSO</a:t>
            </a:r>
            <a:endParaRPr lang="pt-BR" sz="1000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pt-BR" sz="1000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pt-BR" sz="10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(Avaliação de instrumentos utilizados de outros sites, projetos no GitHub que podem ser reutilizados para a construção desse produto)</a:t>
            </a:r>
          </a:p>
        </p:txBody>
      </p:sp>
      <p:sp>
        <p:nvSpPr>
          <p:cNvPr id="36" name="Rounded Rectangle 13">
            <a:extLst>
              <a:ext uri="{FF2B5EF4-FFF2-40B4-BE49-F238E27FC236}">
                <a16:creationId xmlns:a16="http://schemas.microsoft.com/office/drawing/2014/main" id="{6E054B0D-6A2D-3448-9277-38E8E13789BB}"/>
              </a:ext>
            </a:extLst>
          </p:cNvPr>
          <p:cNvSpPr/>
          <p:nvPr/>
        </p:nvSpPr>
        <p:spPr>
          <a:xfrm>
            <a:off x="3440017" y="664125"/>
            <a:ext cx="1736914" cy="4623891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VISÃO DO PRODUTO</a:t>
            </a:r>
          </a:p>
          <a:p>
            <a:r>
              <a:rPr lang="pt-BR" sz="10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Para...[quem vai utilizar]</a:t>
            </a:r>
          </a:p>
          <a:p>
            <a:r>
              <a:rPr lang="pt-BR" sz="10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Cuja...[oportunidade de analytics a ser explorada]</a:t>
            </a:r>
          </a:p>
          <a:p>
            <a:r>
              <a:rPr lang="pt-BR" sz="10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O...[nome da produto]</a:t>
            </a:r>
          </a:p>
          <a:p>
            <a:r>
              <a:rPr lang="pt-BR" sz="10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É um...[o que é]</a:t>
            </a:r>
          </a:p>
          <a:p>
            <a:r>
              <a:rPr lang="pt-BR" sz="10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Que...[o que faz, benefícios].</a:t>
            </a:r>
          </a:p>
          <a:p>
            <a:endParaRPr lang="pt-BR" sz="1000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pt-BR" sz="10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Diferentemente de...[alternativa atual]</a:t>
            </a:r>
          </a:p>
          <a:p>
            <a:r>
              <a:rPr lang="pt-BR" sz="10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O nosso produto...[diferença-chave].</a:t>
            </a:r>
          </a:p>
          <a:p>
            <a:endParaRPr lang="pt-BR" sz="1000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1000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1000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pt-BR" sz="10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&lt;Funcionalidades&gt;</a:t>
            </a:r>
          </a:p>
          <a:p>
            <a:r>
              <a:rPr lang="pt-BR" sz="10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Histórias de usuário Enquanto &lt;QUEM&gt;</a:t>
            </a:r>
          </a:p>
          <a:p>
            <a:r>
              <a:rPr lang="pt-BR" sz="10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Eu quero &lt;O QUE&gt;</a:t>
            </a:r>
          </a:p>
          <a:p>
            <a:r>
              <a:rPr lang="pt-BR" sz="10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Para que &lt;PORQUE\RESULTADO&gt;</a:t>
            </a:r>
          </a:p>
          <a:p>
            <a:endParaRPr lang="en-US" sz="1000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1000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Rounded Rectangle 14">
            <a:extLst>
              <a:ext uri="{FF2B5EF4-FFF2-40B4-BE49-F238E27FC236}">
                <a16:creationId xmlns:a16="http://schemas.microsoft.com/office/drawing/2014/main" id="{EC69C2F2-B421-2A42-9738-A3AC0582044F}"/>
              </a:ext>
            </a:extLst>
          </p:cNvPr>
          <p:cNvSpPr/>
          <p:nvPr/>
        </p:nvSpPr>
        <p:spPr>
          <a:xfrm>
            <a:off x="5176931" y="664125"/>
            <a:ext cx="2240026" cy="1987929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STAKEHOLDERS</a:t>
            </a:r>
          </a:p>
          <a:p>
            <a:endParaRPr lang="pt-BR" sz="1000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pt-BR" sz="10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(Clientes, Usuários, Patrocinadores.)</a:t>
            </a:r>
          </a:p>
        </p:txBody>
      </p:sp>
      <p:sp>
        <p:nvSpPr>
          <p:cNvPr id="38" name="Rounded Rectangle 16">
            <a:extLst>
              <a:ext uri="{FF2B5EF4-FFF2-40B4-BE49-F238E27FC236}">
                <a16:creationId xmlns:a16="http://schemas.microsoft.com/office/drawing/2014/main" id="{5714C591-1E73-B141-892B-D6659AFF465E}"/>
              </a:ext>
            </a:extLst>
          </p:cNvPr>
          <p:cNvSpPr/>
          <p:nvPr/>
        </p:nvSpPr>
        <p:spPr>
          <a:xfrm>
            <a:off x="7416958" y="664124"/>
            <a:ext cx="1531523" cy="4623891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RISCOS</a:t>
            </a:r>
          </a:p>
          <a:p>
            <a:endParaRPr lang="pt-BR" sz="1000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pt-BR" sz="10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(Eventos que podem afetar o atingimento dos resultados esperados)</a:t>
            </a:r>
          </a:p>
          <a:p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Rounded Rectangle 4">
            <a:extLst>
              <a:ext uri="{FF2B5EF4-FFF2-40B4-BE49-F238E27FC236}">
                <a16:creationId xmlns:a16="http://schemas.microsoft.com/office/drawing/2014/main" id="{489D1F48-034D-9040-A779-E5C948D0ED5D}"/>
              </a:ext>
            </a:extLst>
          </p:cNvPr>
          <p:cNvSpPr/>
          <p:nvPr/>
        </p:nvSpPr>
        <p:spPr>
          <a:xfrm>
            <a:off x="152400" y="664125"/>
            <a:ext cx="8796082" cy="5965275"/>
          </a:xfrm>
          <a:prstGeom prst="roundRect">
            <a:avLst>
              <a:gd name="adj" fmla="val 0"/>
            </a:avLst>
          </a:prstGeom>
          <a:noFill/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112713">
              <a:buFont typeface="Arial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0" name="Rounded Rectangle 15">
            <a:extLst>
              <a:ext uri="{FF2B5EF4-FFF2-40B4-BE49-F238E27FC236}">
                <a16:creationId xmlns:a16="http://schemas.microsoft.com/office/drawing/2014/main" id="{DD4485FA-F9BF-F448-A6A3-4A78CCA5A512}"/>
              </a:ext>
            </a:extLst>
          </p:cNvPr>
          <p:cNvSpPr/>
          <p:nvPr/>
        </p:nvSpPr>
        <p:spPr>
          <a:xfrm>
            <a:off x="5177539" y="2652054"/>
            <a:ext cx="2239418" cy="2635961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JORNADA DO USUÁRIO</a:t>
            </a:r>
          </a:p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pt-BR" sz="10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Em qual fase da jornada do usuário esse produto trará ganhos e quais são eles?)</a:t>
            </a:r>
          </a:p>
        </p:txBody>
      </p:sp>
      <p:pic>
        <p:nvPicPr>
          <p:cNvPr id="41" name="Imagem 40">
            <a:extLst>
              <a:ext uri="{FF2B5EF4-FFF2-40B4-BE49-F238E27FC236}">
                <a16:creationId xmlns:a16="http://schemas.microsoft.com/office/drawing/2014/main" id="{65C41AB1-CBF6-774E-888B-4DF629CABA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398" y="762000"/>
            <a:ext cx="330708" cy="330708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8E963011-08DD-044D-80CB-2FB7C0E8E9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603" y="956758"/>
            <a:ext cx="330708" cy="331383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E43E8148-8242-604D-9567-E1450C7B41D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086" y="763039"/>
            <a:ext cx="279241" cy="279241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D64AEA72-1488-7F44-AF1D-FE38CE04066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3999" t="20742" r="43001" b="66788"/>
          <a:stretch/>
        </p:blipFill>
        <p:spPr>
          <a:xfrm>
            <a:off x="8305800" y="757938"/>
            <a:ext cx="270958" cy="270958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5CC6D571-060F-624E-AD86-2ACBD9A8377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674" y="3591418"/>
            <a:ext cx="302491" cy="302491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96F4DD31-8E46-3348-8C5F-F997D60D295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650" y="2710165"/>
            <a:ext cx="293962" cy="293962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F919C5A2-3511-AE45-BA86-4AC34D132FA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177" y="5346127"/>
            <a:ext cx="292673" cy="292673"/>
          </a:xfrm>
          <a:prstGeom prst="rect">
            <a:avLst/>
          </a:prstGeom>
        </p:spPr>
      </p:pic>
      <p:pic>
        <p:nvPicPr>
          <p:cNvPr id="48" name="Imagem 47">
            <a:extLst>
              <a:ext uri="{FF2B5EF4-FFF2-40B4-BE49-F238E27FC236}">
                <a16:creationId xmlns:a16="http://schemas.microsoft.com/office/drawing/2014/main" id="{B2E55C74-7FDF-B64C-A23A-19566228D45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945" y="5311663"/>
            <a:ext cx="250937" cy="250937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88AF1296-6F44-EE4B-9DEA-61C8A1F51B6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345" y="744554"/>
            <a:ext cx="297726" cy="29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6062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277</Words>
  <Application>Microsoft Macintosh PowerPoint</Application>
  <PresentationFormat>Apresentação na tela (4:3)</PresentationFormat>
  <Paragraphs>53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Adriane Medeiros Melo</dc:creator>
  <cp:lastModifiedBy>Adriane Medeiros Melo</cp:lastModifiedBy>
  <cp:revision>2</cp:revision>
  <dcterms:created xsi:type="dcterms:W3CDTF">2020-05-12T00:17:21Z</dcterms:created>
  <dcterms:modified xsi:type="dcterms:W3CDTF">2021-07-06T23:53:53Z</dcterms:modified>
</cp:coreProperties>
</file>