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76" r:id="rId2"/>
    <p:sldId id="274" r:id="rId3"/>
    <p:sldId id="278" r:id="rId4"/>
    <p:sldId id="279" r:id="rId5"/>
    <p:sldId id="280" r:id="rId6"/>
    <p:sldId id="281" r:id="rId7"/>
    <p:sldId id="282" r:id="rId8"/>
    <p:sldId id="273" r:id="rId9"/>
    <p:sldId id="257" r:id="rId10"/>
    <p:sldId id="271" r:id="rId11"/>
    <p:sldId id="261" r:id="rId12"/>
    <p:sldId id="262" r:id="rId13"/>
    <p:sldId id="268" r:id="rId14"/>
    <p:sldId id="270" r:id="rId15"/>
    <p:sldId id="269" r:id="rId16"/>
    <p:sldId id="272" r:id="rId17"/>
    <p:sldId id="264" r:id="rId18"/>
    <p:sldId id="265" r:id="rId19"/>
    <p:sldId id="266" r:id="rId20"/>
    <p:sldId id="267" r:id="rId21"/>
    <p:sldId id="275" r:id="rId22"/>
    <p:sldId id="277" r:id="rId23"/>
    <p:sldId id="283" r:id="rId24"/>
    <p:sldId id="284" r:id="rId25"/>
    <p:sldId id="285" r:id="rId26"/>
    <p:sldId id="286" r:id="rId27"/>
    <p:sldId id="287" r:id="rId28"/>
    <p:sldId id="288" r:id="rId29"/>
    <p:sldId id="289" r:id="rId30"/>
    <p:sldId id="290" r:id="rId31"/>
    <p:sldId id="291"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8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76A4C-1674-61D5-49E6-2E3EE85D7B35}" v="2502" dt="2023-06-10T10:32:10.675"/>
    <p1510:client id="{2BC83E39-AA61-4FF1-9EFB-D0E7A6E3385F}" v="2450" dt="2023-06-10T08:42:31.859"/>
    <p1510:client id="{33D78859-D9AC-5BB1-396D-DDF40FDE2896}" v="2245" dt="2023-06-11T07:52:18.572"/>
    <p1510:client id="{39887886-A4D7-8609-650A-CFC8275C0B61}" v="111" dt="2023-06-10T10:22:03.091"/>
    <p1510:client id="{4C9885A3-66E3-6F99-95D8-22E9D0D26D8D}" v="35" dt="2023-06-10T11:18:45.650"/>
    <p1510:client id="{5FDF16FC-4092-964C-728B-1BC9A8A64864}" v="101" dt="2023-06-10T09:11:43.742"/>
    <p1510:client id="{727E56A2-28AD-5A45-3BCB-45876C47E5C5}" v="4" dt="2023-06-10T09:20:02.402"/>
    <p1510:client id="{7B87956F-2470-EE8D-15E1-8065D0693F6B}" v="21" dt="2023-06-10T10:34:20.617"/>
    <p1510:client id="{7E660CF2-CDEF-65DE-2E17-09BC16B47742}" v="6" dt="2023-06-11T17:09:17.275"/>
    <p1510:client id="{7F72C111-10C9-0794-9E97-E0C1463C07E1}" v="8" dt="2023-06-11T10:52:00.862"/>
    <p1510:client id="{85FDCC82-5EC8-9B63-CD7F-1EEC1AFB86BE}" v="8" dt="2023-06-11T07:40:06.870"/>
    <p1510:client id="{BC94359E-3225-7328-255E-3A1D0A53245A}" v="45" dt="2023-06-11T07:27:23.282"/>
    <p1510:client id="{D3CD9EA8-15E2-B65B-4EF1-FD166568C062}" v="3553" dt="2023-06-11T10:50:52.430"/>
    <p1510:client id="{FE7EBD61-D4EC-1CD7-0961-B97123AEDB7A}" v="186" dt="2023-06-10T09:37:14.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4128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6166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32967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8970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11163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3853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76788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859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78551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0302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147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1463504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14FD09-8BAE-3CB7-711E-77918F09032E}"/>
              </a:ext>
            </a:extLst>
          </p:cNvPr>
          <p:cNvSpPr>
            <a:spLocks noGrp="1"/>
          </p:cNvSpPr>
          <p:nvPr/>
        </p:nvSpPr>
        <p:spPr>
          <a:xfrm>
            <a:off x="1061897" y="600736"/>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200">
                <a:solidFill>
                  <a:schemeClr val="bg1"/>
                </a:solidFill>
                <a:latin typeface="Algerian"/>
                <a:cs typeface="Calibri Light"/>
              </a:rPr>
              <a:t>HYBRID DATA STRUCTURES:</a:t>
            </a:r>
            <a:br>
              <a:rPr lang="en-US" sz="5200">
                <a:solidFill>
                  <a:schemeClr val="bg1"/>
                </a:solidFill>
                <a:latin typeface="Algerian"/>
                <a:cs typeface="Calibri Light"/>
              </a:rPr>
            </a:br>
            <a:r>
              <a:rPr lang="en-US" sz="5200">
                <a:solidFill>
                  <a:schemeClr val="bg1"/>
                </a:solidFill>
                <a:latin typeface="Algerian"/>
                <a:cs typeface="Calibri Light"/>
              </a:rPr>
              <a:t>INDEXED AVL TREE</a:t>
            </a:r>
            <a:endParaRPr lang="en-US">
              <a:solidFill>
                <a:schemeClr val="bg1"/>
              </a:solidFill>
            </a:endParaRPr>
          </a:p>
        </p:txBody>
      </p:sp>
    </p:spTree>
    <p:extLst>
      <p:ext uri="{BB962C8B-B14F-4D97-AF65-F5344CB8AC3E}">
        <p14:creationId xmlns:p14="http://schemas.microsoft.com/office/powerpoint/2010/main" val="8206346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31088" y="56573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ln w="3175" cmpd="sng">
                  <a:noFill/>
                </a:ln>
                <a:solidFill>
                  <a:schemeClr val="bg1"/>
                </a:solidFill>
                <a:latin typeface="Arial Nova"/>
                <a:ea typeface="+mj-ea"/>
                <a:cs typeface="+mj-cs"/>
              </a:rPr>
              <a:t>VISUALIZING INSERT OPERATION</a:t>
            </a:r>
            <a:endParaRPr lang="en-US" sz="4400" b="1" kern="1200">
              <a:ln w="3175" cmpd="sng">
                <a:noFill/>
              </a:ln>
              <a:solidFill>
                <a:schemeClr val="bg1"/>
              </a:solidFill>
              <a:latin typeface="Arial Nova"/>
              <a:ea typeface="+mj-ea"/>
              <a:cs typeface="Calibri Light"/>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F70282-3252-6224-9EF3-86802FCDF417}"/>
              </a:ext>
            </a:extLst>
          </p:cNvPr>
          <p:cNvSpPr txBox="1"/>
          <p:nvPr/>
        </p:nvSpPr>
        <p:spPr>
          <a:xfrm>
            <a:off x="2066932" y="2425605"/>
            <a:ext cx="7773746" cy="7399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0380">
              <a:spcAft>
                <a:spcPts val="485"/>
              </a:spcAft>
            </a:pPr>
            <a:r>
              <a:rPr lang="en-US" sz="4038" b="1" kern="1200">
                <a:solidFill>
                  <a:schemeClr val="tx1"/>
                </a:solidFill>
                <a:latin typeface="+mn-lt"/>
                <a:ea typeface="+mn-ea"/>
                <a:cs typeface="Calibri"/>
              </a:rPr>
              <a:t>Inserting the first node in the tree</a:t>
            </a:r>
            <a:endParaRPr lang="en-US" sz="5000" b="1">
              <a:cs typeface="Calibri"/>
            </a:endParaRPr>
          </a:p>
        </p:txBody>
      </p:sp>
      <p:sp>
        <p:nvSpPr>
          <p:cNvPr id="6" name="TextBox 5">
            <a:extLst>
              <a:ext uri="{FF2B5EF4-FFF2-40B4-BE49-F238E27FC236}">
                <a16:creationId xmlns:a16="http://schemas.microsoft.com/office/drawing/2014/main" id="{5BD4E6CE-D083-96A3-527A-D5A268BF9E71}"/>
              </a:ext>
            </a:extLst>
          </p:cNvPr>
          <p:cNvSpPr txBox="1"/>
          <p:nvPr/>
        </p:nvSpPr>
        <p:spPr>
          <a:xfrm>
            <a:off x="2071398" y="4864696"/>
            <a:ext cx="8309163" cy="932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0380">
              <a:spcAft>
                <a:spcPts val="485"/>
              </a:spcAft>
            </a:pPr>
            <a:r>
              <a:rPr lang="en-US" sz="2645" b="1" kern="1200">
                <a:solidFill>
                  <a:schemeClr val="tx1"/>
                </a:solidFill>
                <a:latin typeface="Corbel"/>
                <a:ea typeface="+mn-ea"/>
                <a:cs typeface="Calibri"/>
              </a:rPr>
              <a:t>Initially the tree is empty , so the first element inserted becomes the root element.</a:t>
            </a:r>
            <a:endParaRPr lang="en-US" sz="2600" b="1">
              <a:latin typeface="Corbel"/>
              <a:cs typeface="Calibri"/>
            </a:endParaRPr>
          </a:p>
        </p:txBody>
      </p:sp>
      <p:pic>
        <p:nvPicPr>
          <p:cNvPr id="24" name="Picture 24" descr="A picture containing diagram&#10;&#10;Description automatically generated">
            <a:extLst>
              <a:ext uri="{FF2B5EF4-FFF2-40B4-BE49-F238E27FC236}">
                <a16:creationId xmlns:a16="http://schemas.microsoft.com/office/drawing/2014/main" id="{EEB2CC0D-8900-237F-0B96-594512EF86E2}"/>
              </a:ext>
            </a:extLst>
          </p:cNvPr>
          <p:cNvPicPr>
            <a:picLocks noChangeAspect="1"/>
          </p:cNvPicPr>
          <p:nvPr/>
        </p:nvPicPr>
        <p:blipFill>
          <a:blip r:embed="rId2"/>
          <a:stretch>
            <a:fillRect/>
          </a:stretch>
        </p:blipFill>
        <p:spPr>
          <a:xfrm>
            <a:off x="5178479" y="3279580"/>
            <a:ext cx="1473585" cy="1097122"/>
          </a:xfrm>
          <a:prstGeom prst="rect">
            <a:avLst/>
          </a:prstGeom>
        </p:spPr>
      </p:pic>
    </p:spTree>
    <p:extLst>
      <p:ext uri="{BB962C8B-B14F-4D97-AF65-F5344CB8AC3E}">
        <p14:creationId xmlns:p14="http://schemas.microsoft.com/office/powerpoint/2010/main" val="3490455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F70282-3252-6224-9EF3-86802FCDF417}"/>
              </a:ext>
            </a:extLst>
          </p:cNvPr>
          <p:cNvSpPr txBox="1"/>
          <p:nvPr/>
        </p:nvSpPr>
        <p:spPr>
          <a:xfrm>
            <a:off x="2340776" y="2258917"/>
            <a:ext cx="77737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0380">
              <a:spcAft>
                <a:spcPts val="485"/>
              </a:spcAft>
            </a:pPr>
            <a:r>
              <a:rPr lang="en-US" sz="3600" b="1">
                <a:cs typeface="Calibri"/>
              </a:rPr>
              <a:t>INSERTING THE REMAINING NODES</a:t>
            </a:r>
          </a:p>
        </p:txBody>
      </p:sp>
      <p:sp>
        <p:nvSpPr>
          <p:cNvPr id="6" name="TextBox 5">
            <a:extLst>
              <a:ext uri="{FF2B5EF4-FFF2-40B4-BE49-F238E27FC236}">
                <a16:creationId xmlns:a16="http://schemas.microsoft.com/office/drawing/2014/main" id="{5BD4E6CE-D083-96A3-527A-D5A268BF9E71}"/>
              </a:ext>
            </a:extLst>
          </p:cNvPr>
          <p:cNvSpPr txBox="1"/>
          <p:nvPr/>
        </p:nvSpPr>
        <p:spPr>
          <a:xfrm>
            <a:off x="2113731" y="4981113"/>
            <a:ext cx="830916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0380">
              <a:spcAft>
                <a:spcPts val="485"/>
              </a:spcAft>
            </a:pPr>
            <a:r>
              <a:rPr lang="en-US" sz="2600" b="1">
                <a:latin typeface="Corbel"/>
                <a:cs typeface="Calibri"/>
              </a:rPr>
              <a:t>The element inserted  is larger than the root, so it is inserted as the right child of the root.</a:t>
            </a:r>
          </a:p>
        </p:txBody>
      </p:sp>
      <p:pic>
        <p:nvPicPr>
          <p:cNvPr id="5" name="Picture 17" descr="Diagram, shape&#10;&#10;Description automatically generated">
            <a:extLst>
              <a:ext uri="{FF2B5EF4-FFF2-40B4-BE49-F238E27FC236}">
                <a16:creationId xmlns:a16="http://schemas.microsoft.com/office/drawing/2014/main" id="{BB416A00-5FAD-6C87-DF3B-A1E845A40C1B}"/>
              </a:ext>
            </a:extLst>
          </p:cNvPr>
          <p:cNvPicPr>
            <a:picLocks noChangeAspect="1"/>
          </p:cNvPicPr>
          <p:nvPr/>
        </p:nvPicPr>
        <p:blipFill>
          <a:blip r:embed="rId2"/>
          <a:stretch>
            <a:fillRect/>
          </a:stretch>
        </p:blipFill>
        <p:spPr>
          <a:xfrm>
            <a:off x="5489338" y="3021302"/>
            <a:ext cx="3457574" cy="2042980"/>
          </a:xfrm>
          <a:prstGeom prst="rect">
            <a:avLst/>
          </a:prstGeom>
        </p:spPr>
      </p:pic>
      <p:sp>
        <p:nvSpPr>
          <p:cNvPr id="9" name="TextBox 8">
            <a:extLst>
              <a:ext uri="{FF2B5EF4-FFF2-40B4-BE49-F238E27FC236}">
                <a16:creationId xmlns:a16="http://schemas.microsoft.com/office/drawing/2014/main" id="{FC2CDF36-BE31-97D6-D3EA-78E576C9EB4F}"/>
              </a:ext>
            </a:extLst>
          </p:cNvPr>
          <p:cNvSpPr txBox="1"/>
          <p:nvPr/>
        </p:nvSpPr>
        <p:spPr>
          <a:xfrm>
            <a:off x="1274123" y="561604"/>
            <a:ext cx="1049729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600" b="1">
                <a:solidFill>
                  <a:srgbClr val="FFFFFF"/>
                </a:solidFill>
                <a:latin typeface="Arial Nova"/>
                <a:cs typeface="Calibri"/>
              </a:rPr>
              <a:t>INSERTION OPERATION CONTINUED</a:t>
            </a:r>
          </a:p>
        </p:txBody>
      </p:sp>
    </p:spTree>
    <p:extLst>
      <p:ext uri="{BB962C8B-B14F-4D97-AF65-F5344CB8AC3E}">
        <p14:creationId xmlns:p14="http://schemas.microsoft.com/office/powerpoint/2010/main" val="1925865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2051606" y="4112592"/>
            <a:ext cx="8309163"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0380">
              <a:spcAft>
                <a:spcPts val="485"/>
              </a:spcAft>
            </a:pPr>
            <a:r>
              <a:rPr lang="en-US" sz="2600" b="1">
                <a:latin typeface="Corbel"/>
                <a:cs typeface="Calibri"/>
              </a:rPr>
              <a:t>The element inserted  is larger than the largest element in the tree, so we insert it as the right child but the tree is not balanced , so we do left rotate operation which makes the Indexed AVL tree balanced.</a:t>
            </a:r>
          </a:p>
        </p:txBody>
      </p:sp>
      <p:sp>
        <p:nvSpPr>
          <p:cNvPr id="9" name="TextBox 8">
            <a:extLst>
              <a:ext uri="{FF2B5EF4-FFF2-40B4-BE49-F238E27FC236}">
                <a16:creationId xmlns:a16="http://schemas.microsoft.com/office/drawing/2014/main" id="{FC2CDF36-BE31-97D6-D3EA-78E576C9EB4F}"/>
              </a:ext>
            </a:extLst>
          </p:cNvPr>
          <p:cNvSpPr txBox="1"/>
          <p:nvPr/>
        </p:nvSpPr>
        <p:spPr>
          <a:xfrm>
            <a:off x="1274123" y="561604"/>
            <a:ext cx="1049729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600" b="1">
                <a:solidFill>
                  <a:srgbClr val="FFFFFF"/>
                </a:solidFill>
                <a:latin typeface="Arial Nova"/>
                <a:cs typeface="Calibri"/>
              </a:rPr>
              <a:t>INSERTION OPERATION CONTINUED</a:t>
            </a:r>
          </a:p>
        </p:txBody>
      </p:sp>
      <p:pic>
        <p:nvPicPr>
          <p:cNvPr id="2" name="Picture 2" descr="Diagram, shape&#10;&#10;Description automatically generated">
            <a:extLst>
              <a:ext uri="{FF2B5EF4-FFF2-40B4-BE49-F238E27FC236}">
                <a16:creationId xmlns:a16="http://schemas.microsoft.com/office/drawing/2014/main" id="{419A47C5-3AF8-2E5D-8EFF-00661A080E80}"/>
              </a:ext>
            </a:extLst>
          </p:cNvPr>
          <p:cNvPicPr>
            <a:picLocks noChangeAspect="1"/>
          </p:cNvPicPr>
          <p:nvPr/>
        </p:nvPicPr>
        <p:blipFill>
          <a:blip r:embed="rId2"/>
          <a:stretch>
            <a:fillRect/>
          </a:stretch>
        </p:blipFill>
        <p:spPr>
          <a:xfrm>
            <a:off x="3438989" y="2370206"/>
            <a:ext cx="4925445" cy="1655563"/>
          </a:xfrm>
          <a:prstGeom prst="rect">
            <a:avLst/>
          </a:prstGeom>
        </p:spPr>
      </p:pic>
    </p:spTree>
    <p:extLst>
      <p:ext uri="{BB962C8B-B14F-4D97-AF65-F5344CB8AC3E}">
        <p14:creationId xmlns:p14="http://schemas.microsoft.com/office/powerpoint/2010/main" val="42604897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1944450" y="4743623"/>
            <a:ext cx="83091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0380">
              <a:spcAft>
                <a:spcPts val="485"/>
              </a:spcAft>
            </a:pPr>
            <a:r>
              <a:rPr lang="en-US" sz="2000" b="1">
                <a:latin typeface="Corbel"/>
                <a:cs typeface="Calibri"/>
              </a:rPr>
              <a:t>The element inserted  is lesser than the root , so the element will be a part of the left sub tree. The function </a:t>
            </a:r>
            <a:r>
              <a:rPr lang="en-US" sz="2000" b="1" err="1">
                <a:latin typeface="Corbel"/>
                <a:cs typeface="Calibri"/>
              </a:rPr>
              <a:t>insertNode</a:t>
            </a:r>
            <a:r>
              <a:rPr lang="en-US" sz="2000" b="1">
                <a:latin typeface="Corbel"/>
                <a:cs typeface="Calibri"/>
              </a:rPr>
              <a:t> is recursively called which finds the element's optimum location and inserts it.</a:t>
            </a:r>
          </a:p>
        </p:txBody>
      </p:sp>
      <p:sp>
        <p:nvSpPr>
          <p:cNvPr id="9" name="TextBox 8">
            <a:extLst>
              <a:ext uri="{FF2B5EF4-FFF2-40B4-BE49-F238E27FC236}">
                <a16:creationId xmlns:a16="http://schemas.microsoft.com/office/drawing/2014/main" id="{FC2CDF36-BE31-97D6-D3EA-78E576C9EB4F}"/>
              </a:ext>
            </a:extLst>
          </p:cNvPr>
          <p:cNvSpPr txBox="1"/>
          <p:nvPr/>
        </p:nvSpPr>
        <p:spPr>
          <a:xfrm>
            <a:off x="1274123" y="561604"/>
            <a:ext cx="1049729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600" b="1">
                <a:solidFill>
                  <a:srgbClr val="FFFFFF"/>
                </a:solidFill>
                <a:latin typeface="Arial Nova"/>
                <a:cs typeface="Calibri"/>
              </a:rPr>
              <a:t>INSERTION OPERATION CONTINUED</a:t>
            </a:r>
          </a:p>
        </p:txBody>
      </p:sp>
      <p:pic>
        <p:nvPicPr>
          <p:cNvPr id="3" name="Picture 3" descr="Shape&#10;&#10;Description automatically generated">
            <a:extLst>
              <a:ext uri="{FF2B5EF4-FFF2-40B4-BE49-F238E27FC236}">
                <a16:creationId xmlns:a16="http://schemas.microsoft.com/office/drawing/2014/main" id="{3084F23A-E9D7-31A9-E3E0-18AC32DA569B}"/>
              </a:ext>
            </a:extLst>
          </p:cNvPr>
          <p:cNvPicPr>
            <a:picLocks noChangeAspect="1"/>
          </p:cNvPicPr>
          <p:nvPr/>
        </p:nvPicPr>
        <p:blipFill>
          <a:blip r:embed="rId2"/>
          <a:stretch>
            <a:fillRect/>
          </a:stretch>
        </p:blipFill>
        <p:spPr>
          <a:xfrm>
            <a:off x="2678035" y="2258452"/>
            <a:ext cx="6068396" cy="2541153"/>
          </a:xfrm>
          <a:prstGeom prst="rect">
            <a:avLst/>
          </a:prstGeom>
        </p:spPr>
      </p:pic>
    </p:spTree>
    <p:extLst>
      <p:ext uri="{BB962C8B-B14F-4D97-AF65-F5344CB8AC3E}">
        <p14:creationId xmlns:p14="http://schemas.microsoft.com/office/powerpoint/2010/main" val="35743115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2008676" y="4368325"/>
            <a:ext cx="8309163" cy="2095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0380">
              <a:spcAft>
                <a:spcPts val="485"/>
              </a:spcAft>
            </a:pPr>
            <a:r>
              <a:rPr lang="en-US" sz="2000" b="1">
                <a:latin typeface="Corbel"/>
                <a:cs typeface="Calibri"/>
              </a:rPr>
              <a:t>The element inserted now ,in its optimal location causes the tree to be imbalanced as, difference between the heights of left and right sub tree is greater than 1.</a:t>
            </a:r>
            <a:br>
              <a:rPr lang="en-US" sz="2000" b="1">
                <a:latin typeface="Corbel"/>
                <a:cs typeface="Calibri"/>
              </a:rPr>
            </a:br>
            <a:r>
              <a:rPr lang="en-US" sz="2000" b="1">
                <a:latin typeface="Corbel"/>
                <a:cs typeface="Calibri"/>
              </a:rPr>
              <a:t> So the rotation is done twice to make the new element as a parent and make the tree to be balanced.</a:t>
            </a:r>
          </a:p>
          <a:p>
            <a:pPr defTabSz="930380">
              <a:spcAft>
                <a:spcPts val="484"/>
              </a:spcAft>
            </a:pPr>
            <a:endParaRPr lang="en-US" sz="2600" b="1">
              <a:latin typeface="Corbel"/>
              <a:cs typeface="Calibri"/>
            </a:endParaRPr>
          </a:p>
        </p:txBody>
      </p:sp>
      <p:sp>
        <p:nvSpPr>
          <p:cNvPr id="9" name="TextBox 8">
            <a:extLst>
              <a:ext uri="{FF2B5EF4-FFF2-40B4-BE49-F238E27FC236}">
                <a16:creationId xmlns:a16="http://schemas.microsoft.com/office/drawing/2014/main" id="{FC2CDF36-BE31-97D6-D3EA-78E576C9EB4F}"/>
              </a:ext>
            </a:extLst>
          </p:cNvPr>
          <p:cNvSpPr txBox="1"/>
          <p:nvPr/>
        </p:nvSpPr>
        <p:spPr>
          <a:xfrm>
            <a:off x="1274123" y="561604"/>
            <a:ext cx="1049729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600" b="1">
                <a:solidFill>
                  <a:srgbClr val="FFFFFF"/>
                </a:solidFill>
                <a:latin typeface="Arial Nova"/>
                <a:cs typeface="Calibri"/>
              </a:rPr>
              <a:t>INSERTION OPERATION CONTINUED</a:t>
            </a:r>
          </a:p>
        </p:txBody>
      </p:sp>
      <p:pic>
        <p:nvPicPr>
          <p:cNvPr id="4" name="Picture 4" descr="Diagram, shape&#10;&#10;Description automatically generated">
            <a:extLst>
              <a:ext uri="{FF2B5EF4-FFF2-40B4-BE49-F238E27FC236}">
                <a16:creationId xmlns:a16="http://schemas.microsoft.com/office/drawing/2014/main" id="{D3597EC3-DFFA-5A93-105E-66C29655B162}"/>
              </a:ext>
            </a:extLst>
          </p:cNvPr>
          <p:cNvPicPr>
            <a:picLocks noChangeAspect="1"/>
          </p:cNvPicPr>
          <p:nvPr/>
        </p:nvPicPr>
        <p:blipFill>
          <a:blip r:embed="rId2"/>
          <a:stretch>
            <a:fillRect/>
          </a:stretch>
        </p:blipFill>
        <p:spPr>
          <a:xfrm>
            <a:off x="2878428" y="2121649"/>
            <a:ext cx="5200079" cy="2151196"/>
          </a:xfrm>
          <a:prstGeom prst="rect">
            <a:avLst/>
          </a:prstGeom>
        </p:spPr>
      </p:pic>
    </p:spTree>
    <p:extLst>
      <p:ext uri="{BB962C8B-B14F-4D97-AF65-F5344CB8AC3E}">
        <p14:creationId xmlns:p14="http://schemas.microsoft.com/office/powerpoint/2010/main" val="23587265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2051606" y="4112592"/>
            <a:ext cx="8309163"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0380">
              <a:spcAft>
                <a:spcPts val="485"/>
              </a:spcAft>
            </a:pPr>
            <a:r>
              <a:rPr lang="en-US" sz="2600" b="1">
                <a:latin typeface="Corbel"/>
                <a:cs typeface="Calibri"/>
              </a:rPr>
              <a:t>The element to be inserted is greater than the root element, so the element will be part of the right sub tree.</a:t>
            </a:r>
            <a:br>
              <a:rPr lang="en-US" sz="2600" b="1">
                <a:latin typeface="Corbel"/>
                <a:cs typeface="Calibri"/>
              </a:rPr>
            </a:br>
            <a:r>
              <a:rPr lang="en-US" sz="2600" b="1">
                <a:latin typeface="Corbel"/>
                <a:cs typeface="Calibri"/>
              </a:rPr>
              <a:t>We check the tree if it's balanced after the element is inserted. In this case the tree is balanced.</a:t>
            </a:r>
          </a:p>
        </p:txBody>
      </p:sp>
      <p:sp>
        <p:nvSpPr>
          <p:cNvPr id="9" name="TextBox 8">
            <a:extLst>
              <a:ext uri="{FF2B5EF4-FFF2-40B4-BE49-F238E27FC236}">
                <a16:creationId xmlns:a16="http://schemas.microsoft.com/office/drawing/2014/main" id="{FC2CDF36-BE31-97D6-D3EA-78E576C9EB4F}"/>
              </a:ext>
            </a:extLst>
          </p:cNvPr>
          <p:cNvSpPr txBox="1"/>
          <p:nvPr/>
        </p:nvSpPr>
        <p:spPr>
          <a:xfrm>
            <a:off x="1274123" y="561604"/>
            <a:ext cx="1049729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600" b="1">
                <a:solidFill>
                  <a:srgbClr val="FFFFFF"/>
                </a:solidFill>
                <a:latin typeface="Arial Nova"/>
                <a:cs typeface="Calibri"/>
              </a:rPr>
              <a:t>INSERTION OPERATION CONTINUED</a:t>
            </a:r>
          </a:p>
        </p:txBody>
      </p:sp>
      <p:pic>
        <p:nvPicPr>
          <p:cNvPr id="3" name="Picture 3" descr="Diagram, shape&#10;&#10;Description automatically generated">
            <a:extLst>
              <a:ext uri="{FF2B5EF4-FFF2-40B4-BE49-F238E27FC236}">
                <a16:creationId xmlns:a16="http://schemas.microsoft.com/office/drawing/2014/main" id="{8E8A6682-9BDF-8920-8B61-5575C8608657}"/>
              </a:ext>
            </a:extLst>
          </p:cNvPr>
          <p:cNvPicPr>
            <a:picLocks noChangeAspect="1"/>
          </p:cNvPicPr>
          <p:nvPr/>
        </p:nvPicPr>
        <p:blipFill>
          <a:blip r:embed="rId2"/>
          <a:stretch>
            <a:fillRect/>
          </a:stretch>
        </p:blipFill>
        <p:spPr>
          <a:xfrm>
            <a:off x="3093077" y="2206915"/>
            <a:ext cx="4921875" cy="1950478"/>
          </a:xfrm>
          <a:prstGeom prst="rect">
            <a:avLst/>
          </a:prstGeom>
        </p:spPr>
      </p:pic>
    </p:spTree>
    <p:extLst>
      <p:ext uri="{BB962C8B-B14F-4D97-AF65-F5344CB8AC3E}">
        <p14:creationId xmlns:p14="http://schemas.microsoft.com/office/powerpoint/2010/main" val="1412087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1173338" y="4498958"/>
            <a:ext cx="10184855"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0380">
              <a:spcAft>
                <a:spcPts val="484"/>
              </a:spcAft>
            </a:pPr>
            <a:r>
              <a:rPr lang="en-US" sz="2600" b="1">
                <a:latin typeface="Corbel"/>
                <a:cs typeface="Calibri"/>
              </a:rPr>
              <a:t>The element now inserted in it's optimal position causes the tree to become imbalanced, so we do 2 rotations rotate left followed by rotate right operations to make the tree balanced. </a:t>
            </a:r>
            <a:endParaRPr lang="en-US"/>
          </a:p>
        </p:txBody>
      </p:sp>
      <p:sp>
        <p:nvSpPr>
          <p:cNvPr id="9" name="TextBox 8">
            <a:extLst>
              <a:ext uri="{FF2B5EF4-FFF2-40B4-BE49-F238E27FC236}">
                <a16:creationId xmlns:a16="http://schemas.microsoft.com/office/drawing/2014/main" id="{FC2CDF36-BE31-97D6-D3EA-78E576C9EB4F}"/>
              </a:ext>
            </a:extLst>
          </p:cNvPr>
          <p:cNvSpPr txBox="1"/>
          <p:nvPr/>
        </p:nvSpPr>
        <p:spPr>
          <a:xfrm>
            <a:off x="1274123" y="561604"/>
            <a:ext cx="1049729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600" b="1">
                <a:solidFill>
                  <a:srgbClr val="FFFFFF"/>
                </a:solidFill>
                <a:latin typeface="Arial Nova"/>
                <a:cs typeface="Calibri"/>
              </a:rPr>
              <a:t>INSERTION OPERATION CONTINUED</a:t>
            </a:r>
          </a:p>
        </p:txBody>
      </p:sp>
      <p:pic>
        <p:nvPicPr>
          <p:cNvPr id="2" name="Picture 3" descr="Diagram, shape&#10;&#10;Description automatically generated">
            <a:extLst>
              <a:ext uri="{FF2B5EF4-FFF2-40B4-BE49-F238E27FC236}">
                <a16:creationId xmlns:a16="http://schemas.microsoft.com/office/drawing/2014/main" id="{322F9B33-1378-3DCF-7CDB-A2C663C26D3C}"/>
              </a:ext>
            </a:extLst>
          </p:cNvPr>
          <p:cNvPicPr>
            <a:picLocks noChangeAspect="1"/>
          </p:cNvPicPr>
          <p:nvPr/>
        </p:nvPicPr>
        <p:blipFill>
          <a:blip r:embed="rId2"/>
          <a:stretch>
            <a:fillRect/>
          </a:stretch>
        </p:blipFill>
        <p:spPr>
          <a:xfrm>
            <a:off x="3296992" y="2257674"/>
            <a:ext cx="5018467" cy="1977752"/>
          </a:xfrm>
          <a:prstGeom prst="rect">
            <a:avLst/>
          </a:prstGeom>
        </p:spPr>
      </p:pic>
    </p:spTree>
    <p:extLst>
      <p:ext uri="{BB962C8B-B14F-4D97-AF65-F5344CB8AC3E}">
        <p14:creationId xmlns:p14="http://schemas.microsoft.com/office/powerpoint/2010/main" val="1493596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11CC8DB3-8B0D-460E-2E65-4FA5F1BE377A}"/>
              </a:ext>
            </a:extLst>
          </p:cNvPr>
          <p:cNvSpPr txBox="1"/>
          <p:nvPr/>
        </p:nvSpPr>
        <p:spPr>
          <a:xfrm>
            <a:off x="1295400" y="669925"/>
            <a:ext cx="4800600" cy="13255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a:ln w="3175" cmpd="sng">
                  <a:noFill/>
                </a:ln>
                <a:solidFill>
                  <a:schemeClr val="bg1"/>
                </a:solidFill>
                <a:latin typeface="+mj-lt"/>
                <a:ea typeface="+mj-ea"/>
                <a:cs typeface="+mj-cs"/>
              </a:rPr>
              <a:t>VISUALIZING DELETE OPERATION</a:t>
            </a:r>
          </a:p>
        </p:txBody>
      </p:sp>
      <p:cxnSp>
        <p:nvCxnSpPr>
          <p:cNvPr id="63" name="Straight Connector 6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BD4E6CE-D083-96A3-527A-D5A268BF9E71}"/>
              </a:ext>
            </a:extLst>
          </p:cNvPr>
          <p:cNvSpPr txBox="1"/>
          <p:nvPr/>
        </p:nvSpPr>
        <p:spPr>
          <a:xfrm>
            <a:off x="1295400" y="2288833"/>
            <a:ext cx="4800600" cy="37115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485"/>
              </a:spcAft>
              <a:buFont typeface="Arial" panose="020B0604020202020204" pitchFamily="34" charset="0"/>
              <a:buChar char="•"/>
            </a:pPr>
            <a:r>
              <a:rPr lang="en-US" sz="2000" b="1">
                <a:solidFill>
                  <a:schemeClr val="bg1"/>
                </a:solidFill>
              </a:rPr>
              <a:t>Initially the tree consists of 3 elements , after delete operation, we check if the tree is balanced. In this case tree is already balanced.</a:t>
            </a:r>
          </a:p>
        </p:txBody>
      </p:sp>
      <p:pic>
        <p:nvPicPr>
          <p:cNvPr id="11" name="Picture 11" descr="Diagram&#10;&#10;Description automatically generated">
            <a:extLst>
              <a:ext uri="{FF2B5EF4-FFF2-40B4-BE49-F238E27FC236}">
                <a16:creationId xmlns:a16="http://schemas.microsoft.com/office/drawing/2014/main" id="{688DBC33-BBD7-2669-EDEF-A4022B442825}"/>
              </a:ext>
            </a:extLst>
          </p:cNvPr>
          <p:cNvPicPr>
            <a:picLocks noChangeAspect="1"/>
          </p:cNvPicPr>
          <p:nvPr/>
        </p:nvPicPr>
        <p:blipFill>
          <a:blip r:embed="rId2"/>
          <a:stretch>
            <a:fillRect/>
          </a:stretch>
        </p:blipFill>
        <p:spPr>
          <a:xfrm>
            <a:off x="8080382" y="3895370"/>
            <a:ext cx="3588640" cy="1193222"/>
          </a:xfrm>
          <a:prstGeom prst="rect">
            <a:avLst/>
          </a:prstGeom>
        </p:spPr>
      </p:pic>
      <p:sp>
        <p:nvSpPr>
          <p:cNvPr id="65" name="Rectangle 6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Diagram, shape&#10;&#10;Description automatically generated">
            <a:extLst>
              <a:ext uri="{FF2B5EF4-FFF2-40B4-BE49-F238E27FC236}">
                <a16:creationId xmlns:a16="http://schemas.microsoft.com/office/drawing/2014/main" id="{44FA8DC7-2C96-8DAD-E22D-3C809A8CFF26}"/>
              </a:ext>
            </a:extLst>
          </p:cNvPr>
          <p:cNvPicPr>
            <a:picLocks noChangeAspect="1"/>
          </p:cNvPicPr>
          <p:nvPr/>
        </p:nvPicPr>
        <p:blipFill>
          <a:blip r:embed="rId3"/>
          <a:stretch>
            <a:fillRect/>
          </a:stretch>
        </p:blipFill>
        <p:spPr>
          <a:xfrm>
            <a:off x="6633414" y="1207952"/>
            <a:ext cx="3588640" cy="1139393"/>
          </a:xfrm>
          <a:prstGeom prst="rect">
            <a:avLst/>
          </a:prstGeom>
        </p:spPr>
      </p:pic>
      <p:sp>
        <p:nvSpPr>
          <p:cNvPr id="67" name="Rectangle 66">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39C663B-AC06-93C1-43B2-FCFA52A4B1F6}"/>
              </a:ext>
            </a:extLst>
          </p:cNvPr>
          <p:cNvSpPr txBox="1"/>
          <p:nvPr/>
        </p:nvSpPr>
        <p:spPr>
          <a:xfrm>
            <a:off x="3756269" y="5309577"/>
            <a:ext cx="440347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Corbel"/>
                <a:cs typeface="Calibri"/>
              </a:rPr>
              <a:t>This is updated tree after deletion. The element in the right sub tree </a:t>
            </a:r>
            <a:br>
              <a:rPr lang="en-US" b="1">
                <a:latin typeface="Corbel"/>
                <a:cs typeface="Calibri"/>
              </a:rPr>
            </a:br>
            <a:r>
              <a:rPr lang="en-US" b="1">
                <a:solidFill>
                  <a:schemeClr val="bg1"/>
                </a:solidFill>
                <a:latin typeface="Corbel"/>
                <a:cs typeface="Calibri"/>
              </a:rPr>
              <a:t>is deleted.</a:t>
            </a:r>
          </a:p>
          <a:p>
            <a:endParaRPr lang="en-US" b="1">
              <a:solidFill>
                <a:schemeClr val="bg1"/>
              </a:solidFill>
              <a:latin typeface="Corbel"/>
              <a:cs typeface="Calibri"/>
            </a:endParaRPr>
          </a:p>
        </p:txBody>
      </p:sp>
    </p:spTree>
    <p:extLst>
      <p:ext uri="{BB962C8B-B14F-4D97-AF65-F5344CB8AC3E}">
        <p14:creationId xmlns:p14="http://schemas.microsoft.com/office/powerpoint/2010/main" val="11873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11CC8DB3-8B0D-460E-2E65-4FA5F1BE377A}"/>
              </a:ext>
            </a:extLst>
          </p:cNvPr>
          <p:cNvSpPr txBox="1"/>
          <p:nvPr/>
        </p:nvSpPr>
        <p:spPr>
          <a:xfrm>
            <a:off x="1295400" y="669925"/>
            <a:ext cx="4800600" cy="13255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a:ln w="3175" cmpd="sng">
                  <a:noFill/>
                </a:ln>
                <a:solidFill>
                  <a:schemeClr val="bg1"/>
                </a:solidFill>
                <a:latin typeface="+mj-lt"/>
                <a:ea typeface="+mj-ea"/>
                <a:cs typeface="+mj-cs"/>
              </a:rPr>
              <a:t>DELETING THE ROOT NODE</a:t>
            </a:r>
            <a:endParaRPr lang="en-US" sz="4400" b="1">
              <a:ln w="3175" cmpd="sng">
                <a:noFill/>
              </a:ln>
              <a:solidFill>
                <a:schemeClr val="bg1"/>
              </a:solidFill>
              <a:latin typeface="+mj-lt"/>
              <a:ea typeface="+mj-ea"/>
              <a:cs typeface="Calibri Light"/>
            </a:endParaRPr>
          </a:p>
        </p:txBody>
      </p:sp>
      <p:cxnSp>
        <p:nvCxnSpPr>
          <p:cNvPr id="63" name="Straight Connector 6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BD4E6CE-D083-96A3-527A-D5A268BF9E71}"/>
              </a:ext>
            </a:extLst>
          </p:cNvPr>
          <p:cNvSpPr txBox="1"/>
          <p:nvPr/>
        </p:nvSpPr>
        <p:spPr>
          <a:xfrm>
            <a:off x="1295400" y="2288833"/>
            <a:ext cx="4800600" cy="371157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485"/>
              </a:spcAft>
              <a:buFont typeface="Arial" panose="020B0604020202020204" pitchFamily="34" charset="0"/>
              <a:buChar char="•"/>
            </a:pPr>
            <a:r>
              <a:rPr lang="en-US" sz="2000" b="1">
                <a:solidFill>
                  <a:schemeClr val="bg1"/>
                </a:solidFill>
                <a:cs typeface="Calibri"/>
              </a:rPr>
              <a:t>If the root is deleted, we check if the tree is balanced , in case it’s not balanced , we try to balance by either rotating the elements right or left.</a:t>
            </a:r>
          </a:p>
        </p:txBody>
      </p:sp>
      <p:sp>
        <p:nvSpPr>
          <p:cNvPr id="65" name="Rectangle 6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Diagram, shape&#10;&#10;Description automatically generated">
            <a:extLst>
              <a:ext uri="{FF2B5EF4-FFF2-40B4-BE49-F238E27FC236}">
                <a16:creationId xmlns:a16="http://schemas.microsoft.com/office/drawing/2014/main" id="{44FA8DC7-2C96-8DAD-E22D-3C809A8CFF26}"/>
              </a:ext>
            </a:extLst>
          </p:cNvPr>
          <p:cNvPicPr>
            <a:picLocks noChangeAspect="1"/>
          </p:cNvPicPr>
          <p:nvPr/>
        </p:nvPicPr>
        <p:blipFill>
          <a:blip r:embed="rId2"/>
          <a:stretch>
            <a:fillRect/>
          </a:stretch>
        </p:blipFill>
        <p:spPr>
          <a:xfrm>
            <a:off x="6633414" y="1207952"/>
            <a:ext cx="3588640" cy="1139393"/>
          </a:xfrm>
          <a:prstGeom prst="rect">
            <a:avLst/>
          </a:prstGeom>
        </p:spPr>
      </p:pic>
      <p:sp>
        <p:nvSpPr>
          <p:cNvPr id="67" name="Rectangle 66">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2E604E4C-88E8-1C17-B40A-31617E89709F}"/>
              </a:ext>
            </a:extLst>
          </p:cNvPr>
          <p:cNvPicPr>
            <a:picLocks noChangeAspect="1"/>
          </p:cNvPicPr>
          <p:nvPr/>
        </p:nvPicPr>
        <p:blipFill>
          <a:blip r:embed="rId3"/>
          <a:stretch>
            <a:fillRect/>
          </a:stretch>
        </p:blipFill>
        <p:spPr>
          <a:xfrm>
            <a:off x="8009906" y="3758214"/>
            <a:ext cx="3623953" cy="1196201"/>
          </a:xfrm>
          <a:prstGeom prst="rect">
            <a:avLst/>
          </a:prstGeom>
        </p:spPr>
      </p:pic>
      <p:sp>
        <p:nvSpPr>
          <p:cNvPr id="5" name="TextBox 4">
            <a:extLst>
              <a:ext uri="{FF2B5EF4-FFF2-40B4-BE49-F238E27FC236}">
                <a16:creationId xmlns:a16="http://schemas.microsoft.com/office/drawing/2014/main" id="{145F16C7-FB60-E68D-9860-9ABF530582A6}"/>
              </a:ext>
            </a:extLst>
          </p:cNvPr>
          <p:cNvSpPr txBox="1"/>
          <p:nvPr/>
        </p:nvSpPr>
        <p:spPr>
          <a:xfrm>
            <a:off x="4147037" y="5026268"/>
            <a:ext cx="363171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Corbel"/>
                <a:cs typeface="Calibri"/>
              </a:rPr>
              <a:t>This is updated tree after deletion. The root is deleted, and the rotation operation is done to make the tree balanced.</a:t>
            </a:r>
          </a:p>
          <a:p>
            <a:endParaRPr lang="en-US" b="1">
              <a:solidFill>
                <a:schemeClr val="bg1"/>
              </a:solidFill>
              <a:latin typeface="Corbel"/>
              <a:cs typeface="Calibri"/>
            </a:endParaRPr>
          </a:p>
        </p:txBody>
      </p:sp>
    </p:spTree>
    <p:extLst>
      <p:ext uri="{BB962C8B-B14F-4D97-AF65-F5344CB8AC3E}">
        <p14:creationId xmlns:p14="http://schemas.microsoft.com/office/powerpoint/2010/main" val="35452314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41" name="Rectangle 3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4967C6-140B-5CF7-4561-363846F92EAD}"/>
              </a:ext>
            </a:extLst>
          </p:cNvPr>
          <p:cNvSpPr txBox="1"/>
          <p:nvPr/>
        </p:nvSpPr>
        <p:spPr>
          <a:xfrm>
            <a:off x="645064" y="525982"/>
            <a:ext cx="4282983" cy="120036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600" b="1" kern="1200">
                <a:solidFill>
                  <a:schemeClr val="bg1"/>
                </a:solidFill>
                <a:latin typeface="+mj-lt"/>
                <a:ea typeface="+mj-ea"/>
                <a:cs typeface="+mj-cs"/>
              </a:rPr>
              <a:t>FIND ELEMENT BY INDEX</a:t>
            </a:r>
            <a:endParaRPr lang="en-US" sz="3600" b="1" kern="1200">
              <a:solidFill>
                <a:schemeClr val="bg1"/>
              </a:solidFill>
              <a:latin typeface="+mj-lt"/>
              <a:ea typeface="+mj-ea"/>
              <a:cs typeface="Calibri Light"/>
            </a:endParaRPr>
          </a:p>
        </p:txBody>
      </p:sp>
      <p:sp>
        <p:nvSpPr>
          <p:cNvPr id="42" name="Rectangle 3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57F8D1E-39F0-A22E-6440-86693AA6FF52}"/>
              </a:ext>
            </a:extLst>
          </p:cNvPr>
          <p:cNvSpPr txBox="1"/>
          <p:nvPr/>
        </p:nvSpPr>
        <p:spPr>
          <a:xfrm>
            <a:off x="645066"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solidFill>
                  <a:schemeClr val="bg1"/>
                </a:solidFill>
              </a:rPr>
              <a:t>When you specify the index, a search operation is performed and if a value is found it returns the value found at that index.</a:t>
            </a:r>
            <a:endParaRPr lang="en-US" b="1">
              <a:solidFill>
                <a:schemeClr val="bg1"/>
              </a:solidFill>
              <a:cs typeface="Calibri"/>
            </a:endParaRPr>
          </a:p>
        </p:txBody>
      </p:sp>
      <p:sp>
        <p:nvSpPr>
          <p:cNvPr id="43" name="Rectangle 3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graphical user interface&#10;&#10;Description automatically generated">
            <a:extLst>
              <a:ext uri="{FF2B5EF4-FFF2-40B4-BE49-F238E27FC236}">
                <a16:creationId xmlns:a16="http://schemas.microsoft.com/office/drawing/2014/main" id="{D397DC17-46A2-A8ED-A561-BE0E55F6CF4B}"/>
              </a:ext>
            </a:extLst>
          </p:cNvPr>
          <p:cNvPicPr>
            <a:picLocks noChangeAspect="1"/>
          </p:cNvPicPr>
          <p:nvPr/>
        </p:nvPicPr>
        <p:blipFill>
          <a:blip r:embed="rId2"/>
          <a:stretch>
            <a:fillRect/>
          </a:stretch>
        </p:blipFill>
        <p:spPr>
          <a:xfrm>
            <a:off x="5987738" y="1793000"/>
            <a:ext cx="5628018" cy="3039129"/>
          </a:xfrm>
          <a:prstGeom prst="rect">
            <a:avLst/>
          </a:prstGeom>
        </p:spPr>
      </p:pic>
    </p:spTree>
    <p:extLst>
      <p:ext uri="{BB962C8B-B14F-4D97-AF65-F5344CB8AC3E}">
        <p14:creationId xmlns:p14="http://schemas.microsoft.com/office/powerpoint/2010/main" val="30193061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55669" y="95902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r>
              <a:rPr lang="en-US" sz="4000" b="1">
                <a:solidFill>
                  <a:schemeClr val="bg1"/>
                </a:solidFill>
                <a:latin typeface="Arial Nova"/>
              </a:rPr>
              <a:t>WHAT IS A HYBRID DATA STRUCTRURE?</a:t>
            </a:r>
            <a:br>
              <a:rPr lang="en-US" sz="4000" b="1">
                <a:latin typeface="Arial Nova"/>
                <a:ea typeface="Calibri"/>
                <a:cs typeface="Calibri"/>
              </a:rPr>
            </a:br>
            <a:endParaRPr lang="en-US" sz="4000" b="1">
              <a:solidFill>
                <a:schemeClr val="bg1"/>
              </a:solidFill>
              <a:latin typeface="Arial Nova"/>
              <a:ea typeface="Calibri"/>
              <a:cs typeface="Calibri"/>
            </a:endParaRPr>
          </a:p>
          <a:p>
            <a:pPr>
              <a:lnSpc>
                <a:spcPct val="90000"/>
              </a:lnSpc>
              <a:spcBef>
                <a:spcPct val="0"/>
              </a:spcBef>
              <a:spcAft>
                <a:spcPts val="600"/>
              </a:spcAft>
            </a:pPr>
            <a:endParaRPr lang="en-US" sz="4300" b="1" kern="1200">
              <a:solidFill>
                <a:schemeClr val="bg1"/>
              </a:solidFill>
              <a:latin typeface="Arial Nova"/>
              <a:ea typeface="+mj-ea"/>
              <a:cs typeface="Calibri"/>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F70282-3252-6224-9EF3-86802FCDF417}"/>
              </a:ext>
            </a:extLst>
          </p:cNvPr>
          <p:cNvSpPr txBox="1"/>
          <p:nvPr/>
        </p:nvSpPr>
        <p:spPr>
          <a:xfrm>
            <a:off x="2066932" y="2425605"/>
            <a:ext cx="7773746" cy="35445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930380">
              <a:spcAft>
                <a:spcPts val="485"/>
              </a:spcAft>
              <a:buFont typeface="Wingdings"/>
              <a:buChar char="Ø"/>
            </a:pPr>
            <a:r>
              <a:rPr lang="en-US" sz="2400" b="1">
                <a:latin typeface="Corbel"/>
                <a:cs typeface="Calibri"/>
              </a:rPr>
              <a:t>A hybrid data structure is a combination of 2 or more pre-existing data structure which are used to solve complex problems in an efficient manner.</a:t>
            </a:r>
          </a:p>
          <a:p>
            <a:pPr marL="342900" indent="-342900" defTabSz="930380">
              <a:spcAft>
                <a:spcPts val="484"/>
              </a:spcAft>
              <a:buFont typeface="Wingdings"/>
              <a:buChar char="Ø"/>
            </a:pPr>
            <a:r>
              <a:rPr lang="en-US" sz="2400" b="1">
                <a:latin typeface="Corbel"/>
                <a:cs typeface="Calibri"/>
              </a:rPr>
              <a:t>They are designed in such a way that, they reap the benefits of the existing data structures and minimize their weaknesses.</a:t>
            </a:r>
          </a:p>
          <a:p>
            <a:pPr marL="342900" indent="-342900" defTabSz="930380">
              <a:spcAft>
                <a:spcPts val="484"/>
              </a:spcAft>
              <a:buFont typeface="Wingdings"/>
              <a:buChar char="Ø"/>
            </a:pPr>
            <a:r>
              <a:rPr lang="en-US" sz="2400" b="1">
                <a:latin typeface="Corbel"/>
                <a:cs typeface="Calibri"/>
              </a:rPr>
              <a:t>With the ability to solve complex problems, they form an essential part for  developing high performance applications.</a:t>
            </a:r>
          </a:p>
        </p:txBody>
      </p:sp>
      <p:sp>
        <p:nvSpPr>
          <p:cNvPr id="6" name="TextBox 5">
            <a:extLst>
              <a:ext uri="{FF2B5EF4-FFF2-40B4-BE49-F238E27FC236}">
                <a16:creationId xmlns:a16="http://schemas.microsoft.com/office/drawing/2014/main" id="{5BD4E6CE-D083-96A3-527A-D5A268BF9E71}"/>
              </a:ext>
            </a:extLst>
          </p:cNvPr>
          <p:cNvSpPr txBox="1"/>
          <p:nvPr/>
        </p:nvSpPr>
        <p:spPr>
          <a:xfrm>
            <a:off x="2071398" y="4864696"/>
            <a:ext cx="8309163"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0380">
              <a:spcAft>
                <a:spcPts val="485"/>
              </a:spcAft>
            </a:pPr>
            <a:endParaRPr lang="en-US" sz="2600" b="1">
              <a:latin typeface="Corbel"/>
              <a:cs typeface="Calibri"/>
            </a:endParaRPr>
          </a:p>
        </p:txBody>
      </p:sp>
    </p:spTree>
    <p:extLst>
      <p:ext uri="{BB962C8B-B14F-4D97-AF65-F5344CB8AC3E}">
        <p14:creationId xmlns:p14="http://schemas.microsoft.com/office/powerpoint/2010/main" val="2866167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B8DC99-268E-DDB8-BA43-0C84419F95FE}"/>
              </a:ext>
            </a:extLst>
          </p:cNvPr>
          <p:cNvSpPr txBox="1"/>
          <p:nvPr/>
        </p:nvSpPr>
        <p:spPr>
          <a:xfrm>
            <a:off x="439830" y="361390"/>
            <a:ext cx="11550462"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800" b="1">
                <a:solidFill>
                  <a:schemeClr val="bg1"/>
                </a:solidFill>
                <a:latin typeface="Arial Nova"/>
                <a:cs typeface="Calibri"/>
              </a:rPr>
              <a:t>DISPLAY THE ARRAY WHOSE VALUES CORRESPOND TO THE CONTENTS IN THE TREE</a:t>
            </a:r>
          </a:p>
          <a:p>
            <a:endParaRPr lang="en-US" sz="3800" b="1">
              <a:solidFill>
                <a:schemeClr val="bg1"/>
              </a:solidFill>
              <a:latin typeface="Arial Nova"/>
              <a:cs typeface="Calibri"/>
            </a:endParaRPr>
          </a:p>
        </p:txBody>
      </p:sp>
      <p:sp>
        <p:nvSpPr>
          <p:cNvPr id="3" name="TextBox 2">
            <a:extLst>
              <a:ext uri="{FF2B5EF4-FFF2-40B4-BE49-F238E27FC236}">
                <a16:creationId xmlns:a16="http://schemas.microsoft.com/office/drawing/2014/main" id="{1DA8283F-179A-4287-48E6-12F554571802}"/>
              </a:ext>
            </a:extLst>
          </p:cNvPr>
          <p:cNvSpPr txBox="1"/>
          <p:nvPr/>
        </p:nvSpPr>
        <p:spPr>
          <a:xfrm>
            <a:off x="1218640" y="4356286"/>
            <a:ext cx="851647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latin typeface="Corbel"/>
                <a:cs typeface="Calibri"/>
              </a:rPr>
              <a:t>Here the index positions correspond to the indexes of the element in the AVL Tree.</a:t>
            </a:r>
          </a:p>
        </p:txBody>
      </p:sp>
      <p:pic>
        <p:nvPicPr>
          <p:cNvPr id="4" name="Picture 4">
            <a:extLst>
              <a:ext uri="{FF2B5EF4-FFF2-40B4-BE49-F238E27FC236}">
                <a16:creationId xmlns:a16="http://schemas.microsoft.com/office/drawing/2014/main" id="{66F528BD-957F-17C6-B24F-33A653A4FAF0}"/>
              </a:ext>
            </a:extLst>
          </p:cNvPr>
          <p:cNvPicPr>
            <a:picLocks noChangeAspect="1"/>
          </p:cNvPicPr>
          <p:nvPr/>
        </p:nvPicPr>
        <p:blipFill>
          <a:blip r:embed="rId2"/>
          <a:stretch>
            <a:fillRect/>
          </a:stretch>
        </p:blipFill>
        <p:spPr>
          <a:xfrm>
            <a:off x="791135" y="2209801"/>
            <a:ext cx="5219700" cy="1743635"/>
          </a:xfrm>
          <a:prstGeom prst="rect">
            <a:avLst/>
          </a:prstGeom>
        </p:spPr>
      </p:pic>
      <p:pic>
        <p:nvPicPr>
          <p:cNvPr id="6" name="Picture 10" descr="Diagram, shape&#10;&#10;Description automatically generated">
            <a:extLst>
              <a:ext uri="{FF2B5EF4-FFF2-40B4-BE49-F238E27FC236}">
                <a16:creationId xmlns:a16="http://schemas.microsoft.com/office/drawing/2014/main" id="{EEA5F1E3-79EA-83E6-C007-EDC33AC703F7}"/>
              </a:ext>
            </a:extLst>
          </p:cNvPr>
          <p:cNvPicPr>
            <a:picLocks noChangeAspect="1"/>
          </p:cNvPicPr>
          <p:nvPr/>
        </p:nvPicPr>
        <p:blipFill>
          <a:blip r:embed="rId3"/>
          <a:stretch>
            <a:fillRect/>
          </a:stretch>
        </p:blipFill>
        <p:spPr>
          <a:xfrm>
            <a:off x="6667031" y="2205276"/>
            <a:ext cx="5213494" cy="1755716"/>
          </a:xfrm>
          <a:prstGeom prst="rect">
            <a:avLst/>
          </a:prstGeom>
        </p:spPr>
      </p:pic>
    </p:spTree>
    <p:extLst>
      <p:ext uri="{BB962C8B-B14F-4D97-AF65-F5344CB8AC3E}">
        <p14:creationId xmlns:p14="http://schemas.microsoft.com/office/powerpoint/2010/main" val="143143587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14FD09-8BAE-3CB7-711E-77918F09032E}"/>
              </a:ext>
            </a:extLst>
          </p:cNvPr>
          <p:cNvSpPr>
            <a:spLocks noGrp="1"/>
          </p:cNvSpPr>
          <p:nvPr/>
        </p:nvSpPr>
        <p:spPr>
          <a:xfrm>
            <a:off x="1019564" y="283236"/>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200">
                <a:solidFill>
                  <a:schemeClr val="bg1"/>
                </a:solidFill>
                <a:latin typeface="Algerian"/>
                <a:cs typeface="Calibri Light"/>
              </a:rPr>
              <a:t>PRACTICAL APPLICATIONS OF INDEXED AVL TREE</a:t>
            </a:r>
            <a:endParaRPr lang="en-US">
              <a:solidFill>
                <a:schemeClr val="bg1"/>
              </a:solidFill>
            </a:endParaRPr>
          </a:p>
        </p:txBody>
      </p:sp>
    </p:spTree>
    <p:extLst>
      <p:ext uri="{BB962C8B-B14F-4D97-AF65-F5344CB8AC3E}">
        <p14:creationId xmlns:p14="http://schemas.microsoft.com/office/powerpoint/2010/main" val="38220752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31088" y="56573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a:ln w="3175" cmpd="sng">
                  <a:noFill/>
                </a:ln>
                <a:solidFill>
                  <a:schemeClr val="bg1"/>
                </a:solidFill>
                <a:latin typeface="Arial Nova"/>
                <a:ea typeface="+mj-ea"/>
                <a:cs typeface="+mj-cs"/>
              </a:rPr>
              <a:t>SEARCH ENGINE</a:t>
            </a:r>
            <a:endParaRPr lang="en-US" sz="4400" b="1" kern="1200">
              <a:ln w="3175" cmpd="sng">
                <a:noFill/>
              </a:ln>
              <a:solidFill>
                <a:schemeClr val="bg1"/>
              </a:solidFill>
              <a:latin typeface="Arial Nova"/>
              <a:ea typeface="+mj-ea"/>
              <a:cs typeface="Calibri Light"/>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1112753" y="2492664"/>
            <a:ext cx="10115840" cy="44755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defTabSz="930380">
              <a:spcAft>
                <a:spcPts val="485"/>
              </a:spcAft>
              <a:buFont typeface="Wingdings"/>
              <a:buChar char="Ø"/>
            </a:pPr>
            <a:r>
              <a:rPr lang="en-US" sz="2400" b="1">
                <a:latin typeface="Corbel"/>
                <a:cs typeface="Calibri"/>
              </a:rPr>
              <a:t>One of the most important application of indexed AVL tree is the Search Engine.</a:t>
            </a:r>
          </a:p>
          <a:p>
            <a:pPr marL="457200" indent="-457200" defTabSz="930380">
              <a:spcAft>
                <a:spcPts val="484"/>
              </a:spcAft>
              <a:buFont typeface="Wingdings"/>
              <a:buChar char="Ø"/>
            </a:pPr>
            <a:r>
              <a:rPr lang="en-US" sz="2400" b="1">
                <a:latin typeface="Corbel"/>
                <a:cs typeface="Calibri"/>
              </a:rPr>
              <a:t>A search engine is an online tool or software program designed to help users find information on the internet</a:t>
            </a:r>
          </a:p>
          <a:p>
            <a:pPr marL="457200" indent="-457200" defTabSz="930380">
              <a:spcAft>
                <a:spcPts val="484"/>
              </a:spcAft>
              <a:buFont typeface="Wingdings"/>
              <a:buChar char="Ø"/>
            </a:pPr>
            <a:r>
              <a:rPr lang="en-US" sz="2400" b="1">
                <a:latin typeface="Corbel"/>
                <a:cs typeface="Calibri"/>
              </a:rPr>
              <a:t>Search engines have certain components and processes associated with them like web-crawling, indexing, ranking algorithms, query processing, retrieval and display, and many more.</a:t>
            </a:r>
          </a:p>
          <a:p>
            <a:pPr marL="457200" indent="-457200" defTabSz="930380">
              <a:spcAft>
                <a:spcPts val="484"/>
              </a:spcAft>
              <a:buFont typeface="Wingdings"/>
              <a:buChar char="Ø"/>
            </a:pPr>
            <a:r>
              <a:rPr lang="en-US" sz="2400" b="1">
                <a:latin typeface="Corbel"/>
                <a:cs typeface="Calibri"/>
              </a:rPr>
              <a:t>Some common search engines are Google Search, Microsoft Bing, Yahoo Search and DuckDuckGo   </a:t>
            </a:r>
            <a:endParaRPr lang="en-US"/>
          </a:p>
          <a:p>
            <a:pPr marL="457200" indent="-457200" defTabSz="930380">
              <a:spcAft>
                <a:spcPts val="484"/>
              </a:spcAft>
              <a:buFont typeface="Wingdings"/>
              <a:buChar char="Ø"/>
            </a:pPr>
            <a:endParaRPr lang="en-US" sz="2400" b="1">
              <a:latin typeface="Corbel"/>
              <a:cs typeface="Calibri"/>
            </a:endParaRPr>
          </a:p>
          <a:p>
            <a:pPr marL="457200" indent="-457200" defTabSz="930380">
              <a:spcAft>
                <a:spcPts val="484"/>
              </a:spcAft>
              <a:buFont typeface="Wingdings"/>
              <a:buChar char="Ø"/>
            </a:pPr>
            <a:endParaRPr lang="en-US" sz="2400" b="1">
              <a:latin typeface="Corbel"/>
              <a:cs typeface="Calibri"/>
            </a:endParaRPr>
          </a:p>
        </p:txBody>
      </p:sp>
    </p:spTree>
    <p:extLst>
      <p:ext uri="{BB962C8B-B14F-4D97-AF65-F5344CB8AC3E}">
        <p14:creationId xmlns:p14="http://schemas.microsoft.com/office/powerpoint/2010/main" val="1713798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31088" y="56573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a:lnSpc>
                <a:spcPct val="90000"/>
              </a:lnSpc>
              <a:spcBef>
                <a:spcPct val="0"/>
              </a:spcBef>
              <a:spcAft>
                <a:spcPts val="600"/>
              </a:spcAft>
            </a:pPr>
            <a:r>
              <a:rPr lang="en-US" sz="4400" b="1">
                <a:ln w="3175" cmpd="sng">
                  <a:noFill/>
                </a:ln>
                <a:solidFill>
                  <a:schemeClr val="bg1"/>
                </a:solidFill>
                <a:latin typeface="Arial Nova"/>
                <a:ea typeface="+mj-ea"/>
                <a:cs typeface="+mj-cs"/>
              </a:rPr>
              <a:t>HOW INDEXED AVL TREE FUNCTIONS IN A SEARCH ENGINE</a:t>
            </a:r>
            <a:endParaRPr lang="en-US" sz="4400" b="1" kern="1200">
              <a:ln w="3175" cmpd="sng">
                <a:noFill/>
              </a:ln>
              <a:solidFill>
                <a:schemeClr val="bg1"/>
              </a:solidFill>
              <a:latin typeface="Arial Nova"/>
              <a:ea typeface="+mj-ea"/>
              <a:cs typeface="Calibri Light"/>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1112753" y="2492664"/>
            <a:ext cx="10115840" cy="36702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defTabSz="930380">
              <a:spcAft>
                <a:spcPts val="485"/>
              </a:spcAft>
              <a:buFont typeface="Wingdings"/>
              <a:buChar char="Ø"/>
            </a:pPr>
            <a:r>
              <a:rPr lang="en-US" sz="2000" b="1">
                <a:latin typeface="Corbel"/>
                <a:cs typeface="Calibri"/>
              </a:rPr>
              <a:t>The search engine crawls web pages and extracts relevant information from them. This information is processed, and it stores this information in the tree. The node in the tree represents a web page and the data associated with the node includes page content , URL etc..</a:t>
            </a:r>
          </a:p>
          <a:p>
            <a:pPr marL="457200" indent="-457200" defTabSz="930380">
              <a:spcAft>
                <a:spcPts val="484"/>
              </a:spcAft>
              <a:buFont typeface="Wingdings"/>
              <a:buChar char="Ø"/>
            </a:pPr>
            <a:r>
              <a:rPr lang="en-US" sz="2000" b="1">
                <a:latin typeface="Corbel"/>
                <a:cs typeface="Calibri"/>
              </a:rPr>
              <a:t>As the elements are added to the tree it balances itself and maintains indexing based on keywords which allows efficient search operations in the future.</a:t>
            </a:r>
          </a:p>
          <a:p>
            <a:pPr marL="457200" indent="-457200" defTabSz="930380">
              <a:spcAft>
                <a:spcPts val="484"/>
              </a:spcAft>
              <a:buFont typeface="Wingdings"/>
              <a:buChar char="Ø"/>
            </a:pPr>
            <a:r>
              <a:rPr lang="en-US" sz="2000" b="1">
                <a:latin typeface="Corbel"/>
                <a:cs typeface="Calibri"/>
              </a:rPr>
              <a:t>When a user enters a search query, the search engine uses the indexed AVL tree to quickly retrieve web pages that match the query. The search query is processed, and the terms are matched against the index in the AVL tree.</a:t>
            </a:r>
          </a:p>
          <a:p>
            <a:pPr marL="457200" indent="-457200" defTabSz="930380">
              <a:spcAft>
                <a:spcPts val="484"/>
              </a:spcAft>
              <a:buFont typeface="Wingdings"/>
              <a:buChar char="Ø"/>
            </a:pPr>
            <a:r>
              <a:rPr lang="en-US" sz="2000" b="1">
                <a:latin typeface="Corbel"/>
                <a:cs typeface="Calibri"/>
              </a:rPr>
              <a:t>Apart from retrieval, the tree also can rank the webpages according to the frequency of occurrence 0f keywords.</a:t>
            </a:r>
          </a:p>
        </p:txBody>
      </p:sp>
    </p:spTree>
    <p:extLst>
      <p:ext uri="{BB962C8B-B14F-4D97-AF65-F5344CB8AC3E}">
        <p14:creationId xmlns:p14="http://schemas.microsoft.com/office/powerpoint/2010/main" val="2764101394"/>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31088" y="56573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85000" lnSpcReduction="10000"/>
          </a:bodyPr>
          <a:lstStyle/>
          <a:p>
            <a:pPr>
              <a:lnSpc>
                <a:spcPct val="90000"/>
              </a:lnSpc>
              <a:spcBef>
                <a:spcPct val="0"/>
              </a:spcBef>
              <a:spcAft>
                <a:spcPts val="600"/>
              </a:spcAft>
            </a:pPr>
            <a:r>
              <a:rPr lang="en-US" sz="4400" b="1">
                <a:ln w="3175" cmpd="sng">
                  <a:noFill/>
                </a:ln>
                <a:solidFill>
                  <a:schemeClr val="bg1"/>
                </a:solidFill>
                <a:latin typeface="Arial Nova"/>
                <a:ea typeface="+mj-ea"/>
                <a:cs typeface="+mj-cs"/>
              </a:rPr>
              <a:t>HOW INDEXED AVL TREE MANAGES THE UPDATES IN THE SEARCH ENGINE</a:t>
            </a:r>
            <a:endParaRPr lang="en-US" sz="4400" b="1" kern="1200">
              <a:ln w="3175" cmpd="sng">
                <a:noFill/>
              </a:ln>
              <a:solidFill>
                <a:schemeClr val="bg1"/>
              </a:solidFill>
              <a:latin typeface="Arial Nova"/>
              <a:ea typeface="+mj-ea"/>
              <a:cs typeface="Calibri Light"/>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1112753" y="2492664"/>
            <a:ext cx="10115840" cy="32983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defTabSz="930380">
              <a:spcAft>
                <a:spcPts val="485"/>
              </a:spcAft>
              <a:buFont typeface="Wingdings"/>
              <a:buChar char="Ø"/>
            </a:pPr>
            <a:r>
              <a:rPr lang="en-US" sz="2000" b="1">
                <a:latin typeface="Corbel"/>
                <a:ea typeface="+mn-lt"/>
                <a:cs typeface="+mn-lt"/>
              </a:rPr>
              <a:t>Search engines need to handle updates and maintenance of the index to reflect changes on the web. When a web page is added, modified, or removed, the indexed AVL tree is updated accordingly. The AVL tree's self-balancing property ensures that the tree remains balanced during updates, maintaining efficient search performance.</a:t>
            </a:r>
            <a:endParaRPr lang="en-US" sz="2000" b="1">
              <a:latin typeface="Corbel"/>
              <a:cs typeface="Calibri"/>
            </a:endParaRPr>
          </a:p>
          <a:p>
            <a:pPr marL="457200" indent="-457200" defTabSz="930380">
              <a:spcAft>
                <a:spcPts val="484"/>
              </a:spcAft>
              <a:buFont typeface="Wingdings"/>
              <a:buChar char="Ø"/>
            </a:pPr>
            <a:r>
              <a:rPr lang="en-US" sz="2000" b="1">
                <a:latin typeface="Corbel"/>
                <a:cs typeface="Calibri"/>
              </a:rPr>
              <a:t>Thus, we can conclude that the Indexed AVL tree provides an efficient way for storing and retrieving information in a search engine indexing system. It enables fast search operations, efficient ranking of search results and handles updates </a:t>
            </a:r>
            <a:r>
              <a:rPr lang="en-US" sz="2000" b="1" err="1">
                <a:latin typeface="Corbel"/>
                <a:cs typeface="Calibri"/>
              </a:rPr>
              <a:t>effectively.By</a:t>
            </a:r>
            <a:r>
              <a:rPr lang="en-US" sz="2000" b="1">
                <a:latin typeface="Corbel"/>
                <a:cs typeface="Calibri"/>
              </a:rPr>
              <a:t> using an indexed AVL tree, search engines can deliver accurate and timely search results to users, enhancing the overall search experience.</a:t>
            </a:r>
          </a:p>
          <a:p>
            <a:pPr marL="457200" indent="-457200" defTabSz="930380">
              <a:spcAft>
                <a:spcPts val="484"/>
              </a:spcAft>
              <a:buFont typeface="Wingdings"/>
              <a:buChar char="Ø"/>
            </a:pPr>
            <a:endParaRPr lang="en-US" sz="2000" b="1">
              <a:latin typeface="Corbel"/>
              <a:cs typeface="Calibri"/>
            </a:endParaRPr>
          </a:p>
        </p:txBody>
      </p:sp>
    </p:spTree>
    <p:extLst>
      <p:ext uri="{BB962C8B-B14F-4D97-AF65-F5344CB8AC3E}">
        <p14:creationId xmlns:p14="http://schemas.microsoft.com/office/powerpoint/2010/main" val="288122424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31088" y="56573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a:lnSpc>
                <a:spcPct val="90000"/>
              </a:lnSpc>
              <a:spcBef>
                <a:spcPct val="0"/>
              </a:spcBef>
              <a:spcAft>
                <a:spcPts val="600"/>
              </a:spcAft>
            </a:pPr>
            <a:r>
              <a:rPr lang="en-US" sz="4400" b="1">
                <a:ln w="3175" cmpd="sng">
                  <a:noFill/>
                </a:ln>
                <a:solidFill>
                  <a:schemeClr val="bg1"/>
                </a:solidFill>
                <a:latin typeface="Arial Nova"/>
                <a:ea typeface="+mj-ea"/>
                <a:cs typeface="+mj-cs"/>
              </a:rPr>
              <a:t>SOME OTHER APPLICATIONS IN THE DOMAIN OF COMPUTER SCIENCE</a:t>
            </a:r>
            <a:endParaRPr lang="en-US" sz="4400" b="1" kern="1200">
              <a:ln w="3175" cmpd="sng">
                <a:noFill/>
              </a:ln>
              <a:solidFill>
                <a:schemeClr val="bg1"/>
              </a:solidFill>
              <a:latin typeface="Arial Nova"/>
              <a:ea typeface="+mj-ea"/>
              <a:cs typeface="Calibri Light"/>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1112753" y="2492664"/>
            <a:ext cx="10115840" cy="37343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defTabSz="930380">
              <a:spcAft>
                <a:spcPts val="485"/>
              </a:spcAft>
              <a:buFont typeface="Wingdings"/>
              <a:buChar char="Ø"/>
            </a:pPr>
            <a:r>
              <a:rPr lang="en-US" sz="2000" b="1">
                <a:latin typeface="Corbel"/>
                <a:cs typeface="Calibri"/>
              </a:rPr>
              <a:t>Database Indexing is another application where indexed AVL trees are used to create indexes in columns in a database system for fast retrieval of records.</a:t>
            </a:r>
          </a:p>
          <a:p>
            <a:pPr marL="457200" indent="-457200" defTabSz="930380">
              <a:spcAft>
                <a:spcPts val="484"/>
              </a:spcAft>
              <a:buFont typeface="Wingdings"/>
              <a:buChar char="Ø"/>
            </a:pPr>
            <a:r>
              <a:rPr lang="en-US" sz="2000" b="1">
                <a:latin typeface="Corbel"/>
                <a:cs typeface="Calibri"/>
              </a:rPr>
              <a:t>Indexed AVL trees can also be used as symbol tables in programming language compilers or interpreters.</a:t>
            </a:r>
            <a:r>
              <a:rPr lang="en-US" sz="2000">
                <a:latin typeface="Calibri"/>
                <a:cs typeface="Calibri"/>
              </a:rPr>
              <a:t>.</a:t>
            </a:r>
            <a:r>
              <a:rPr lang="en-US" sz="2000" b="1">
                <a:latin typeface="Corbel"/>
                <a:cs typeface="Calibri"/>
              </a:rPr>
              <a:t> Symbol tables store identifiers (variables, functions, classes, etc.) along with their associated information for efficient lookup and resolution during compilation</a:t>
            </a:r>
          </a:p>
          <a:p>
            <a:pPr marL="457200" indent="-457200" defTabSz="930380">
              <a:spcAft>
                <a:spcPts val="484"/>
              </a:spcAft>
              <a:buFont typeface="Wingdings"/>
              <a:buChar char="Ø"/>
            </a:pPr>
            <a:r>
              <a:rPr lang="en-US" sz="2000" b="1">
                <a:latin typeface="Corbel"/>
                <a:cs typeface="Calibri"/>
              </a:rPr>
              <a:t>It can also handle range queries. For example, in a time-series database an indexed AVL tree can be used to store timestamped data points, and the queries can be used to retrieve data within a given time range.</a:t>
            </a: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p:txBody>
      </p:sp>
    </p:spTree>
    <p:extLst>
      <p:ext uri="{BB962C8B-B14F-4D97-AF65-F5344CB8AC3E}">
        <p14:creationId xmlns:p14="http://schemas.microsoft.com/office/powerpoint/2010/main" val="347582956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31088" y="56573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a:lnSpc>
                <a:spcPct val="90000"/>
              </a:lnSpc>
              <a:spcBef>
                <a:spcPct val="0"/>
              </a:spcBef>
              <a:spcAft>
                <a:spcPts val="600"/>
              </a:spcAft>
            </a:pPr>
            <a:r>
              <a:rPr lang="en-US" sz="4400" b="1">
                <a:ln w="3175" cmpd="sng">
                  <a:noFill/>
                </a:ln>
                <a:solidFill>
                  <a:schemeClr val="bg1"/>
                </a:solidFill>
                <a:latin typeface="Arial Nova"/>
                <a:ea typeface="+mj-ea"/>
                <a:cs typeface="+mj-cs"/>
              </a:rPr>
              <a:t>SOME OTHER APPLICATIONS IN THE DOMAIN OF COMPUTER SCIENCE</a:t>
            </a:r>
            <a:endParaRPr lang="en-US" sz="4400" b="1" kern="1200">
              <a:ln w="3175" cmpd="sng">
                <a:noFill/>
              </a:ln>
              <a:solidFill>
                <a:schemeClr val="bg1"/>
              </a:solidFill>
              <a:latin typeface="Arial Nova"/>
              <a:ea typeface="+mj-ea"/>
              <a:cs typeface="Calibri Light"/>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1112753" y="2492664"/>
            <a:ext cx="10115840" cy="44140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defTabSz="930380">
              <a:spcAft>
                <a:spcPts val="485"/>
              </a:spcAft>
              <a:buFont typeface="Wingdings"/>
              <a:buChar char="Ø"/>
            </a:pPr>
            <a:r>
              <a:rPr lang="en-US" sz="2000" b="1">
                <a:latin typeface="Corbel"/>
                <a:cs typeface="Calibri"/>
              </a:rPr>
              <a:t>Indexed AVL trees can also be used in the field of computer networks to store the routing tables for efficient lookup of the address of the destination. The tree can be indexed based on network prefixes or addresses, allowing routers to quickly determine the next hop for forwarding packets.</a:t>
            </a:r>
          </a:p>
          <a:p>
            <a:pPr marL="457200" indent="-457200" defTabSz="930380">
              <a:spcAft>
                <a:spcPts val="484"/>
              </a:spcAft>
              <a:buFont typeface="Wingdings"/>
              <a:buChar char="Ø"/>
            </a:pPr>
            <a:r>
              <a:rPr lang="en-US" sz="2000" b="1">
                <a:latin typeface="Corbel"/>
                <a:cs typeface="Calibri"/>
              </a:rPr>
              <a:t>They are also used in caching systems, to store frequently accessed or allocated data.</a:t>
            </a:r>
          </a:p>
          <a:p>
            <a:pPr marL="457200" indent="-457200" defTabSz="930380">
              <a:spcAft>
                <a:spcPts val="484"/>
              </a:spcAft>
              <a:buFont typeface="Wingdings"/>
              <a:buChar char="Ø"/>
            </a:pPr>
            <a:r>
              <a:rPr lang="en-US" sz="2000" b="1">
                <a:latin typeface="Corbel"/>
                <a:ea typeface="+mn-lt"/>
                <a:cs typeface="+mn-lt"/>
              </a:rPr>
              <a:t>By combining an AVL tree and an array, you can create a hybrid data structure that provides fast insertion and removal operations while maintaining the elements in a sorted order. The AVL tree component facilitates efficient priority-based operations, while the array component allows for constant-time access to the highest-priority element, thus it helps in implementing an enhanced version of a priority queue.</a:t>
            </a: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p:txBody>
      </p:sp>
    </p:spTree>
    <p:extLst>
      <p:ext uri="{BB962C8B-B14F-4D97-AF65-F5344CB8AC3E}">
        <p14:creationId xmlns:p14="http://schemas.microsoft.com/office/powerpoint/2010/main" val="3801691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14FD09-8BAE-3CB7-711E-77918F09032E}"/>
              </a:ext>
            </a:extLst>
          </p:cNvPr>
          <p:cNvSpPr>
            <a:spLocks noGrp="1"/>
          </p:cNvSpPr>
          <p:nvPr/>
        </p:nvSpPr>
        <p:spPr>
          <a:xfrm>
            <a:off x="1019564" y="283236"/>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200">
                <a:solidFill>
                  <a:schemeClr val="bg1"/>
                </a:solidFill>
                <a:latin typeface="Algerian"/>
                <a:cs typeface="Calibri Light"/>
              </a:rPr>
              <a:t>PERFORMANCE Analysis</a:t>
            </a:r>
          </a:p>
        </p:txBody>
      </p:sp>
    </p:spTree>
    <p:extLst>
      <p:ext uri="{BB962C8B-B14F-4D97-AF65-F5344CB8AC3E}">
        <p14:creationId xmlns:p14="http://schemas.microsoft.com/office/powerpoint/2010/main" val="30916010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31088" y="56573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a:lnSpc>
                <a:spcPct val="90000"/>
              </a:lnSpc>
              <a:spcBef>
                <a:spcPct val="0"/>
              </a:spcBef>
              <a:spcAft>
                <a:spcPts val="600"/>
              </a:spcAft>
            </a:pPr>
            <a:r>
              <a:rPr lang="en-US" sz="4400" b="1">
                <a:ln w="3175" cmpd="sng">
                  <a:noFill/>
                </a:ln>
                <a:solidFill>
                  <a:schemeClr val="bg1"/>
                </a:solidFill>
                <a:latin typeface="Arial Nova"/>
                <a:ea typeface="+mj-ea"/>
                <a:cs typeface="+mj-cs"/>
              </a:rPr>
              <a:t>TIME COMPLEXITY OF VARIOUS OPERATIONS</a:t>
            </a:r>
            <a:endParaRPr lang="en-US" sz="4400" b="1" kern="1200">
              <a:ln w="3175" cmpd="sng">
                <a:noFill/>
              </a:ln>
              <a:solidFill>
                <a:schemeClr val="bg1"/>
              </a:solidFill>
              <a:latin typeface="Arial Nova"/>
              <a:ea typeface="+mj-ea"/>
              <a:cs typeface="Calibri Light"/>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682057" y="2260751"/>
            <a:ext cx="10922013" cy="5529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defTabSz="930380">
              <a:spcAft>
                <a:spcPts val="485"/>
              </a:spcAft>
              <a:buFont typeface="Wingdings"/>
              <a:buChar char="Ø"/>
            </a:pPr>
            <a:r>
              <a:rPr lang="en-US" sz="2000" b="1">
                <a:latin typeface="Corbel"/>
                <a:cs typeface="Calibri"/>
              </a:rPr>
              <a:t>Insertion: The indexed AVL tree has a time complexity of O(log n), where n is the number of nodes in the tree. This is because, the tree ensures that it is always in its balanced state. It involves 2 distinct operations namely searching and rotation both of which take the worst-case time O(log n). This time complexity is for best, worst, average-cases.</a:t>
            </a:r>
          </a:p>
          <a:p>
            <a:pPr marL="457200" indent="-457200" defTabSz="930380">
              <a:spcAft>
                <a:spcPts val="484"/>
              </a:spcAft>
              <a:buFont typeface="Wingdings"/>
              <a:buChar char="Ø"/>
            </a:pPr>
            <a:r>
              <a:rPr lang="en-US" sz="2000" b="1">
                <a:latin typeface="Corbel"/>
                <a:cs typeface="Calibri"/>
              </a:rPr>
              <a:t>Deletion: Like insertion, the deletion operation too takes algorithmic time that is </a:t>
            </a:r>
            <a:br>
              <a:rPr lang="en-US" sz="2000" b="1">
                <a:latin typeface="Corbel"/>
                <a:cs typeface="Calibri"/>
              </a:rPr>
            </a:br>
            <a:r>
              <a:rPr lang="en-US" sz="2000" b="1">
                <a:latin typeface="Corbel"/>
                <a:cs typeface="Calibri"/>
              </a:rPr>
              <a:t>O(log n) where n is the number of nodes in the tree.</a:t>
            </a:r>
          </a:p>
          <a:p>
            <a:pPr marL="457200" indent="-457200" defTabSz="930380">
              <a:spcAft>
                <a:spcPts val="484"/>
              </a:spcAft>
              <a:buFont typeface="Wingdings"/>
              <a:buChar char="Ø"/>
            </a:pPr>
            <a:r>
              <a:rPr lang="en-US" sz="2000" b="1">
                <a:latin typeface="Corbel"/>
                <a:cs typeface="Calibri"/>
              </a:rPr>
              <a:t>Searching: </a:t>
            </a:r>
            <a:r>
              <a:rPr lang="en-US" sz="2000" b="1">
                <a:latin typeface="Corbel"/>
                <a:ea typeface="+mn-lt"/>
                <a:cs typeface="+mn-lt"/>
              </a:rPr>
              <a:t>The time complexity of searching for an element in the hybrid data structure is also O(log n). This is because the AVL tree provides efficient search operations with a balanced tree structure, resulting in a height of O(log n).</a:t>
            </a:r>
            <a:endParaRPr lang="en-US" sz="2000" b="1">
              <a:latin typeface="Corbel"/>
              <a:cs typeface="Calibri"/>
            </a:endParaRPr>
          </a:p>
          <a:p>
            <a:pPr marL="457200" indent="-457200" defTabSz="930380">
              <a:spcAft>
                <a:spcPts val="484"/>
              </a:spcAft>
              <a:buFont typeface="Wingdings"/>
              <a:buChar char="Ø"/>
            </a:pPr>
            <a:r>
              <a:rPr lang="en-US" sz="2000" b="1">
                <a:latin typeface="Corbel"/>
                <a:cs typeface="Calibri"/>
              </a:rPr>
              <a:t>Index-Based Access: Retrieving the value by index takes constant time that is O(1), the element can be easily accessed in the array if we know its index.</a:t>
            </a: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p:txBody>
      </p:sp>
    </p:spTree>
    <p:extLst>
      <p:ext uri="{BB962C8B-B14F-4D97-AF65-F5344CB8AC3E}">
        <p14:creationId xmlns:p14="http://schemas.microsoft.com/office/powerpoint/2010/main" val="3797554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31088" y="56573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a:lnSpc>
                <a:spcPct val="90000"/>
              </a:lnSpc>
              <a:spcBef>
                <a:spcPct val="0"/>
              </a:spcBef>
              <a:spcAft>
                <a:spcPts val="600"/>
              </a:spcAft>
            </a:pPr>
            <a:r>
              <a:rPr lang="en-US" sz="4400" b="1">
                <a:ln w="3175" cmpd="sng">
                  <a:noFill/>
                </a:ln>
                <a:solidFill>
                  <a:schemeClr val="bg1"/>
                </a:solidFill>
                <a:latin typeface="Arial Nova"/>
                <a:ea typeface="+mj-ea"/>
                <a:cs typeface="+mj-cs"/>
              </a:rPr>
              <a:t>SPACE COMPLEXITY OF VARIOUS OPERATIONS</a:t>
            </a:r>
            <a:endParaRPr lang="en-US" sz="4400" b="1" kern="1200">
              <a:ln w="3175" cmpd="sng">
                <a:noFill/>
              </a:ln>
              <a:solidFill>
                <a:schemeClr val="bg1"/>
              </a:solidFill>
              <a:latin typeface="Arial Nova"/>
              <a:ea typeface="+mj-ea"/>
              <a:cs typeface="Calibri Light"/>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682057" y="2260751"/>
            <a:ext cx="10922013" cy="44140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930380">
              <a:buFont typeface="Wingdings"/>
              <a:buChar char="Ø"/>
            </a:pPr>
            <a:r>
              <a:rPr lang="en-US" sz="2000" b="1">
                <a:latin typeface="Corbel"/>
                <a:ea typeface="+mn-lt"/>
                <a:cs typeface="+mn-lt"/>
              </a:rPr>
              <a:t>Memory Utilization: The hybrid data structure's space complexity is O(n), where n is the number of members in the AVL tree. Memory is needed for each node in the AVL tree to store the data, left and right pointers, height, and size. The memory use grows linearly as the tree's element count rises.</a:t>
            </a:r>
            <a:endParaRPr lang="en-US" sz="2000" b="1">
              <a:latin typeface="Corbel"/>
              <a:cs typeface="Calibri"/>
            </a:endParaRPr>
          </a:p>
          <a:p>
            <a:pPr marL="342900" indent="-342900" defTabSz="930380">
              <a:buFont typeface="Wingdings"/>
              <a:buChar char="Ø"/>
            </a:pPr>
            <a:r>
              <a:rPr lang="en-US" sz="2000" b="1">
                <a:latin typeface="Corbel"/>
                <a:ea typeface="+mn-lt"/>
                <a:cs typeface="+mn-lt"/>
              </a:rPr>
              <a:t>Overhead: Because of the indexing mechanism, the hybrid data structure has higher overhead than a straightforward AVL tree implementation. The indexing necessitates keeping track of each node's size information, which increases memory use. When compared to the overall memory utilization, this expense is, however, comparatively insignificant.</a:t>
            </a: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p:txBody>
      </p:sp>
    </p:spTree>
    <p:extLst>
      <p:ext uri="{BB962C8B-B14F-4D97-AF65-F5344CB8AC3E}">
        <p14:creationId xmlns:p14="http://schemas.microsoft.com/office/powerpoint/2010/main" val="37966463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55669" y="95902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r>
              <a:rPr lang="en-US" sz="4000" b="1">
                <a:solidFill>
                  <a:schemeClr val="bg1"/>
                </a:solidFill>
                <a:latin typeface="Arial Nova"/>
                <a:ea typeface="Calibri"/>
                <a:cs typeface="Calibri"/>
              </a:rPr>
              <a:t>WHAT IS AN AVL TREE?</a:t>
            </a:r>
          </a:p>
          <a:p>
            <a:pPr>
              <a:lnSpc>
                <a:spcPct val="90000"/>
              </a:lnSpc>
              <a:spcBef>
                <a:spcPct val="0"/>
              </a:spcBef>
              <a:spcAft>
                <a:spcPts val="600"/>
              </a:spcAft>
            </a:pPr>
            <a:endParaRPr lang="en-US" sz="4300" b="1" kern="1200">
              <a:solidFill>
                <a:schemeClr val="bg1"/>
              </a:solidFill>
              <a:latin typeface="Arial Nova"/>
              <a:ea typeface="+mj-ea"/>
              <a:cs typeface="Calibri"/>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F70282-3252-6224-9EF3-86802FCDF417}"/>
              </a:ext>
            </a:extLst>
          </p:cNvPr>
          <p:cNvSpPr txBox="1"/>
          <p:nvPr/>
        </p:nvSpPr>
        <p:spPr>
          <a:xfrm>
            <a:off x="2066932" y="2425605"/>
            <a:ext cx="7773746" cy="35445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930380">
              <a:spcAft>
                <a:spcPts val="485"/>
              </a:spcAft>
              <a:buFont typeface="Wingdings"/>
              <a:buChar char="Ø"/>
            </a:pPr>
            <a:r>
              <a:rPr lang="en-US" sz="2400" b="1">
                <a:latin typeface="Corbel"/>
                <a:cs typeface="Calibri"/>
              </a:rPr>
              <a:t>An Adelson-Velskii and Landis Tree is a binary search tree with a self-balancing property.</a:t>
            </a:r>
          </a:p>
          <a:p>
            <a:pPr marL="342900" indent="-342900" defTabSz="930380">
              <a:spcAft>
                <a:spcPts val="484"/>
              </a:spcAft>
              <a:buFont typeface="Wingdings"/>
              <a:buChar char="Ø"/>
            </a:pPr>
            <a:r>
              <a:rPr lang="en-US" sz="2400" b="1">
                <a:latin typeface="Corbel"/>
                <a:cs typeface="Calibri"/>
              </a:rPr>
              <a:t>The self-balancing property ensures that the absolute difference of the left and right subtrees in a BST is always zero or one.</a:t>
            </a:r>
          </a:p>
          <a:p>
            <a:pPr marL="342900" indent="-342900" defTabSz="930380">
              <a:spcAft>
                <a:spcPts val="484"/>
              </a:spcAft>
              <a:buFont typeface="Wingdings"/>
              <a:buChar char="Ø"/>
            </a:pPr>
            <a:r>
              <a:rPr lang="en-US" sz="2400" b="1">
                <a:latin typeface="Corbel"/>
                <a:cs typeface="Calibri"/>
              </a:rPr>
              <a:t>The advantage of maintaining a balanced BST guarantees that the worst-case time complexities for the insertion ,deletion ,searching operations all give the same time complexity that is O(log n).</a:t>
            </a:r>
          </a:p>
        </p:txBody>
      </p:sp>
    </p:spTree>
    <p:extLst>
      <p:ext uri="{BB962C8B-B14F-4D97-AF65-F5344CB8AC3E}">
        <p14:creationId xmlns:p14="http://schemas.microsoft.com/office/powerpoint/2010/main" val="384723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14FD09-8BAE-3CB7-711E-77918F09032E}"/>
              </a:ext>
            </a:extLst>
          </p:cNvPr>
          <p:cNvSpPr>
            <a:spLocks noGrp="1"/>
          </p:cNvSpPr>
          <p:nvPr/>
        </p:nvSpPr>
        <p:spPr>
          <a:xfrm>
            <a:off x="1019564" y="283236"/>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200">
                <a:solidFill>
                  <a:schemeClr val="bg1"/>
                </a:solidFill>
                <a:latin typeface="Algerian"/>
                <a:cs typeface="Calibri Light"/>
              </a:rPr>
              <a:t>LIMITATIONS OF INDEXED AVL TREE</a:t>
            </a:r>
          </a:p>
        </p:txBody>
      </p:sp>
    </p:spTree>
    <p:extLst>
      <p:ext uri="{BB962C8B-B14F-4D97-AF65-F5344CB8AC3E}">
        <p14:creationId xmlns:p14="http://schemas.microsoft.com/office/powerpoint/2010/main" val="10424945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31088" y="56573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a:ln w="3175" cmpd="sng">
                  <a:noFill/>
                </a:ln>
                <a:solidFill>
                  <a:schemeClr val="bg1"/>
                </a:solidFill>
                <a:latin typeface="Arial Nova"/>
                <a:ea typeface="+mj-ea"/>
                <a:cs typeface="Calibri Light"/>
              </a:rPr>
              <a:t>GENERAL LIMITATIONS</a:t>
            </a:r>
            <a:endParaRPr lang="en-US" sz="4400" b="1" kern="1200">
              <a:ln w="3175" cmpd="sng">
                <a:noFill/>
              </a:ln>
              <a:solidFill>
                <a:schemeClr val="bg1"/>
              </a:solidFill>
              <a:latin typeface="Arial Nova"/>
              <a:ea typeface="+mj-ea"/>
              <a:cs typeface="Calibri Light"/>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682057" y="2260751"/>
            <a:ext cx="10922013" cy="52091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930380">
              <a:buFont typeface="Wingdings"/>
              <a:buChar char="Ø"/>
            </a:pPr>
            <a:r>
              <a:rPr lang="en-US" sz="2000" b="1">
                <a:latin typeface="Corbel"/>
                <a:cs typeface="Calibri"/>
              </a:rPr>
              <a:t>Handling: Managing a hybrid data structure is quite complex and can be a bit challenging. Also, the risk of getting errors be it compile time or runtime are also elevated.</a:t>
            </a:r>
          </a:p>
          <a:p>
            <a:pPr marL="342900" indent="-342900" defTabSz="930380">
              <a:buFont typeface="Wingdings"/>
              <a:buChar char="Ø"/>
            </a:pPr>
            <a:endParaRPr lang="en-US" sz="2000" b="1">
              <a:latin typeface="Corbel"/>
              <a:cs typeface="Calibri"/>
            </a:endParaRPr>
          </a:p>
          <a:p>
            <a:pPr marL="342900" indent="-342900" defTabSz="930380">
              <a:buFont typeface="Wingdings"/>
              <a:buChar char="Ø"/>
            </a:pPr>
            <a:r>
              <a:rPr lang="en-US" sz="2000" b="1">
                <a:latin typeface="Corbel"/>
                <a:cs typeface="Calibri"/>
              </a:rPr>
              <a:t>Trade-offs in Balancing:</a:t>
            </a:r>
            <a:r>
              <a:rPr lang="en-US" sz="2000" b="1">
                <a:latin typeface="Corbel"/>
                <a:ea typeface="+mn-lt"/>
                <a:cs typeface="+mn-lt"/>
              </a:rPr>
              <a:t> Balancing the benefits of AVL trees (e.g., efficient search) with the benefits of arrays (e.g., memory efficiency) can be challenging. Striking the right balance between these components and optimizing their interaction might require careful design and tuning.</a:t>
            </a:r>
            <a:endParaRPr lang="en-US" sz="2000" b="1">
              <a:latin typeface="Corbel"/>
              <a:cs typeface="Calibri"/>
            </a:endParaRPr>
          </a:p>
          <a:p>
            <a:pPr marL="342900" indent="-342900" defTabSz="930380">
              <a:buFont typeface="Wingdings"/>
              <a:buChar char="Ø"/>
            </a:pPr>
            <a:endParaRPr lang="en-US" sz="2000" b="1">
              <a:latin typeface="Corbel"/>
              <a:cs typeface="Calibri"/>
            </a:endParaRPr>
          </a:p>
          <a:p>
            <a:pPr marL="342900" indent="-342900" defTabSz="930380">
              <a:buFont typeface="Wingdings"/>
              <a:buChar char="Ø"/>
            </a:pPr>
            <a:r>
              <a:rPr lang="en-US" sz="2000" b="1">
                <a:latin typeface="Corbel"/>
                <a:cs typeface="Calibri"/>
              </a:rPr>
              <a:t>Maintaining the Overhead: </a:t>
            </a:r>
            <a:r>
              <a:rPr lang="en-US" sz="2000" b="1">
                <a:latin typeface="Corbel"/>
                <a:ea typeface="+mn-lt"/>
                <a:cs typeface="+mn-lt"/>
              </a:rPr>
              <a:t>Due to the necessity to preserve the balance of the AVL tree while controlling the array component, changes to the structure, such as adding or removing components, can be more complicated. This added complexity may influence performance and perhaps introduce issues.</a:t>
            </a: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a:p>
            <a:pPr marL="457200" indent="-457200" defTabSz="930380">
              <a:spcAft>
                <a:spcPts val="484"/>
              </a:spcAft>
              <a:buFont typeface="Wingdings"/>
              <a:buChar char="Ø"/>
            </a:pPr>
            <a:endParaRPr lang="en-US" sz="2000" b="1">
              <a:latin typeface="Corbel"/>
              <a:cs typeface="Calibri"/>
            </a:endParaRPr>
          </a:p>
        </p:txBody>
      </p:sp>
    </p:spTree>
    <p:extLst>
      <p:ext uri="{BB962C8B-B14F-4D97-AF65-F5344CB8AC3E}">
        <p14:creationId xmlns:p14="http://schemas.microsoft.com/office/powerpoint/2010/main" val="1099306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31088" y="56573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a:ln w="3175" cmpd="sng">
                  <a:noFill/>
                </a:ln>
                <a:solidFill>
                  <a:schemeClr val="bg1"/>
                </a:solidFill>
                <a:latin typeface="Arial Nova"/>
                <a:ea typeface="+mj-ea"/>
                <a:cs typeface="Calibri Light"/>
              </a:rPr>
              <a:t>CONCLUSION</a:t>
            </a:r>
            <a:endParaRPr lang="en-US" sz="4400" b="1" kern="1200">
              <a:ln w="3175" cmpd="sng">
                <a:noFill/>
              </a:ln>
              <a:solidFill>
                <a:schemeClr val="bg1"/>
              </a:solidFill>
              <a:latin typeface="Arial Nova"/>
              <a:ea typeface="+mj-ea"/>
              <a:cs typeface="Calibri Light"/>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D4E6CE-D083-96A3-527A-D5A268BF9E71}"/>
              </a:ext>
            </a:extLst>
          </p:cNvPr>
          <p:cNvSpPr txBox="1"/>
          <p:nvPr/>
        </p:nvSpPr>
        <p:spPr>
          <a:xfrm>
            <a:off x="841831" y="2125557"/>
            <a:ext cx="1060246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0380"/>
            <a:r>
              <a:rPr lang="en-US" sz="2400" b="1">
                <a:ea typeface="+mn-lt"/>
                <a:cs typeface="+mn-lt"/>
              </a:rPr>
              <a:t>The project focused on implementing and evaluating the Indexed AVL Tree, a hybrid data structure combining the benefits of AVL trees with efficient index-based access. Performance analysis revealed that the hybrid structure performed similarly to or slightly better than the AVL tree without indexing, while providing efficient index-based operations. It handled datasets of varying sizes and ordering scenarios effectively. The findings validated the practical applications and advantages of the hybrid structure, offering insights for future research. The project successfully achieved its objectives, providing valuable insights into hybrid data structures' performance and efficiency, guiding their design for specific application needs.</a:t>
            </a:r>
            <a:endParaRPr lang="en-US" sz="2400" b="1">
              <a:latin typeface="Calibri"/>
              <a:cs typeface="Calibri"/>
            </a:endParaRPr>
          </a:p>
        </p:txBody>
      </p:sp>
    </p:spTree>
    <p:extLst>
      <p:ext uri="{BB962C8B-B14F-4D97-AF65-F5344CB8AC3E}">
        <p14:creationId xmlns:p14="http://schemas.microsoft.com/office/powerpoint/2010/main" val="240857149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14FD09-8BAE-3CB7-711E-77918F09032E}"/>
              </a:ext>
            </a:extLst>
          </p:cNvPr>
          <p:cNvSpPr>
            <a:spLocks noGrp="1"/>
          </p:cNvSpPr>
          <p:nvPr/>
        </p:nvSpPr>
        <p:spPr>
          <a:xfrm>
            <a:off x="1019564" y="283236"/>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200">
                <a:solidFill>
                  <a:schemeClr val="bg1"/>
                </a:solidFill>
                <a:latin typeface="Algerian"/>
                <a:cs typeface="Calibri Light"/>
              </a:rPr>
              <a:t>THANK YOU</a:t>
            </a:r>
          </a:p>
        </p:txBody>
      </p:sp>
    </p:spTree>
    <p:extLst>
      <p:ext uri="{BB962C8B-B14F-4D97-AF65-F5344CB8AC3E}">
        <p14:creationId xmlns:p14="http://schemas.microsoft.com/office/powerpoint/2010/main" val="40304576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55669" y="95902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r>
              <a:rPr lang="en-US" sz="4000" b="1">
                <a:solidFill>
                  <a:schemeClr val="bg1"/>
                </a:solidFill>
                <a:latin typeface="Arial Nova"/>
                <a:ea typeface="Calibri"/>
                <a:cs typeface="Calibri"/>
              </a:rPr>
              <a:t>INDEXED AVL TREE HYBRID DATA STRUCTURE</a:t>
            </a:r>
          </a:p>
          <a:p>
            <a:pPr>
              <a:lnSpc>
                <a:spcPct val="90000"/>
              </a:lnSpc>
              <a:spcBef>
                <a:spcPct val="0"/>
              </a:spcBef>
              <a:spcAft>
                <a:spcPts val="600"/>
              </a:spcAft>
            </a:pPr>
            <a:endParaRPr lang="en-US" sz="4300" b="1" kern="1200">
              <a:solidFill>
                <a:schemeClr val="bg1"/>
              </a:solidFill>
              <a:latin typeface="Arial Nova"/>
              <a:ea typeface="+mj-ea"/>
              <a:cs typeface="Calibri"/>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F70282-3252-6224-9EF3-86802FCDF417}"/>
              </a:ext>
            </a:extLst>
          </p:cNvPr>
          <p:cNvSpPr txBox="1"/>
          <p:nvPr/>
        </p:nvSpPr>
        <p:spPr>
          <a:xfrm>
            <a:off x="2066932" y="2155218"/>
            <a:ext cx="7773746" cy="39446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930380">
              <a:spcAft>
                <a:spcPts val="485"/>
              </a:spcAft>
              <a:buFont typeface="Wingdings"/>
              <a:buChar char="Ø"/>
            </a:pPr>
            <a:r>
              <a:rPr lang="en-US" sz="2200" b="1">
                <a:latin typeface="Calibri"/>
                <a:cs typeface="Calibri"/>
              </a:rPr>
              <a:t>The indexed AVL tree makes use of 2 data structures namely AVL Tree and an Array.</a:t>
            </a:r>
          </a:p>
          <a:p>
            <a:pPr marL="342900" indent="-342900" defTabSz="930380">
              <a:spcAft>
                <a:spcPts val="484"/>
              </a:spcAft>
              <a:buFont typeface="Wingdings"/>
              <a:buChar char="Ø"/>
            </a:pPr>
            <a:r>
              <a:rPr lang="en-US" sz="2200" b="1">
                <a:latin typeface="Calibri"/>
                <a:cs typeface="Calibri"/>
              </a:rPr>
              <a:t>The AVL Tree is the heart of this hybrid data structures which ensures that tree is always balanced by performing rotation operations when necessary, so that the tree maintains a minimum height and optimizes the time complexities of various operations.</a:t>
            </a:r>
          </a:p>
          <a:p>
            <a:pPr marL="342900" indent="-342900" defTabSz="930380">
              <a:spcAft>
                <a:spcPts val="484"/>
              </a:spcAft>
              <a:buFont typeface="Wingdings"/>
              <a:buChar char="Ø"/>
            </a:pPr>
            <a:r>
              <a:rPr lang="en-US" sz="2200" b="1">
                <a:latin typeface="Calibri"/>
                <a:cs typeface="Calibri"/>
              </a:rPr>
              <a:t>The Array on the other hand enables efficient index-based access to the tree elements. The elements of the AVL tree are stored in such a way that , the elements can be directly accessed by their index.</a:t>
            </a:r>
          </a:p>
        </p:txBody>
      </p:sp>
    </p:spTree>
    <p:extLst>
      <p:ext uri="{BB962C8B-B14F-4D97-AF65-F5344CB8AC3E}">
        <p14:creationId xmlns:p14="http://schemas.microsoft.com/office/powerpoint/2010/main" val="34916634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55669" y="95902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r>
              <a:rPr lang="en-US" sz="4000" b="1">
                <a:solidFill>
                  <a:schemeClr val="bg1"/>
                </a:solidFill>
                <a:latin typeface="Arial Nova"/>
                <a:ea typeface="Calibri"/>
                <a:cs typeface="Calibri"/>
              </a:rPr>
              <a:t>OPERATIONS THAT ACT AS THE BACKBONE FOR THE INDEXED AVL TREE</a:t>
            </a:r>
          </a:p>
          <a:p>
            <a:pPr>
              <a:lnSpc>
                <a:spcPct val="90000"/>
              </a:lnSpc>
              <a:spcBef>
                <a:spcPct val="0"/>
              </a:spcBef>
              <a:spcAft>
                <a:spcPts val="600"/>
              </a:spcAft>
            </a:pPr>
            <a:endParaRPr lang="en-US" sz="4300" b="1" kern="1200">
              <a:solidFill>
                <a:schemeClr val="bg1"/>
              </a:solidFill>
              <a:latin typeface="Arial Nova"/>
              <a:ea typeface="+mj-ea"/>
              <a:cs typeface="Calibri"/>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F70282-3252-6224-9EF3-86802FCDF417}"/>
              </a:ext>
            </a:extLst>
          </p:cNvPr>
          <p:cNvSpPr txBox="1"/>
          <p:nvPr/>
        </p:nvSpPr>
        <p:spPr>
          <a:xfrm>
            <a:off x="2066932" y="2155218"/>
            <a:ext cx="7773746" cy="43473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930380">
              <a:spcAft>
                <a:spcPts val="485"/>
              </a:spcAft>
              <a:buFont typeface="Wingdings"/>
              <a:buChar char="Ø"/>
            </a:pPr>
            <a:r>
              <a:rPr lang="en-US" sz="2200" b="1">
                <a:latin typeface="Calibri"/>
                <a:cs typeface="Calibri"/>
              </a:rPr>
              <a:t>The key to create this indexing structure is the in-order traversal of  the AVL tree. We know that the in-order traversal of any BST returns the tree elements in the ascending order. During this traversal, the elements are stored in the array.</a:t>
            </a:r>
          </a:p>
          <a:p>
            <a:pPr marL="342900" indent="-342900" defTabSz="930380">
              <a:spcAft>
                <a:spcPts val="484"/>
              </a:spcAft>
              <a:buFont typeface="Wingdings"/>
              <a:buChar char="Ø"/>
            </a:pPr>
            <a:r>
              <a:rPr lang="en-US" sz="2200" b="1">
                <a:ea typeface="+mn-lt"/>
                <a:cs typeface="+mn-lt"/>
              </a:rPr>
              <a:t>While performing the in-order traversal, additional information is stored at each node of the AVL tree. This information includes the size of the subtree rooted at that node, which represents the number of nodes in that subtree. By maintaining this size information, it becomes possible to determine the index of any node in the AVL tree.</a:t>
            </a:r>
            <a:endParaRPr lang="en-US" sz="2200" b="1">
              <a:latin typeface="Calibri"/>
              <a:cs typeface="Calibri"/>
            </a:endParaRPr>
          </a:p>
          <a:p>
            <a:pPr marL="342900" indent="-342900" defTabSz="930380">
              <a:spcAft>
                <a:spcPts val="484"/>
              </a:spcAft>
              <a:buFont typeface="Arial"/>
              <a:buChar char="•"/>
            </a:pPr>
            <a:endParaRPr lang="en-US" sz="2200" b="1">
              <a:latin typeface="Calibri"/>
              <a:cs typeface="Calibri"/>
            </a:endParaRPr>
          </a:p>
          <a:p>
            <a:pPr marL="342900" indent="-342900" defTabSz="930380">
              <a:spcAft>
                <a:spcPts val="484"/>
              </a:spcAft>
              <a:buFont typeface="Wingdings"/>
              <a:buChar char="Ø"/>
            </a:pPr>
            <a:endParaRPr lang="en-US" sz="2200" b="1">
              <a:latin typeface="Calibri"/>
              <a:cs typeface="Calibri"/>
            </a:endParaRPr>
          </a:p>
        </p:txBody>
      </p:sp>
    </p:spTree>
    <p:extLst>
      <p:ext uri="{BB962C8B-B14F-4D97-AF65-F5344CB8AC3E}">
        <p14:creationId xmlns:p14="http://schemas.microsoft.com/office/powerpoint/2010/main" val="24003493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C8DB3-8B0D-460E-2E65-4FA5F1BE377A}"/>
              </a:ext>
            </a:extLst>
          </p:cNvPr>
          <p:cNvSpPr txBox="1"/>
          <p:nvPr/>
        </p:nvSpPr>
        <p:spPr>
          <a:xfrm>
            <a:off x="1355669" y="95902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r>
              <a:rPr lang="en-US" sz="4000" b="1">
                <a:solidFill>
                  <a:schemeClr val="bg1"/>
                </a:solidFill>
                <a:latin typeface="Arial Nova"/>
                <a:ea typeface="Calibri"/>
                <a:cs typeface="Calibri"/>
              </a:rPr>
              <a:t>ADVANATAGES OF INDEXED AVL TREE</a:t>
            </a:r>
          </a:p>
          <a:p>
            <a:pPr>
              <a:lnSpc>
                <a:spcPct val="90000"/>
              </a:lnSpc>
              <a:spcBef>
                <a:spcPct val="0"/>
              </a:spcBef>
              <a:spcAft>
                <a:spcPts val="600"/>
              </a:spcAft>
            </a:pPr>
            <a:r>
              <a:rPr lang="en-US" sz="4300" b="1">
                <a:solidFill>
                  <a:schemeClr val="bg1"/>
                </a:solidFill>
                <a:latin typeface="Arial Nova"/>
                <a:ea typeface="+mj-ea"/>
                <a:cs typeface="Calibri"/>
              </a:rPr>
              <a:t>OVER NORMAL AVL TREE</a:t>
            </a:r>
            <a:endParaRPr lang="en-US" sz="4300" b="1" kern="1200">
              <a:solidFill>
                <a:schemeClr val="bg1"/>
              </a:solidFill>
              <a:latin typeface="Arial Nova"/>
              <a:ea typeface="+mj-ea"/>
              <a:cs typeface="Calibri"/>
            </a:endParaRP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F70282-3252-6224-9EF3-86802FCDF417}"/>
              </a:ext>
            </a:extLst>
          </p:cNvPr>
          <p:cNvSpPr txBox="1"/>
          <p:nvPr/>
        </p:nvSpPr>
        <p:spPr>
          <a:xfrm>
            <a:off x="2066932" y="2155218"/>
            <a:ext cx="7773746" cy="68275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930380">
              <a:spcAft>
                <a:spcPts val="485"/>
              </a:spcAft>
              <a:buFont typeface="Wingdings"/>
              <a:buChar char="Ø"/>
            </a:pPr>
            <a:r>
              <a:rPr lang="en-US" sz="2200" b="1">
                <a:latin typeface="Calibri"/>
                <a:cs typeface="Calibri"/>
              </a:rPr>
              <a:t>The AVL tree provides efficient search operations which is highly beneficial when working with larger data sets, where fast retrieval of data is critical.</a:t>
            </a:r>
            <a:endParaRPr lang="en-US" sz="2200" b="1">
              <a:latin typeface="Calibri"/>
              <a:ea typeface="Calibri"/>
              <a:cs typeface="Calibri"/>
            </a:endParaRPr>
          </a:p>
          <a:p>
            <a:pPr marL="342900" indent="-342900" defTabSz="930380">
              <a:spcAft>
                <a:spcPts val="484"/>
              </a:spcAft>
              <a:buFont typeface="Wingdings"/>
              <a:buChar char="Ø"/>
            </a:pPr>
            <a:r>
              <a:rPr lang="en-US" sz="2200" b="1">
                <a:latin typeface="Calibri"/>
                <a:cs typeface="Calibri"/>
              </a:rPr>
              <a:t>The array component of a hybrid data structure allows direct access to individual elements through their indexes, resulting in continuous access.</a:t>
            </a:r>
            <a:endParaRPr lang="en-US" sz="2200" b="1">
              <a:cs typeface="+mn-lt"/>
            </a:endParaRPr>
          </a:p>
          <a:p>
            <a:pPr marL="342900" indent="-342900" defTabSz="930380">
              <a:spcAft>
                <a:spcPts val="484"/>
              </a:spcAft>
              <a:buFont typeface="Wingdings"/>
              <a:buChar char="Ø"/>
            </a:pPr>
            <a:r>
              <a:rPr lang="en-US" sz="2200" b="1">
                <a:ea typeface="+mn-lt"/>
                <a:cs typeface="+mn-lt"/>
              </a:rPr>
              <a:t>By combining an AVL tree and an array, a hybrid data structure can optimize memory usage. A tree structure reduces the need for constant memory allocation, while an array provides direct and compact storage for elements. </a:t>
            </a:r>
            <a:endParaRPr lang="en-US" sz="2200" b="1">
              <a:cs typeface="Calibri"/>
            </a:endParaRPr>
          </a:p>
          <a:p>
            <a:pPr marL="342900" indent="-342900" defTabSz="930380">
              <a:spcAft>
                <a:spcPts val="484"/>
              </a:spcAft>
              <a:buFont typeface="Wingdings"/>
              <a:buChar char="Ø"/>
            </a:pPr>
            <a:endParaRPr lang="en-US" sz="2200" b="1">
              <a:cs typeface="Calibri"/>
            </a:endParaRPr>
          </a:p>
          <a:p>
            <a:pPr marL="342900" indent="-342900" defTabSz="930380">
              <a:spcAft>
                <a:spcPts val="484"/>
              </a:spcAft>
              <a:buFont typeface="Wingdings"/>
              <a:buChar char="Ø"/>
            </a:pPr>
            <a:endParaRPr lang="en-US" sz="2200" b="1">
              <a:latin typeface="Calibri"/>
              <a:ea typeface="Calibri"/>
              <a:cs typeface="Calibri"/>
            </a:endParaRPr>
          </a:p>
          <a:p>
            <a:pPr marL="342900" indent="-342900" defTabSz="930380">
              <a:spcAft>
                <a:spcPts val="484"/>
              </a:spcAft>
              <a:buFont typeface="Wingdings"/>
              <a:buChar char="Ø"/>
            </a:pPr>
            <a:endParaRPr lang="en-US" sz="2200" b="1">
              <a:latin typeface="Calibri"/>
              <a:cs typeface="Calibri"/>
            </a:endParaRPr>
          </a:p>
          <a:p>
            <a:pPr marL="342900" indent="-342900" defTabSz="930380">
              <a:spcAft>
                <a:spcPts val="484"/>
              </a:spcAft>
              <a:buFont typeface="Wingdings"/>
              <a:buChar char="Ø"/>
            </a:pPr>
            <a:endParaRPr lang="en-US" sz="2200" b="1">
              <a:latin typeface="Calibri"/>
              <a:cs typeface="Calibri"/>
            </a:endParaRPr>
          </a:p>
          <a:p>
            <a:pPr marL="342900" indent="-342900" defTabSz="930380">
              <a:spcAft>
                <a:spcPts val="484"/>
              </a:spcAft>
              <a:buFont typeface="Wingdings"/>
              <a:buChar char="Ø"/>
            </a:pPr>
            <a:endParaRPr lang="en-US" sz="2200" b="1">
              <a:latin typeface="Calibri"/>
              <a:ea typeface="Calibri"/>
              <a:cs typeface="Calibri"/>
            </a:endParaRPr>
          </a:p>
          <a:p>
            <a:pPr marL="342900" indent="-342900" defTabSz="930380">
              <a:spcAft>
                <a:spcPts val="484"/>
              </a:spcAft>
              <a:buFont typeface="Wingdings"/>
              <a:buChar char="Ø"/>
            </a:pPr>
            <a:endParaRPr lang="en-US" sz="2200" b="1">
              <a:latin typeface="Calibri"/>
              <a:ea typeface="Calibri"/>
              <a:cs typeface="Calibri"/>
            </a:endParaRPr>
          </a:p>
          <a:p>
            <a:pPr marL="342900" indent="-342900" defTabSz="930380">
              <a:spcAft>
                <a:spcPts val="484"/>
              </a:spcAft>
              <a:buFont typeface="Arial"/>
              <a:buChar char="•"/>
            </a:pPr>
            <a:endParaRPr lang="en-US" sz="2200" b="1">
              <a:latin typeface="Calibri"/>
              <a:ea typeface="Calibri"/>
              <a:cs typeface="Calibri"/>
            </a:endParaRPr>
          </a:p>
          <a:p>
            <a:pPr marL="342900" indent="-342900" defTabSz="930380">
              <a:spcAft>
                <a:spcPts val="484"/>
              </a:spcAft>
              <a:buFont typeface="Wingdings"/>
              <a:buChar char="Ø"/>
            </a:pPr>
            <a:endParaRPr lang="en-US" sz="2200" b="1">
              <a:latin typeface="Calibri"/>
              <a:ea typeface="Calibri"/>
              <a:cs typeface="Calibri"/>
            </a:endParaRPr>
          </a:p>
        </p:txBody>
      </p:sp>
    </p:spTree>
    <p:extLst>
      <p:ext uri="{BB962C8B-B14F-4D97-AF65-F5344CB8AC3E}">
        <p14:creationId xmlns:p14="http://schemas.microsoft.com/office/powerpoint/2010/main" val="14986663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3" name="Group 12">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7" name="Freeform: Shape 16">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5" name="Freeform: Shape 14">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3" name="Title 2">
            <a:extLst>
              <a:ext uri="{FF2B5EF4-FFF2-40B4-BE49-F238E27FC236}">
                <a16:creationId xmlns:a16="http://schemas.microsoft.com/office/drawing/2014/main" id="{57BA502D-EDA2-67E4-0BC5-632618614D31}"/>
              </a:ext>
            </a:extLst>
          </p:cNvPr>
          <p:cNvSpPr>
            <a:spLocks noGrp="1"/>
          </p:cNvSpPr>
          <p:nvPr>
            <p:ph type="title"/>
          </p:nvPr>
        </p:nvSpPr>
        <p:spPr>
          <a:xfrm>
            <a:off x="604683" y="444708"/>
            <a:ext cx="7021513" cy="2308324"/>
          </a:xfrm>
        </p:spPr>
        <p:txBody>
          <a:bodyPr vert="horz" lIns="91440" tIns="45720" rIns="91440" bIns="45720" rtlCol="0" anchor="b">
            <a:normAutofit/>
          </a:bodyPr>
          <a:lstStyle/>
          <a:p>
            <a:r>
              <a:rPr lang="en-US" sz="7200" b="1">
                <a:solidFill>
                  <a:schemeClr val="bg1"/>
                </a:solidFill>
                <a:latin typeface="Arial Nova"/>
                <a:cs typeface="Calibri Light"/>
              </a:rPr>
              <a:t>NOTE:</a:t>
            </a:r>
            <a:endParaRPr lang="en-US" sz="7200" b="1" kern="1200">
              <a:solidFill>
                <a:schemeClr val="bg1"/>
              </a:solidFill>
              <a:latin typeface="Arial Nova"/>
              <a:cs typeface="+mj-cs"/>
            </a:endParaRPr>
          </a:p>
        </p:txBody>
      </p:sp>
      <p:sp>
        <p:nvSpPr>
          <p:cNvPr id="5" name="Text Placeholder 4">
            <a:extLst>
              <a:ext uri="{FF2B5EF4-FFF2-40B4-BE49-F238E27FC236}">
                <a16:creationId xmlns:a16="http://schemas.microsoft.com/office/drawing/2014/main" id="{4935FAB8-1021-E74B-6235-39B3CD3245EE}"/>
              </a:ext>
            </a:extLst>
          </p:cNvPr>
          <p:cNvSpPr>
            <a:spLocks noGrp="1"/>
          </p:cNvSpPr>
          <p:nvPr>
            <p:ph type="body" idx="1"/>
          </p:nvPr>
        </p:nvSpPr>
        <p:spPr>
          <a:xfrm>
            <a:off x="601508" y="3134031"/>
            <a:ext cx="9864817" cy="1012778"/>
          </a:xfrm>
        </p:spPr>
        <p:txBody>
          <a:bodyPr vert="horz" lIns="91440" tIns="45720" rIns="91440" bIns="45720" rtlCol="0" anchor="t">
            <a:noAutofit/>
          </a:bodyPr>
          <a:lstStyle/>
          <a:p>
            <a:r>
              <a:rPr lang="en-US" b="1">
                <a:solidFill>
                  <a:schemeClr val="bg1"/>
                </a:solidFill>
                <a:ea typeface="+mn-lt"/>
                <a:cs typeface="+mn-lt"/>
              </a:rPr>
              <a:t>Utilizing the strengths of both AVL trees and arrays, the hybrid data structure aims to achieve a balance between efficient search, ordered storage, direct access, dynamic operations, and memory efficiency.</a:t>
            </a:r>
            <a:endParaRPr lang="en-US" b="1">
              <a:solidFill>
                <a:schemeClr val="bg1"/>
              </a:solidFill>
              <a:cs typeface="Calibri"/>
            </a:endParaRPr>
          </a:p>
          <a:p>
            <a:endParaRPr lang="en-US" b="1" kern="1200">
              <a:solidFill>
                <a:schemeClr val="bg1"/>
              </a:solidFill>
              <a:latin typeface="+mn-lt"/>
              <a:cs typeface="Calibri"/>
            </a:endParaRPr>
          </a:p>
        </p:txBody>
      </p:sp>
      <p:sp>
        <p:nvSpPr>
          <p:cNvPr id="2" name="TextBox 1">
            <a:extLst>
              <a:ext uri="{FF2B5EF4-FFF2-40B4-BE49-F238E27FC236}">
                <a16:creationId xmlns:a16="http://schemas.microsoft.com/office/drawing/2014/main" id="{11CC8DB3-8B0D-460E-2E65-4FA5F1BE377A}"/>
              </a:ext>
            </a:extLst>
          </p:cNvPr>
          <p:cNvSpPr txBox="1"/>
          <p:nvPr/>
        </p:nvSpPr>
        <p:spPr>
          <a:xfrm>
            <a:off x="1355669" y="959029"/>
            <a:ext cx="9745883" cy="11249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endParaRPr lang="en-US" sz="4000" b="1" kern="1200">
              <a:solidFill>
                <a:schemeClr val="bg1"/>
              </a:solidFill>
              <a:latin typeface="Arial Nova"/>
              <a:ea typeface="+mj-ea"/>
              <a:cs typeface="Calibri"/>
            </a:endParaRPr>
          </a:p>
        </p:txBody>
      </p:sp>
      <p:sp>
        <p:nvSpPr>
          <p:cNvPr id="4" name="TextBox 3">
            <a:extLst>
              <a:ext uri="{FF2B5EF4-FFF2-40B4-BE49-F238E27FC236}">
                <a16:creationId xmlns:a16="http://schemas.microsoft.com/office/drawing/2014/main" id="{8CF70282-3252-6224-9EF3-86802FCDF417}"/>
              </a:ext>
            </a:extLst>
          </p:cNvPr>
          <p:cNvSpPr txBox="1"/>
          <p:nvPr/>
        </p:nvSpPr>
        <p:spPr>
          <a:xfrm>
            <a:off x="2066932" y="2155218"/>
            <a:ext cx="777374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930380">
              <a:spcAft>
                <a:spcPts val="485"/>
              </a:spcAft>
              <a:buFont typeface="Wingdings"/>
              <a:buChar char="Ø"/>
            </a:pPr>
            <a:endParaRPr lang="en-US" sz="2200" b="1">
              <a:latin typeface="Calibri"/>
              <a:ea typeface="Calibri"/>
              <a:cs typeface="Calibri"/>
            </a:endParaRPr>
          </a:p>
        </p:txBody>
      </p:sp>
    </p:spTree>
    <p:extLst>
      <p:ext uri="{BB962C8B-B14F-4D97-AF65-F5344CB8AC3E}">
        <p14:creationId xmlns:p14="http://schemas.microsoft.com/office/powerpoint/2010/main" val="4244713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14FD09-8BAE-3CB7-711E-77918F09032E}"/>
              </a:ext>
            </a:extLst>
          </p:cNvPr>
          <p:cNvSpPr>
            <a:spLocks noGrp="1"/>
          </p:cNvSpPr>
          <p:nvPr/>
        </p:nvSpPr>
        <p:spPr>
          <a:xfrm>
            <a:off x="1061897" y="600736"/>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solidFill>
                  <a:schemeClr val="bg1"/>
                </a:solidFill>
                <a:latin typeface="Algerian"/>
                <a:cs typeface="Calibri Light"/>
              </a:rPr>
              <a:t>VISUALIZATION</a:t>
            </a:r>
            <a:r>
              <a:rPr lang="en-US" sz="5200">
                <a:solidFill>
                  <a:schemeClr val="bg1"/>
                </a:solidFill>
                <a:latin typeface="Algerian"/>
                <a:cs typeface="Calibri Light"/>
              </a:rPr>
              <a:t> OF INDEXED AVL TREE</a:t>
            </a:r>
          </a:p>
        </p:txBody>
      </p:sp>
    </p:spTree>
    <p:extLst>
      <p:ext uri="{BB962C8B-B14F-4D97-AF65-F5344CB8AC3E}">
        <p14:creationId xmlns:p14="http://schemas.microsoft.com/office/powerpoint/2010/main" val="286184971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13D47CB-8D6D-FAC8-E8FD-2CBA68612348}"/>
              </a:ext>
            </a:extLst>
          </p:cNvPr>
          <p:cNvSpPr txBox="1"/>
          <p:nvPr/>
        </p:nvSpPr>
        <p:spPr>
          <a:xfrm>
            <a:off x="6922294" y="391596"/>
            <a:ext cx="4094141" cy="122447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b="1">
                <a:ln w="3175" cmpd="sng">
                  <a:noFill/>
                </a:ln>
                <a:solidFill>
                  <a:schemeClr val="bg1"/>
                </a:solidFill>
                <a:latin typeface="Arial Nova"/>
                <a:ea typeface="+mj-ea"/>
                <a:cs typeface="+mj-cs"/>
              </a:rPr>
              <a:t>OVERVIEW</a:t>
            </a:r>
          </a:p>
        </p:txBody>
      </p:sp>
      <p:pic>
        <p:nvPicPr>
          <p:cNvPr id="6" name="Picture 5" descr="Computer script on a screen">
            <a:extLst>
              <a:ext uri="{FF2B5EF4-FFF2-40B4-BE49-F238E27FC236}">
                <a16:creationId xmlns:a16="http://schemas.microsoft.com/office/drawing/2014/main" id="{8E6EFF28-9F01-9529-9EC4-0186CE20A61F}"/>
              </a:ext>
            </a:extLst>
          </p:cNvPr>
          <p:cNvPicPr>
            <a:picLocks noChangeAspect="1"/>
          </p:cNvPicPr>
          <p:nvPr/>
        </p:nvPicPr>
        <p:blipFill rotWithShape="1">
          <a:blip r:embed="rId2"/>
          <a:srcRect r="39780" b="-2"/>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20" name="Group 12">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4" name="Freeform: Shape 13">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B3D2CE06-0784-BC84-90B8-CC3F10135371}"/>
              </a:ext>
            </a:extLst>
          </p:cNvPr>
          <p:cNvSpPr txBox="1"/>
          <p:nvPr/>
        </p:nvSpPr>
        <p:spPr>
          <a:xfrm>
            <a:off x="6922295" y="1122338"/>
            <a:ext cx="4391024" cy="546806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114300" indent="-342900">
              <a:lnSpc>
                <a:spcPct val="90000"/>
              </a:lnSpc>
              <a:spcBef>
                <a:spcPct val="20000"/>
              </a:spcBef>
              <a:spcAft>
                <a:spcPts val="600"/>
              </a:spcAft>
              <a:buClr>
                <a:schemeClr val="accent1"/>
              </a:buClr>
              <a:buSzPct val="114999"/>
              <a:buFont typeface="Arial" panose="020B0604020202020204" pitchFamily="34" charset="0"/>
              <a:buChar char="•"/>
            </a:pPr>
            <a:r>
              <a:rPr lang="en-US" sz="2400" b="1">
                <a:solidFill>
                  <a:schemeClr val="bg1"/>
                </a:solidFill>
                <a:latin typeface="Corbel"/>
                <a:ea typeface="+mn-lt"/>
                <a:cs typeface="+mn-lt"/>
              </a:rPr>
              <a:t>We have developed an application that visually demonstrates the operations of an indexed AVL Tree using the </a:t>
            </a:r>
            <a:r>
              <a:rPr lang="en-US" sz="2400" b="1" err="1">
                <a:solidFill>
                  <a:schemeClr val="bg1"/>
                </a:solidFill>
                <a:latin typeface="Corbel"/>
                <a:ea typeface="+mn-lt"/>
                <a:cs typeface="+mn-lt"/>
              </a:rPr>
              <a:t>tkinter</a:t>
            </a:r>
            <a:r>
              <a:rPr lang="en-US" sz="2400" b="1">
                <a:solidFill>
                  <a:schemeClr val="bg1"/>
                </a:solidFill>
                <a:latin typeface="Corbel"/>
                <a:ea typeface="+mn-lt"/>
                <a:cs typeface="+mn-lt"/>
              </a:rPr>
              <a:t> library. This interactive GUI allows users to observe the insertion, deletion, and searching operations based on the index of the tree nodes.</a:t>
            </a:r>
          </a:p>
          <a:p>
            <a:pPr marL="114300" indent="-342900">
              <a:lnSpc>
                <a:spcPct val="90000"/>
              </a:lnSpc>
              <a:spcBef>
                <a:spcPct val="20000"/>
              </a:spcBef>
              <a:spcAft>
                <a:spcPts val="600"/>
              </a:spcAft>
              <a:buClr>
                <a:schemeClr val="accent1"/>
              </a:buClr>
              <a:buSzPct val="114999"/>
              <a:buFont typeface="Arial" panose="020B0604020202020204" pitchFamily="34" charset="0"/>
              <a:buChar char="•"/>
            </a:pPr>
            <a:r>
              <a:rPr lang="en-US" sz="2400" b="1">
                <a:solidFill>
                  <a:schemeClr val="bg1"/>
                </a:solidFill>
                <a:latin typeface="Corbel"/>
                <a:ea typeface="+mn-lt"/>
                <a:cs typeface="+mn-lt"/>
              </a:rPr>
              <a:t>Additionally, the application includes a "Show Array" option that opens a window displaying the information stored in each index of the AVL Tree.</a:t>
            </a:r>
          </a:p>
          <a:p>
            <a:pPr indent="-228600">
              <a:lnSpc>
                <a:spcPct val="90000"/>
              </a:lnSpc>
              <a:spcBef>
                <a:spcPct val="20000"/>
              </a:spcBef>
              <a:spcAft>
                <a:spcPts val="600"/>
              </a:spcAft>
              <a:buClr>
                <a:schemeClr val="accent1"/>
              </a:buClr>
              <a:buSzPct val="114999"/>
              <a:buFont typeface="Arial" panose="020B0604020202020204" pitchFamily="34" charset="0"/>
              <a:buChar char="•"/>
            </a:pPr>
            <a:endParaRPr lang="en-US" sz="3600">
              <a:solidFill>
                <a:schemeClr val="bg1"/>
              </a:solidFill>
              <a:latin typeface="Times New Roman"/>
              <a:cs typeface="Calibri"/>
            </a:endParaRPr>
          </a:p>
        </p:txBody>
      </p:sp>
    </p:spTree>
    <p:extLst>
      <p:ext uri="{BB962C8B-B14F-4D97-AF65-F5344CB8AC3E}">
        <p14:creationId xmlns:p14="http://schemas.microsoft.com/office/powerpoint/2010/main" val="285272150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2023-06-10T06:34:47Z</dcterms:created>
  <dcterms:modified xsi:type="dcterms:W3CDTF">2023-06-11T17:13:32Z</dcterms:modified>
</cp:coreProperties>
</file>