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0" r:id="rId5"/>
    <p:sldId id="261" r:id="rId6"/>
    <p:sldId id="262" r:id="rId7"/>
    <p:sldId id="263" r:id="rId8"/>
    <p:sldId id="264" r:id="rId9"/>
    <p:sldId id="280"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1" r:id="rId25"/>
    <p:sldId id="282" r:id="rId26"/>
    <p:sldId id="283"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00EE29-DDA5-49BE-B051-424C93E2178A}" type="datetimeFigureOut">
              <a:rPr lang="en-US" smtClean="0"/>
              <a:pPr/>
              <a:t>3/11/2022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16DF09-A7BC-4C38-B3AC-84C1B74DF33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0516DF09-A7BC-4C38-B3AC-84C1B74DF33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40854-880D-4C1A-8BAE-30363F67D45A}"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440854-880D-4C1A-8BAE-30363F67D45A}"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440854-880D-4C1A-8BAE-30363F67D45A}" type="datetimeFigureOut">
              <a:rPr lang="en-US" smtClean="0"/>
              <a:pPr/>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440854-880D-4C1A-8BAE-30363F67D45A}" type="datetimeFigureOut">
              <a:rPr lang="en-US" smtClean="0"/>
              <a:pPr/>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40854-880D-4C1A-8BAE-30363F67D45A}" type="datetimeFigureOut">
              <a:rPr lang="en-US" smtClean="0"/>
              <a:pPr/>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40854-880D-4C1A-8BAE-30363F67D45A}"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40854-880D-4C1A-8BAE-30363F67D45A}"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0854-880D-4C1A-8BAE-30363F67D45A}" type="datetimeFigureOut">
              <a:rPr lang="en-US" smtClean="0"/>
              <a:pPr/>
              <a:t>3/11/2022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96AF7-7D5B-4C1A-888E-A5FC7E65A1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a:t>
            </a:r>
            <a:br>
              <a:rPr lang="en-US" dirty="0" smtClean="0"/>
            </a:br>
            <a:r>
              <a:rPr lang="en-US" dirty="0" smtClean="0"/>
              <a:t>Data science</a:t>
            </a:r>
            <a:br>
              <a:rPr lang="en-US" dirty="0" smtClean="0"/>
            </a:br>
            <a:r>
              <a:rPr lang="en-US" dirty="0" smtClean="0"/>
              <a:t>Project</a:t>
            </a:r>
            <a:br>
              <a:rPr lang="en-US" dirty="0" smtClean="0"/>
            </a:br>
            <a:r>
              <a:rPr lang="en-US" dirty="0" smtClean="0"/>
              <a:t>on</a:t>
            </a:r>
            <a:endParaRPr lang="en-US" dirty="0"/>
          </a:p>
        </p:txBody>
      </p:sp>
      <p:sp>
        <p:nvSpPr>
          <p:cNvPr id="3" name="Subtitle 2"/>
          <p:cNvSpPr>
            <a:spLocks noGrp="1"/>
          </p:cNvSpPr>
          <p:nvPr>
            <p:ph type="subTitle" idx="1"/>
          </p:nvPr>
        </p:nvSpPr>
        <p:spPr/>
        <p:txBody>
          <a:bodyPr>
            <a:normAutofit/>
          </a:bodyPr>
          <a:lstStyle/>
          <a:p>
            <a:r>
              <a:rPr lang="en-US" dirty="0" smtClean="0">
                <a:solidFill>
                  <a:srgbClr val="00B050"/>
                </a:solidFill>
              </a:rPr>
              <a:t>“</a:t>
            </a:r>
            <a:r>
              <a:rPr lang="en-IN" dirty="0" smtClean="0">
                <a:solidFill>
                  <a:srgbClr val="00B050"/>
                </a:solidFill>
              </a:rPr>
              <a:t>HOUSING PRICE PREDICTION</a:t>
            </a:r>
            <a:r>
              <a:rPr lang="en-US" dirty="0" smtClean="0">
                <a:solidFill>
                  <a:srgbClr val="00B050"/>
                </a:solidFill>
              </a:rPr>
              <a:t>”</a:t>
            </a:r>
            <a:endParaRPr lang="en-US" dirty="0" smtClean="0">
              <a:solidFill>
                <a:srgbClr val="00B050"/>
              </a:solidFill>
            </a:endParaRPr>
          </a:p>
          <a:p>
            <a:r>
              <a:rPr lang="en-US" dirty="0" smtClean="0"/>
              <a:t>Submitted by: </a:t>
            </a:r>
            <a:r>
              <a:rPr lang="en-US" dirty="0" err="1" smtClean="0"/>
              <a:t>Santosh</a:t>
            </a:r>
            <a:r>
              <a:rPr lang="en-US" dirty="0" smtClean="0"/>
              <a:t> </a:t>
            </a:r>
            <a:r>
              <a:rPr lang="en-US" dirty="0" err="1" smtClean="0"/>
              <a:t>Arvind</a:t>
            </a:r>
            <a:r>
              <a:rPr lang="en-US" dirty="0" smtClean="0"/>
              <a:t> </a:t>
            </a:r>
            <a:r>
              <a:rPr lang="en-US" dirty="0" err="1" smtClean="0"/>
              <a:t>Dharam</a:t>
            </a:r>
            <a:r>
              <a:rPr lang="en-US" dirty="0" smtClean="0"/>
              <a:t> </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of Outliers</a:t>
            </a:r>
            <a:endParaRPr lang="en-US" dirty="0"/>
          </a:p>
        </p:txBody>
      </p:sp>
      <p:pic>
        <p:nvPicPr>
          <p:cNvPr id="6" name="Content Placeholder 5" descr="C:\Users\SAI BABA\Pictures\Screenshots\Screenshot (1666).png"/>
          <p:cNvPicPr>
            <a:picLocks noGrp="1"/>
          </p:cNvPicPr>
          <p:nvPr>
            <p:ph idx="1"/>
          </p:nvPr>
        </p:nvPicPr>
        <p:blipFill>
          <a:blip r:embed="rId2"/>
          <a:srcRect/>
          <a:stretch>
            <a:fillRect/>
          </a:stretch>
        </p:blipFill>
        <p:spPr bwMode="auto">
          <a:xfrm>
            <a:off x="1261262" y="1600200"/>
            <a:ext cx="6621476"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Removing </a:t>
            </a:r>
            <a:r>
              <a:rPr lang="en-US" dirty="0" smtClean="0"/>
              <a:t>outliers</a:t>
            </a:r>
            <a:br>
              <a:rPr lang="en-US" dirty="0" smtClean="0"/>
            </a:br>
            <a:r>
              <a:rPr lang="en-IN" sz="2200" dirty="0" smtClean="0"/>
              <a:t>So after removing the outliers we have 483 rows and 76 column remaining</a:t>
            </a:r>
            <a:r>
              <a:rPr lang="en-US" dirty="0" smtClean="0"/>
              <a:t/>
            </a:r>
            <a:br>
              <a:rPr lang="en-US" dirty="0" smtClean="0"/>
            </a:br>
            <a:endParaRPr lang="en-US" dirty="0"/>
          </a:p>
        </p:txBody>
      </p:sp>
      <p:pic>
        <p:nvPicPr>
          <p:cNvPr id="7" name="Content Placeholder 6" descr="C:\Users\SAI BABA\Pictures\Screenshots\Screenshot (1668).png"/>
          <p:cNvPicPr>
            <a:picLocks noGrp="1"/>
          </p:cNvPicPr>
          <p:nvPr>
            <p:ph idx="1"/>
          </p:nvPr>
        </p:nvPicPr>
        <p:blipFill>
          <a:blip r:embed="rId2"/>
          <a:srcRect/>
          <a:stretch>
            <a:fillRect/>
          </a:stretch>
        </p:blipFill>
        <p:spPr bwMode="auto">
          <a:xfrm>
            <a:off x="1137758" y="1748336"/>
            <a:ext cx="6868484" cy="42296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skewness in dataset</a:t>
            </a:r>
            <a:endParaRPr lang="en-US" dirty="0"/>
          </a:p>
        </p:txBody>
      </p:sp>
      <p:pic>
        <p:nvPicPr>
          <p:cNvPr id="5" name="Content Placeholder 4" descr="C:\Users\SAI BABA\Pictures\Screenshots\Screenshot (1670).png"/>
          <p:cNvPicPr>
            <a:picLocks noGrp="1"/>
          </p:cNvPicPr>
          <p:nvPr>
            <p:ph idx="1"/>
          </p:nvPr>
        </p:nvPicPr>
        <p:blipFill>
          <a:blip r:embed="rId2"/>
          <a:srcRect/>
          <a:stretch>
            <a:fillRect/>
          </a:stretch>
        </p:blipFill>
        <p:spPr bwMode="auto">
          <a:xfrm>
            <a:off x="1714480" y="1600200"/>
            <a:ext cx="6072230"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Representation of Data</a:t>
            </a:r>
            <a:endParaRPr lang="en-US" dirty="0"/>
          </a:p>
        </p:txBody>
      </p:sp>
      <p:pic>
        <p:nvPicPr>
          <p:cNvPr id="4100" name="Picture 4" descr="C:\Users\SAI BABA\Pictures\Screenshots\Screenshot (1599).png"/>
          <p:cNvPicPr>
            <a:picLocks noChangeAspect="1" noChangeArrowheads="1"/>
          </p:cNvPicPr>
          <p:nvPr/>
        </p:nvPicPr>
        <p:blipFill>
          <a:blip r:embed="rId2"/>
          <a:srcRect/>
          <a:stretch>
            <a:fillRect/>
          </a:stretch>
        </p:blipFill>
        <p:spPr bwMode="auto">
          <a:xfrm>
            <a:off x="1357290" y="3786191"/>
            <a:ext cx="7286676" cy="1071569"/>
          </a:xfrm>
          <a:prstGeom prst="rect">
            <a:avLst/>
          </a:prstGeom>
          <a:noFill/>
        </p:spPr>
      </p:pic>
      <p:pic>
        <p:nvPicPr>
          <p:cNvPr id="4101" name="Picture 5" descr="C:\Users\SAI BABA\Pictures\Screenshots\Screenshot (1600).png"/>
          <p:cNvPicPr>
            <a:picLocks noChangeAspect="1" noChangeArrowheads="1"/>
          </p:cNvPicPr>
          <p:nvPr/>
        </p:nvPicPr>
        <p:blipFill>
          <a:blip r:embed="rId3"/>
          <a:srcRect/>
          <a:stretch>
            <a:fillRect/>
          </a:stretch>
        </p:blipFill>
        <p:spPr bwMode="auto">
          <a:xfrm>
            <a:off x="1285852" y="4929199"/>
            <a:ext cx="7383463" cy="857255"/>
          </a:xfrm>
          <a:prstGeom prst="rect">
            <a:avLst/>
          </a:prstGeom>
          <a:noFill/>
        </p:spPr>
      </p:pic>
      <p:pic>
        <p:nvPicPr>
          <p:cNvPr id="9" name="Content Placeholder 8" descr="C:\Users\SAI BABA\Pictures\Screenshots\Screenshot (1672).png"/>
          <p:cNvPicPr>
            <a:picLocks noGrp="1"/>
          </p:cNvPicPr>
          <p:nvPr>
            <p:ph idx="1"/>
          </p:nvPr>
        </p:nvPicPr>
        <p:blipFill>
          <a:blip r:embed="rId4"/>
          <a:srcRect/>
          <a:stretch>
            <a:fillRect/>
          </a:stretch>
        </p:blipFill>
        <p:spPr bwMode="auto">
          <a:xfrm>
            <a:off x="732888" y="1142984"/>
            <a:ext cx="7911077" cy="5143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Scatter </a:t>
            </a:r>
            <a:r>
              <a:rPr lang="en-US" dirty="0" smtClean="0"/>
              <a:t>Plot</a:t>
            </a:r>
            <a:br>
              <a:rPr lang="en-US" dirty="0" smtClean="0"/>
            </a:br>
            <a:r>
              <a:rPr lang="en-IN" sz="2000" dirty="0" smtClean="0"/>
              <a:t>It shows the linear relationship between target variable and respective columns</a:t>
            </a:r>
            <a:r>
              <a:rPr lang="en-US" dirty="0" smtClean="0"/>
              <a:t/>
            </a:r>
            <a:br>
              <a:rPr lang="en-US" dirty="0" smtClean="0"/>
            </a:br>
            <a:endParaRPr lang="en-US" dirty="0"/>
          </a:p>
        </p:txBody>
      </p:sp>
      <p:sp>
        <p:nvSpPr>
          <p:cNvPr id="4" name="Content Placeholder 3"/>
          <p:cNvSpPr>
            <a:spLocks noGrp="1"/>
          </p:cNvSpPr>
          <p:nvPr>
            <p:ph idx="1"/>
          </p:nvPr>
        </p:nvSpPr>
        <p:spPr/>
        <p:txBody>
          <a:bodyPr/>
          <a:lstStyle/>
          <a:p>
            <a:endParaRPr lang="en-US"/>
          </a:p>
        </p:txBody>
      </p:sp>
      <p:pic>
        <p:nvPicPr>
          <p:cNvPr id="5" name="Picture 4" descr="C:\Users\SAI BABA\Pictures\Screenshots\Screenshot (1675).png"/>
          <p:cNvPicPr/>
          <p:nvPr/>
        </p:nvPicPr>
        <p:blipFill>
          <a:blip r:embed="rId2"/>
          <a:srcRect/>
          <a:stretch>
            <a:fillRect/>
          </a:stretch>
        </p:blipFill>
        <p:spPr bwMode="auto">
          <a:xfrm>
            <a:off x="357158" y="1500174"/>
            <a:ext cx="8501122" cy="48577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descr="C:\Users\SAI BABA\Pictures\Screenshots\Screenshot (1676).png"/>
          <p:cNvPicPr>
            <a:picLocks noGrp="1"/>
          </p:cNvPicPr>
          <p:nvPr>
            <p:ph idx="1"/>
          </p:nvPr>
        </p:nvPicPr>
        <p:blipFill>
          <a:blip r:embed="rId2"/>
          <a:srcRect/>
          <a:stretch>
            <a:fillRect/>
          </a:stretch>
        </p:blipFill>
        <p:spPr bwMode="auto">
          <a:xfrm>
            <a:off x="285720" y="214290"/>
            <a:ext cx="8572560" cy="64294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Divide dataset into x and y variable</a:t>
            </a:r>
            <a:endParaRPr lang="en-US" dirty="0"/>
          </a:p>
        </p:txBody>
      </p:sp>
      <p:sp>
        <p:nvSpPr>
          <p:cNvPr id="4" name="Content Placeholder 3"/>
          <p:cNvSpPr>
            <a:spLocks noGrp="1"/>
          </p:cNvSpPr>
          <p:nvPr>
            <p:ph idx="1"/>
          </p:nvPr>
        </p:nvSpPr>
        <p:spPr/>
        <p:txBody>
          <a:bodyPr/>
          <a:lstStyle/>
          <a:p>
            <a:endParaRPr lang="en-US"/>
          </a:p>
        </p:txBody>
      </p:sp>
      <p:pic>
        <p:nvPicPr>
          <p:cNvPr id="5" name="Picture 4" descr="C:\Users\SAI BABA\Pictures\Screenshots\Screenshot (1678).png"/>
          <p:cNvPicPr/>
          <p:nvPr/>
        </p:nvPicPr>
        <p:blipFill>
          <a:blip r:embed="rId2"/>
          <a:srcRect/>
          <a:stretch>
            <a:fillRect/>
          </a:stretch>
        </p:blipFill>
        <p:spPr bwMode="auto">
          <a:xfrm>
            <a:off x="357158" y="1214423"/>
            <a:ext cx="8429684" cy="5143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using multiple Algorithms we are calculating the best </a:t>
            </a:r>
            <a:r>
              <a:rPr lang="en-US" sz="2800" dirty="0" err="1" smtClean="0"/>
              <a:t>Algo</a:t>
            </a:r>
            <a:r>
              <a:rPr lang="en-US" sz="2800" dirty="0" smtClean="0"/>
              <a:t> which suit best for our data set </a:t>
            </a:r>
            <a:endParaRPr lang="en-US" sz="2800" dirty="0"/>
          </a:p>
        </p:txBody>
      </p:sp>
      <p:pic>
        <p:nvPicPr>
          <p:cNvPr id="6" name="Content Placeholder 5" descr="C:\Users\SAI BABA\Pictures\Screenshots\Screenshot (1680).png"/>
          <p:cNvPicPr>
            <a:picLocks noGrp="1"/>
          </p:cNvPicPr>
          <p:nvPr>
            <p:ph idx="1"/>
          </p:nvPr>
        </p:nvPicPr>
        <p:blipFill>
          <a:blip r:embed="rId2"/>
          <a:srcRect/>
          <a:stretch>
            <a:fillRect/>
          </a:stretch>
        </p:blipFill>
        <p:spPr bwMode="auto">
          <a:xfrm>
            <a:off x="928662" y="1600201"/>
            <a:ext cx="7358114" cy="3686188"/>
          </a:xfrm>
          <a:prstGeom prst="rect">
            <a:avLst/>
          </a:prstGeom>
          <a:noFill/>
          <a:ln w="9525">
            <a:noFill/>
            <a:miter lim="800000"/>
            <a:headEnd/>
            <a:tailEnd/>
          </a:ln>
        </p:spPr>
      </p:pic>
      <p:pic>
        <p:nvPicPr>
          <p:cNvPr id="7" name="Picture 6" descr="C:\Users\SAI BABA\Pictures\Screenshots\Screenshot (1682).png"/>
          <p:cNvPicPr/>
          <p:nvPr/>
        </p:nvPicPr>
        <p:blipFill>
          <a:blip r:embed="rId3"/>
          <a:srcRect/>
          <a:stretch>
            <a:fillRect/>
          </a:stretch>
        </p:blipFill>
        <p:spPr bwMode="auto">
          <a:xfrm>
            <a:off x="1500166" y="5429264"/>
            <a:ext cx="6715172" cy="6534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a:t>
            </a:r>
            <a:endParaRPr lang="en-US" dirty="0"/>
          </a:p>
        </p:txBody>
      </p:sp>
      <p:pic>
        <p:nvPicPr>
          <p:cNvPr id="5" name="Content Placeholder 4" descr="C:\Users\SAI BABA\Pictures\Screenshots\Screenshot (1684).png"/>
          <p:cNvPicPr>
            <a:picLocks noGrp="1"/>
          </p:cNvPicPr>
          <p:nvPr>
            <p:ph idx="1"/>
          </p:nvPr>
        </p:nvPicPr>
        <p:blipFill>
          <a:blip r:embed="rId2"/>
          <a:srcRect/>
          <a:stretch>
            <a:fillRect/>
          </a:stretch>
        </p:blipFill>
        <p:spPr bwMode="auto">
          <a:xfrm>
            <a:off x="1071538" y="1785926"/>
            <a:ext cx="6929486" cy="42148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pic>
        <p:nvPicPr>
          <p:cNvPr id="5" name="Content Placeholder 4" descr="C:\Users\SAI BABA\Pictures\Screenshots\Screenshot (1686).png"/>
          <p:cNvPicPr>
            <a:picLocks noGrp="1"/>
          </p:cNvPicPr>
          <p:nvPr>
            <p:ph idx="1"/>
          </p:nvPr>
        </p:nvPicPr>
        <p:blipFill>
          <a:blip r:embed="rId2"/>
          <a:srcRect/>
          <a:stretch>
            <a:fillRect/>
          </a:stretch>
        </p:blipFill>
        <p:spPr bwMode="auto">
          <a:xfrm>
            <a:off x="1214414" y="1571612"/>
            <a:ext cx="6858047" cy="45005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smtClean="0"/>
              <a:t>Statement</a:t>
            </a:r>
            <a:endParaRPr lang="en-US" dirty="0"/>
          </a:p>
        </p:txBody>
      </p:sp>
      <p:sp>
        <p:nvSpPr>
          <p:cNvPr id="3" name="Content Placeholder 2"/>
          <p:cNvSpPr>
            <a:spLocks noGrp="1"/>
          </p:cNvSpPr>
          <p:nvPr>
            <p:ph idx="1"/>
          </p:nvPr>
        </p:nvSpPr>
        <p:spPr/>
        <p:txBody>
          <a:bodyPr>
            <a:noAutofit/>
          </a:bodyPr>
          <a:lstStyle/>
          <a:p>
            <a:pPr algn="just">
              <a:buNone/>
            </a:pPr>
            <a:r>
              <a:rPr lang="en-US" sz="28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endParaRPr lang="en-US"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 </a:t>
            </a:r>
            <a:r>
              <a:rPr lang="en-IN" sz="2000" dirty="0" smtClean="0">
                <a:latin typeface="Times New Roman" pitchFamily="18" charset="0"/>
                <a:cs typeface="Times New Roman" pitchFamily="18" charset="0"/>
              </a:rPr>
              <a:t>Which variables are important to predict the price of variable? </a:t>
            </a:r>
            <a:endParaRPr lang="en-US"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 </a:t>
            </a:r>
            <a:r>
              <a:rPr lang="en-IN" sz="2000" dirty="0" smtClean="0">
                <a:latin typeface="Times New Roman" pitchFamily="18" charset="0"/>
                <a:cs typeface="Times New Roman" pitchFamily="18" charset="0"/>
              </a:rPr>
              <a:t>How do these variables describe the price of the house?</a:t>
            </a:r>
            <a:endParaRPr lang="en-US" sz="2000" dirty="0" smtClean="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Regularization</a:t>
            </a:r>
            <a:br>
              <a:rPr lang="en-US" dirty="0" smtClean="0"/>
            </a:br>
            <a:r>
              <a:rPr lang="en-IN" sz="2000" dirty="0" smtClean="0"/>
              <a:t>We have done a regularization from that we got </a:t>
            </a:r>
            <a:r>
              <a:rPr lang="en-IN" sz="2000" dirty="0" err="1" smtClean="0"/>
              <a:t>cv</a:t>
            </a:r>
            <a:r>
              <a:rPr lang="en-IN" sz="2000" dirty="0" smtClean="0"/>
              <a:t> score as 88.31% and R2 score as 93.15%</a:t>
            </a:r>
            <a:r>
              <a:rPr lang="en-US" sz="2000" dirty="0" smtClean="0"/>
              <a:t/>
            </a:r>
            <a:br>
              <a:rPr lang="en-US" sz="2000" dirty="0" smtClean="0"/>
            </a:br>
            <a:r>
              <a:rPr lang="en-IN" sz="2000" b="1" dirty="0" smtClean="0"/>
              <a:t> </a:t>
            </a:r>
            <a:r>
              <a:rPr lang="en-US" dirty="0" smtClean="0"/>
              <a:t/>
            </a:r>
            <a:br>
              <a:rPr lang="en-US" dirty="0" smtClean="0"/>
            </a:br>
            <a:endParaRPr lang="en-US" dirty="0"/>
          </a:p>
        </p:txBody>
      </p:sp>
      <p:pic>
        <p:nvPicPr>
          <p:cNvPr id="5" name="Content Placeholder 4" descr="C:\Users\SAI BABA\Pictures\Screenshots\Screenshot (1688).png"/>
          <p:cNvPicPr>
            <a:picLocks noGrp="1"/>
          </p:cNvPicPr>
          <p:nvPr>
            <p:ph idx="1"/>
          </p:nvPr>
        </p:nvPicPr>
        <p:blipFill>
          <a:blip r:embed="rId2"/>
          <a:srcRect/>
          <a:stretch>
            <a:fillRect/>
          </a:stretch>
        </p:blipFill>
        <p:spPr bwMode="auto">
          <a:xfrm>
            <a:off x="1357290" y="1500174"/>
            <a:ext cx="7000924" cy="47863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Ensemble </a:t>
            </a:r>
            <a:r>
              <a:rPr lang="en-US" dirty="0" smtClean="0"/>
              <a:t>technique</a:t>
            </a:r>
            <a:br>
              <a:rPr lang="en-US" dirty="0" smtClean="0"/>
            </a:br>
            <a:r>
              <a:rPr lang="en-IN" sz="2000" dirty="0" smtClean="0"/>
              <a:t>from this we got a R2score as 87.35% and cross validation score as 87% </a:t>
            </a:r>
            <a:r>
              <a:rPr lang="en-US" sz="2000" dirty="0" smtClean="0"/>
              <a:t/>
            </a:r>
            <a:br>
              <a:rPr lang="en-US" sz="2000" dirty="0" smtClean="0"/>
            </a:br>
            <a:endParaRPr lang="en-US" sz="2000" dirty="0"/>
          </a:p>
        </p:txBody>
      </p:sp>
      <p:pic>
        <p:nvPicPr>
          <p:cNvPr id="5" name="Content Placeholder 4" descr="C:\Users\SAI BABA\Pictures\Screenshots\Screenshot (1690).png"/>
          <p:cNvPicPr>
            <a:picLocks noGrp="1"/>
          </p:cNvPicPr>
          <p:nvPr>
            <p:ph idx="1"/>
          </p:nvPr>
        </p:nvPicPr>
        <p:blipFill>
          <a:blip r:embed="rId2"/>
          <a:srcRect/>
          <a:stretch>
            <a:fillRect/>
          </a:stretch>
        </p:blipFill>
        <p:spPr bwMode="auto">
          <a:xfrm>
            <a:off x="1142976" y="1905520"/>
            <a:ext cx="6929486" cy="423812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endParaRPr lang="en-US"/>
          </a:p>
        </p:txBody>
      </p:sp>
      <p:pic>
        <p:nvPicPr>
          <p:cNvPr id="5" name="Picture 4" descr="C:\Users\SAI BABA\Pictures\Screenshots\Screenshot (1692).png"/>
          <p:cNvPicPr/>
          <p:nvPr/>
        </p:nvPicPr>
        <p:blipFill>
          <a:blip r:embed="rId2"/>
          <a:srcRect/>
          <a:stretch>
            <a:fillRect/>
          </a:stretch>
        </p:blipFill>
        <p:spPr bwMode="auto">
          <a:xfrm>
            <a:off x="428596" y="0"/>
            <a:ext cx="8358246" cy="635795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pic>
        <p:nvPicPr>
          <p:cNvPr id="5" name="Content Placeholder 4" descr="C:\Users\SAI BABA\Pictures\Screenshots\Screenshot (1694).png"/>
          <p:cNvPicPr>
            <a:picLocks noGrp="1"/>
          </p:cNvPicPr>
          <p:nvPr>
            <p:ph idx="1"/>
          </p:nvPr>
        </p:nvPicPr>
        <p:blipFill>
          <a:blip r:embed="rId2"/>
          <a:srcRect/>
          <a:stretch>
            <a:fillRect/>
          </a:stretch>
        </p:blipFill>
        <p:spPr bwMode="auto">
          <a:xfrm>
            <a:off x="823389" y="1857364"/>
            <a:ext cx="7497222" cy="35719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IN" dirty="0" smtClean="0"/>
              <a:t>    We </a:t>
            </a:r>
            <a:r>
              <a:rPr lang="en-IN" dirty="0" smtClean="0"/>
              <a:t>observed that data was filled with some outliers it is removed, also there some encoding is done now data is uniformly distributed in column. it is also observed from </a:t>
            </a:r>
            <a:r>
              <a:rPr lang="en-IN" dirty="0" smtClean="0"/>
              <a:t>sub plot, we </a:t>
            </a:r>
            <a:r>
              <a:rPr lang="en-IN" dirty="0" smtClean="0"/>
              <a:t>have saved model and also predicted the </a:t>
            </a:r>
            <a:r>
              <a:rPr lang="en-IN" dirty="0" smtClean="0"/>
              <a:t>result</a:t>
            </a:r>
            <a:r>
              <a:rPr lang="en-US" dirty="0" smtClean="0"/>
              <a:t> </a:t>
            </a:r>
            <a:r>
              <a:rPr lang="en-IN" dirty="0" smtClean="0"/>
              <a:t>with </a:t>
            </a:r>
            <a:r>
              <a:rPr lang="en-IN" dirty="0" smtClean="0"/>
              <a:t>help of saved model .model is ready for the future data prediction. now lets we will draw the result from the given test data which is provided to us. </a:t>
            </a: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extract the test dataset in </a:t>
            </a:r>
            <a:r>
              <a:rPr lang="en-IN" b="1" dirty="0" err="1" smtClean="0"/>
              <a:t>jupyter</a:t>
            </a:r>
            <a:r>
              <a:rPr lang="en-IN" b="1" dirty="0" smtClean="0"/>
              <a:t> notebook</a:t>
            </a:r>
            <a:endParaRPr lang="en-US" dirty="0"/>
          </a:p>
        </p:txBody>
      </p:sp>
      <p:pic>
        <p:nvPicPr>
          <p:cNvPr id="4" name="Content Placeholder 3" descr="C:\Users\SAI BABA\Pictures\Screenshots\Screenshot (1696).png"/>
          <p:cNvPicPr>
            <a:picLocks noGrp="1"/>
          </p:cNvPicPr>
          <p:nvPr>
            <p:ph idx="1"/>
          </p:nvPr>
        </p:nvPicPr>
        <p:blipFill>
          <a:blip r:embed="rId2"/>
          <a:srcRect/>
          <a:stretch>
            <a:fillRect/>
          </a:stretch>
        </p:blipFill>
        <p:spPr bwMode="auto">
          <a:xfrm>
            <a:off x="713836" y="1857364"/>
            <a:ext cx="7716327" cy="400052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Load saves model and predict the result for test </a:t>
            </a:r>
            <a:r>
              <a:rPr lang="en-IN" b="1" dirty="0" smtClean="0"/>
              <a:t>data</a:t>
            </a:r>
            <a:r>
              <a:rPr lang="en-US" dirty="0" smtClean="0"/>
              <a:t/>
            </a:r>
            <a:br>
              <a:rPr lang="en-US" dirty="0" smtClean="0"/>
            </a:br>
            <a:endParaRPr lang="en-US" dirty="0"/>
          </a:p>
        </p:txBody>
      </p:sp>
      <p:pic>
        <p:nvPicPr>
          <p:cNvPr id="4" name="Content Placeholder 3" descr="C:\Users\SAI BABA\Pictures\Screenshots\Screenshot (1698).png"/>
          <p:cNvPicPr>
            <a:picLocks noGrp="1"/>
          </p:cNvPicPr>
          <p:nvPr>
            <p:ph idx="1"/>
          </p:nvPr>
        </p:nvPicPr>
        <p:blipFill>
          <a:blip r:embed="rId2"/>
          <a:srcRect/>
          <a:stretch>
            <a:fillRect/>
          </a:stretch>
        </p:blipFill>
        <p:spPr bwMode="auto">
          <a:xfrm>
            <a:off x="1071538" y="1672125"/>
            <a:ext cx="6929486" cy="438211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lstStyle/>
          <a:p>
            <a:pPr algn="just">
              <a:buNone/>
            </a:pPr>
            <a:r>
              <a:rPr lang="en-IN" sz="4000" dirty="0" smtClean="0"/>
              <a:t>   </a:t>
            </a:r>
          </a:p>
          <a:p>
            <a:pPr algn="just">
              <a:buNone/>
            </a:pPr>
            <a:endParaRPr lang="en-IN" sz="4000" dirty="0" smtClean="0"/>
          </a:p>
          <a:p>
            <a:pPr algn="just">
              <a:buNone/>
            </a:pPr>
            <a:r>
              <a:rPr lang="en-IN" sz="4000" dirty="0" smtClean="0"/>
              <a:t>   So </a:t>
            </a:r>
            <a:r>
              <a:rPr lang="en-IN" sz="4000" dirty="0" smtClean="0"/>
              <a:t>in this way we have developed  </a:t>
            </a:r>
            <a:r>
              <a:rPr lang="en-IN" sz="4000" dirty="0" err="1" smtClean="0"/>
              <a:t>LinearRegression</a:t>
            </a:r>
            <a:r>
              <a:rPr lang="en-IN" sz="4000" dirty="0" smtClean="0"/>
              <a:t>() model, we saved it and also predicted the results</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EDA steps</a:t>
            </a:r>
            <a:br>
              <a:rPr lang="en-US" dirty="0" smtClean="0"/>
            </a:br>
            <a:r>
              <a:rPr lang="en-US" dirty="0" smtClean="0"/>
              <a:t>step-1(import necessary libraries)</a:t>
            </a:r>
            <a:endParaRPr lang="en-US" dirty="0"/>
          </a:p>
        </p:txBody>
      </p:sp>
      <p:pic>
        <p:nvPicPr>
          <p:cNvPr id="1026" name="Picture 2" descr="C:\Users\SAI BABA\Pictures\Screenshots\Screenshot (1298).png"/>
          <p:cNvPicPr>
            <a:picLocks noGrp="1" noChangeAspect="1" noChangeArrowheads="1"/>
          </p:cNvPicPr>
          <p:nvPr>
            <p:ph idx="1"/>
          </p:nvPr>
        </p:nvPicPr>
        <p:blipFill>
          <a:blip r:embed="rId2"/>
          <a:srcRect/>
          <a:stretch>
            <a:fillRect/>
          </a:stretch>
        </p:blipFill>
        <p:spPr bwMode="auto">
          <a:xfrm>
            <a:off x="1071538" y="1500174"/>
            <a:ext cx="7143799" cy="442915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Step-2(extract </a:t>
            </a:r>
            <a:r>
              <a:rPr lang="en-US" dirty="0" smtClean="0"/>
              <a:t>the dataset in </a:t>
            </a:r>
            <a:r>
              <a:rPr lang="en-US" dirty="0" err="1" smtClean="0"/>
              <a:t>jupyter</a:t>
            </a:r>
            <a:r>
              <a:rPr lang="en-US" dirty="0" smtClean="0"/>
              <a:t> notebook</a:t>
            </a:r>
            <a:r>
              <a:rPr lang="en-US" dirty="0" smtClean="0"/>
              <a:t>)</a:t>
            </a:r>
            <a:br>
              <a:rPr lang="en-US" dirty="0" smtClean="0"/>
            </a:br>
            <a:r>
              <a:rPr lang="en-IN" sz="2000" dirty="0" smtClean="0">
                <a:latin typeface="Times New Roman" pitchFamily="18" charset="0"/>
                <a:cs typeface="Times New Roman" pitchFamily="18" charset="0"/>
              </a:rPr>
              <a:t>Data is extracted for further analysis in </a:t>
            </a:r>
            <a:r>
              <a:rPr lang="en-IN" sz="2000" dirty="0" err="1" smtClean="0">
                <a:latin typeface="Times New Roman" pitchFamily="18" charset="0"/>
                <a:cs typeface="Times New Roman" pitchFamily="18" charset="0"/>
              </a:rPr>
              <a:t>jupyter</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notebook</a:t>
            </a:r>
            <a:r>
              <a:rPr lang="en-US" dirty="0" smtClean="0"/>
              <a:t/>
            </a:r>
            <a:br>
              <a:rPr lang="en-US" dirty="0" smtClean="0"/>
            </a:br>
            <a:endParaRPr lang="en-US" dirty="0"/>
          </a:p>
        </p:txBody>
      </p:sp>
      <p:pic>
        <p:nvPicPr>
          <p:cNvPr id="5" name="Content Placeholder 4" descr="C:\Users\SAI BABA\Pictures\Screenshots\Screenshot (1650).png"/>
          <p:cNvPicPr>
            <a:picLocks noGrp="1"/>
          </p:cNvPicPr>
          <p:nvPr>
            <p:ph idx="1"/>
          </p:nvPr>
        </p:nvPicPr>
        <p:blipFill>
          <a:blip r:embed="rId2"/>
          <a:srcRect/>
          <a:stretch>
            <a:fillRect/>
          </a:stretch>
        </p:blipFill>
        <p:spPr bwMode="auto">
          <a:xfrm>
            <a:off x="457200" y="1643050"/>
            <a:ext cx="8229600" cy="46434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Step-3(checking and removing null values</a:t>
            </a:r>
            <a:r>
              <a:rPr lang="en-US" dirty="0" smtClean="0"/>
              <a:t>)</a:t>
            </a:r>
            <a:br>
              <a:rPr lang="en-US" dirty="0" smtClean="0"/>
            </a:br>
            <a:endParaRPr lang="en-US" dirty="0"/>
          </a:p>
        </p:txBody>
      </p:sp>
      <p:pic>
        <p:nvPicPr>
          <p:cNvPr id="7" name="Content Placeholder 6" descr="C:\Users\SAI BABA\Pictures\Screenshots\Screenshot (1654).png"/>
          <p:cNvPicPr>
            <a:picLocks noGrp="1"/>
          </p:cNvPicPr>
          <p:nvPr>
            <p:ph idx="1"/>
          </p:nvPr>
        </p:nvPicPr>
        <p:blipFill>
          <a:blip r:embed="rId2"/>
          <a:srcRect/>
          <a:stretch>
            <a:fillRect/>
          </a:stretch>
        </p:blipFill>
        <p:spPr bwMode="auto">
          <a:xfrm>
            <a:off x="285721" y="1214422"/>
            <a:ext cx="3929090" cy="4525963"/>
          </a:xfrm>
          <a:prstGeom prst="rect">
            <a:avLst/>
          </a:prstGeom>
          <a:noFill/>
          <a:ln w="9525">
            <a:noFill/>
            <a:miter lim="800000"/>
            <a:headEnd/>
            <a:tailEnd/>
          </a:ln>
        </p:spPr>
      </p:pic>
      <p:pic>
        <p:nvPicPr>
          <p:cNvPr id="8" name="Picture 7" descr="C:\Users\SAI BABA\Pictures\Screenshots\Screenshot (1656).png"/>
          <p:cNvPicPr/>
          <p:nvPr/>
        </p:nvPicPr>
        <p:blipFill>
          <a:blip r:embed="rId3"/>
          <a:srcRect/>
          <a:stretch>
            <a:fillRect/>
          </a:stretch>
        </p:blipFill>
        <p:spPr bwMode="auto">
          <a:xfrm>
            <a:off x="4286248" y="1643050"/>
            <a:ext cx="4429124" cy="33260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Step-4(Data Encoding</a:t>
            </a:r>
            <a:r>
              <a:rPr lang="en-US" dirty="0" smtClean="0"/>
              <a:t>)</a:t>
            </a:r>
            <a:br>
              <a:rPr lang="en-US" dirty="0" smtClean="0"/>
            </a:br>
            <a:r>
              <a:rPr lang="en-IN" sz="2000" dirty="0" smtClean="0"/>
              <a:t>Data contains 77 columns and 1168 rows</a:t>
            </a:r>
            <a:r>
              <a:rPr lang="en-US" dirty="0" smtClean="0"/>
              <a:t/>
            </a:r>
            <a:br>
              <a:rPr lang="en-US" dirty="0" smtClean="0"/>
            </a:br>
            <a:endParaRPr lang="en-US" dirty="0"/>
          </a:p>
        </p:txBody>
      </p:sp>
      <p:sp>
        <p:nvSpPr>
          <p:cNvPr id="4" name="Content Placeholder 3"/>
          <p:cNvSpPr>
            <a:spLocks noGrp="1"/>
          </p:cNvSpPr>
          <p:nvPr>
            <p:ph idx="1"/>
          </p:nvPr>
        </p:nvSpPr>
        <p:spPr/>
        <p:txBody>
          <a:bodyPr/>
          <a:lstStyle/>
          <a:p>
            <a:endParaRPr lang="en-US"/>
          </a:p>
        </p:txBody>
      </p:sp>
      <p:pic>
        <p:nvPicPr>
          <p:cNvPr id="5" name="Picture 4" descr="C:\Users\SAI BABA\Pictures\Screenshots\Screenshot (1658).png"/>
          <p:cNvPicPr/>
          <p:nvPr/>
        </p:nvPicPr>
        <p:blipFill>
          <a:blip r:embed="rId2"/>
          <a:srcRect/>
          <a:stretch>
            <a:fillRect/>
          </a:stretch>
        </p:blipFill>
        <p:spPr bwMode="auto">
          <a:xfrm>
            <a:off x="500034" y="1357298"/>
            <a:ext cx="8358246" cy="48577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Step-5(Data Description and removing zero values present in min rows)</a:t>
            </a:r>
            <a:endParaRPr lang="en-US" dirty="0"/>
          </a:p>
        </p:txBody>
      </p:sp>
      <p:pic>
        <p:nvPicPr>
          <p:cNvPr id="5" name="Content Placeholder 4" descr="C:\Users\SAI BABA\Pictures\Screenshots\Screenshot (1660).png"/>
          <p:cNvPicPr>
            <a:picLocks noGrp="1"/>
          </p:cNvPicPr>
          <p:nvPr>
            <p:ph idx="1"/>
          </p:nvPr>
        </p:nvPicPr>
        <p:blipFill>
          <a:blip r:embed="rId2"/>
          <a:srcRect/>
          <a:stretch>
            <a:fillRect/>
          </a:stretch>
        </p:blipFill>
        <p:spPr bwMode="auto">
          <a:xfrm>
            <a:off x="857224" y="1428736"/>
            <a:ext cx="7668696" cy="2743583"/>
          </a:xfrm>
          <a:prstGeom prst="rect">
            <a:avLst/>
          </a:prstGeom>
          <a:noFill/>
          <a:ln w="9525">
            <a:noFill/>
            <a:miter lim="800000"/>
            <a:headEnd/>
            <a:tailEnd/>
          </a:ln>
        </p:spPr>
      </p:pic>
      <p:pic>
        <p:nvPicPr>
          <p:cNvPr id="6" name="Picture 5" descr="C:\Users\SAI BABA\Pictures\Screenshots\Screenshot (1662).png"/>
          <p:cNvPicPr/>
          <p:nvPr/>
        </p:nvPicPr>
        <p:blipFill>
          <a:blip r:embed="rId3"/>
          <a:srcRect/>
          <a:stretch>
            <a:fillRect/>
          </a:stretch>
        </p:blipFill>
        <p:spPr bwMode="auto">
          <a:xfrm>
            <a:off x="1142976" y="4643446"/>
            <a:ext cx="7286676" cy="19576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Heat Map(</a:t>
            </a:r>
            <a:r>
              <a:rPr lang="en-US" sz="3600" dirty="0" err="1" smtClean="0"/>
              <a:t>corelation</a:t>
            </a:r>
            <a:r>
              <a:rPr lang="en-US" sz="3600" dirty="0" smtClean="0"/>
              <a:t> between target column and </a:t>
            </a:r>
            <a:r>
              <a:rPr lang="en-US" sz="3600" dirty="0" err="1" smtClean="0"/>
              <a:t>sucessive</a:t>
            </a:r>
            <a:r>
              <a:rPr lang="en-US" sz="3600" dirty="0" smtClean="0"/>
              <a:t> column)</a:t>
            </a:r>
            <a:endParaRPr lang="en-US" sz="3600" dirty="0"/>
          </a:p>
        </p:txBody>
      </p:sp>
      <p:pic>
        <p:nvPicPr>
          <p:cNvPr id="6" name="Content Placeholder 5" descr="C:\Users\SAI BABA\Pictures\Screenshots\Screenshot (1664).png"/>
          <p:cNvPicPr>
            <a:picLocks noGrp="1"/>
          </p:cNvPicPr>
          <p:nvPr>
            <p:ph idx="1"/>
          </p:nvPr>
        </p:nvPicPr>
        <p:blipFill>
          <a:blip r:embed="rId2"/>
          <a:srcRect/>
          <a:stretch>
            <a:fillRect/>
          </a:stretch>
        </p:blipFill>
        <p:spPr bwMode="auto">
          <a:xfrm>
            <a:off x="1261115" y="1600200"/>
            <a:ext cx="6621770"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from plot</a:t>
            </a:r>
            <a:endParaRPr lang="en-US" dirty="0"/>
          </a:p>
        </p:txBody>
      </p:sp>
      <p:sp>
        <p:nvSpPr>
          <p:cNvPr id="3" name="Content Placeholder 2"/>
          <p:cNvSpPr>
            <a:spLocks noGrp="1"/>
          </p:cNvSpPr>
          <p:nvPr>
            <p:ph idx="1"/>
          </p:nvPr>
        </p:nvSpPr>
        <p:spPr/>
        <p:txBody>
          <a:bodyPr/>
          <a:lstStyle/>
          <a:p>
            <a:r>
              <a:rPr lang="en-IN" dirty="0" smtClean="0"/>
              <a:t>Data is correlated with other column data and also with its own it also gives the positive negative correlation of data with respective one another. it shows that some column has maximum correlation with the sale </a:t>
            </a:r>
            <a:r>
              <a:rPr lang="en-IN" dirty="0" err="1" smtClean="0"/>
              <a:t>price.also</a:t>
            </a:r>
            <a:r>
              <a:rPr lang="en-IN" dirty="0" smtClean="0"/>
              <a:t> </a:t>
            </a:r>
            <a:r>
              <a:rPr lang="en-IN" dirty="0" smtClean="0"/>
              <a:t>the column ‘Utilities</a:t>
            </a:r>
            <a:r>
              <a:rPr lang="en-IN" dirty="0" smtClean="0"/>
              <a:t>’ has </a:t>
            </a:r>
            <a:r>
              <a:rPr lang="en-IN" dirty="0" smtClean="0"/>
              <a:t>no data present in it so lets we will drop that column. now lets we will find the outliers present in the dataset with the box plot</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431</Words>
  <Application>Microsoft Office PowerPoint</Application>
  <PresentationFormat>On-screen Show (4:3)</PresentationFormat>
  <Paragraphs>34</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 Data science Project on</vt:lpstr>
      <vt:lpstr>Problem Statement</vt:lpstr>
      <vt:lpstr>EDA steps step-1(import necessary libraries)</vt:lpstr>
      <vt:lpstr> Step-2(extract the dataset in jupyter notebook) Data is extracted for further analysis in jupyter notebook </vt:lpstr>
      <vt:lpstr>Step-3(checking and removing null values) </vt:lpstr>
      <vt:lpstr>Step-4(Data Encoding) Data contains 77 columns and 1168 rows </vt:lpstr>
      <vt:lpstr>Step-5(Data Description and removing zero values present in min rows)</vt:lpstr>
      <vt:lpstr>Heat Map(corelation between target column and sucessive column)</vt:lpstr>
      <vt:lpstr>Observations from plot</vt:lpstr>
      <vt:lpstr>Checking of Outliers</vt:lpstr>
      <vt:lpstr>Removing outliers So after removing the outliers we have 483 rows and 76 column remaining </vt:lpstr>
      <vt:lpstr>Finding the skewness in dataset</vt:lpstr>
      <vt:lpstr>Graphical Representation of Data</vt:lpstr>
      <vt:lpstr>Scatter Plot It shows the linear relationship between target variable and respective columns </vt:lpstr>
      <vt:lpstr>Slide 15</vt:lpstr>
      <vt:lpstr>Divide dataset into x and y variable</vt:lpstr>
      <vt:lpstr>using multiple Algorithms we are calculating the best Algo which suit best for our data set </vt:lpstr>
      <vt:lpstr>Cross Validation</vt:lpstr>
      <vt:lpstr>Visualization</vt:lpstr>
      <vt:lpstr>Regularization We have done a regularization from that we got cv score as 88.31% and R2 score as 93.15%   </vt:lpstr>
      <vt:lpstr>Ensemble technique from this we got a R2score as 87.35% and cross validation score as 87%  </vt:lpstr>
      <vt:lpstr>Slide 22</vt:lpstr>
      <vt:lpstr>Conclusion</vt:lpstr>
      <vt:lpstr>Slide 24</vt:lpstr>
      <vt:lpstr>extract the test dataset in jupyter notebook</vt:lpstr>
      <vt:lpstr>Load saves model and predict the result for test data </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 science Project on</dc:title>
  <dc:creator>SAI BABA</dc:creator>
  <cp:lastModifiedBy>SAI BABA</cp:lastModifiedBy>
  <cp:revision>54</cp:revision>
  <dcterms:created xsi:type="dcterms:W3CDTF">2022-01-23T19:22:25Z</dcterms:created>
  <dcterms:modified xsi:type="dcterms:W3CDTF">2022-03-11T17:31:06Z</dcterms:modified>
</cp:coreProperties>
</file>