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60" r:id="rId5"/>
    <p:sldId id="261" r:id="rId6"/>
    <p:sldId id="302" r:id="rId7"/>
    <p:sldId id="285" r:id="rId8"/>
    <p:sldId id="286" r:id="rId9"/>
    <p:sldId id="303" r:id="rId10"/>
    <p:sldId id="304" r:id="rId11"/>
    <p:sldId id="305"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882" y="-14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00EE29-DDA5-49BE-B051-424C93E2178A}" type="datetimeFigureOut">
              <a:rPr lang="en-US" smtClean="0"/>
              <a:pPr/>
              <a:t>4/25/2022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16DF09-A7BC-4C38-B3AC-84C1B74DF33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0516DF09-A7BC-4C38-B3AC-84C1B74DF33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440854-880D-4C1A-8BAE-30363F67D45A}" type="datetimeFigureOut">
              <a:rPr lang="en-US" smtClean="0"/>
              <a:pPr/>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596AF7-7D5B-4C1A-888E-A5FC7E65A1E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440854-880D-4C1A-8BAE-30363F67D45A}" type="datetimeFigureOut">
              <a:rPr lang="en-US" smtClean="0"/>
              <a:pPr/>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596AF7-7D5B-4C1A-888E-A5FC7E65A1E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440854-880D-4C1A-8BAE-30363F67D45A}" type="datetimeFigureOut">
              <a:rPr lang="en-US" smtClean="0"/>
              <a:pPr/>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596AF7-7D5B-4C1A-888E-A5FC7E65A1E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440854-880D-4C1A-8BAE-30363F67D45A}" type="datetimeFigureOut">
              <a:rPr lang="en-US" smtClean="0"/>
              <a:pPr/>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596AF7-7D5B-4C1A-888E-A5FC7E65A1E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440854-880D-4C1A-8BAE-30363F67D45A}" type="datetimeFigureOut">
              <a:rPr lang="en-US" smtClean="0"/>
              <a:pPr/>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596AF7-7D5B-4C1A-888E-A5FC7E65A1E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0440854-880D-4C1A-8BAE-30363F67D45A}" type="datetimeFigureOut">
              <a:rPr lang="en-US" smtClean="0"/>
              <a:pPr/>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596AF7-7D5B-4C1A-888E-A5FC7E65A1E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440854-880D-4C1A-8BAE-30363F67D45A}" type="datetimeFigureOut">
              <a:rPr lang="en-US" smtClean="0"/>
              <a:pPr/>
              <a:t>4/25/2022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596AF7-7D5B-4C1A-888E-A5FC7E65A1E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440854-880D-4C1A-8BAE-30363F67D45A}" type="datetimeFigureOut">
              <a:rPr lang="en-US" smtClean="0"/>
              <a:pPr/>
              <a:t>4/25/2022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596AF7-7D5B-4C1A-888E-A5FC7E65A1E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440854-880D-4C1A-8BAE-30363F67D45A}" type="datetimeFigureOut">
              <a:rPr lang="en-US" smtClean="0"/>
              <a:pPr/>
              <a:t>4/25/2022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596AF7-7D5B-4C1A-888E-A5FC7E65A1E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440854-880D-4C1A-8BAE-30363F67D45A}" type="datetimeFigureOut">
              <a:rPr lang="en-US" smtClean="0"/>
              <a:pPr/>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596AF7-7D5B-4C1A-888E-A5FC7E65A1E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440854-880D-4C1A-8BAE-30363F67D45A}" type="datetimeFigureOut">
              <a:rPr lang="en-US" smtClean="0"/>
              <a:pPr/>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596AF7-7D5B-4C1A-888E-A5FC7E65A1E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440854-880D-4C1A-8BAE-30363F67D45A}" type="datetimeFigureOut">
              <a:rPr lang="en-US" smtClean="0"/>
              <a:pPr/>
              <a:t>4/25/2022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596AF7-7D5B-4C1A-888E-A5FC7E65A1E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a:t>
            </a:r>
            <a:br>
              <a:rPr lang="en-US" dirty="0" smtClean="0"/>
            </a:br>
            <a:r>
              <a:rPr lang="en-US" dirty="0" smtClean="0"/>
              <a:t>Data science</a:t>
            </a:r>
            <a:br>
              <a:rPr lang="en-US" dirty="0" smtClean="0"/>
            </a:br>
            <a:r>
              <a:rPr lang="en-US" dirty="0" smtClean="0"/>
              <a:t>Project</a:t>
            </a:r>
            <a:br>
              <a:rPr lang="en-US" dirty="0" smtClean="0"/>
            </a:br>
            <a:r>
              <a:rPr lang="en-US" dirty="0" smtClean="0"/>
              <a:t>on</a:t>
            </a:r>
            <a:endParaRPr lang="en-US" dirty="0"/>
          </a:p>
        </p:txBody>
      </p:sp>
      <p:sp>
        <p:nvSpPr>
          <p:cNvPr id="3" name="Subtitle 2"/>
          <p:cNvSpPr>
            <a:spLocks noGrp="1"/>
          </p:cNvSpPr>
          <p:nvPr>
            <p:ph type="subTitle" idx="1"/>
          </p:nvPr>
        </p:nvSpPr>
        <p:spPr/>
        <p:txBody>
          <a:bodyPr>
            <a:normAutofit/>
          </a:bodyPr>
          <a:lstStyle/>
          <a:p>
            <a:r>
              <a:rPr lang="en-US" dirty="0" smtClean="0">
                <a:solidFill>
                  <a:srgbClr val="00B050"/>
                </a:solidFill>
              </a:rPr>
              <a:t>“</a:t>
            </a:r>
            <a:r>
              <a:rPr lang="en-IN" dirty="0" smtClean="0">
                <a:solidFill>
                  <a:srgbClr val="00B050"/>
                </a:solidFill>
              </a:rPr>
              <a:t>Ratings Prediction</a:t>
            </a:r>
            <a:r>
              <a:rPr lang="en-US" dirty="0" smtClean="0">
                <a:solidFill>
                  <a:srgbClr val="00B050"/>
                </a:solidFill>
              </a:rPr>
              <a:t>”</a:t>
            </a:r>
            <a:endParaRPr lang="en-US" dirty="0" smtClean="0">
              <a:solidFill>
                <a:srgbClr val="00B050"/>
              </a:solidFill>
            </a:endParaRPr>
          </a:p>
          <a:p>
            <a:r>
              <a:rPr lang="en-US" dirty="0" smtClean="0"/>
              <a:t>Submitted by: </a:t>
            </a:r>
            <a:r>
              <a:rPr lang="en-US" dirty="0" err="1" smtClean="0"/>
              <a:t>Santosh</a:t>
            </a:r>
            <a:r>
              <a:rPr lang="en-US" dirty="0" smtClean="0"/>
              <a:t> </a:t>
            </a:r>
            <a:r>
              <a:rPr lang="en-US" dirty="0" err="1" smtClean="0"/>
              <a:t>Arvind</a:t>
            </a:r>
            <a:r>
              <a:rPr lang="en-US" dirty="0" smtClean="0"/>
              <a:t> </a:t>
            </a:r>
            <a:r>
              <a:rPr lang="en-US" dirty="0" err="1" smtClean="0"/>
              <a:t>Dharam</a:t>
            </a:r>
            <a:r>
              <a:rPr lang="en-US" dirty="0" smtClean="0"/>
              <a:t> </a:t>
            </a:r>
            <a:endParaRPr lang="en-US" dirty="0">
              <a:solidFill>
                <a:srgbClr val="00B05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SAI BABA\Pictures\Screenshots\Screenshot (1886).png"/>
          <p:cNvPicPr>
            <a:picLocks noGrp="1"/>
          </p:cNvPicPr>
          <p:nvPr>
            <p:ph idx="1"/>
          </p:nvPr>
        </p:nvPicPr>
        <p:blipFill>
          <a:blip r:embed="rId2"/>
          <a:srcRect/>
          <a:stretch>
            <a:fillRect/>
          </a:stretch>
        </p:blipFill>
        <p:spPr bwMode="auto">
          <a:xfrm>
            <a:off x="457200" y="571480"/>
            <a:ext cx="8229600" cy="525833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buNone/>
            </a:pPr>
            <a:r>
              <a:rPr lang="en-US" sz="3600" dirty="0" smtClean="0">
                <a:latin typeface="Times New Roman" pitchFamily="18" charset="0"/>
                <a:cs typeface="Times New Roman" pitchFamily="18" charset="0"/>
              </a:rPr>
              <a:t>Also in the column of ‘reviews of the product’ it contains data in mix form so it is need to convert into the integer form that can be done by doing some steps as above.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smtClean="0"/>
              <a:t>heat map</a:t>
            </a:r>
            <a:endParaRPr lang="en-US" dirty="0"/>
          </a:p>
        </p:txBody>
      </p:sp>
      <p:pic>
        <p:nvPicPr>
          <p:cNvPr id="7" name="Content Placeholder 6" descr="C:\Users\SAI BABA\Pictures\Screenshots\Screenshot (1888).png"/>
          <p:cNvPicPr>
            <a:picLocks noGrp="1"/>
          </p:cNvPicPr>
          <p:nvPr>
            <p:ph idx="1"/>
          </p:nvPr>
        </p:nvPicPr>
        <p:blipFill>
          <a:blip r:embed="rId2"/>
          <a:srcRect/>
          <a:stretch>
            <a:fillRect/>
          </a:stretch>
        </p:blipFill>
        <p:spPr bwMode="auto">
          <a:xfrm>
            <a:off x="1714480" y="1142985"/>
            <a:ext cx="5034286" cy="3000396"/>
          </a:xfrm>
          <a:prstGeom prst="rect">
            <a:avLst/>
          </a:prstGeom>
          <a:noFill/>
          <a:ln w="9525">
            <a:noFill/>
            <a:miter lim="800000"/>
            <a:headEnd/>
            <a:tailEnd/>
          </a:ln>
        </p:spPr>
      </p:pic>
      <p:sp>
        <p:nvSpPr>
          <p:cNvPr id="16385" name="Rectangle 1"/>
          <p:cNvSpPr>
            <a:spLocks noChangeArrowheads="1"/>
          </p:cNvSpPr>
          <p:nvPr/>
        </p:nvSpPr>
        <p:spPr bwMode="auto">
          <a:xfrm rot="10800000" flipV="1">
            <a:off x="627920" y="4524666"/>
            <a:ext cx="91440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So all the null values are removed now ,it is also shown by the heat map as above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Data Description</a:t>
            </a:r>
            <a:endParaRPr lang="en-US" dirty="0"/>
          </a:p>
        </p:txBody>
      </p:sp>
      <p:pic>
        <p:nvPicPr>
          <p:cNvPr id="6" name="Content Placeholder 5" descr="C:\Users\SAI BABA\Pictures\Screenshots\Screenshot (1890).png"/>
          <p:cNvPicPr>
            <a:picLocks noGrp="1"/>
          </p:cNvPicPr>
          <p:nvPr>
            <p:ph idx="1"/>
          </p:nvPr>
        </p:nvPicPr>
        <p:blipFill>
          <a:blip r:embed="rId2"/>
          <a:srcRect/>
          <a:stretch>
            <a:fillRect/>
          </a:stretch>
        </p:blipFill>
        <p:spPr bwMode="auto">
          <a:xfrm>
            <a:off x="2428860" y="1214422"/>
            <a:ext cx="4267796" cy="2410162"/>
          </a:xfrm>
          <a:prstGeom prst="rect">
            <a:avLst/>
          </a:prstGeom>
          <a:noFill/>
          <a:ln w="9525">
            <a:noFill/>
            <a:miter lim="800000"/>
            <a:headEnd/>
            <a:tailEnd/>
          </a:ln>
        </p:spPr>
      </p:pic>
      <p:sp>
        <p:nvSpPr>
          <p:cNvPr id="15361" name="Rectangle 1"/>
          <p:cNvSpPr>
            <a:spLocks noChangeArrowheads="1"/>
          </p:cNvSpPr>
          <p:nvPr/>
        </p:nvSpPr>
        <p:spPr bwMode="auto">
          <a:xfrm>
            <a:off x="642910" y="4572009"/>
            <a:ext cx="7429552"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It gives the detail description of data with total counts ,mean</a:t>
            </a:r>
            <a:r>
              <a:rPr kumimoji="0" lang="en-US" sz="1800"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a:t>
            </a: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with its std deviation</a:t>
            </a:r>
            <a:r>
              <a:rPr kumimoji="0" lang="en-US" sz="1800"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a:t>
            </a: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also it gives mini to maximum values present in that particular column</a:t>
            </a:r>
            <a:r>
              <a:rPr kumimoji="0" lang="en-US" sz="1800"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a:t>
            </a: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as the value of std deviation is less as compare to mean ,it shows that our data is well for further analysis.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Data correlation</a:t>
            </a:r>
            <a:endParaRPr lang="en-US" dirty="0"/>
          </a:p>
        </p:txBody>
      </p:sp>
      <p:pic>
        <p:nvPicPr>
          <p:cNvPr id="6" name="Content Placeholder 5" descr="C:\Users\SAI BABA\Pictures\Screenshots\Screenshot (1892).png"/>
          <p:cNvPicPr>
            <a:picLocks noGrp="1"/>
          </p:cNvPicPr>
          <p:nvPr>
            <p:ph idx="1"/>
          </p:nvPr>
        </p:nvPicPr>
        <p:blipFill>
          <a:blip r:embed="rId2"/>
          <a:srcRect/>
          <a:stretch>
            <a:fillRect/>
          </a:stretch>
        </p:blipFill>
        <p:spPr bwMode="auto">
          <a:xfrm>
            <a:off x="642910" y="1142984"/>
            <a:ext cx="7871943" cy="4525963"/>
          </a:xfrm>
          <a:prstGeom prst="rect">
            <a:avLst/>
          </a:prstGeom>
          <a:noFill/>
          <a:ln w="9525">
            <a:noFill/>
            <a:miter lim="800000"/>
            <a:headEnd/>
            <a:tailEnd/>
          </a:ln>
        </p:spPr>
      </p:pic>
      <p:sp>
        <p:nvSpPr>
          <p:cNvPr id="14337" name="Rectangle 1"/>
          <p:cNvSpPr>
            <a:spLocks noChangeArrowheads="1"/>
          </p:cNvSpPr>
          <p:nvPr/>
        </p:nvSpPr>
        <p:spPr bwMode="auto">
          <a:xfrm>
            <a:off x="1285852" y="5857892"/>
            <a:ext cx="6858048"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It gives the correlation of </a:t>
            </a:r>
            <a:r>
              <a:rPr kumimoji="0" lang="en-US" sz="18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targe</a:t>
            </a: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variable with the other column ,it also gives positive negative correlation of each column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Finding and Removing the </a:t>
            </a:r>
            <a:r>
              <a:rPr lang="en-IN" b="1" dirty="0" err="1" smtClean="0"/>
              <a:t>Skewness</a:t>
            </a:r>
            <a:r>
              <a:rPr lang="en-IN" b="1" dirty="0" smtClean="0"/>
              <a:t> </a:t>
            </a:r>
            <a:endParaRPr lang="en-US" dirty="0"/>
          </a:p>
        </p:txBody>
      </p:sp>
      <p:pic>
        <p:nvPicPr>
          <p:cNvPr id="6" name="Content Placeholder 5" descr="C:\Users\SAI BABA\Pictures\Screenshots\Screenshot (1908).png"/>
          <p:cNvPicPr>
            <a:picLocks noGrp="1"/>
          </p:cNvPicPr>
          <p:nvPr>
            <p:ph idx="1"/>
          </p:nvPr>
        </p:nvPicPr>
        <p:blipFill>
          <a:blip r:embed="rId2"/>
          <a:srcRect/>
          <a:stretch>
            <a:fillRect/>
          </a:stretch>
        </p:blipFill>
        <p:spPr bwMode="auto">
          <a:xfrm>
            <a:off x="1142976" y="1643050"/>
            <a:ext cx="7143800" cy="2820290"/>
          </a:xfrm>
          <a:prstGeom prst="rect">
            <a:avLst/>
          </a:prstGeom>
          <a:noFill/>
          <a:ln w="9525">
            <a:noFill/>
            <a:miter lim="800000"/>
            <a:headEnd/>
            <a:tailEnd/>
          </a:ln>
        </p:spPr>
      </p:pic>
      <p:sp>
        <p:nvSpPr>
          <p:cNvPr id="7" name="Rectangle 6"/>
          <p:cNvSpPr/>
          <p:nvPr/>
        </p:nvSpPr>
        <p:spPr>
          <a:xfrm>
            <a:off x="1428728" y="4429132"/>
            <a:ext cx="6429420" cy="954107"/>
          </a:xfrm>
          <a:prstGeom prst="rect">
            <a:avLst/>
          </a:prstGeom>
        </p:spPr>
        <p:txBody>
          <a:bodyPr wrap="square">
            <a:spAutoFit/>
          </a:bodyPr>
          <a:lstStyle/>
          <a:p>
            <a:r>
              <a:rPr lang="en-IN" sz="2800" dirty="0" smtClean="0">
                <a:latin typeface="Times New Roman" pitchFamily="18" charset="0"/>
                <a:cs typeface="Times New Roman" pitchFamily="18" charset="0"/>
              </a:rPr>
              <a:t>it shows that there is no </a:t>
            </a:r>
            <a:r>
              <a:rPr lang="en-IN" sz="2800" dirty="0" err="1" smtClean="0">
                <a:latin typeface="Times New Roman" pitchFamily="18" charset="0"/>
                <a:cs typeface="Times New Roman" pitchFamily="18" charset="0"/>
              </a:rPr>
              <a:t>skewness</a:t>
            </a:r>
            <a:r>
              <a:rPr lang="en-IN" sz="2800" dirty="0" smtClean="0">
                <a:latin typeface="Times New Roman" pitchFamily="18" charset="0"/>
                <a:cs typeface="Times New Roman" pitchFamily="18" charset="0"/>
              </a:rPr>
              <a:t> present in our dataset</a:t>
            </a:r>
            <a:endParaRPr lang="en-US" sz="28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checking outliers</a:t>
            </a:r>
            <a:endParaRPr lang="en-US" dirty="0"/>
          </a:p>
        </p:txBody>
      </p:sp>
      <p:pic>
        <p:nvPicPr>
          <p:cNvPr id="7" name="Content Placeholder 6" descr="C:\Users\SAI BABA\Pictures\Screenshots\Screenshot (1896).png"/>
          <p:cNvPicPr>
            <a:picLocks noGrp="1"/>
          </p:cNvPicPr>
          <p:nvPr>
            <p:ph idx="1"/>
          </p:nvPr>
        </p:nvPicPr>
        <p:blipFill>
          <a:blip r:embed="rId2"/>
          <a:srcRect/>
          <a:stretch>
            <a:fillRect/>
          </a:stretch>
        </p:blipFill>
        <p:spPr bwMode="auto">
          <a:xfrm>
            <a:off x="1490393" y="1600200"/>
            <a:ext cx="6163213" cy="4525963"/>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plotting of histogram</a:t>
            </a:r>
            <a:endParaRPr lang="en-US" dirty="0"/>
          </a:p>
        </p:txBody>
      </p:sp>
      <p:pic>
        <p:nvPicPr>
          <p:cNvPr id="6" name="Content Placeholder 5" descr="C:\Users\SAI BABA\Pictures\Screenshots\Screenshot (1898).png"/>
          <p:cNvPicPr>
            <a:picLocks noGrp="1"/>
          </p:cNvPicPr>
          <p:nvPr>
            <p:ph idx="1"/>
          </p:nvPr>
        </p:nvPicPr>
        <p:blipFill>
          <a:blip r:embed="rId2"/>
          <a:srcRect/>
          <a:stretch>
            <a:fillRect/>
          </a:stretch>
        </p:blipFill>
        <p:spPr bwMode="auto">
          <a:xfrm>
            <a:off x="2230414" y="1600201"/>
            <a:ext cx="4683172" cy="3471874"/>
          </a:xfrm>
          <a:prstGeom prst="rect">
            <a:avLst/>
          </a:prstGeom>
          <a:noFill/>
          <a:ln w="9525">
            <a:noFill/>
            <a:miter lim="800000"/>
            <a:headEnd/>
            <a:tailEnd/>
          </a:ln>
        </p:spPr>
      </p:pic>
      <p:sp>
        <p:nvSpPr>
          <p:cNvPr id="7" name="Rectangle 6"/>
          <p:cNvSpPr/>
          <p:nvPr/>
        </p:nvSpPr>
        <p:spPr>
          <a:xfrm>
            <a:off x="2286000" y="5214950"/>
            <a:ext cx="4572000" cy="646331"/>
          </a:xfrm>
          <a:prstGeom prst="rect">
            <a:avLst/>
          </a:prstGeom>
        </p:spPr>
        <p:txBody>
          <a:bodyPr wrap="square">
            <a:spAutoFit/>
          </a:bodyPr>
          <a:lstStyle/>
          <a:p>
            <a:r>
              <a:rPr lang="en-IN" dirty="0" smtClean="0"/>
              <a:t>It shows that data is </a:t>
            </a:r>
            <a:r>
              <a:rPr lang="en-IN" dirty="0" smtClean="0"/>
              <a:t>uniformly </a:t>
            </a:r>
            <a:r>
              <a:rPr lang="en-IN" dirty="0" smtClean="0"/>
              <a:t>distributed in each column</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Divide data into x and y variable</a:t>
            </a:r>
            <a:r>
              <a:rPr lang="en-IN" b="1" dirty="0" smtClean="0"/>
              <a:t/>
            </a:r>
            <a:br>
              <a:rPr lang="en-IN" b="1" dirty="0" smtClean="0"/>
            </a:br>
            <a:endParaRPr lang="en-US" dirty="0"/>
          </a:p>
        </p:txBody>
      </p:sp>
      <p:pic>
        <p:nvPicPr>
          <p:cNvPr id="6" name="Content Placeholder 5" descr="C:\Users\SAI BABA\Pictures\Screenshots\Screenshot (1903).png"/>
          <p:cNvPicPr>
            <a:picLocks noGrp="1"/>
          </p:cNvPicPr>
          <p:nvPr>
            <p:ph idx="1"/>
          </p:nvPr>
        </p:nvPicPr>
        <p:blipFill>
          <a:blip r:embed="rId2"/>
          <a:srcRect/>
          <a:stretch>
            <a:fillRect/>
          </a:stretch>
        </p:blipFill>
        <p:spPr bwMode="auto">
          <a:xfrm>
            <a:off x="1500166" y="1214422"/>
            <a:ext cx="6357982" cy="3643338"/>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r>
            <a:br>
              <a:rPr lang="en-IN" dirty="0" smtClean="0"/>
            </a:br>
            <a:r>
              <a:rPr lang="en-IN" b="1" dirty="0" smtClean="0"/>
              <a:t>using multiple Algorithms</a:t>
            </a:r>
            <a:endParaRPr lang="en-US" dirty="0"/>
          </a:p>
        </p:txBody>
      </p:sp>
      <p:sp>
        <p:nvSpPr>
          <p:cNvPr id="5" name="Content Placeholder 4"/>
          <p:cNvSpPr>
            <a:spLocks noGrp="1"/>
          </p:cNvSpPr>
          <p:nvPr>
            <p:ph idx="1"/>
          </p:nvPr>
        </p:nvSpPr>
        <p:spPr>
          <a:xfrm>
            <a:off x="457200" y="1600201"/>
            <a:ext cx="8229600" cy="3114683"/>
          </a:xfrm>
        </p:spPr>
        <p:txBody>
          <a:bodyPr/>
          <a:lstStyle/>
          <a:p>
            <a:endParaRPr lang="en-US" dirty="0"/>
          </a:p>
        </p:txBody>
      </p:sp>
      <p:pic>
        <p:nvPicPr>
          <p:cNvPr id="6" name="Picture 5" descr="C:\Users\SAI BABA\Pictures\Screenshots\Screenshot (1905).png"/>
          <p:cNvPicPr/>
          <p:nvPr/>
        </p:nvPicPr>
        <p:blipFill>
          <a:blip r:embed="rId2"/>
          <a:srcRect/>
          <a:stretch>
            <a:fillRect/>
          </a:stretch>
        </p:blipFill>
        <p:spPr bwMode="auto">
          <a:xfrm>
            <a:off x="357158" y="1500175"/>
            <a:ext cx="8501122" cy="3500461"/>
          </a:xfrm>
          <a:prstGeom prst="rect">
            <a:avLst/>
          </a:prstGeom>
          <a:noFill/>
          <a:ln w="9525">
            <a:noFill/>
            <a:miter lim="800000"/>
            <a:headEnd/>
            <a:tailEnd/>
          </a:ln>
        </p:spPr>
      </p:pic>
      <p:pic>
        <p:nvPicPr>
          <p:cNvPr id="7" name="Picture 6" descr="C:\Users\SAI BABA\Pictures\Screenshots\Screenshot (1910).png"/>
          <p:cNvPicPr/>
          <p:nvPr/>
        </p:nvPicPr>
        <p:blipFill>
          <a:blip r:embed="rId3"/>
          <a:srcRect/>
          <a:stretch>
            <a:fillRect/>
          </a:stretch>
        </p:blipFill>
        <p:spPr bwMode="auto">
          <a:xfrm>
            <a:off x="500034" y="5072074"/>
            <a:ext cx="5736954" cy="1567543"/>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Autofit/>
          </a:bodyPr>
          <a:lstStyle/>
          <a:p>
            <a:pPr algn="just">
              <a:buNone/>
            </a:pPr>
            <a:r>
              <a:rPr lang="en-IN" sz="2800" dirty="0" smtClean="0">
                <a:latin typeface="Times New Roman" pitchFamily="18" charset="0"/>
                <a:cs typeface="Times New Roman" pitchFamily="18" charset="0"/>
              </a:rPr>
              <a:t>    </a:t>
            </a:r>
            <a:r>
              <a:rPr lang="en-IN" sz="2800" dirty="0" smtClean="0"/>
              <a:t>We have to build an application which can predict the rating by seeing the </a:t>
            </a:r>
            <a:r>
              <a:rPr lang="en-IN" sz="2800" dirty="0" smtClean="0"/>
              <a:t>review.</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lgn="just">
              <a:buNone/>
            </a:pPr>
            <a:r>
              <a:rPr lang="en-IN" sz="3600" dirty="0" smtClean="0">
                <a:latin typeface="Times New Roman" pitchFamily="18" charset="0"/>
                <a:cs typeface="Times New Roman" pitchFamily="18" charset="0"/>
              </a:rPr>
              <a:t>So we got maximum R2score for random state of 44 is 79.34% foe model of </a:t>
            </a:r>
            <a:r>
              <a:rPr lang="en-IN" sz="3600" dirty="0" err="1" smtClean="0">
                <a:latin typeface="Times New Roman" pitchFamily="18" charset="0"/>
                <a:cs typeface="Times New Roman" pitchFamily="18" charset="0"/>
              </a:rPr>
              <a:t>GradientBoostingRegressor</a:t>
            </a:r>
            <a:r>
              <a:rPr lang="en-IN" sz="3600" dirty="0" smtClean="0">
                <a:latin typeface="Times New Roman" pitchFamily="18" charset="0"/>
                <a:cs typeface="Times New Roman" pitchFamily="18" charset="0"/>
              </a:rPr>
              <a:t>()</a:t>
            </a:r>
            <a:endParaRPr lang="en-US" sz="3600" dirty="0" smtClean="0">
              <a:latin typeface="Times New Roman" pitchFamily="18" charset="0"/>
              <a:cs typeface="Times New Roman" pitchFamily="18" charset="0"/>
            </a:endParaRP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Scatter Plot</a:t>
            </a:r>
            <a:endParaRPr lang="en-US" dirty="0"/>
          </a:p>
        </p:txBody>
      </p:sp>
      <p:pic>
        <p:nvPicPr>
          <p:cNvPr id="7" name="Content Placeholder 6" descr="C:\Users\SAI BABA\Pictures\Screenshots\Screenshot (1912).png"/>
          <p:cNvPicPr>
            <a:picLocks noGrp="1"/>
          </p:cNvPicPr>
          <p:nvPr>
            <p:ph idx="1"/>
          </p:nvPr>
        </p:nvPicPr>
        <p:blipFill>
          <a:blip r:embed="rId2"/>
          <a:srcRect/>
          <a:stretch>
            <a:fillRect/>
          </a:stretch>
        </p:blipFill>
        <p:spPr bwMode="auto">
          <a:xfrm>
            <a:off x="2428860" y="1285860"/>
            <a:ext cx="4286849" cy="2876952"/>
          </a:xfrm>
          <a:prstGeom prst="rect">
            <a:avLst/>
          </a:prstGeom>
          <a:noFill/>
          <a:ln w="9525">
            <a:noFill/>
            <a:miter lim="800000"/>
            <a:headEnd/>
            <a:tailEnd/>
          </a:ln>
        </p:spPr>
      </p:pic>
      <p:sp>
        <p:nvSpPr>
          <p:cNvPr id="8" name="Rectangle 7"/>
          <p:cNvSpPr/>
          <p:nvPr/>
        </p:nvSpPr>
        <p:spPr>
          <a:xfrm>
            <a:off x="2286000" y="4143380"/>
            <a:ext cx="4572000" cy="646331"/>
          </a:xfrm>
          <a:prstGeom prst="rect">
            <a:avLst/>
          </a:prstGeom>
        </p:spPr>
        <p:txBody>
          <a:bodyPr wrap="square">
            <a:spAutoFit/>
          </a:bodyPr>
          <a:lstStyle/>
          <a:p>
            <a:r>
              <a:rPr lang="en-IN" dirty="0" smtClean="0"/>
              <a:t>It gives the actual </a:t>
            </a:r>
            <a:r>
              <a:rPr lang="en-IN" dirty="0" err="1" smtClean="0"/>
              <a:t>vs</a:t>
            </a:r>
            <a:r>
              <a:rPr lang="en-IN" dirty="0" smtClean="0"/>
              <a:t> predicted rating of product ,they are very close to each other</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Saving Model</a:t>
            </a:r>
            <a:endParaRPr lang="en-US" dirty="0"/>
          </a:p>
        </p:txBody>
      </p:sp>
      <p:pic>
        <p:nvPicPr>
          <p:cNvPr id="6" name="Content Placeholder 5" descr="C:\Users\SAI BABA\Pictures\Screenshots\Screenshot (1914).png"/>
          <p:cNvPicPr>
            <a:picLocks noGrp="1"/>
          </p:cNvPicPr>
          <p:nvPr>
            <p:ph idx="1"/>
          </p:nvPr>
        </p:nvPicPr>
        <p:blipFill>
          <a:blip r:embed="rId2"/>
          <a:srcRect/>
          <a:stretch>
            <a:fillRect/>
          </a:stretch>
        </p:blipFill>
        <p:spPr bwMode="auto">
          <a:xfrm>
            <a:off x="2000232" y="1714488"/>
            <a:ext cx="5357850" cy="2958412"/>
          </a:xfrm>
          <a:prstGeom prst="rect">
            <a:avLst/>
          </a:prstGeom>
          <a:noFill/>
          <a:ln w="9525">
            <a:noFill/>
            <a:miter lim="800000"/>
            <a:headEnd/>
            <a:tailEnd/>
          </a:ln>
        </p:spPr>
      </p:pic>
      <p:sp>
        <p:nvSpPr>
          <p:cNvPr id="6145" name="Rectangle 1"/>
          <p:cNvSpPr>
            <a:spLocks noChangeArrowheads="1"/>
          </p:cNvSpPr>
          <p:nvPr/>
        </p:nvSpPr>
        <p:spPr bwMode="auto">
          <a:xfrm>
            <a:off x="2000232" y="4682720"/>
            <a:ext cx="714376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We have saved the model with the file name as ratings prediction.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Hyper parameter Tuning</a:t>
            </a:r>
            <a:endParaRPr lang="en-US" dirty="0"/>
          </a:p>
        </p:txBody>
      </p:sp>
      <p:pic>
        <p:nvPicPr>
          <p:cNvPr id="5" name="Content Placeholder 4" descr="C:\Users\SAI BABA\Pictures\Screenshots\Screenshot (1917).png"/>
          <p:cNvPicPr>
            <a:picLocks noGrp="1"/>
          </p:cNvPicPr>
          <p:nvPr>
            <p:ph idx="1"/>
          </p:nvPr>
        </p:nvPicPr>
        <p:blipFill>
          <a:blip r:embed="rId2"/>
          <a:srcRect/>
          <a:stretch>
            <a:fillRect/>
          </a:stretch>
        </p:blipFill>
        <p:spPr bwMode="auto">
          <a:xfrm>
            <a:off x="1928794" y="1142984"/>
            <a:ext cx="5172797" cy="3248479"/>
          </a:xfrm>
          <a:prstGeom prst="rect">
            <a:avLst/>
          </a:prstGeom>
          <a:noFill/>
          <a:ln w="9525">
            <a:noFill/>
            <a:miter lim="800000"/>
            <a:headEnd/>
            <a:tailEnd/>
          </a:ln>
        </p:spPr>
      </p:pic>
      <p:sp>
        <p:nvSpPr>
          <p:cNvPr id="5121" name="Rectangle 1"/>
          <p:cNvSpPr>
            <a:spLocks noChangeArrowheads="1"/>
          </p:cNvSpPr>
          <p:nvPr/>
        </p:nvSpPr>
        <p:spPr bwMode="auto">
          <a:xfrm>
            <a:off x="1000100" y="4714884"/>
            <a:ext cx="6572296"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So by doing the hyper parameter tuning we got alpha as 0.0001 with random state of 0, from this we got r2 score as 77.30%.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latin typeface="Times New Roman" pitchFamily="18" charset="0"/>
                <a:cs typeface="Times New Roman" pitchFamily="18" charset="0"/>
              </a:rPr>
              <a:t>conclusion</a:t>
            </a:r>
            <a:endParaRPr lang="en-US" b="1" dirty="0">
              <a:latin typeface="Times New Roman" pitchFamily="18" charset="0"/>
              <a:cs typeface="Times New Roman" pitchFamily="18" charset="0"/>
            </a:endParaRPr>
          </a:p>
        </p:txBody>
      </p:sp>
      <p:pic>
        <p:nvPicPr>
          <p:cNvPr id="6" name="Content Placeholder 5" descr="C:\Users\SAI BABA\Pictures\Screenshots\Screenshot (1919).png"/>
          <p:cNvPicPr>
            <a:picLocks noGrp="1"/>
          </p:cNvPicPr>
          <p:nvPr>
            <p:ph idx="1"/>
          </p:nvPr>
        </p:nvPicPr>
        <p:blipFill>
          <a:blip r:embed="rId2"/>
          <a:srcRect/>
          <a:stretch>
            <a:fillRect/>
          </a:stretch>
        </p:blipFill>
        <p:spPr bwMode="auto">
          <a:xfrm>
            <a:off x="1428728" y="1785926"/>
            <a:ext cx="5887272" cy="1257476"/>
          </a:xfrm>
          <a:prstGeom prst="rect">
            <a:avLst/>
          </a:prstGeom>
          <a:noFill/>
          <a:ln w="9525">
            <a:noFill/>
            <a:miter lim="800000"/>
            <a:headEnd/>
            <a:tailEnd/>
          </a:ln>
        </p:spPr>
      </p:pic>
      <p:sp>
        <p:nvSpPr>
          <p:cNvPr id="7" name="Rectangle 6"/>
          <p:cNvSpPr/>
          <p:nvPr/>
        </p:nvSpPr>
        <p:spPr>
          <a:xfrm>
            <a:off x="1357290" y="3571876"/>
            <a:ext cx="6500858" cy="1477328"/>
          </a:xfrm>
          <a:prstGeom prst="rect">
            <a:avLst/>
          </a:prstGeom>
        </p:spPr>
        <p:txBody>
          <a:bodyPr wrap="square">
            <a:spAutoFit/>
          </a:bodyPr>
          <a:lstStyle/>
          <a:p>
            <a:pPr algn="just"/>
            <a:r>
              <a:rPr lang="en-IN" dirty="0" smtClean="0"/>
              <a:t>We observed that data was not filled with outliers also there some encoding is done now data is uniformly distributed in column. it is also observed from subplot, we have saved model and also predicted the result with help of saved model .model is ready for the future data prediction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EDA steps</a:t>
            </a:r>
            <a:br>
              <a:rPr lang="en-US" dirty="0" smtClean="0"/>
            </a:br>
            <a:r>
              <a:rPr lang="en-US" dirty="0" smtClean="0"/>
              <a:t>step-1(import necessary libraries)</a:t>
            </a:r>
            <a:endParaRPr lang="en-US" dirty="0"/>
          </a:p>
        </p:txBody>
      </p:sp>
      <p:pic>
        <p:nvPicPr>
          <p:cNvPr id="1026" name="Picture 2" descr="C:\Users\SAI BABA\Pictures\Screenshots\Screenshot (1298).png"/>
          <p:cNvPicPr>
            <a:picLocks noGrp="1" noChangeAspect="1" noChangeArrowheads="1"/>
          </p:cNvPicPr>
          <p:nvPr>
            <p:ph idx="1"/>
          </p:nvPr>
        </p:nvPicPr>
        <p:blipFill>
          <a:blip r:embed="rId2"/>
          <a:srcRect/>
          <a:stretch>
            <a:fillRect/>
          </a:stretch>
        </p:blipFill>
        <p:spPr bwMode="auto">
          <a:xfrm>
            <a:off x="1071538" y="1500174"/>
            <a:ext cx="7143799" cy="4429155"/>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Step-2(extract the dataset in </a:t>
            </a:r>
            <a:r>
              <a:rPr lang="en-US" dirty="0" err="1" smtClean="0"/>
              <a:t>jupyter</a:t>
            </a:r>
            <a:r>
              <a:rPr lang="en-US" dirty="0" smtClean="0"/>
              <a:t> notebook)</a:t>
            </a:r>
            <a:br>
              <a:rPr lang="en-US" dirty="0" smtClean="0"/>
            </a:br>
            <a:r>
              <a:rPr lang="en-IN" sz="2000" dirty="0" smtClean="0">
                <a:latin typeface="Times New Roman" pitchFamily="18" charset="0"/>
                <a:cs typeface="Times New Roman" pitchFamily="18" charset="0"/>
              </a:rPr>
              <a:t>Data is extracted for further analysis in </a:t>
            </a:r>
            <a:r>
              <a:rPr lang="en-IN" sz="2000" dirty="0" err="1" smtClean="0">
                <a:latin typeface="Times New Roman" pitchFamily="18" charset="0"/>
                <a:cs typeface="Times New Roman" pitchFamily="18" charset="0"/>
              </a:rPr>
              <a:t>jupyter</a:t>
            </a:r>
            <a:r>
              <a:rPr lang="en-IN" sz="2000" dirty="0" smtClean="0">
                <a:latin typeface="Times New Roman" pitchFamily="18" charset="0"/>
                <a:cs typeface="Times New Roman" pitchFamily="18" charset="0"/>
              </a:rPr>
              <a:t> notebook</a:t>
            </a:r>
            <a:r>
              <a:rPr lang="en-US" dirty="0" smtClean="0"/>
              <a:t/>
            </a:r>
            <a:br>
              <a:rPr lang="en-US" dirty="0" smtClean="0"/>
            </a:br>
            <a:endParaRPr lang="en-US" dirty="0"/>
          </a:p>
        </p:txBody>
      </p:sp>
      <p:pic>
        <p:nvPicPr>
          <p:cNvPr id="5" name="Content Placeholder 4" descr="C:\Users\SAI BABA\Pictures\Screenshots\Screenshot (1872).png"/>
          <p:cNvPicPr>
            <a:picLocks noGrp="1"/>
          </p:cNvPicPr>
          <p:nvPr>
            <p:ph idx="1"/>
          </p:nvPr>
        </p:nvPicPr>
        <p:blipFill>
          <a:blip r:embed="rId2"/>
          <a:srcRect/>
          <a:stretch>
            <a:fillRect/>
          </a:stretch>
        </p:blipFill>
        <p:spPr bwMode="auto">
          <a:xfrm>
            <a:off x="457200" y="1785926"/>
            <a:ext cx="8229600" cy="435771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Step-3(checking null values)</a:t>
            </a:r>
            <a:br>
              <a:rPr lang="en-US" dirty="0" smtClean="0"/>
            </a:br>
            <a:endParaRPr lang="en-US" dirty="0"/>
          </a:p>
        </p:txBody>
      </p:sp>
      <p:sp>
        <p:nvSpPr>
          <p:cNvPr id="4" name="Content Placeholder 3"/>
          <p:cNvSpPr>
            <a:spLocks noGrp="1"/>
          </p:cNvSpPr>
          <p:nvPr>
            <p:ph idx="1"/>
          </p:nvPr>
        </p:nvSpPr>
        <p:spPr/>
        <p:txBody>
          <a:bodyPr/>
          <a:lstStyle/>
          <a:p>
            <a:endParaRPr lang="en-US"/>
          </a:p>
        </p:txBody>
      </p:sp>
      <p:pic>
        <p:nvPicPr>
          <p:cNvPr id="5" name="Picture 4" descr="C:\Users\SAI BABA\Pictures\Screenshots\Screenshot (1874).png"/>
          <p:cNvPicPr/>
          <p:nvPr/>
        </p:nvPicPr>
        <p:blipFill>
          <a:blip r:embed="rId2"/>
          <a:srcRect/>
          <a:stretch>
            <a:fillRect/>
          </a:stretch>
        </p:blipFill>
        <p:spPr bwMode="auto">
          <a:xfrm>
            <a:off x="142844" y="1357298"/>
            <a:ext cx="8619486" cy="48577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8229600" cy="5268931"/>
          </a:xfrm>
        </p:spPr>
        <p:txBody>
          <a:bodyPr/>
          <a:lstStyle/>
          <a:p>
            <a:pPr algn="just">
              <a:buNone/>
            </a:pPr>
            <a:r>
              <a:rPr lang="en-IN" sz="3600" dirty="0" smtClean="0">
                <a:latin typeface="Times New Roman" pitchFamily="18" charset="0"/>
                <a:cs typeface="Times New Roman" pitchFamily="18" charset="0"/>
              </a:rPr>
              <a:t>In this case we have to find out the null values present in our data set. if it is there it is required to remove it. in our data set has some null values which is shown </a:t>
            </a:r>
            <a:endParaRPr lang="en-US" sz="3600" dirty="0" smtClean="0">
              <a:latin typeface="Times New Roman" pitchFamily="18" charset="0"/>
              <a:cs typeface="Times New Roman" pitchFamily="18" charset="0"/>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Removing Null Values</a:t>
            </a:r>
            <a:endParaRPr lang="en-US" dirty="0"/>
          </a:p>
        </p:txBody>
      </p:sp>
      <p:pic>
        <p:nvPicPr>
          <p:cNvPr id="6" name="Content Placeholder 5" descr="C:\Users\SAI BABA\Pictures\Screenshots\Screenshot (1876).png"/>
          <p:cNvPicPr>
            <a:picLocks noGrp="1"/>
          </p:cNvPicPr>
          <p:nvPr>
            <p:ph idx="1"/>
          </p:nvPr>
        </p:nvPicPr>
        <p:blipFill>
          <a:blip r:embed="rId2"/>
          <a:srcRect/>
          <a:stretch>
            <a:fillRect/>
          </a:stretch>
        </p:blipFill>
        <p:spPr bwMode="auto">
          <a:xfrm>
            <a:off x="857224" y="1214422"/>
            <a:ext cx="7640117" cy="762106"/>
          </a:xfrm>
          <a:prstGeom prst="rect">
            <a:avLst/>
          </a:prstGeom>
          <a:noFill/>
          <a:ln w="9525">
            <a:noFill/>
            <a:miter lim="800000"/>
            <a:headEnd/>
            <a:tailEnd/>
          </a:ln>
        </p:spPr>
      </p:pic>
      <p:sp>
        <p:nvSpPr>
          <p:cNvPr id="18433" name="Rectangle 1"/>
          <p:cNvSpPr>
            <a:spLocks noChangeArrowheads="1"/>
          </p:cNvSpPr>
          <p:nvPr/>
        </p:nvSpPr>
        <p:spPr bwMode="auto">
          <a:xfrm>
            <a:off x="857224" y="2303860"/>
            <a:ext cx="7643866"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Null values which are present in the dataset is removed by the mode function</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pic>
        <p:nvPicPr>
          <p:cNvPr id="7" name="Picture 6" descr="C:\Users\SAI BABA\Pictures\Screenshots\Screenshot (1878).png"/>
          <p:cNvPicPr/>
          <p:nvPr/>
        </p:nvPicPr>
        <p:blipFill>
          <a:blip r:embed="rId3"/>
          <a:srcRect/>
          <a:stretch>
            <a:fillRect/>
          </a:stretch>
        </p:blipFill>
        <p:spPr bwMode="auto">
          <a:xfrm>
            <a:off x="1714480" y="3929066"/>
            <a:ext cx="5663293" cy="2079171"/>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 Encoding</a:t>
            </a:r>
            <a:endParaRPr lang="en-US" dirty="0"/>
          </a:p>
        </p:txBody>
      </p:sp>
      <p:sp>
        <p:nvSpPr>
          <p:cNvPr id="5" name="Content Placeholder 4"/>
          <p:cNvSpPr>
            <a:spLocks noGrp="1"/>
          </p:cNvSpPr>
          <p:nvPr>
            <p:ph idx="1"/>
          </p:nvPr>
        </p:nvSpPr>
        <p:spPr/>
        <p:txBody>
          <a:bodyPr/>
          <a:lstStyle/>
          <a:p>
            <a:r>
              <a:rPr lang="en-US" dirty="0" smtClean="0"/>
              <a:t>It is necessary to encode the data as the data contains object type of data </a:t>
            </a:r>
            <a:r>
              <a:rPr lang="en-US" dirty="0" smtClean="0"/>
              <a:t>, </a:t>
            </a:r>
            <a:r>
              <a:rPr lang="en-US" dirty="0" smtClean="0"/>
              <a:t>so it is need to convert into the integer type for the further analysis. it is possible with the help of </a:t>
            </a:r>
            <a:r>
              <a:rPr lang="en-US" dirty="0" err="1" smtClean="0"/>
              <a:t>LabelEncoder</a:t>
            </a:r>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SAI BABA\Pictures\Screenshots\Screenshot (1880).png"/>
          <p:cNvPicPr>
            <a:picLocks noGrp="1"/>
          </p:cNvPicPr>
          <p:nvPr>
            <p:ph idx="1"/>
          </p:nvPr>
        </p:nvPicPr>
        <p:blipFill>
          <a:blip r:embed="rId2"/>
          <a:srcRect/>
          <a:stretch>
            <a:fillRect/>
          </a:stretch>
        </p:blipFill>
        <p:spPr bwMode="auto">
          <a:xfrm>
            <a:off x="457200" y="714356"/>
            <a:ext cx="8229600" cy="5138212"/>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415</TotalTime>
  <Words>445</Words>
  <Application>Microsoft Office PowerPoint</Application>
  <PresentationFormat>On-screen Show (4:3)</PresentationFormat>
  <Paragraphs>37</Paragraphs>
  <Slides>24</Slides>
  <Notes>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A Data science Project on</vt:lpstr>
      <vt:lpstr>Problem Statement</vt:lpstr>
      <vt:lpstr>EDA steps step-1(import necessary libraries)</vt:lpstr>
      <vt:lpstr> Step-2(extract the dataset in jupyter notebook) Data is extracted for further analysis in jupyter notebook </vt:lpstr>
      <vt:lpstr>Step-3(checking null values) </vt:lpstr>
      <vt:lpstr>Slide 6</vt:lpstr>
      <vt:lpstr>Removing Null Values</vt:lpstr>
      <vt:lpstr>Data Encoding</vt:lpstr>
      <vt:lpstr>Slide 9</vt:lpstr>
      <vt:lpstr>Slide 10</vt:lpstr>
      <vt:lpstr>Slide 11</vt:lpstr>
      <vt:lpstr>heat map</vt:lpstr>
      <vt:lpstr>Data Description</vt:lpstr>
      <vt:lpstr>Data correlation</vt:lpstr>
      <vt:lpstr>Finding and Removing the Skewness </vt:lpstr>
      <vt:lpstr>checking outliers</vt:lpstr>
      <vt:lpstr>plotting of histogram</vt:lpstr>
      <vt:lpstr>Divide data into x and y variable </vt:lpstr>
      <vt:lpstr> using multiple Algorithms</vt:lpstr>
      <vt:lpstr>Slide 20</vt:lpstr>
      <vt:lpstr>Scatter Plot</vt:lpstr>
      <vt:lpstr>Saving Model</vt:lpstr>
      <vt:lpstr>Hyper parameter Tuning</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Data science Project on</dc:title>
  <dc:creator>SAI BABA</dc:creator>
  <cp:lastModifiedBy>SAI BABA</cp:lastModifiedBy>
  <cp:revision>87</cp:revision>
  <dcterms:created xsi:type="dcterms:W3CDTF">2022-01-23T19:22:25Z</dcterms:created>
  <dcterms:modified xsi:type="dcterms:W3CDTF">2022-04-25T17:23:58Z</dcterms:modified>
</cp:coreProperties>
</file>