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aven Pro" panose="020B0604020202020204" charset="0"/>
      <p:regular r:id="rId30"/>
      <p:bold r:id="rId31"/>
    </p:embeddedFont>
    <p:embeddedFont>
      <p:font typeface="Nuni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iKA56fx/wnpnaCHhP1IFm5qmIT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953" autoAdjust="0"/>
  </p:normalViewPr>
  <p:slideViewPr>
    <p:cSldViewPr snapToGrid="0">
      <p:cViewPr varScale="1">
        <p:scale>
          <a:sx n="74" d="100"/>
          <a:sy n="74" d="100"/>
        </p:scale>
        <p:origin x="187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following presentation documents our teams final project for DSBA 6190, in which we developed an image classification model, using Amazon SageMaker, which predicts distracted driver behavior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</p:txBody>
      </p:sp>
      <p:sp>
        <p:nvSpPr>
          <p:cNvPr id="502" name="Google Shape;5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962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9" name="Google Shape;3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70a444a28_0_1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770a444a28_0_1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70a444a28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770a444a28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already discussed the model we created, and the platform we used.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Elastic Scale Up, we verified this by performing a load test of the deployed inference endpoint, using the Locust open source tool.</a:t>
            </a:r>
            <a:endParaRPr dirty="0"/>
          </a:p>
        </p:txBody>
      </p:sp>
      <p:sp>
        <p:nvSpPr>
          <p:cNvPr id="303" name="Google Shape;3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70a444a28_0_1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770a444a28_0_1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very much for listening. I hope you found this presentation interesting and informative.</a:t>
            </a:r>
            <a:endParaRPr dirty="0"/>
          </a:p>
        </p:txBody>
      </p:sp>
      <p:sp>
        <p:nvSpPr>
          <p:cNvPr id="502" name="Google Shape;5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770a444a28_0_1531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770a444a28_0_153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770a444a28_0_153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g770a444a28_0_153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g770a444a28_0_153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770a444a28_0_153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g770a444a28_0_153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g770a444a28_0_153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g770a444a28_0_153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770a444a28_0_153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g770a444a28_0_153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g770a444a28_0_153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g770a444a28_0_153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g770a444a28_0_153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770a444a28_0_153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g770a444a28_0_153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g770a444a28_0_153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g770a444a28_0_153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g770a444a28_0_153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g770a444a28_0_1531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770a444a28_0_153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770a444a28_0_15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g770a444a28_0_153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770a444a28_0_153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g770a444a28_0_153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g770a444a28_0_153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g770a444a28_0_153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g770a444a28_0_153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770a444a28_0_153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g770a444a28_0_153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g770a444a28_0_153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770a444a28_0_153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770a444a28_0_153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g770a444a28_0_153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770a444a28_0_153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770a444a28_0_153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g770a444a28_0_1531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770a444a28_0_1531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770a444a28_0_153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770a444a28_0_1663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770a444a28_0_166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770a444a28_0_166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g770a444a28_0_166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g770a444a28_0_166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g770a444a28_0_166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g770a444a28_0_166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770a444a28_0_166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g770a444a28_0_166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g770a444a28_0_166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g770a444a28_0_166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g770a444a28_0_166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g770a444a28_0_166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770a444a28_0_166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g770a444a28_0_166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g770a444a28_0_166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g770a444a28_0_166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g770a444a28_0_166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770a444a28_0_166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g770a444a28_0_166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g770a444a28_0_166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g770a444a28_0_16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770a444a28_0_166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g770a444a28_0_166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g770a444a28_0_166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g770a444a28_0_166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g770a444a28_0_166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g770a444a28_0_166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770a444a28_0_166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g770a444a28_0_166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g770a444a28_0_166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g770a444a28_0_166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g770a444a28_0_166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770a444a28_0_166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g770a444a28_0_166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g770a444a28_0_166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g770a444a28_0_166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770a444a28_0_166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g770a444a28_0_166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g770a444a28_0_166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g770a444a28_0_166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g770a444a28_0_166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g770a444a28_0_166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770a444a28_0_166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g770a444a28_0_166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g770a444a28_0_166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g770a444a28_0_166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g770a444a28_0_166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770a444a28_0_166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g770a444a28_0_166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g770a444a28_0_166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g770a444a28_0_166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g770a444a28_0_166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770a444a28_0_166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g770a444a28_0_166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g770a444a28_0_166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g770a444a28_0_166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770a444a28_0_166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g770a444a28_0_166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g770a444a28_0_166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770a444a28_0_166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g770a444a28_0_166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770a444a28_0_166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g770a444a28_0_166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g770a444a28_0_166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g770a444a28_0_166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g770a444a28_0_166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770a444a28_0_166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g770a444a28_0_166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g770a444a28_0_166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770a444a28_0_166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g770a444a28_0_166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g770a444a28_0_166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770a444a28_0_166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g770a444a28_0_166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g770a444a28_0_166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g770a444a28_0_166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g770a444a28_0_166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770a444a28_0_166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g770a444a28_0_166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g770a444a28_0_166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g770a444a28_0_166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770a444a28_0_166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g770a444a28_0_166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g770a444a28_0_166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g770a444a28_0_166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g770a444a28_0_166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770a444a28_0_166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g770a444a28_0_166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g770a444a28_0_166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g770a444a28_0_166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g770a444a28_0_166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g770a444a28_0_166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770a444a28_0_166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g770a444a28_0_166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g770a444a28_0_166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g770a444a28_0_166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g770a444a28_0_166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770a444a28_0_166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g770a444a28_0_166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g770a444a28_0_166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g770a444a28_0_166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770a444a28_0_166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g770a444a28_0_166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g770a444a28_0_166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g770a444a28_0_166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g770a444a28_0_166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g770a444a28_0_166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770a444a28_0_166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g770a444a28_0_166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g770a444a28_0_166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g770a444a28_0_166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g770a444a28_0_166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770a444a28_0_166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g770a444a28_0_166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g770a444a28_0_166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g770a444a28_0_166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g770a444a28_0_166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770a444a28_0_166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g770a444a28_0_166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g770a444a28_0_166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g770a444a28_0_16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770a444a28_0_166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g770a444a28_0_166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g770a444a28_0_166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g770a444a28_0_166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g770a444a28_0_1663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770a444a28_0_1663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g770a444a28_0_166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0a444a28_0_179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70a444a28_0_17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g770a444a28_0_17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g770a444a28_0_17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g770a444a28_0_17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g770a444a28_0_17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70a444a28_0_180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g770a444a28_0_180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2" name="Google Shape;282;g770a444a28_0_180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3" name="Google Shape;283;g770a444a28_0_180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4" name="Google Shape;284;g770a444a28_0_180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g770a444a28_0_18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g770a444a28_0_18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g770a444a28_0_18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70a444a28_0_18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g770a444a28_0_18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1" name="Google Shape;291;g770a444a28_0_18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2" name="Google Shape;292;g770a444a28_0_18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g770a444a28_0_18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g770a444a28_0_18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770a444a28_0_1571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770a444a28_0_157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770a444a28_0_157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g770a444a28_0_157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g770a444a28_0_157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770a444a28_0_157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g770a444a28_0_157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g770a444a28_0_157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g770a444a28_0_157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770a444a28_0_157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g770a444a28_0_157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g770a444a28_0_157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g770a444a28_0_157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g770a444a28_0_1571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770a444a28_0_157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770a444a28_0_157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g770a444a28_0_157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g770a444a28_0_157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770a444a28_0_157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g770a444a28_0_157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g770a444a28_0_157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g770a444a28_0_15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770a444a28_0_157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g770a444a28_0_157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g770a444a28_0_157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g770a444a28_0_157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g770a444a28_0_157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770a444a28_0_157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g770a444a28_0_157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g770a444a28_0_157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g770a444a28_0_157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g770a444a28_0_157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g770a444a28_0_1571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770a444a28_0_157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770a444a28_0_160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770a444a28_0_160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770a444a28_0_160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770a444a28_0_160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770a444a28_0_1606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g770a444a28_0_160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770a444a28_0_161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770a444a28_0_16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770a444a28_0_16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770a444a28_0_1613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770a444a28_0_1613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770a444a28_0_1613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770a444a28_0_161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770a444a28_0_1621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770a444a28_0_16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770a444a28_0_16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770a444a28_0_1621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770a444a28_0_162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770a444a28_0_162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770a444a28_0_16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770a444a28_0_16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g770a444a28_0_162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770a444a28_0_162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g770a444a28_0_162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770a444a28_0_1634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770a444a28_0_163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770a444a28_0_163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g770a444a28_0_163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g770a444a28_0_163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g770a444a28_0_1634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770a444a28_0_163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g770a444a28_0_163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g770a444a28_0_163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g770a444a28_0_163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770a444a28_0_163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g770a444a28_0_163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g770a444a28_0_1634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g770a444a28_0_163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770a444a28_0_164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770a444a28_0_164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g770a444a28_0_164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g770a444a28_0_164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770a444a28_0_164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g770a444a28_0_164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g770a444a28_0_164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770a444a28_0_1657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770a444a28_0_165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g770a444a28_0_165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g770a444a28_0_1657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g770a444a28_0_165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70a444a28_0_15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g770a444a28_0_15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770a444a28_0_152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microsoft.com/office/2007/relationships/media" Target="../media/media2.m4a"/><Relationship Id="rId7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5" Type="http://schemas.microsoft.com/office/2007/relationships/media" Target="../media/media3.m4a"/><Relationship Id="rId10" Type="http://schemas.openxmlformats.org/officeDocument/2006/relationships/image" Target="../media/image1.png"/><Relationship Id="rId4" Type="http://schemas.openxmlformats.org/officeDocument/2006/relationships/audio" Target="../media/media2.m4a"/><Relationship Id="rId9" Type="http://schemas.openxmlformats.org/officeDocument/2006/relationships/hyperlink" Target="https://github.com/DSBA-6190-Final-Project-Team/DSBA-6190_Final-Projec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BA-6190-Final-Project-Team/DSBA-6190_Final-Projec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>
            <a:spLocks noGrp="1"/>
          </p:cNvSpPr>
          <p:nvPr>
            <p:ph type="ctrTitle"/>
          </p:nvPr>
        </p:nvSpPr>
        <p:spPr>
          <a:xfrm>
            <a:off x="1435100" y="857250"/>
            <a:ext cx="9144000" cy="313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1"/>
              <a:buFont typeface="Arial"/>
              <a:buNone/>
            </a:pPr>
            <a:r>
              <a:rPr lang="en-US" sz="5401" dirty="0">
                <a:latin typeface="Arial"/>
                <a:ea typeface="Arial"/>
                <a:cs typeface="Arial"/>
                <a:sym typeface="Arial"/>
              </a:rPr>
              <a:t>Distracted Driver </a:t>
            </a:r>
            <a:br>
              <a:rPr lang="en-US" sz="540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5401" dirty="0">
                <a:latin typeface="Arial"/>
                <a:ea typeface="Arial"/>
                <a:cs typeface="Arial"/>
                <a:sym typeface="Arial"/>
              </a:rPr>
              <a:t>Image Classification</a:t>
            </a:r>
            <a:br>
              <a:rPr lang="en-US" sz="540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5401" dirty="0">
                <a:latin typeface="Arial"/>
                <a:ea typeface="Arial"/>
                <a:cs typeface="Arial"/>
                <a:sym typeface="Arial"/>
              </a:rPr>
              <a:t>with </a:t>
            </a:r>
            <a:br>
              <a:rPr lang="en-US" sz="540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5401" dirty="0">
                <a:latin typeface="Arial"/>
                <a:ea typeface="Arial"/>
                <a:cs typeface="Arial"/>
                <a:sym typeface="Arial"/>
              </a:rPr>
              <a:t>Amazon SageMaker</a:t>
            </a:r>
            <a:endParaRPr dirty="0"/>
          </a:p>
        </p:txBody>
      </p:sp>
      <p:sp>
        <p:nvSpPr>
          <p:cNvPr id="505" name="Google Shape;505;p23"/>
          <p:cNvSpPr txBox="1">
            <a:spLocks noGrp="1"/>
          </p:cNvSpPr>
          <p:nvPr>
            <p:ph type="subTitle" idx="1"/>
          </p:nvPr>
        </p:nvSpPr>
        <p:spPr>
          <a:xfrm>
            <a:off x="1275008" y="3995739"/>
            <a:ext cx="964198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DSBA 6190 Final Project</a:t>
            </a:r>
            <a:endParaRPr sz="2400" dirty="0"/>
          </a:p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May 2020</a:t>
            </a:r>
            <a:endParaRPr sz="2400" dirty="0"/>
          </a:p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Evan Canfield ● Roma Dutta ● Shilpa Patil ●  Ibrokhim Sadikov</a:t>
            </a:r>
          </a:p>
          <a:p>
            <a:pPr marL="0" lvl="0" indent="0" algn="ctr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ts val="2400"/>
            </a:pPr>
            <a:r>
              <a:rPr lang="en-US" sz="2400" dirty="0"/>
              <a:t>GitHub: </a:t>
            </a:r>
            <a:r>
              <a:rPr lang="en-US" sz="2400" dirty="0">
                <a:hlinkClick r:id="rId9"/>
              </a:rPr>
              <a:t>https://github.com/DSBA-6190-Final-Project-Team/DSBA-6190_Final-Project</a:t>
            </a:r>
            <a:endParaRPr lang="en-US" sz="2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slide_1">
            <a:hlinkClick r:id="" action="ppaction://media"/>
            <a:extLst>
              <a:ext uri="{FF2B5EF4-FFF2-40B4-BE49-F238E27FC236}">
                <a16:creationId xmlns:a16="http://schemas.microsoft.com/office/drawing/2014/main" id="{935A1BA5-83DD-40E7-AA3D-5F61B5AD0B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" name="slide_1">
            <a:hlinkClick r:id="" action="ppaction://media"/>
            <a:extLst>
              <a:ext uri="{FF2B5EF4-FFF2-40B4-BE49-F238E27FC236}">
                <a16:creationId xmlns:a16="http://schemas.microsoft.com/office/drawing/2014/main" id="{44232541-4D44-49A9-8CCE-D85B9AD78EE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FC8F8D23-1AD8-4CB3-A82D-713D27AAB79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3"/>
    </mc:Choice>
    <mc:Fallback>
      <p:transition spd="slow" advTm="3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57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1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"/>
          <p:cNvSpPr txBox="1">
            <a:spLocks noGrp="1"/>
          </p:cNvSpPr>
          <p:nvPr>
            <p:ph type="title"/>
          </p:nvPr>
        </p:nvSpPr>
        <p:spPr>
          <a:xfrm>
            <a:off x="1737360" y="429768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 dirty="0"/>
              <a:t>Step 2: Model Training and </a:t>
            </a:r>
            <a:br>
              <a:rPr lang="en-US" sz="4000" cap="small" dirty="0"/>
            </a:br>
            <a:r>
              <a:rPr lang="en-US" sz="4000" cap="small" dirty="0"/>
              <a:t>Endpoint Deployment</a:t>
            </a:r>
            <a:endParaRPr sz="4000" dirty="0"/>
          </a:p>
        </p:txBody>
      </p:sp>
      <p:pic>
        <p:nvPicPr>
          <p:cNvPr id="365" name="Google Shape;365;p10"/>
          <p:cNvPicPr preferRelativeResize="0"/>
          <p:nvPr/>
        </p:nvPicPr>
        <p:blipFill rotWithShape="1">
          <a:blip r:embed="rId3">
            <a:alphaModFix/>
          </a:blip>
          <a:srcRect t="14343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0"/>
          <p:cNvSpPr/>
          <p:nvPr/>
        </p:nvSpPr>
        <p:spPr>
          <a:xfrm>
            <a:off x="8283842" y="1955969"/>
            <a:ext cx="2338631" cy="972373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rgbClr val="2B741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4705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00" tIns="21375" rIns="42800" bIns="213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sz="1250" b="1">
              <a:solidFill>
                <a:srgbClr val="2B74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7911" y="2141147"/>
            <a:ext cx="605017" cy="60501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0"/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cxnSp>
        <p:nvCxnSpPr>
          <p:cNvPr id="370" name="Google Shape;370;p10"/>
          <p:cNvCxnSpPr>
            <a:endCxn id="367" idx="1"/>
          </p:cNvCxnSpPr>
          <p:nvPr/>
        </p:nvCxnSpPr>
        <p:spPr>
          <a:xfrm>
            <a:off x="7619894" y="2439069"/>
            <a:ext cx="9903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71" name="Google Shape;371;p10"/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0"/>
          <p:cNvSpPr/>
          <p:nvPr/>
        </p:nvSpPr>
        <p:spPr>
          <a:xfrm>
            <a:off x="571501" y="1600200"/>
            <a:ext cx="6134100" cy="1943100"/>
          </a:xfrm>
          <a:prstGeom prst="roundRect">
            <a:avLst>
              <a:gd name="adj" fmla="val 16667"/>
            </a:avLst>
          </a:prstGeom>
          <a:noFill/>
          <a:ln w="130175" cap="rnd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>
            <a:spLocks noGrp="1"/>
          </p:cNvSpPr>
          <p:nvPr>
            <p:ph type="title"/>
          </p:nvPr>
        </p:nvSpPr>
        <p:spPr>
          <a:xfrm>
            <a:off x="1737360" y="429768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 dirty="0"/>
              <a:t>Step 2: Model Training and </a:t>
            </a:r>
            <a:br>
              <a:rPr lang="en-US" sz="4000" cap="small" dirty="0"/>
            </a:br>
            <a:r>
              <a:rPr lang="en-US" sz="4000" cap="small" dirty="0"/>
              <a:t>Endpoint Deployment</a:t>
            </a:r>
            <a:endParaRPr sz="4000" dirty="0"/>
          </a:p>
        </p:txBody>
      </p:sp>
      <p:pic>
        <p:nvPicPr>
          <p:cNvPr id="378" name="Google Shape;378;p11"/>
          <p:cNvPicPr preferRelativeResize="0"/>
          <p:nvPr/>
        </p:nvPicPr>
        <p:blipFill rotWithShape="1">
          <a:blip r:embed="rId3">
            <a:alphaModFix/>
          </a:blip>
          <a:srcRect t="14343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1"/>
          <p:cNvSpPr/>
          <p:nvPr/>
        </p:nvSpPr>
        <p:spPr>
          <a:xfrm>
            <a:off x="8283842" y="1955969"/>
            <a:ext cx="2338631" cy="972373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rgbClr val="2B741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1"/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4705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00" tIns="21375" rIns="42800" bIns="213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sz="1250" b="1">
              <a:solidFill>
                <a:srgbClr val="2B74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7911" y="2141147"/>
            <a:ext cx="605017" cy="60501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1"/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cxnSp>
        <p:nvCxnSpPr>
          <p:cNvPr id="383" name="Google Shape;383;p11"/>
          <p:cNvCxnSpPr/>
          <p:nvPr/>
        </p:nvCxnSpPr>
        <p:spPr>
          <a:xfrm>
            <a:off x="7619894" y="2443657"/>
            <a:ext cx="9903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84" name="Google Shape;384;p11"/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771525" y="3590926"/>
            <a:ext cx="10515598" cy="3038476"/>
          </a:xfrm>
          <a:prstGeom prst="roundRect">
            <a:avLst>
              <a:gd name="adj" fmla="val 16667"/>
            </a:avLst>
          </a:prstGeom>
          <a:noFill/>
          <a:ln w="130175" cap="rnd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 dirty="0"/>
              <a:t>Step 3: REST API</a:t>
            </a:r>
            <a:endParaRPr sz="4000" cap="small" dirty="0"/>
          </a:p>
        </p:txBody>
      </p:sp>
      <p:pic>
        <p:nvPicPr>
          <p:cNvPr id="391" name="Google Shape;391;p12"/>
          <p:cNvPicPr preferRelativeResize="0"/>
          <p:nvPr/>
        </p:nvPicPr>
        <p:blipFill rotWithShape="1">
          <a:blip r:embed="rId3">
            <a:alphaModFix/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2"/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4705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00" tIns="21375" rIns="42800" bIns="213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00" b="1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  <a:endParaRPr/>
          </a:p>
        </p:txBody>
      </p:sp>
      <p:cxnSp>
        <p:nvCxnSpPr>
          <p:cNvPr id="393" name="Google Shape;393;p12"/>
          <p:cNvCxnSpPr>
            <a:endCxn id="392" idx="2"/>
          </p:cNvCxnSpPr>
          <p:nvPr/>
        </p:nvCxnSpPr>
        <p:spPr>
          <a:xfrm rot="10800000" flipH="1">
            <a:off x="8534506" y="2125344"/>
            <a:ext cx="1563000" cy="395400"/>
          </a:xfrm>
          <a:prstGeom prst="bentConnector2">
            <a:avLst/>
          </a:prstGeom>
          <a:noFill/>
          <a:ln w="50800" cap="flat" cmpd="sng">
            <a:solidFill>
              <a:srgbClr val="0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pic>
        <p:nvPicPr>
          <p:cNvPr id="394" name="Google Shape;39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8977" y="1211095"/>
            <a:ext cx="685687" cy="68568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2"/>
          <p:cNvSpPr/>
          <p:nvPr/>
        </p:nvSpPr>
        <p:spPr>
          <a:xfrm>
            <a:off x="8248651" y="770341"/>
            <a:ext cx="2825749" cy="1597908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rgbClr val="13705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2"/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/>
              <a:t>Step 3: REST API</a:t>
            </a:r>
            <a:endParaRPr sz="4000"/>
          </a:p>
        </p:txBody>
      </p:sp>
      <p:pic>
        <p:nvPicPr>
          <p:cNvPr id="402" name="Google Shape;402;p13"/>
          <p:cNvPicPr preferRelativeResize="0"/>
          <p:nvPr/>
        </p:nvPicPr>
        <p:blipFill rotWithShape="1">
          <a:blip r:embed="rId3">
            <a:alphaModFix/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3"/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4705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00" tIns="21375" rIns="42800" bIns="213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00" b="1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  <a:endParaRPr/>
          </a:p>
        </p:txBody>
      </p:sp>
      <p:cxnSp>
        <p:nvCxnSpPr>
          <p:cNvPr id="404" name="Google Shape;404;p13"/>
          <p:cNvCxnSpPr>
            <a:endCxn id="403" idx="2"/>
          </p:cNvCxnSpPr>
          <p:nvPr/>
        </p:nvCxnSpPr>
        <p:spPr>
          <a:xfrm rot="10800000" flipH="1">
            <a:off x="8534506" y="2125344"/>
            <a:ext cx="1563000" cy="395400"/>
          </a:xfrm>
          <a:prstGeom prst="bentConnector2">
            <a:avLst/>
          </a:prstGeom>
          <a:noFill/>
          <a:ln w="50800" cap="flat" cmpd="sng">
            <a:solidFill>
              <a:srgbClr val="0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pic>
        <p:nvPicPr>
          <p:cNvPr id="405" name="Google Shape;4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8977" y="1211095"/>
            <a:ext cx="685687" cy="68568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3"/>
          <p:cNvSpPr/>
          <p:nvPr/>
        </p:nvSpPr>
        <p:spPr>
          <a:xfrm>
            <a:off x="8248651" y="770341"/>
            <a:ext cx="2825749" cy="1597908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rgbClr val="13705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3"/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endParaRPr/>
          </a:p>
        </p:txBody>
      </p:sp>
      <p:sp>
        <p:nvSpPr>
          <p:cNvPr id="408" name="Google Shape;408;p13"/>
          <p:cNvSpPr/>
          <p:nvPr/>
        </p:nvSpPr>
        <p:spPr>
          <a:xfrm>
            <a:off x="600635" y="2377441"/>
            <a:ext cx="2724149" cy="4086546"/>
          </a:xfrm>
          <a:prstGeom prst="roundRect">
            <a:avLst>
              <a:gd name="adj" fmla="val 16667"/>
            </a:avLst>
          </a:prstGeom>
          <a:noFill/>
          <a:ln w="130175" cap="rnd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/>
              <a:t>Step 3: REST API</a:t>
            </a:r>
            <a:endParaRPr sz="4000" cap="small"/>
          </a:p>
        </p:txBody>
      </p:sp>
      <p:pic>
        <p:nvPicPr>
          <p:cNvPr id="414" name="Google Shape;414;p14"/>
          <p:cNvPicPr preferRelativeResize="0"/>
          <p:nvPr/>
        </p:nvPicPr>
        <p:blipFill rotWithShape="1">
          <a:blip r:embed="rId3">
            <a:alphaModFix/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4"/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4705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00" tIns="21375" rIns="42800" bIns="213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00" b="1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  <a:endParaRPr/>
          </a:p>
        </p:txBody>
      </p:sp>
      <p:cxnSp>
        <p:nvCxnSpPr>
          <p:cNvPr id="416" name="Google Shape;416;p14"/>
          <p:cNvCxnSpPr>
            <a:endCxn id="415" idx="2"/>
          </p:cNvCxnSpPr>
          <p:nvPr/>
        </p:nvCxnSpPr>
        <p:spPr>
          <a:xfrm rot="10800000" flipH="1">
            <a:off x="8534506" y="2125344"/>
            <a:ext cx="1563000" cy="395400"/>
          </a:xfrm>
          <a:prstGeom prst="bentConnector2">
            <a:avLst/>
          </a:prstGeom>
          <a:noFill/>
          <a:ln w="50800" cap="flat" cmpd="sng">
            <a:solidFill>
              <a:srgbClr val="0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pic>
        <p:nvPicPr>
          <p:cNvPr id="417" name="Google Shape;4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8977" y="1211095"/>
            <a:ext cx="685687" cy="685687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4"/>
          <p:cNvSpPr/>
          <p:nvPr/>
        </p:nvSpPr>
        <p:spPr>
          <a:xfrm>
            <a:off x="8248651" y="770341"/>
            <a:ext cx="2825749" cy="1597908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rgbClr val="13705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4"/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endParaRPr/>
          </a:p>
        </p:txBody>
      </p:sp>
      <p:sp>
        <p:nvSpPr>
          <p:cNvPr id="420" name="Google Shape;420;p14"/>
          <p:cNvSpPr/>
          <p:nvPr/>
        </p:nvSpPr>
        <p:spPr>
          <a:xfrm>
            <a:off x="3305735" y="2377441"/>
            <a:ext cx="2724149" cy="4086546"/>
          </a:xfrm>
          <a:prstGeom prst="roundRect">
            <a:avLst>
              <a:gd name="adj" fmla="val 16667"/>
            </a:avLst>
          </a:prstGeom>
          <a:noFill/>
          <a:ln w="130175" cap="rnd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/>
              <a:t>Step 3: REST API</a:t>
            </a:r>
            <a:endParaRPr sz="4000"/>
          </a:p>
        </p:txBody>
      </p:sp>
      <p:pic>
        <p:nvPicPr>
          <p:cNvPr id="426" name="Google Shape;426;p15"/>
          <p:cNvPicPr preferRelativeResize="0"/>
          <p:nvPr/>
        </p:nvPicPr>
        <p:blipFill rotWithShape="1">
          <a:blip r:embed="rId3">
            <a:alphaModFix/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5"/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4705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00" tIns="21375" rIns="42800" bIns="213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00" b="1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  <a:endParaRPr/>
          </a:p>
        </p:txBody>
      </p:sp>
      <p:cxnSp>
        <p:nvCxnSpPr>
          <p:cNvPr id="428" name="Google Shape;428;p15"/>
          <p:cNvCxnSpPr>
            <a:endCxn id="427" idx="2"/>
          </p:cNvCxnSpPr>
          <p:nvPr/>
        </p:nvCxnSpPr>
        <p:spPr>
          <a:xfrm rot="10800000" flipH="1">
            <a:off x="8534506" y="2125344"/>
            <a:ext cx="1563000" cy="395400"/>
          </a:xfrm>
          <a:prstGeom prst="bentConnector2">
            <a:avLst/>
          </a:prstGeom>
          <a:noFill/>
          <a:ln w="50800" cap="flat" cmpd="sng">
            <a:solidFill>
              <a:srgbClr val="0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pic>
        <p:nvPicPr>
          <p:cNvPr id="429" name="Google Shape;42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8977" y="1211095"/>
            <a:ext cx="685687" cy="68568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5"/>
          <p:cNvSpPr/>
          <p:nvPr/>
        </p:nvSpPr>
        <p:spPr>
          <a:xfrm>
            <a:off x="8248651" y="770341"/>
            <a:ext cx="2825749" cy="1597908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rgbClr val="13705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5"/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endParaRPr/>
          </a:p>
        </p:txBody>
      </p:sp>
      <p:sp>
        <p:nvSpPr>
          <p:cNvPr id="432" name="Google Shape;432;p15"/>
          <p:cNvSpPr/>
          <p:nvPr/>
        </p:nvSpPr>
        <p:spPr>
          <a:xfrm>
            <a:off x="6125695" y="2377442"/>
            <a:ext cx="2724149" cy="4086546"/>
          </a:xfrm>
          <a:prstGeom prst="roundRect">
            <a:avLst>
              <a:gd name="adj" fmla="val 16667"/>
            </a:avLst>
          </a:prstGeom>
          <a:noFill/>
          <a:ln w="130175" cap="rnd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/>
              <a:t>Step 3: REST API</a:t>
            </a:r>
            <a:endParaRPr sz="4000"/>
          </a:p>
        </p:txBody>
      </p:sp>
      <p:pic>
        <p:nvPicPr>
          <p:cNvPr id="438" name="Google Shape;438;p16"/>
          <p:cNvPicPr preferRelativeResize="0"/>
          <p:nvPr/>
        </p:nvPicPr>
        <p:blipFill rotWithShape="1">
          <a:blip r:embed="rId3">
            <a:alphaModFix/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6"/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4705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00" tIns="21375" rIns="42800" bIns="213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00" b="1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  <a:endParaRPr/>
          </a:p>
        </p:txBody>
      </p:sp>
      <p:cxnSp>
        <p:nvCxnSpPr>
          <p:cNvPr id="440" name="Google Shape;440;p16"/>
          <p:cNvCxnSpPr>
            <a:endCxn id="439" idx="2"/>
          </p:cNvCxnSpPr>
          <p:nvPr/>
        </p:nvCxnSpPr>
        <p:spPr>
          <a:xfrm rot="10800000" flipH="1">
            <a:off x="8534506" y="2125344"/>
            <a:ext cx="1563000" cy="395400"/>
          </a:xfrm>
          <a:prstGeom prst="bentConnector2">
            <a:avLst/>
          </a:prstGeom>
          <a:noFill/>
          <a:ln w="50800" cap="flat" cmpd="sng">
            <a:solidFill>
              <a:srgbClr val="0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pic>
        <p:nvPicPr>
          <p:cNvPr id="441" name="Google Shape;44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8977" y="1211095"/>
            <a:ext cx="685687" cy="68568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6"/>
          <p:cNvSpPr/>
          <p:nvPr/>
        </p:nvSpPr>
        <p:spPr>
          <a:xfrm>
            <a:off x="8248651" y="770341"/>
            <a:ext cx="2825749" cy="1597908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rgbClr val="13705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>
            <a:off x="3305735" y="2377441"/>
            <a:ext cx="2724149" cy="4086546"/>
          </a:xfrm>
          <a:prstGeom prst="roundRect">
            <a:avLst>
              <a:gd name="adj" fmla="val 16667"/>
            </a:avLst>
          </a:prstGeom>
          <a:noFill/>
          <a:ln w="130175" cap="rnd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/>
              <a:t>Step 3: REST API</a:t>
            </a:r>
            <a:endParaRPr sz="4000"/>
          </a:p>
        </p:txBody>
      </p:sp>
      <p:pic>
        <p:nvPicPr>
          <p:cNvPr id="450" name="Google Shape;450;p17"/>
          <p:cNvPicPr preferRelativeResize="0"/>
          <p:nvPr/>
        </p:nvPicPr>
        <p:blipFill rotWithShape="1">
          <a:blip r:embed="rId3">
            <a:alphaModFix/>
          </a:blip>
          <a:srcRect t="11002"/>
          <a:stretch/>
        </p:blipFill>
        <p:spPr>
          <a:xfrm>
            <a:off x="838202" y="2482531"/>
            <a:ext cx="8011643" cy="408654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7"/>
          <p:cNvSpPr/>
          <p:nvPr/>
        </p:nvSpPr>
        <p:spPr>
          <a:xfrm>
            <a:off x="9411820" y="982533"/>
            <a:ext cx="1371372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4705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00" tIns="21375" rIns="42800" bIns="213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00" b="1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  <a:endParaRPr/>
          </a:p>
        </p:txBody>
      </p:sp>
      <p:cxnSp>
        <p:nvCxnSpPr>
          <p:cNvPr id="452" name="Google Shape;452;p17"/>
          <p:cNvCxnSpPr>
            <a:endCxn id="451" idx="2"/>
          </p:cNvCxnSpPr>
          <p:nvPr/>
        </p:nvCxnSpPr>
        <p:spPr>
          <a:xfrm rot="10800000" flipH="1">
            <a:off x="8534506" y="2125344"/>
            <a:ext cx="1563000" cy="395400"/>
          </a:xfrm>
          <a:prstGeom prst="bentConnector2">
            <a:avLst/>
          </a:prstGeom>
          <a:noFill/>
          <a:ln w="50800" cap="flat" cmpd="sng">
            <a:solidFill>
              <a:srgbClr val="0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pic>
        <p:nvPicPr>
          <p:cNvPr id="453" name="Google Shape;4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8977" y="1211095"/>
            <a:ext cx="685687" cy="68568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17"/>
          <p:cNvSpPr/>
          <p:nvPr/>
        </p:nvSpPr>
        <p:spPr>
          <a:xfrm>
            <a:off x="8248651" y="770341"/>
            <a:ext cx="2825749" cy="1597908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rgbClr val="13705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8248651" y="259236"/>
            <a:ext cx="13707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endParaRPr/>
          </a:p>
        </p:txBody>
      </p:sp>
      <p:sp>
        <p:nvSpPr>
          <p:cNvPr id="456" name="Google Shape;456;p17"/>
          <p:cNvSpPr/>
          <p:nvPr/>
        </p:nvSpPr>
        <p:spPr>
          <a:xfrm>
            <a:off x="600635" y="2377441"/>
            <a:ext cx="2724149" cy="4086546"/>
          </a:xfrm>
          <a:prstGeom prst="roundRect">
            <a:avLst>
              <a:gd name="adj" fmla="val 16667"/>
            </a:avLst>
          </a:prstGeom>
          <a:noFill/>
          <a:ln w="130175" cap="rnd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70a444a28_0_183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/>
              <a:t>Evaluation of REST API </a:t>
            </a:r>
            <a:endParaRPr sz="4000"/>
          </a:p>
        </p:txBody>
      </p:sp>
      <p:sp>
        <p:nvSpPr>
          <p:cNvPr id="462" name="Google Shape;462;g770a444a28_0_1838"/>
          <p:cNvSpPr txBox="1">
            <a:spLocks noGrp="1"/>
          </p:cNvSpPr>
          <p:nvPr>
            <p:ph type="body" idx="4294967295"/>
          </p:nvPr>
        </p:nvSpPr>
        <p:spPr>
          <a:xfrm>
            <a:off x="6996022" y="2505075"/>
            <a:ext cx="43593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463" name="Google Shape;463;g770a444a28_0_1838"/>
          <p:cNvSpPr txBox="1"/>
          <p:nvPr/>
        </p:nvSpPr>
        <p:spPr>
          <a:xfrm>
            <a:off x="1146713" y="5956212"/>
            <a:ext cx="454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1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C8 (Hair and Makeup)</a:t>
            </a:r>
            <a:endParaRPr/>
          </a:p>
        </p:txBody>
      </p:sp>
      <p:pic>
        <p:nvPicPr>
          <p:cNvPr id="464" name="Google Shape;464;g770a444a28_0_18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713" y="2468563"/>
            <a:ext cx="4438386" cy="332879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770a444a28_0_1838"/>
          <p:cNvSpPr txBox="1">
            <a:spLocks noGrp="1"/>
          </p:cNvSpPr>
          <p:nvPr>
            <p:ph type="body" idx="4294967295"/>
          </p:nvPr>
        </p:nvSpPr>
        <p:spPr>
          <a:xfrm>
            <a:off x="1146725" y="1888388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3500"/>
              <a:buNone/>
            </a:pPr>
            <a:r>
              <a:rPr lang="en-US" sz="3500"/>
              <a:t>Input: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70a444a28_0_182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/>
              <a:t>Evaluation of REST API </a:t>
            </a:r>
            <a:endParaRPr sz="4000"/>
          </a:p>
        </p:txBody>
      </p:sp>
      <p:sp>
        <p:nvSpPr>
          <p:cNvPr id="471" name="Google Shape;471;g770a444a28_0_1829"/>
          <p:cNvSpPr txBox="1">
            <a:spLocks noGrp="1"/>
          </p:cNvSpPr>
          <p:nvPr>
            <p:ph type="body" idx="4294967295"/>
          </p:nvPr>
        </p:nvSpPr>
        <p:spPr>
          <a:xfrm>
            <a:off x="6172125" y="1888388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3500"/>
              <a:buNone/>
            </a:pPr>
            <a:r>
              <a:rPr lang="en-US" sz="3500"/>
              <a:t>Output:</a:t>
            </a:r>
            <a:endParaRPr/>
          </a:p>
        </p:txBody>
      </p:sp>
      <p:sp>
        <p:nvSpPr>
          <p:cNvPr id="472" name="Google Shape;472;g770a444a28_0_1829"/>
          <p:cNvSpPr txBox="1">
            <a:spLocks noGrp="1"/>
          </p:cNvSpPr>
          <p:nvPr>
            <p:ph type="body" idx="4294967295"/>
          </p:nvPr>
        </p:nvSpPr>
        <p:spPr>
          <a:xfrm>
            <a:off x="6996022" y="2505075"/>
            <a:ext cx="43593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"payload": [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0.0004917857004329562,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0.0009714150219224393,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0.00037492465344257653,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0.0005540588754229248,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0.000527076655998826,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4.445736340130679e-05,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0.03505537286400795,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0.0012092252727597952,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0.960708737373352,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6.294571358012035e-05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}</a:t>
            </a:r>
            <a:endParaRPr sz="1400"/>
          </a:p>
        </p:txBody>
      </p:sp>
      <p:sp>
        <p:nvSpPr>
          <p:cNvPr id="473" name="Google Shape;473;g770a444a28_0_1829"/>
          <p:cNvSpPr txBox="1"/>
          <p:nvPr/>
        </p:nvSpPr>
        <p:spPr>
          <a:xfrm>
            <a:off x="1146713" y="5956212"/>
            <a:ext cx="454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1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C8 (Hair and Makeup)</a:t>
            </a:r>
            <a:endParaRPr/>
          </a:p>
        </p:txBody>
      </p:sp>
      <p:pic>
        <p:nvPicPr>
          <p:cNvPr id="474" name="Google Shape;474;g770a444a28_0_18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713" y="2468563"/>
            <a:ext cx="4438386" cy="332879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770a444a28_0_1829"/>
          <p:cNvSpPr txBox="1">
            <a:spLocks noGrp="1"/>
          </p:cNvSpPr>
          <p:nvPr>
            <p:ph type="body" idx="4294967295"/>
          </p:nvPr>
        </p:nvSpPr>
        <p:spPr>
          <a:xfrm>
            <a:off x="1146725" y="1888388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3500"/>
              <a:buNone/>
            </a:pPr>
            <a:r>
              <a:rPr lang="en-US" sz="3500"/>
              <a:t>Input: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cap="small"/>
              <a:t>Project Goals</a:t>
            </a:r>
            <a:endParaRPr/>
          </a:p>
        </p:txBody>
      </p:sp>
      <p:sp>
        <p:nvSpPr>
          <p:cNvPr id="306" name="Google Shape;30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 dirty="0"/>
              <a:t> Platform as a Service (</a:t>
            </a:r>
            <a:r>
              <a:rPr lang="en-US" sz="3400" b="1" dirty="0"/>
              <a:t>PaaS</a:t>
            </a:r>
            <a:r>
              <a:rPr lang="en-US" sz="3400" dirty="0"/>
              <a:t>) machine learning </a:t>
            </a:r>
            <a:br>
              <a:rPr lang="en-US" sz="3400" dirty="0"/>
            </a:br>
            <a:r>
              <a:rPr lang="en-US" sz="3400" dirty="0"/>
              <a:t> prediction model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Char char="○"/>
            </a:pPr>
            <a:r>
              <a:rPr lang="en-US" sz="2800" b="1" dirty="0">
                <a:solidFill>
                  <a:srgbClr val="C00000"/>
                </a:solidFill>
              </a:rPr>
              <a:t> Image Classification Model of Distracted Driver Behavior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 dirty="0"/>
              <a:t> Scalable Platform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Char char="○"/>
            </a:pPr>
            <a:r>
              <a:rPr lang="en-US" sz="2800" b="1" dirty="0">
                <a:solidFill>
                  <a:srgbClr val="C00000"/>
                </a:solidFill>
              </a:rPr>
              <a:t> Amazon SageMaker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 dirty="0"/>
              <a:t> Elastic Scale-Up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Char char="○"/>
            </a:pPr>
            <a:r>
              <a:rPr lang="en-US" sz="2800" b="1" dirty="0">
                <a:solidFill>
                  <a:srgbClr val="C00000"/>
                </a:solidFill>
              </a:rPr>
              <a:t> Verified using Locust for load testing 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 dirty="0"/>
              <a:t>Evaluation of REST API </a:t>
            </a:r>
            <a:endParaRPr sz="4000" dirty="0"/>
          </a:p>
        </p:txBody>
      </p:sp>
      <p:sp>
        <p:nvSpPr>
          <p:cNvPr id="481" name="Google Shape;481;p20"/>
          <p:cNvSpPr txBox="1">
            <a:spLocks noGrp="1"/>
          </p:cNvSpPr>
          <p:nvPr>
            <p:ph type="body" idx="4294967295"/>
          </p:nvPr>
        </p:nvSpPr>
        <p:spPr>
          <a:xfrm>
            <a:off x="6172125" y="1888388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3500"/>
              <a:buNone/>
            </a:pPr>
            <a:r>
              <a:rPr lang="en-US" sz="3500"/>
              <a:t>Output:</a:t>
            </a:r>
            <a:endParaRPr/>
          </a:p>
        </p:txBody>
      </p:sp>
      <p:sp>
        <p:nvSpPr>
          <p:cNvPr id="482" name="Google Shape;482;p20"/>
          <p:cNvSpPr txBox="1">
            <a:spLocks noGrp="1"/>
          </p:cNvSpPr>
          <p:nvPr>
            <p:ph type="body" idx="4294967295"/>
          </p:nvPr>
        </p:nvSpPr>
        <p:spPr>
          <a:xfrm>
            <a:off x="6996022" y="2505075"/>
            <a:ext cx="43593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"payload": [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    0.0004917857004329562,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    0.0009714150219224393,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    0.00037492465344257653,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    0.0005540588754229248,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    0.000527076655998826,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    4.445736340130679e-05,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    0.03505537286400795,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    0.0012092252727597952,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b="1" dirty="0">
                <a:effectLst>
                  <a:glow rad="381000">
                    <a:schemeClr val="accent4">
                      <a:satMod val="175000"/>
                      <a:alpha val="75000"/>
                    </a:schemeClr>
                  </a:glow>
                </a:effectLst>
              </a:rPr>
              <a:t>0.960708737373352,</a:t>
            </a:r>
            <a:endParaRPr dirty="0">
              <a:effectLst>
                <a:glow rad="381000">
                  <a:schemeClr val="accent4">
                    <a:satMod val="175000"/>
                    <a:alpha val="75000"/>
                  </a:schemeClr>
                </a:glow>
              </a:effectLst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    6.294571358012035e-05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    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}</a:t>
            </a:r>
            <a:endParaRPr sz="1400" dirty="0"/>
          </a:p>
        </p:txBody>
      </p:sp>
      <p:sp>
        <p:nvSpPr>
          <p:cNvPr id="483" name="Google Shape;483;p20"/>
          <p:cNvSpPr txBox="1"/>
          <p:nvPr/>
        </p:nvSpPr>
        <p:spPr>
          <a:xfrm>
            <a:off x="1146713" y="5956212"/>
            <a:ext cx="4543936" cy="55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1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C8 (Hair and Makeup)</a:t>
            </a:r>
            <a:endParaRPr/>
          </a:p>
        </p:txBody>
      </p:sp>
      <p:pic>
        <p:nvPicPr>
          <p:cNvPr id="484" name="Google Shape;4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713" y="2468563"/>
            <a:ext cx="4438386" cy="332879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0"/>
          <p:cNvSpPr txBox="1">
            <a:spLocks noGrp="1"/>
          </p:cNvSpPr>
          <p:nvPr>
            <p:ph type="body" idx="4294967295"/>
          </p:nvPr>
        </p:nvSpPr>
        <p:spPr>
          <a:xfrm>
            <a:off x="1146725" y="1888388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3500"/>
              <a:buNone/>
            </a:pPr>
            <a:r>
              <a:rPr lang="en-US" sz="3500"/>
              <a:t>Input: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/>
              <a:t>Load Test</a:t>
            </a:r>
            <a:endParaRPr sz="4000" cap="small"/>
          </a:p>
        </p:txBody>
      </p:sp>
      <p:pic>
        <p:nvPicPr>
          <p:cNvPr id="491" name="Google Shape;491;p21"/>
          <p:cNvPicPr preferRelativeResize="0"/>
          <p:nvPr/>
        </p:nvPicPr>
        <p:blipFill rotWithShape="1">
          <a:blip r:embed="rId3">
            <a:alphaModFix/>
          </a:blip>
          <a:srcRect t="17016"/>
          <a:stretch/>
        </p:blipFill>
        <p:spPr>
          <a:xfrm>
            <a:off x="370676" y="2665562"/>
            <a:ext cx="11450648" cy="29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1"/>
          <p:cNvSpPr txBox="1"/>
          <p:nvPr/>
        </p:nvSpPr>
        <p:spPr>
          <a:xfrm>
            <a:off x="370676" y="1992702"/>
            <a:ext cx="328166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Users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70a444a28_0_184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/>
              <a:t>Load Test</a:t>
            </a:r>
            <a:endParaRPr sz="4000" cap="small"/>
          </a:p>
        </p:txBody>
      </p:sp>
      <p:sp>
        <p:nvSpPr>
          <p:cNvPr id="498" name="Google Shape;498;g770a444a28_0_1847"/>
          <p:cNvSpPr txBox="1"/>
          <p:nvPr/>
        </p:nvSpPr>
        <p:spPr>
          <a:xfrm>
            <a:off x="370673" y="1992700"/>
            <a:ext cx="867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Invocations of SageMaker Endpoint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</p:txBody>
      </p:sp>
      <p:pic>
        <p:nvPicPr>
          <p:cNvPr id="499" name="Google Shape;499;g770a444a28_0_1847"/>
          <p:cNvPicPr preferRelativeResize="0"/>
          <p:nvPr/>
        </p:nvPicPr>
        <p:blipFill rotWithShape="1">
          <a:blip r:embed="rId3">
            <a:alphaModFix/>
          </a:blip>
          <a:srcRect t="31361"/>
          <a:stretch/>
        </p:blipFill>
        <p:spPr>
          <a:xfrm>
            <a:off x="676275" y="3127375"/>
            <a:ext cx="10677525" cy="23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>
            <a:spLocks noGrp="1"/>
          </p:cNvSpPr>
          <p:nvPr>
            <p:ph type="ctrTitle"/>
          </p:nvPr>
        </p:nvSpPr>
        <p:spPr>
          <a:xfrm>
            <a:off x="1435100" y="857250"/>
            <a:ext cx="9144000" cy="313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1"/>
              <a:buFont typeface="Arial"/>
              <a:buNone/>
            </a:pPr>
            <a:r>
              <a:rPr lang="en-US" sz="5401" dirty="0">
                <a:latin typeface="Arial"/>
                <a:ea typeface="Arial"/>
                <a:cs typeface="Arial"/>
                <a:sym typeface="Arial"/>
              </a:rPr>
              <a:t>Distracted Driver </a:t>
            </a:r>
            <a:br>
              <a:rPr lang="en-US" sz="540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5401" dirty="0">
                <a:latin typeface="Arial"/>
                <a:ea typeface="Arial"/>
                <a:cs typeface="Arial"/>
                <a:sym typeface="Arial"/>
              </a:rPr>
              <a:t>Image Classification</a:t>
            </a:r>
            <a:br>
              <a:rPr lang="en-US" sz="540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5401" dirty="0">
                <a:latin typeface="Arial"/>
                <a:ea typeface="Arial"/>
                <a:cs typeface="Arial"/>
                <a:sym typeface="Arial"/>
              </a:rPr>
              <a:t>with </a:t>
            </a:r>
            <a:br>
              <a:rPr lang="en-US" sz="540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5401" dirty="0">
                <a:latin typeface="Arial"/>
                <a:ea typeface="Arial"/>
                <a:cs typeface="Arial"/>
                <a:sym typeface="Arial"/>
              </a:rPr>
              <a:t>Amazon SageMaker</a:t>
            </a:r>
            <a:endParaRPr dirty="0"/>
          </a:p>
        </p:txBody>
      </p:sp>
      <p:sp>
        <p:nvSpPr>
          <p:cNvPr id="505" name="Google Shape;505;p23"/>
          <p:cNvSpPr txBox="1">
            <a:spLocks noGrp="1"/>
          </p:cNvSpPr>
          <p:nvPr>
            <p:ph type="subTitle" idx="1"/>
          </p:nvPr>
        </p:nvSpPr>
        <p:spPr>
          <a:xfrm>
            <a:off x="1275008" y="3995739"/>
            <a:ext cx="964198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DSBA 6190 Final Project</a:t>
            </a:r>
            <a:endParaRPr sz="2400" dirty="0"/>
          </a:p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May 2020</a:t>
            </a:r>
            <a:endParaRPr sz="2400" dirty="0"/>
          </a:p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Evan Canfield ● Roma Dutta ● Shilpa Patil ●  Ibrokhim Sadikov</a:t>
            </a:r>
          </a:p>
          <a:p>
            <a:pPr marL="0" lvl="0" indent="0" algn="ctr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ts val="2400"/>
            </a:pPr>
            <a:r>
              <a:rPr lang="en-US" sz="2400" dirty="0"/>
              <a:t>GitHub: </a:t>
            </a:r>
            <a:r>
              <a:rPr lang="en-US" sz="2400" dirty="0">
                <a:hlinkClick r:id="rId3"/>
              </a:rPr>
              <a:t>https://github.com/DSBA-6190-Final-Project-Team/DSBA-6190_Final-Project</a:t>
            </a:r>
            <a:endParaRPr lang="en-US" sz="2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5925" y="2"/>
            <a:ext cx="54201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1"/>
              <a:buFont typeface="Arial"/>
              <a:buNone/>
            </a:pPr>
            <a:r>
              <a:rPr lang="en-US" sz="5001" cap="small"/>
              <a:t>Steps</a:t>
            </a:r>
            <a:endParaRPr/>
          </a:p>
        </p:txBody>
      </p:sp>
      <p:sp>
        <p:nvSpPr>
          <p:cNvPr id="317" name="Google Shape;31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64" lvl="0" indent="-51436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AutoNum type="arabicPeriod"/>
            </a:pPr>
            <a:r>
              <a:rPr lang="en-US" sz="3800" b="1"/>
              <a:t>Data Processing and Upload</a:t>
            </a:r>
            <a:endParaRPr/>
          </a:p>
          <a:p>
            <a:pPr marL="514364" lvl="0" indent="-514364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AutoNum type="arabicPeriod"/>
            </a:pPr>
            <a:r>
              <a:rPr lang="en-US" sz="3800" b="1"/>
              <a:t>Model Training and Endpoint Deployment</a:t>
            </a:r>
            <a:endParaRPr/>
          </a:p>
          <a:p>
            <a:pPr marL="514364" lvl="0" indent="-514364" algn="l" rtl="0">
              <a:lnSpc>
                <a:spcPct val="20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3800"/>
              <a:buAutoNum type="arabicPeriod"/>
            </a:pPr>
            <a:r>
              <a:rPr lang="en-US" sz="3800" b="1"/>
              <a:t>REST 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3600" cap="small" dirty="0"/>
              <a:t>Step 1: Data Processing and Upload</a:t>
            </a:r>
            <a:endParaRPr dirty="0"/>
          </a:p>
        </p:txBody>
      </p:sp>
      <p:sp>
        <p:nvSpPr>
          <p:cNvPr id="323" name="Google Shape;323;p5"/>
          <p:cNvSpPr txBox="1">
            <a:spLocks noGrp="1"/>
          </p:cNvSpPr>
          <p:nvPr>
            <p:ph type="body" idx="1"/>
          </p:nvPr>
        </p:nvSpPr>
        <p:spPr>
          <a:xfrm>
            <a:off x="836612" y="1581198"/>
            <a:ext cx="10205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br>
              <a:rPr lang="en-US" sz="2800" dirty="0"/>
            </a:br>
            <a:r>
              <a:rPr lang="en-US" sz="2800" dirty="0"/>
              <a:t>Data: State Farm Distracted Driver Dataset (Kaggle)</a:t>
            </a:r>
            <a:endParaRPr dirty="0"/>
          </a:p>
        </p:txBody>
      </p:sp>
      <p:sp>
        <p:nvSpPr>
          <p:cNvPr id="324" name="Google Shape;324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Image Classes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 b="1"/>
              <a:t>c0: </a:t>
            </a:r>
            <a:r>
              <a:rPr lang="en-US" sz="2220"/>
              <a:t>safe driving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 b="1"/>
              <a:t>c1: </a:t>
            </a:r>
            <a:r>
              <a:rPr lang="en-US" sz="2220"/>
              <a:t>texting - right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 b="1"/>
              <a:t>c2: </a:t>
            </a:r>
            <a:r>
              <a:rPr lang="en-US" sz="2220"/>
              <a:t>talking on the phone - right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 b="1"/>
              <a:t>c3: </a:t>
            </a:r>
            <a:r>
              <a:rPr lang="en-US" sz="2220"/>
              <a:t>texting - left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 b="1"/>
              <a:t>c4: </a:t>
            </a:r>
            <a:r>
              <a:rPr lang="en-US" sz="2220"/>
              <a:t>talking on the phone - left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 b="1"/>
              <a:t>c5: </a:t>
            </a:r>
            <a:r>
              <a:rPr lang="en-US" sz="2220"/>
              <a:t>operating the radio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 b="1"/>
              <a:t>c6: </a:t>
            </a:r>
            <a:r>
              <a:rPr lang="en-US" sz="2220"/>
              <a:t>drinking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 b="1"/>
              <a:t>c7: </a:t>
            </a:r>
            <a:r>
              <a:rPr lang="en-US" sz="2220"/>
              <a:t>reaching behind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 b="1"/>
              <a:t>c8: </a:t>
            </a:r>
            <a:r>
              <a:rPr lang="en-US" sz="2220"/>
              <a:t>hair and makeup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 b="1"/>
              <a:t>c9: </a:t>
            </a:r>
            <a:r>
              <a:rPr lang="en-US" sz="2220"/>
              <a:t>talking to passenger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grpSp>
        <p:nvGrpSpPr>
          <p:cNvPr id="325" name="Google Shape;325;p5"/>
          <p:cNvGrpSpPr/>
          <p:nvPr/>
        </p:nvGrpSpPr>
        <p:grpSpPr>
          <a:xfrm>
            <a:off x="6718838" y="2411413"/>
            <a:ext cx="4543936" cy="3935098"/>
            <a:chOff x="6718838" y="2411413"/>
            <a:chExt cx="4543936" cy="3935098"/>
          </a:xfrm>
        </p:grpSpPr>
        <p:pic>
          <p:nvPicPr>
            <p:cNvPr id="326" name="Google Shape;32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18838" y="2411413"/>
              <a:ext cx="4438386" cy="3328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5"/>
            <p:cNvSpPr txBox="1"/>
            <p:nvPr/>
          </p:nvSpPr>
          <p:spPr>
            <a:xfrm>
              <a:off x="6718838" y="5792385"/>
              <a:ext cx="4543936" cy="554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1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 C8 (Hair and Makeup)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6"/>
          <p:cNvPicPr preferRelativeResize="0"/>
          <p:nvPr/>
        </p:nvPicPr>
        <p:blipFill rotWithShape="1">
          <a:blip r:embed="rId3">
            <a:alphaModFix/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 dirty="0"/>
              <a:t>Step 1: Data Processing and Upload</a:t>
            </a:r>
            <a:endParaRPr sz="4000" cap="smal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7"/>
          <p:cNvPicPr preferRelativeResize="0"/>
          <p:nvPr/>
        </p:nvPicPr>
        <p:blipFill rotWithShape="1">
          <a:blip r:embed="rId3">
            <a:alphaModFix/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7"/>
          <p:cNvSpPr/>
          <p:nvPr/>
        </p:nvSpPr>
        <p:spPr>
          <a:xfrm>
            <a:off x="1381126" y="2571751"/>
            <a:ext cx="6124574" cy="2185417"/>
          </a:xfrm>
          <a:prstGeom prst="roundRect">
            <a:avLst>
              <a:gd name="adj" fmla="val 16667"/>
            </a:avLst>
          </a:prstGeom>
          <a:noFill/>
          <a:ln w="130175" cap="rnd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/>
              <a:t>Step 1: Data Processing and Upload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8"/>
          <p:cNvPicPr preferRelativeResize="0"/>
          <p:nvPr/>
        </p:nvPicPr>
        <p:blipFill rotWithShape="1">
          <a:blip r:embed="rId3">
            <a:alphaModFix/>
          </a:blip>
          <a:srcRect t="29512"/>
          <a:stretch/>
        </p:blipFill>
        <p:spPr>
          <a:xfrm>
            <a:off x="1666259" y="2571751"/>
            <a:ext cx="8859486" cy="220920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8"/>
          <p:cNvSpPr/>
          <p:nvPr/>
        </p:nvSpPr>
        <p:spPr>
          <a:xfrm>
            <a:off x="7648577" y="2571750"/>
            <a:ext cx="2981324" cy="2185417"/>
          </a:xfrm>
          <a:prstGeom prst="roundRect">
            <a:avLst>
              <a:gd name="adj" fmla="val 16667"/>
            </a:avLst>
          </a:prstGeom>
          <a:noFill/>
          <a:ln w="130175" cap="rnd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 dirty="0"/>
              <a:t>Step 1: Data Processing and Upload</a:t>
            </a:r>
            <a:endParaRPr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>
            <a:off x="1737360" y="429768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cap="small" dirty="0"/>
              <a:t>Step 2: Model Training and </a:t>
            </a:r>
            <a:br>
              <a:rPr lang="en-US" sz="4000" cap="small" dirty="0"/>
            </a:br>
            <a:r>
              <a:rPr lang="en-US" sz="4000" cap="small" dirty="0"/>
              <a:t>Endpoint Deployment</a:t>
            </a:r>
            <a:endParaRPr sz="4000" cap="small" dirty="0"/>
          </a:p>
        </p:txBody>
      </p:sp>
      <p:pic>
        <p:nvPicPr>
          <p:cNvPr id="353" name="Google Shape;353;p9"/>
          <p:cNvPicPr preferRelativeResize="0"/>
          <p:nvPr/>
        </p:nvPicPr>
        <p:blipFill rotWithShape="1">
          <a:blip r:embed="rId3">
            <a:alphaModFix/>
          </a:blip>
          <a:srcRect t="14343"/>
          <a:stretch/>
        </p:blipFill>
        <p:spPr>
          <a:xfrm>
            <a:off x="838200" y="1690688"/>
            <a:ext cx="10330651" cy="502554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9"/>
          <p:cNvSpPr/>
          <p:nvPr/>
        </p:nvSpPr>
        <p:spPr>
          <a:xfrm>
            <a:off x="8283842" y="1955969"/>
            <a:ext cx="2338631" cy="972373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rgbClr val="2B741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9"/>
          <p:cNvSpPr/>
          <p:nvPr/>
        </p:nvSpPr>
        <p:spPr>
          <a:xfrm>
            <a:off x="8610194" y="2096226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4705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00" tIns="21375" rIns="42800" bIns="213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sz="1250" b="1">
              <a:solidFill>
                <a:srgbClr val="2B74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7911" y="2141147"/>
            <a:ext cx="605017" cy="60501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9"/>
          <p:cNvSpPr txBox="1"/>
          <p:nvPr/>
        </p:nvSpPr>
        <p:spPr>
          <a:xfrm>
            <a:off x="8253799" y="1535811"/>
            <a:ext cx="4363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cxnSp>
        <p:nvCxnSpPr>
          <p:cNvPr id="358" name="Google Shape;358;p9"/>
          <p:cNvCxnSpPr>
            <a:endCxn id="355" idx="1"/>
          </p:cNvCxnSpPr>
          <p:nvPr/>
        </p:nvCxnSpPr>
        <p:spPr>
          <a:xfrm>
            <a:off x="7619894" y="2439069"/>
            <a:ext cx="9903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59" name="Google Shape;359;p9"/>
          <p:cNvSpPr/>
          <p:nvPr/>
        </p:nvSpPr>
        <p:spPr>
          <a:xfrm>
            <a:off x="7181852" y="1690688"/>
            <a:ext cx="785813" cy="709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578</Words>
  <Application>Microsoft Office PowerPoint</Application>
  <PresentationFormat>Widescreen</PresentationFormat>
  <Paragraphs>136</Paragraphs>
  <Slides>23</Slides>
  <Notes>23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Maven Pro</vt:lpstr>
      <vt:lpstr>Arial</vt:lpstr>
      <vt:lpstr>Nunito</vt:lpstr>
      <vt:lpstr>Calibri</vt:lpstr>
      <vt:lpstr>Momentum</vt:lpstr>
      <vt:lpstr>Distracted Driver  Image Classification with  Amazon SageMaker</vt:lpstr>
      <vt:lpstr>Project Goals</vt:lpstr>
      <vt:lpstr>PowerPoint Presentation</vt:lpstr>
      <vt:lpstr>Steps</vt:lpstr>
      <vt:lpstr>Step 1: Data Processing and Upload</vt:lpstr>
      <vt:lpstr>Step 1: Data Processing and Upload</vt:lpstr>
      <vt:lpstr>Step 1: Data Processing and Upload</vt:lpstr>
      <vt:lpstr>Step 1: Data Processing and Upload</vt:lpstr>
      <vt:lpstr>Step 2: Model Training and  Endpoint Deployment</vt:lpstr>
      <vt:lpstr>Step 2: Model Training and  Endpoint Deployment</vt:lpstr>
      <vt:lpstr>Step 2: Model Training and  Endpoint Deployment</vt:lpstr>
      <vt:lpstr>Step 3: REST API</vt:lpstr>
      <vt:lpstr>Step 3: REST API</vt:lpstr>
      <vt:lpstr>Step 3: REST API</vt:lpstr>
      <vt:lpstr>Step 3: REST API</vt:lpstr>
      <vt:lpstr>Step 3: REST API</vt:lpstr>
      <vt:lpstr>Step 3: REST API</vt:lpstr>
      <vt:lpstr>Evaluation of REST API </vt:lpstr>
      <vt:lpstr>Evaluation of REST API </vt:lpstr>
      <vt:lpstr>Evaluation of REST API </vt:lpstr>
      <vt:lpstr>Load Test</vt:lpstr>
      <vt:lpstr>Load Test</vt:lpstr>
      <vt:lpstr>Distracted Driver  Image Classification with  Amazon SageMaker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Distracted Driver  Image Classification with  Amazon SageMaker</dc:title>
  <dc:creator>Evan Canfield</dc:creator>
  <cp:lastModifiedBy>Evan Canfield</cp:lastModifiedBy>
  <cp:revision>12</cp:revision>
  <dcterms:created xsi:type="dcterms:W3CDTF">2020-05-01T14:05:20Z</dcterms:created>
  <dcterms:modified xsi:type="dcterms:W3CDTF">2020-05-04T01:47:58Z</dcterms:modified>
</cp:coreProperties>
</file>