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13716000" cy="173513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647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05E"/>
    <a:srgbClr val="D15D16"/>
    <a:srgbClr val="7030A0"/>
    <a:srgbClr val="974867"/>
    <a:srgbClr val="2B7418"/>
    <a:srgbClr val="3538BD"/>
    <a:srgbClr val="B4533F"/>
    <a:srgbClr val="5D5FCA"/>
    <a:srgbClr val="833C0B"/>
    <a:srgbClr val="DDE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2" autoAdjust="0"/>
    <p:restoredTop sz="96374" autoAdjust="0"/>
  </p:normalViewPr>
  <p:slideViewPr>
    <p:cSldViewPr>
      <p:cViewPr>
        <p:scale>
          <a:sx n="50" d="100"/>
          <a:sy n="50" d="100"/>
        </p:scale>
        <p:origin x="1716" y="-684"/>
      </p:cViewPr>
      <p:guideLst>
        <p:guide orient="horz" pos="5647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09800" y="1143000"/>
            <a:ext cx="2438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942975" y="923803"/>
            <a:ext cx="11830050" cy="33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942975" y="4619005"/>
            <a:ext cx="11830050" cy="110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3941879" y="6797549"/>
            <a:ext cx="14704898" cy="29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2058985" y="3925649"/>
            <a:ext cx="14704898" cy="87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35831" y="4325805"/>
            <a:ext cx="11830050" cy="721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281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35831" y="11611770"/>
            <a:ext cx="11830050" cy="379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4270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124">
                <a:solidFill>
                  <a:srgbClr val="888888"/>
                </a:solidFill>
              </a:defRPr>
            </a:lvl1pPr>
            <a:lvl2pPr marL="570818" lvl="1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937">
                <a:solidFill>
                  <a:srgbClr val="888888"/>
                </a:solidFill>
              </a:defRPr>
            </a:lvl2pPr>
            <a:lvl3pPr marL="856225" lvl="2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874">
                <a:solidFill>
                  <a:srgbClr val="888888"/>
                </a:solidFill>
              </a:defRPr>
            </a:lvl3pPr>
            <a:lvl4pPr marL="1141635" lvl="3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749">
                <a:solidFill>
                  <a:srgbClr val="888888"/>
                </a:solidFill>
              </a:defRPr>
            </a:lvl4pPr>
            <a:lvl5pPr marL="1427042" lvl="4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749">
                <a:solidFill>
                  <a:srgbClr val="888888"/>
                </a:solidFill>
              </a:defRPr>
            </a:lvl5pPr>
            <a:lvl6pPr marL="1712452" lvl="5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749">
                <a:solidFill>
                  <a:srgbClr val="888888"/>
                </a:solidFill>
              </a:defRPr>
            </a:lvl6pPr>
            <a:lvl7pPr marL="1997861" lvl="6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749">
                <a:solidFill>
                  <a:srgbClr val="888888"/>
                </a:solidFill>
              </a:defRPr>
            </a:lvl7pPr>
            <a:lvl8pPr marL="2283269" lvl="7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749">
                <a:solidFill>
                  <a:srgbClr val="888888"/>
                </a:solidFill>
              </a:defRPr>
            </a:lvl8pPr>
            <a:lvl9pPr marL="2568677" lvl="8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74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942975" y="923803"/>
            <a:ext cx="11830050" cy="33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942978" y="4619005"/>
            <a:ext cx="5829301" cy="110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943728" y="4619005"/>
            <a:ext cx="5829301" cy="110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44762" y="923803"/>
            <a:ext cx="11830050" cy="33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944763" y="4253498"/>
            <a:ext cx="5802301" cy="208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285408" lvl="0" indent="-14270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124" b="1"/>
            </a:lvl1pPr>
            <a:lvl2pPr marL="570818" lvl="1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937" b="1"/>
            </a:lvl2pPr>
            <a:lvl3pPr marL="856225" lvl="2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874" b="1"/>
            </a:lvl3pPr>
            <a:lvl4pPr marL="1141635" lvl="3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4pPr>
            <a:lvl5pPr marL="1427042" lvl="4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5pPr>
            <a:lvl6pPr marL="1712452" lvl="5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6pPr>
            <a:lvl7pPr marL="1997861" lvl="6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7pPr>
            <a:lvl8pPr marL="2283269" lvl="7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8pPr>
            <a:lvl9pPr marL="2568677" lvl="8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944763" y="6338074"/>
            <a:ext cx="5802301" cy="932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943726" y="4253498"/>
            <a:ext cx="5831100" cy="208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285408" lvl="0" indent="-14270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124" b="1"/>
            </a:lvl1pPr>
            <a:lvl2pPr marL="570818" lvl="1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937" b="1"/>
            </a:lvl2pPr>
            <a:lvl3pPr marL="856225" lvl="2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874" b="1"/>
            </a:lvl3pPr>
            <a:lvl4pPr marL="1141635" lvl="3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4pPr>
            <a:lvl5pPr marL="1427042" lvl="4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5pPr>
            <a:lvl6pPr marL="1712452" lvl="5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6pPr>
            <a:lvl7pPr marL="1997861" lvl="6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7pPr>
            <a:lvl8pPr marL="2283269" lvl="7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8pPr>
            <a:lvl9pPr marL="2568677" lvl="8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943726" y="6338074"/>
            <a:ext cx="5831100" cy="932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942975" y="923803"/>
            <a:ext cx="11830050" cy="33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944761" y="1156765"/>
            <a:ext cx="4423950" cy="404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1499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831087" y="2498286"/>
            <a:ext cx="6943500" cy="12330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23784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499"/>
            </a:lvl1pPr>
            <a:lvl2pPr marL="570818" lvl="1" indent="-22595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1311"/>
            </a:lvl2pPr>
            <a:lvl3pPr marL="856225" lvl="2" indent="-214057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124"/>
            </a:lvl3pPr>
            <a:lvl4pPr marL="1141635" lvl="3" indent="-20216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937"/>
            </a:lvl4pPr>
            <a:lvl5pPr marL="1427042" lvl="4" indent="-20216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937"/>
            </a:lvl5pPr>
            <a:lvl6pPr marL="1712452" lvl="5" indent="-20216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937"/>
            </a:lvl6pPr>
            <a:lvl7pPr marL="1997861" lvl="6" indent="-20216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937"/>
            </a:lvl7pPr>
            <a:lvl8pPr marL="2283269" lvl="7" indent="-20216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937"/>
            </a:lvl8pPr>
            <a:lvl9pPr marL="2568677" lvl="8" indent="-20216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937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944761" y="5205427"/>
            <a:ext cx="4423950" cy="96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4270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/>
            </a:lvl1pPr>
            <a:lvl2pPr marL="570818" lvl="1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687"/>
            </a:lvl2pPr>
            <a:lvl3pPr marL="856225" lvl="2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562"/>
            </a:lvl3pPr>
            <a:lvl4pPr marL="1141635" lvl="3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4pPr>
            <a:lvl5pPr marL="1427042" lvl="4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5pPr>
            <a:lvl6pPr marL="1712452" lvl="5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6pPr>
            <a:lvl7pPr marL="1997861" lvl="6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7pPr>
            <a:lvl8pPr marL="2283269" lvl="7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8pPr>
            <a:lvl9pPr marL="2568677" lvl="8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944761" y="1156765"/>
            <a:ext cx="4423950" cy="404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1499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831087" y="2498286"/>
            <a:ext cx="6943500" cy="12330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3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2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944761" y="5205427"/>
            <a:ext cx="4423950" cy="96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4270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/>
            </a:lvl1pPr>
            <a:lvl2pPr marL="570818" lvl="1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687"/>
            </a:lvl2pPr>
            <a:lvl3pPr marL="856225" lvl="2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562"/>
            </a:lvl3pPr>
            <a:lvl4pPr marL="1141635" lvl="3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4pPr>
            <a:lvl5pPr marL="1427042" lvl="4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5pPr>
            <a:lvl6pPr marL="1712452" lvl="5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6pPr>
            <a:lvl7pPr marL="1997861" lvl="6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7pPr>
            <a:lvl8pPr marL="2283269" lvl="7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8pPr>
            <a:lvl9pPr marL="2568677" lvl="8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942975" y="923803"/>
            <a:ext cx="11830050" cy="33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1353533" y="4208446"/>
            <a:ext cx="11008939" cy="1183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42975" y="923803"/>
            <a:ext cx="11830050" cy="33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42975" y="4619005"/>
            <a:ext cx="11830050" cy="110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8C67AA47-A4F4-4559-A054-8EE5BCD18247}"/>
              </a:ext>
            </a:extLst>
          </p:cNvPr>
          <p:cNvSpPr/>
          <p:nvPr/>
        </p:nvSpPr>
        <p:spPr>
          <a:xfrm>
            <a:off x="7921891" y="2194093"/>
            <a:ext cx="2338631" cy="972374"/>
          </a:xfrm>
          <a:prstGeom prst="roundRect">
            <a:avLst/>
          </a:prstGeom>
          <a:noFill/>
          <a:ln w="50800">
            <a:solidFill>
              <a:srgbClr val="2B741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2" name="Google Shape;101;p13">
            <a:extLst>
              <a:ext uri="{FF2B5EF4-FFF2-40B4-BE49-F238E27FC236}">
                <a16:creationId xmlns:a16="http://schemas.microsoft.com/office/drawing/2014/main" id="{E37FAB58-D4B2-4379-9534-1DFE43FE3A5C}"/>
              </a:ext>
            </a:extLst>
          </p:cNvPr>
          <p:cNvSpPr/>
          <p:nvPr/>
        </p:nvSpPr>
        <p:spPr>
          <a:xfrm>
            <a:off x="1897036" y="2108289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B4533F">
              <a:alpha val="25098"/>
            </a:srgbClr>
          </a:solidFill>
          <a:ln w="38100" cap="flat" cmpd="sng">
            <a:solidFill>
              <a:srgbClr val="974867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50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lang="en-US" sz="1500" dirty="0">
              <a:solidFill>
                <a:srgbClr val="974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endParaRPr lang="en-US" sz="500" dirty="0">
              <a:solidFill>
                <a:srgbClr val="974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 retrieved via </a:t>
            </a: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Kaggle</a:t>
            </a: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 API</a:t>
            </a:r>
            <a:endParaRPr lang="en-US" sz="1250" dirty="0">
              <a:solidFill>
                <a:srgbClr val="974867"/>
              </a:solidFill>
            </a:endParaRPr>
          </a:p>
        </p:txBody>
      </p:sp>
      <p:sp>
        <p:nvSpPr>
          <p:cNvPr id="3" name="Google Shape;101;p13">
            <a:extLst>
              <a:ext uri="{FF2B5EF4-FFF2-40B4-BE49-F238E27FC236}">
                <a16:creationId xmlns:a16="http://schemas.microsoft.com/office/drawing/2014/main" id="{7B226080-70F1-4F93-B73E-426A7A43D1CB}"/>
              </a:ext>
            </a:extLst>
          </p:cNvPr>
          <p:cNvSpPr/>
          <p:nvPr/>
        </p:nvSpPr>
        <p:spPr>
          <a:xfrm>
            <a:off x="3712567" y="2108289"/>
            <a:ext cx="2171341" cy="1142811"/>
          </a:xfrm>
          <a:prstGeom prst="roundRect">
            <a:avLst>
              <a:gd name="adj" fmla="val 16667"/>
            </a:avLst>
          </a:prstGeom>
          <a:solidFill>
            <a:srgbClr val="974867">
              <a:alpha val="25098"/>
            </a:srgbClr>
          </a:solidFill>
          <a:ln w="38100" cap="flat" cmpd="sng">
            <a:solidFill>
              <a:srgbClr val="974867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50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MXNET Tool</a:t>
            </a:r>
          </a:p>
          <a:p>
            <a:pPr algn="ctr">
              <a:lnSpc>
                <a:spcPct val="114000"/>
              </a:lnSpc>
            </a:pPr>
            <a:endParaRPr lang="en-US" sz="500" dirty="0">
              <a:solidFill>
                <a:srgbClr val="974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 separated into </a:t>
            </a:r>
            <a:b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 sets and converted to </a:t>
            </a: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RecordIO</a:t>
            </a: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 format </a:t>
            </a:r>
            <a:endParaRPr lang="en-US" sz="1250" dirty="0">
              <a:solidFill>
                <a:srgbClr val="974867"/>
              </a:solidFill>
            </a:endParaRPr>
          </a:p>
        </p:txBody>
      </p:sp>
      <p:sp>
        <p:nvSpPr>
          <p:cNvPr id="4" name="Google Shape;101;p13">
            <a:extLst>
              <a:ext uri="{FF2B5EF4-FFF2-40B4-BE49-F238E27FC236}">
                <a16:creationId xmlns:a16="http://schemas.microsoft.com/office/drawing/2014/main" id="{412CF319-6654-4D46-BCA6-E094ECA04175}"/>
              </a:ext>
            </a:extLst>
          </p:cNvPr>
          <p:cNvSpPr/>
          <p:nvPr/>
        </p:nvSpPr>
        <p:spPr>
          <a:xfrm>
            <a:off x="3744569" y="5734318"/>
            <a:ext cx="2176272" cy="1142811"/>
          </a:xfrm>
          <a:prstGeom prst="roundRect">
            <a:avLst>
              <a:gd name="adj" fmla="val 16667"/>
            </a:avLst>
          </a:prstGeom>
          <a:solidFill>
            <a:srgbClr val="3538BD">
              <a:alpha val="25098"/>
            </a:srgbClr>
          </a:solidFill>
          <a:ln w="38100" cap="flat" cmpd="sng">
            <a:solidFill>
              <a:srgbClr val="3538BD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3538BD"/>
                </a:solidFill>
                <a:latin typeface="Calibri"/>
                <a:ea typeface="Calibri"/>
                <a:cs typeface="Calibri"/>
                <a:sym typeface="Calibri"/>
              </a:rPr>
              <a:t>Execute Notebook</a:t>
            </a:r>
          </a:p>
          <a:p>
            <a:pPr algn="ctr">
              <a:lnSpc>
                <a:spcPct val="114000"/>
              </a:lnSpc>
            </a:pPr>
            <a:endParaRPr lang="en-US" sz="500" dirty="0">
              <a:solidFill>
                <a:srgbClr val="3538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3538BD"/>
                </a:solidFill>
                <a:latin typeface="Calibri"/>
                <a:ea typeface="Calibri"/>
                <a:cs typeface="Calibri"/>
                <a:sym typeface="Calibri"/>
              </a:rPr>
              <a:t>SageMaker</a:t>
            </a:r>
            <a:r>
              <a:rPr lang="en-US" sz="1250" dirty="0">
                <a:solidFill>
                  <a:srgbClr val="3538BD"/>
                </a:solidFill>
                <a:latin typeface="Calibri"/>
                <a:ea typeface="Calibri"/>
                <a:cs typeface="Calibri"/>
                <a:sym typeface="Calibri"/>
              </a:rPr>
              <a:t> resources activated via running a  Jupyter </a:t>
            </a:r>
            <a:r>
              <a:rPr lang="en-US" sz="1250" b="1" dirty="0">
                <a:solidFill>
                  <a:srgbClr val="3538BD"/>
                </a:solidFill>
                <a:latin typeface="Calibri"/>
                <a:ea typeface="Calibri"/>
                <a:cs typeface="Calibri"/>
                <a:sym typeface="Calibri"/>
              </a:rPr>
              <a:t>Notebook</a:t>
            </a:r>
          </a:p>
        </p:txBody>
      </p:sp>
      <p:sp>
        <p:nvSpPr>
          <p:cNvPr id="5" name="Google Shape;101;p13">
            <a:extLst>
              <a:ext uri="{FF2B5EF4-FFF2-40B4-BE49-F238E27FC236}">
                <a16:creationId xmlns:a16="http://schemas.microsoft.com/office/drawing/2014/main" id="{6BFE5252-DB73-4476-B413-153C6334962A}"/>
              </a:ext>
            </a:extLst>
          </p:cNvPr>
          <p:cNvSpPr/>
          <p:nvPr/>
        </p:nvSpPr>
        <p:spPr>
          <a:xfrm>
            <a:off x="1926513" y="5734318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3538BD">
              <a:alpha val="25098"/>
            </a:srgbClr>
          </a:solidFill>
          <a:ln w="38100" cap="flat" cmpd="sng">
            <a:solidFill>
              <a:srgbClr val="3538BD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500" b="1" dirty="0">
                <a:solidFill>
                  <a:srgbClr val="3538BD"/>
                </a:solidFill>
                <a:latin typeface="Calibri"/>
                <a:ea typeface="Calibri"/>
                <a:cs typeface="Calibri"/>
                <a:sym typeface="Calibri"/>
              </a:rPr>
              <a:t>Trigger Build</a:t>
            </a:r>
            <a:endParaRPr lang="en-US" sz="1500" dirty="0">
              <a:solidFill>
                <a:srgbClr val="3538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endParaRPr lang="en-US" sz="500" dirty="0">
              <a:solidFill>
                <a:srgbClr val="3538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r>
              <a:rPr lang="en-US" sz="1250" dirty="0">
                <a:solidFill>
                  <a:srgbClr val="3538BD"/>
                </a:solidFill>
                <a:latin typeface="Calibri"/>
                <a:ea typeface="Calibri"/>
                <a:cs typeface="Calibri"/>
                <a:sym typeface="Calibri"/>
              </a:rPr>
              <a:t>GitHub Repo as Source Code</a:t>
            </a:r>
            <a:endParaRPr lang="en-US" sz="1250" dirty="0">
              <a:solidFill>
                <a:srgbClr val="3538BD"/>
              </a:solidFill>
            </a:endParaRPr>
          </a:p>
        </p:txBody>
      </p:sp>
      <p:sp>
        <p:nvSpPr>
          <p:cNvPr id="8" name="Google Shape;101;p13">
            <a:extLst>
              <a:ext uri="{FF2B5EF4-FFF2-40B4-BE49-F238E27FC236}">
                <a16:creationId xmlns:a16="http://schemas.microsoft.com/office/drawing/2014/main" id="{CE21A960-4051-430A-AF11-8EBDC0EADD68}"/>
              </a:ext>
            </a:extLst>
          </p:cNvPr>
          <p:cNvSpPr/>
          <p:nvPr/>
        </p:nvSpPr>
        <p:spPr>
          <a:xfrm>
            <a:off x="3112273" y="8449056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Training Job</a:t>
            </a:r>
          </a:p>
          <a:p>
            <a:pPr algn="ctr">
              <a:lnSpc>
                <a:spcPct val="114000"/>
              </a:lnSpc>
            </a:pP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SageMaker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Algorithm </a:t>
            </a:r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Trained</a:t>
            </a:r>
          </a:p>
        </p:txBody>
      </p:sp>
      <p:sp>
        <p:nvSpPr>
          <p:cNvPr id="9" name="Google Shape;101;p13">
            <a:extLst>
              <a:ext uri="{FF2B5EF4-FFF2-40B4-BE49-F238E27FC236}">
                <a16:creationId xmlns:a16="http://schemas.microsoft.com/office/drawing/2014/main" id="{F16FC90C-0E3C-422A-A67B-8DD0FFEB3B45}"/>
              </a:ext>
            </a:extLst>
          </p:cNvPr>
          <p:cNvSpPr/>
          <p:nvPr/>
        </p:nvSpPr>
        <p:spPr>
          <a:xfrm>
            <a:off x="4900418" y="8452492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  <a:p>
            <a:pPr algn="ctr">
              <a:lnSpc>
                <a:spcPct val="114000"/>
              </a:lnSpc>
            </a:pP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Training Job </a:t>
            </a:r>
            <a:b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defined as</a:t>
            </a:r>
          </a:p>
          <a:p>
            <a:pPr algn="ctr">
              <a:lnSpc>
                <a:spcPct val="114000"/>
              </a:lnSpc>
            </a:pPr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10" name="Google Shape;101;p13">
            <a:extLst>
              <a:ext uri="{FF2B5EF4-FFF2-40B4-BE49-F238E27FC236}">
                <a16:creationId xmlns:a16="http://schemas.microsoft.com/office/drawing/2014/main" id="{EA79EA0C-22B2-4434-9E45-3137DFE900DA}"/>
              </a:ext>
            </a:extLst>
          </p:cNvPr>
          <p:cNvSpPr/>
          <p:nvPr/>
        </p:nvSpPr>
        <p:spPr>
          <a:xfrm>
            <a:off x="6671132" y="8452493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b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Configuration</a:t>
            </a:r>
          </a:p>
          <a:p>
            <a:pPr algn="ctr"/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applied to </a:t>
            </a:r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 Config.</a:t>
            </a:r>
            <a:endParaRPr lang="en-US" sz="1250" dirty="0"/>
          </a:p>
        </p:txBody>
      </p:sp>
      <p:sp>
        <p:nvSpPr>
          <p:cNvPr id="11" name="Google Shape;101;p13">
            <a:extLst>
              <a:ext uri="{FF2B5EF4-FFF2-40B4-BE49-F238E27FC236}">
                <a16:creationId xmlns:a16="http://schemas.microsoft.com/office/drawing/2014/main" id="{A41B0643-0AE6-4FFC-B884-B69351412291}"/>
              </a:ext>
            </a:extLst>
          </p:cNvPr>
          <p:cNvSpPr/>
          <p:nvPr/>
        </p:nvSpPr>
        <p:spPr>
          <a:xfrm>
            <a:off x="8441846" y="8452495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br>
              <a:rPr lang="en-US" sz="20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b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Created / Updated</a:t>
            </a:r>
          </a:p>
        </p:txBody>
      </p:sp>
      <p:sp>
        <p:nvSpPr>
          <p:cNvPr id="12" name="Google Shape;101;p13">
            <a:extLst>
              <a:ext uri="{FF2B5EF4-FFF2-40B4-BE49-F238E27FC236}">
                <a16:creationId xmlns:a16="http://schemas.microsoft.com/office/drawing/2014/main" id="{F2551C15-9778-4F5E-9A0F-4A49A9C8DE42}"/>
              </a:ext>
            </a:extLst>
          </p:cNvPr>
          <p:cNvSpPr/>
          <p:nvPr/>
        </p:nvSpPr>
        <p:spPr>
          <a:xfrm>
            <a:off x="10212560" y="8452495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Autoscaling</a:t>
            </a:r>
            <a:br>
              <a:rPr lang="en-US" sz="20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Policy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b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applied to </a:t>
            </a:r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lang="en-US" sz="1250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01;p13">
            <a:extLst>
              <a:ext uri="{FF2B5EF4-FFF2-40B4-BE49-F238E27FC236}">
                <a16:creationId xmlns:a16="http://schemas.microsoft.com/office/drawing/2014/main" id="{AF3FAB31-0E7E-48D7-8A61-FAD1BE58013D}"/>
              </a:ext>
            </a:extLst>
          </p:cNvPr>
          <p:cNvSpPr/>
          <p:nvPr/>
        </p:nvSpPr>
        <p:spPr>
          <a:xfrm>
            <a:off x="1925691" y="8659368"/>
            <a:ext cx="804672" cy="731520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ctr" anchorCtr="0">
            <a:noAutofit/>
          </a:bodyPr>
          <a:lstStyle/>
          <a:p>
            <a:pPr algn="ctr"/>
            <a:r>
              <a:rPr lang="en-US" sz="17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</a:p>
        </p:txBody>
      </p:sp>
      <p:sp>
        <p:nvSpPr>
          <p:cNvPr id="16" name="Google Shape;101;p13">
            <a:extLst>
              <a:ext uri="{FF2B5EF4-FFF2-40B4-BE49-F238E27FC236}">
                <a16:creationId xmlns:a16="http://schemas.microsoft.com/office/drawing/2014/main" id="{C0AD2A9A-BB6D-4570-9A5C-84F5CCCDDEE6}"/>
              </a:ext>
            </a:extLst>
          </p:cNvPr>
          <p:cNvSpPr/>
          <p:nvPr/>
        </p:nvSpPr>
        <p:spPr>
          <a:xfrm>
            <a:off x="11983276" y="8659564"/>
            <a:ext cx="731520" cy="731520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ctr" anchorCtr="0">
            <a:noAutofit/>
          </a:bodyPr>
          <a:lstStyle/>
          <a:p>
            <a:pPr algn="ctr"/>
            <a:r>
              <a:rPr lang="en-US" sz="17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</p:txBody>
      </p:sp>
      <p:sp>
        <p:nvSpPr>
          <p:cNvPr id="18" name="Google Shape;101;p13">
            <a:extLst>
              <a:ext uri="{FF2B5EF4-FFF2-40B4-BE49-F238E27FC236}">
                <a16:creationId xmlns:a16="http://schemas.microsoft.com/office/drawing/2014/main" id="{C3E27E7D-8FBD-4468-9E7E-2449F6D417C4}"/>
              </a:ext>
            </a:extLst>
          </p:cNvPr>
          <p:cNvSpPr/>
          <p:nvPr/>
        </p:nvSpPr>
        <p:spPr>
          <a:xfrm>
            <a:off x="3166656" y="10484138"/>
            <a:ext cx="1257092" cy="685687"/>
          </a:xfrm>
          <a:prstGeom prst="roundRect">
            <a:avLst>
              <a:gd name="adj" fmla="val 16667"/>
            </a:avLst>
          </a:prstGeom>
          <a:solidFill>
            <a:srgbClr val="2B7418">
              <a:alpha val="25098"/>
            </a:srgbClr>
          </a:solidFill>
          <a:ln w="38100" cap="flat" cmpd="sng">
            <a:solidFill>
              <a:srgbClr val="2B7418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ctr" anchorCtr="0">
            <a:noAutofit/>
          </a:bodyPr>
          <a:lstStyle/>
          <a:p>
            <a:pPr algn="ctr"/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Training Job </a:t>
            </a:r>
            <a: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saved in </a:t>
            </a:r>
            <a:b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S3 Bucket</a:t>
            </a:r>
            <a:endParaRPr lang="en-US" sz="1250" b="1" dirty="0">
              <a:solidFill>
                <a:srgbClr val="2B7418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7A9D97-7626-4B38-95F7-F5972AE3F1E7}"/>
              </a:ext>
            </a:extLst>
          </p:cNvPr>
          <p:cNvSpPr txBox="1"/>
          <p:nvPr/>
        </p:nvSpPr>
        <p:spPr>
          <a:xfrm>
            <a:off x="438092" y="474340"/>
            <a:ext cx="45127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B4533F"/>
                </a:solidFill>
              </a:rPr>
              <a:t>Step 1: Data Processing and</a:t>
            </a:r>
          </a:p>
          <a:p>
            <a:r>
              <a:rPr lang="en-US" sz="2500" b="1" dirty="0">
                <a:solidFill>
                  <a:srgbClr val="B4533F"/>
                </a:solidFill>
              </a:rPr>
              <a:t>Upload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F273DF-2A4F-4EDE-9BEE-1D8664192A19}"/>
              </a:ext>
            </a:extLst>
          </p:cNvPr>
          <p:cNvGrpSpPr/>
          <p:nvPr/>
        </p:nvGrpSpPr>
        <p:grpSpPr>
          <a:xfrm>
            <a:off x="896112" y="2338937"/>
            <a:ext cx="685687" cy="685687"/>
            <a:chOff x="17503289" y="8364326"/>
            <a:chExt cx="1097280" cy="1097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711474-770C-4FD7-9822-F71338CE379F}"/>
                </a:ext>
              </a:extLst>
            </p:cNvPr>
            <p:cNvSpPr/>
            <p:nvPr/>
          </p:nvSpPr>
          <p:spPr>
            <a:xfrm>
              <a:off x="17503289" y="8364326"/>
              <a:ext cx="1097280" cy="1097280"/>
            </a:xfrm>
            <a:prstGeom prst="rect">
              <a:avLst/>
            </a:prstGeom>
            <a:solidFill>
              <a:srgbClr val="974867"/>
            </a:solidFill>
            <a:ln>
              <a:solidFill>
                <a:srgbClr val="9748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0"/>
            </a:p>
          </p:txBody>
        </p:sp>
        <p:pic>
          <p:nvPicPr>
            <p:cNvPr id="22" name="Graphic 49">
              <a:extLst>
                <a:ext uri="{FF2B5EF4-FFF2-40B4-BE49-F238E27FC236}">
                  <a16:creationId xmlns:a16="http://schemas.microsoft.com/office/drawing/2014/main" id="{47E44182-CACE-4C85-926A-9512B073C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594729" y="8455766"/>
              <a:ext cx="914400" cy="914400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69B0F69-10F0-485B-B6E1-1C5EEF4D8919}"/>
              </a:ext>
            </a:extLst>
          </p:cNvPr>
          <p:cNvSpPr/>
          <p:nvPr/>
        </p:nvSpPr>
        <p:spPr>
          <a:xfrm>
            <a:off x="438912" y="1453896"/>
            <a:ext cx="854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974867"/>
                </a:solidFill>
              </a:rPr>
              <a:t>Local</a:t>
            </a:r>
          </a:p>
        </p:txBody>
      </p:sp>
      <p:pic>
        <p:nvPicPr>
          <p:cNvPr id="24" name="Graphic 37">
            <a:extLst>
              <a:ext uri="{FF2B5EF4-FFF2-40B4-BE49-F238E27FC236}">
                <a16:creationId xmlns:a16="http://schemas.microsoft.com/office/drawing/2014/main" id="{6B180F87-B47B-4015-8B3A-BF91E3F55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916" y="8714232"/>
            <a:ext cx="685687" cy="68568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72A52DB-7CD5-4029-9549-9798CC34DC6D}"/>
              </a:ext>
            </a:extLst>
          </p:cNvPr>
          <p:cNvSpPr txBox="1"/>
          <p:nvPr/>
        </p:nvSpPr>
        <p:spPr>
          <a:xfrm>
            <a:off x="438097" y="4139189"/>
            <a:ext cx="43733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B4533F"/>
                </a:solidFill>
              </a:rPr>
              <a:t>Step 2: Model Training and </a:t>
            </a:r>
            <a:br>
              <a:rPr lang="en-US" sz="2500" b="1" dirty="0">
                <a:solidFill>
                  <a:srgbClr val="B4533F"/>
                </a:solidFill>
              </a:rPr>
            </a:br>
            <a:r>
              <a:rPr lang="en-US" sz="2500" b="1" dirty="0">
                <a:solidFill>
                  <a:srgbClr val="B4533F"/>
                </a:solidFill>
              </a:rPr>
              <a:t>Endpoint Deployment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110C9F-1761-48A1-9097-6C820C29FDE2}"/>
              </a:ext>
            </a:extLst>
          </p:cNvPr>
          <p:cNvSpPr/>
          <p:nvPr/>
        </p:nvSpPr>
        <p:spPr>
          <a:xfrm>
            <a:off x="438912" y="5065776"/>
            <a:ext cx="1468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3538BD"/>
                </a:solidFill>
              </a:rPr>
              <a:t>CodeBuild</a:t>
            </a:r>
          </a:p>
        </p:txBody>
      </p:sp>
      <p:pic>
        <p:nvPicPr>
          <p:cNvPr id="27" name="Graphic 58">
            <a:extLst>
              <a:ext uri="{FF2B5EF4-FFF2-40B4-BE49-F238E27FC236}">
                <a16:creationId xmlns:a16="http://schemas.microsoft.com/office/drawing/2014/main" id="{587FAD4C-31D5-4BBF-9406-6ACC7078B1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919" y="5974204"/>
            <a:ext cx="688378" cy="68568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DE4881E-6A54-4F61-9C98-D91747D9BF82}"/>
              </a:ext>
            </a:extLst>
          </p:cNvPr>
          <p:cNvSpPr/>
          <p:nvPr/>
        </p:nvSpPr>
        <p:spPr>
          <a:xfrm>
            <a:off x="438912" y="7812866"/>
            <a:ext cx="1539204" cy="502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3705E"/>
                </a:solidFill>
              </a:rPr>
              <a:t>SageMaker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6BB9679-C1A1-4ED8-8A9D-B6C0A375CC4B}"/>
              </a:ext>
            </a:extLst>
          </p:cNvPr>
          <p:cNvSpPr/>
          <p:nvPr/>
        </p:nvSpPr>
        <p:spPr>
          <a:xfrm>
            <a:off x="411480" y="1878245"/>
            <a:ext cx="6016752" cy="1597907"/>
          </a:xfrm>
          <a:prstGeom prst="roundRect">
            <a:avLst/>
          </a:prstGeom>
          <a:noFill/>
          <a:ln w="50800">
            <a:solidFill>
              <a:srgbClr val="97486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3BE8DFB-EF28-47F7-8AB1-7CB9ED740141}"/>
              </a:ext>
            </a:extLst>
          </p:cNvPr>
          <p:cNvSpPr/>
          <p:nvPr/>
        </p:nvSpPr>
        <p:spPr>
          <a:xfrm>
            <a:off x="415020" y="5486400"/>
            <a:ext cx="6017887" cy="1597907"/>
          </a:xfrm>
          <a:prstGeom prst="roundRect">
            <a:avLst/>
          </a:prstGeom>
          <a:noFill/>
          <a:ln w="50800">
            <a:solidFill>
              <a:srgbClr val="3538B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7667333-58A0-4320-B25F-DB6D499EE1DB}"/>
              </a:ext>
            </a:extLst>
          </p:cNvPr>
          <p:cNvSpPr/>
          <p:nvPr/>
        </p:nvSpPr>
        <p:spPr>
          <a:xfrm>
            <a:off x="415023" y="8224952"/>
            <a:ext cx="12671469" cy="1597907"/>
          </a:xfrm>
          <a:prstGeom prst="roundRect">
            <a:avLst/>
          </a:prstGeom>
          <a:noFill/>
          <a:ln w="50800">
            <a:solidFill>
              <a:srgbClr val="13705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700878F-48B0-46A7-B061-D086475085E3}"/>
              </a:ext>
            </a:extLst>
          </p:cNvPr>
          <p:cNvSpPr/>
          <p:nvPr/>
        </p:nvSpPr>
        <p:spPr>
          <a:xfrm>
            <a:off x="2293384" y="10340716"/>
            <a:ext cx="2338631" cy="972374"/>
          </a:xfrm>
          <a:prstGeom prst="roundRect">
            <a:avLst/>
          </a:prstGeom>
          <a:noFill/>
          <a:ln w="50800">
            <a:solidFill>
              <a:srgbClr val="2B741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pic>
        <p:nvPicPr>
          <p:cNvPr id="46" name="Graphic 68">
            <a:extLst>
              <a:ext uri="{FF2B5EF4-FFF2-40B4-BE49-F238E27FC236}">
                <a16:creationId xmlns:a16="http://schemas.microsoft.com/office/drawing/2014/main" id="{B4EF360E-B8F8-4619-95EE-30851BA510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80970" y="10484006"/>
            <a:ext cx="605017" cy="60501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0797654-1139-4591-9018-2C8B24D97B29}"/>
              </a:ext>
            </a:extLst>
          </p:cNvPr>
          <p:cNvSpPr txBox="1"/>
          <p:nvPr/>
        </p:nvSpPr>
        <p:spPr>
          <a:xfrm>
            <a:off x="2315873" y="9921240"/>
            <a:ext cx="49885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B7418"/>
                </a:solidFill>
              </a:rPr>
              <a:t>S3</a:t>
            </a:r>
          </a:p>
        </p:txBody>
      </p:sp>
      <p:sp>
        <p:nvSpPr>
          <p:cNvPr id="50" name="Google Shape;101;p13">
            <a:extLst>
              <a:ext uri="{FF2B5EF4-FFF2-40B4-BE49-F238E27FC236}">
                <a16:creationId xmlns:a16="http://schemas.microsoft.com/office/drawing/2014/main" id="{AA90114A-1451-47E0-A1DB-8EDD17F12393}"/>
              </a:ext>
            </a:extLst>
          </p:cNvPr>
          <p:cNvSpPr/>
          <p:nvPr/>
        </p:nvSpPr>
        <p:spPr>
          <a:xfrm>
            <a:off x="8248244" y="2334350"/>
            <a:ext cx="1257092" cy="685687"/>
          </a:xfrm>
          <a:prstGeom prst="roundRect">
            <a:avLst>
              <a:gd name="adj" fmla="val 16667"/>
            </a:avLst>
          </a:prstGeom>
          <a:solidFill>
            <a:srgbClr val="2B7418">
              <a:alpha val="25098"/>
            </a:srgbClr>
          </a:solidFill>
          <a:ln w="38100" cap="flat" cmpd="sng">
            <a:solidFill>
              <a:srgbClr val="2B7418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ctr" anchorCtr="0">
            <a:noAutofit/>
          </a:bodyPr>
          <a:lstStyle/>
          <a:p>
            <a:pPr algn="ctr"/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Upload </a:t>
            </a:r>
            <a: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ctr"/>
            <a: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 S3 Bucket</a:t>
            </a:r>
            <a:endParaRPr lang="en-US" sz="1250" b="1" dirty="0">
              <a:solidFill>
                <a:srgbClr val="2B7418"/>
              </a:solidFill>
            </a:endParaRPr>
          </a:p>
        </p:txBody>
      </p:sp>
      <p:pic>
        <p:nvPicPr>
          <p:cNvPr id="52" name="Graphic 68">
            <a:extLst>
              <a:ext uri="{FF2B5EF4-FFF2-40B4-BE49-F238E27FC236}">
                <a16:creationId xmlns:a16="http://schemas.microsoft.com/office/drawing/2014/main" id="{E0A141D5-E620-4CE9-8297-F2A381D37C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25960" y="2379271"/>
            <a:ext cx="605017" cy="60501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CCC4155-2EFE-453F-A234-3F6EDE64BAED}"/>
              </a:ext>
            </a:extLst>
          </p:cNvPr>
          <p:cNvSpPr txBox="1"/>
          <p:nvPr/>
        </p:nvSpPr>
        <p:spPr>
          <a:xfrm>
            <a:off x="7891849" y="1773936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B7418"/>
                </a:solidFill>
              </a:rPr>
              <a:t>S3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205BB4-2404-4442-8469-FC8C8BDC371C}"/>
              </a:ext>
            </a:extLst>
          </p:cNvPr>
          <p:cNvSpPr txBox="1"/>
          <p:nvPr/>
        </p:nvSpPr>
        <p:spPr>
          <a:xfrm>
            <a:off x="346653" y="11801486"/>
            <a:ext cx="2820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B4533F"/>
                </a:solidFill>
              </a:rPr>
              <a:t>Step 3: REST API</a:t>
            </a:r>
          </a:p>
        </p:txBody>
      </p:sp>
      <p:sp>
        <p:nvSpPr>
          <p:cNvPr id="13" name="Google Shape;101;p13">
            <a:extLst>
              <a:ext uri="{FF2B5EF4-FFF2-40B4-BE49-F238E27FC236}">
                <a16:creationId xmlns:a16="http://schemas.microsoft.com/office/drawing/2014/main" id="{7C7E5886-2DEA-472A-A506-C685F67082AC}"/>
              </a:ext>
            </a:extLst>
          </p:cNvPr>
          <p:cNvSpPr/>
          <p:nvPr/>
        </p:nvSpPr>
        <p:spPr>
          <a:xfrm>
            <a:off x="7132320" y="14045184"/>
            <a:ext cx="1371373" cy="2194560"/>
          </a:xfrm>
          <a:prstGeom prst="roundRect">
            <a:avLst>
              <a:gd name="adj" fmla="val 16667"/>
            </a:avLst>
          </a:prstGeom>
          <a:solidFill>
            <a:srgbClr val="D15D16">
              <a:alpha val="25098"/>
            </a:srgbClr>
          </a:solidFill>
          <a:ln w="38100" cap="flat" cmpd="sng">
            <a:solidFill>
              <a:srgbClr val="D15D16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500" b="1" dirty="0">
                <a:solidFill>
                  <a:srgbClr val="D15D16"/>
                </a:solidFill>
                <a:latin typeface="Calibri"/>
                <a:ea typeface="Calibri"/>
                <a:cs typeface="Calibri"/>
                <a:sym typeface="Calibri"/>
              </a:rPr>
              <a:t>Lambda Function</a:t>
            </a:r>
          </a:p>
          <a:p>
            <a:pPr algn="ctr">
              <a:lnSpc>
                <a:spcPct val="114000"/>
              </a:lnSpc>
            </a:pPr>
            <a:endParaRPr lang="en-US" sz="500" b="1" dirty="0">
              <a:solidFill>
                <a:srgbClr val="D15D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r>
              <a:rPr lang="en-US" sz="1250" dirty="0">
                <a:solidFill>
                  <a:srgbClr val="D15D16"/>
                </a:solidFill>
                <a:latin typeface="Calibri"/>
                <a:ea typeface="Calibri"/>
                <a:cs typeface="Calibri"/>
                <a:sym typeface="Calibri"/>
              </a:rPr>
              <a:t>Using image as input, generates </a:t>
            </a:r>
            <a:r>
              <a:rPr lang="en-US" sz="1250" b="1" dirty="0">
                <a:solidFill>
                  <a:srgbClr val="D15D16"/>
                </a:solidFill>
                <a:latin typeface="Calibri"/>
                <a:ea typeface="Calibri"/>
                <a:cs typeface="Calibri"/>
                <a:sym typeface="Calibri"/>
              </a:rPr>
              <a:t>Probabilities </a:t>
            </a:r>
            <a:r>
              <a:rPr lang="en-US" sz="1250" dirty="0">
                <a:solidFill>
                  <a:srgbClr val="D15D16"/>
                </a:solidFill>
                <a:latin typeface="Calibri"/>
                <a:ea typeface="Calibri"/>
                <a:cs typeface="Calibri"/>
                <a:sym typeface="Calibri"/>
              </a:rPr>
              <a:t>for each </a:t>
            </a:r>
            <a:r>
              <a:rPr lang="en-US" sz="1250" b="1" dirty="0">
                <a:solidFill>
                  <a:srgbClr val="D15D16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-US" sz="1250" dirty="0">
                <a:solidFill>
                  <a:srgbClr val="D15D16"/>
                </a:solidFill>
                <a:latin typeface="Calibri"/>
                <a:ea typeface="Calibri"/>
                <a:cs typeface="Calibri"/>
                <a:sym typeface="Calibri"/>
              </a:rPr>
              <a:t> via </a:t>
            </a:r>
            <a:r>
              <a:rPr lang="en-US" sz="1250" b="1" dirty="0">
                <a:solidFill>
                  <a:srgbClr val="D15D16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</a:p>
        </p:txBody>
      </p:sp>
      <p:pic>
        <p:nvPicPr>
          <p:cNvPr id="55" name="Graphic 44">
            <a:extLst>
              <a:ext uri="{FF2B5EF4-FFF2-40B4-BE49-F238E27FC236}">
                <a16:creationId xmlns:a16="http://schemas.microsoft.com/office/drawing/2014/main" id="{42ACC457-CC62-45E9-87B1-B579204BBC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88936" y="13039344"/>
            <a:ext cx="685800" cy="69899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7B815A5-6CC8-436E-A923-6A520F09B916}"/>
              </a:ext>
            </a:extLst>
          </p:cNvPr>
          <p:cNvSpPr/>
          <p:nvPr/>
        </p:nvSpPr>
        <p:spPr>
          <a:xfrm>
            <a:off x="6839712" y="12271248"/>
            <a:ext cx="1984248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D15D16"/>
                </a:solidFill>
              </a:rPr>
              <a:t>Lambda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9ED3F8A-F8FA-4D8D-9FE1-AA532B202359}"/>
              </a:ext>
            </a:extLst>
          </p:cNvPr>
          <p:cNvSpPr/>
          <p:nvPr/>
        </p:nvSpPr>
        <p:spPr>
          <a:xfrm>
            <a:off x="6839712" y="12691872"/>
            <a:ext cx="1984248" cy="3931920"/>
          </a:xfrm>
          <a:prstGeom prst="roundRect">
            <a:avLst/>
          </a:prstGeom>
          <a:noFill/>
          <a:ln w="50800">
            <a:solidFill>
              <a:srgbClr val="D15D1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 dirty="0"/>
          </a:p>
        </p:txBody>
      </p:sp>
      <p:pic>
        <p:nvPicPr>
          <p:cNvPr id="57" name="Graphic 19">
            <a:extLst>
              <a:ext uri="{FF2B5EF4-FFF2-40B4-BE49-F238E27FC236}">
                <a16:creationId xmlns:a16="http://schemas.microsoft.com/office/drawing/2014/main" id="{B7E64D79-BDCA-464F-A052-33F2B0F775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88536" y="13039344"/>
            <a:ext cx="685801" cy="685800"/>
          </a:xfrm>
          <a:prstGeom prst="rect">
            <a:avLst/>
          </a:prstGeom>
        </p:spPr>
      </p:pic>
      <p:sp>
        <p:nvSpPr>
          <p:cNvPr id="60" name="Google Shape;101;p13">
            <a:extLst>
              <a:ext uri="{FF2B5EF4-FFF2-40B4-BE49-F238E27FC236}">
                <a16:creationId xmlns:a16="http://schemas.microsoft.com/office/drawing/2014/main" id="{29A2837F-20F9-40C0-A986-2632D8B4BB75}"/>
              </a:ext>
            </a:extLst>
          </p:cNvPr>
          <p:cNvSpPr/>
          <p:nvPr/>
        </p:nvSpPr>
        <p:spPr>
          <a:xfrm>
            <a:off x="3931920" y="14045184"/>
            <a:ext cx="1371373" cy="2194560"/>
          </a:xfrm>
          <a:prstGeom prst="roundRect">
            <a:avLst>
              <a:gd name="adj" fmla="val 16667"/>
            </a:avLst>
          </a:prstGeom>
          <a:solidFill>
            <a:srgbClr val="7030A0">
              <a:alpha val="25098"/>
            </a:srgbClr>
          </a:solidFill>
          <a:ln w="381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5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API </a:t>
            </a:r>
            <a:br>
              <a:rPr lang="en-US" sz="15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5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Gateway</a:t>
            </a:r>
          </a:p>
          <a:p>
            <a:pPr algn="ctr">
              <a:lnSpc>
                <a:spcPct val="114000"/>
              </a:lnSpc>
            </a:pPr>
            <a:endParaRPr lang="en-US" sz="5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r>
              <a:rPr lang="en-US" sz="12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Connects </a:t>
            </a:r>
            <a:r>
              <a:rPr lang="en-US" sz="125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Local Client </a:t>
            </a:r>
            <a:r>
              <a:rPr lang="en-US" sz="12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125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Lambda </a:t>
            </a:r>
            <a:br>
              <a:rPr lang="en-US" sz="125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lang="en-US" sz="12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via</a:t>
            </a:r>
            <a:r>
              <a:rPr lang="en-US" sz="125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public internet connection</a:t>
            </a:r>
            <a:endParaRPr lang="en-US" sz="125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D642AA0-750B-4EA6-A6C3-35FC1C2A777F}"/>
              </a:ext>
            </a:extLst>
          </p:cNvPr>
          <p:cNvSpPr/>
          <p:nvPr/>
        </p:nvSpPr>
        <p:spPr>
          <a:xfrm>
            <a:off x="3639312" y="12271248"/>
            <a:ext cx="1984248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API Gateway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2EAE399-8815-40A7-884B-547986F8E934}"/>
              </a:ext>
            </a:extLst>
          </p:cNvPr>
          <p:cNvSpPr/>
          <p:nvPr/>
        </p:nvSpPr>
        <p:spPr>
          <a:xfrm>
            <a:off x="3639312" y="12691872"/>
            <a:ext cx="1984248" cy="3931920"/>
          </a:xfrm>
          <a:prstGeom prst="roundRect">
            <a:avLst/>
          </a:prstGeom>
          <a:noFill/>
          <a:ln w="508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>
              <a:solidFill>
                <a:srgbClr val="7030A0"/>
              </a:solidFill>
            </a:endParaRPr>
          </a:p>
        </p:txBody>
      </p:sp>
      <p:sp>
        <p:nvSpPr>
          <p:cNvPr id="72" name="Google Shape;101;p13">
            <a:extLst>
              <a:ext uri="{FF2B5EF4-FFF2-40B4-BE49-F238E27FC236}">
                <a16:creationId xmlns:a16="http://schemas.microsoft.com/office/drawing/2014/main" id="{7C36E83C-1061-44E3-8F81-F5A3C7D274B6}"/>
              </a:ext>
            </a:extLst>
          </p:cNvPr>
          <p:cNvSpPr/>
          <p:nvPr/>
        </p:nvSpPr>
        <p:spPr>
          <a:xfrm>
            <a:off x="728422" y="14045184"/>
            <a:ext cx="1371373" cy="2192514"/>
          </a:xfrm>
          <a:prstGeom prst="roundRect">
            <a:avLst>
              <a:gd name="adj" fmla="val 16667"/>
            </a:avLst>
          </a:prstGeom>
          <a:solidFill>
            <a:srgbClr val="974867">
              <a:alpha val="25098"/>
            </a:srgbClr>
          </a:solidFill>
          <a:ln w="38100" cap="flat" cmpd="sng">
            <a:solidFill>
              <a:srgbClr val="974867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50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Local </a:t>
            </a:r>
            <a:br>
              <a:rPr lang="en-US" sz="150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50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</a:p>
          <a:p>
            <a:pPr algn="ctr">
              <a:lnSpc>
                <a:spcPct val="114000"/>
              </a:lnSpc>
            </a:pPr>
            <a:endParaRPr lang="en-US" sz="499" b="1" dirty="0">
              <a:solidFill>
                <a:srgbClr val="974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Sends image to </a:t>
            </a: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API Gateway </a:t>
            </a: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and receives back P</a:t>
            </a: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robabilities </a:t>
            </a: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for each </a:t>
            </a: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lang="en-US" sz="1250" dirty="0">
              <a:solidFill>
                <a:srgbClr val="974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C98CA0B-356C-4049-8EB1-BB75471FFB15}"/>
              </a:ext>
            </a:extLst>
          </p:cNvPr>
          <p:cNvSpPr/>
          <p:nvPr/>
        </p:nvSpPr>
        <p:spPr>
          <a:xfrm>
            <a:off x="438912" y="12271248"/>
            <a:ext cx="1984248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974867"/>
                </a:solidFill>
              </a:rPr>
              <a:t>Local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A6E362AC-1FE0-48C0-A825-E9270DAEB462}"/>
              </a:ext>
            </a:extLst>
          </p:cNvPr>
          <p:cNvSpPr/>
          <p:nvPr/>
        </p:nvSpPr>
        <p:spPr>
          <a:xfrm>
            <a:off x="438912" y="12691872"/>
            <a:ext cx="1984248" cy="3931920"/>
          </a:xfrm>
          <a:prstGeom prst="roundRect">
            <a:avLst/>
          </a:prstGeom>
          <a:noFill/>
          <a:ln w="50800">
            <a:solidFill>
              <a:srgbClr val="97486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 dirty="0">
              <a:solidFill>
                <a:srgbClr val="974867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5536206-3478-4423-8E85-59C4542794DA}"/>
              </a:ext>
            </a:extLst>
          </p:cNvPr>
          <p:cNvGrpSpPr/>
          <p:nvPr/>
        </p:nvGrpSpPr>
        <p:grpSpPr>
          <a:xfrm>
            <a:off x="1088136" y="13042110"/>
            <a:ext cx="685686" cy="692802"/>
            <a:chOff x="17391468" y="8504695"/>
            <a:chExt cx="1097285" cy="109728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FDF6327-7FF2-435F-A822-E7B60BA83E0B}"/>
                </a:ext>
              </a:extLst>
            </p:cNvPr>
            <p:cNvSpPr/>
            <p:nvPr/>
          </p:nvSpPr>
          <p:spPr>
            <a:xfrm>
              <a:off x="17391468" y="8504695"/>
              <a:ext cx="1097285" cy="1097280"/>
            </a:xfrm>
            <a:prstGeom prst="rect">
              <a:avLst/>
            </a:prstGeom>
            <a:solidFill>
              <a:srgbClr val="974867"/>
            </a:solidFill>
            <a:ln>
              <a:solidFill>
                <a:srgbClr val="9748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0"/>
            </a:p>
          </p:txBody>
        </p:sp>
        <p:pic>
          <p:nvPicPr>
            <p:cNvPr id="81" name="Graphic 49">
              <a:extLst>
                <a:ext uri="{FF2B5EF4-FFF2-40B4-BE49-F238E27FC236}">
                  <a16:creationId xmlns:a16="http://schemas.microsoft.com/office/drawing/2014/main" id="{F7B652AD-D6C6-44E2-B663-EDB5A5CD8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2981" y="8596128"/>
              <a:ext cx="914404" cy="914400"/>
            </a:xfrm>
            <a:prstGeom prst="rect">
              <a:avLst/>
            </a:prstGeom>
          </p:spPr>
        </p:pic>
      </p:grp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639A4B18-5757-44F5-8188-9D4741DEBB05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rot="5400000">
            <a:off x="2689247" y="6515909"/>
            <a:ext cx="1782239" cy="2504678"/>
          </a:xfrm>
          <a:prstGeom prst="bentConnector3">
            <a:avLst>
              <a:gd name="adj1" fmla="val 34984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593E66D8-E177-48B7-B06A-29A6DA8A0D4B}"/>
              </a:ext>
            </a:extLst>
          </p:cNvPr>
          <p:cNvCxnSpPr>
            <a:cxnSpLocks/>
            <a:stCxn id="50" idx="2"/>
            <a:endCxn id="8" idx="0"/>
          </p:cNvCxnSpPr>
          <p:nvPr/>
        </p:nvCxnSpPr>
        <p:spPr>
          <a:xfrm rot="5400000">
            <a:off x="3622866" y="3195131"/>
            <a:ext cx="5429019" cy="5078830"/>
          </a:xfrm>
          <a:prstGeom prst="bentConnector3">
            <a:avLst>
              <a:gd name="adj1" fmla="val 89437"/>
            </a:avLst>
          </a:prstGeom>
          <a:ln w="635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47443F6-2E0F-4D4D-90D4-3B99B57784B7}"/>
              </a:ext>
            </a:extLst>
          </p:cNvPr>
          <p:cNvCxnSpPr>
            <a:cxnSpLocks/>
            <a:endCxn id="13" idx="3"/>
          </p:cNvCxnSpPr>
          <p:nvPr/>
        </p:nvCxnSpPr>
        <p:spPr>
          <a:xfrm rot="5400000">
            <a:off x="13079598" y="25908424"/>
            <a:ext cx="5563822" cy="951293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A92E6B1-1246-4C74-99A8-66159783048F}"/>
              </a:ext>
            </a:extLst>
          </p:cNvPr>
          <p:cNvCxnSpPr>
            <a:cxnSpLocks/>
            <a:stCxn id="60" idx="3"/>
            <a:endCxn id="13" idx="1"/>
          </p:cNvCxnSpPr>
          <p:nvPr/>
        </p:nvCxnSpPr>
        <p:spPr>
          <a:xfrm>
            <a:off x="5303293" y="15142464"/>
            <a:ext cx="1829027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67C4606-704F-4C9C-920D-98ABECEF867A}"/>
              </a:ext>
            </a:extLst>
          </p:cNvPr>
          <p:cNvCxnSpPr>
            <a:cxnSpLocks/>
            <a:stCxn id="72" idx="3"/>
            <a:endCxn id="60" idx="1"/>
          </p:cNvCxnSpPr>
          <p:nvPr/>
        </p:nvCxnSpPr>
        <p:spPr>
          <a:xfrm>
            <a:off x="2099795" y="15141441"/>
            <a:ext cx="1832125" cy="1023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F93CA6-1F0F-4CFE-B062-93C6D60262C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271791" y="9023898"/>
            <a:ext cx="399341" cy="1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40C2468-57EA-4F9C-A0B0-D2EF5361DE8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8042505" y="9023899"/>
            <a:ext cx="399341" cy="2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0927C37-D576-43E8-9712-BA45A8B4AD7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9813219" y="9023901"/>
            <a:ext cx="399341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38C85504-91DC-4561-B1F3-B35C07EC1B5A}"/>
              </a:ext>
            </a:extLst>
          </p:cNvPr>
          <p:cNvCxnSpPr>
            <a:cxnSpLocks/>
            <a:stCxn id="18" idx="3"/>
            <a:endCxn id="9" idx="2"/>
          </p:cNvCxnSpPr>
          <p:nvPr/>
        </p:nvCxnSpPr>
        <p:spPr>
          <a:xfrm flipV="1">
            <a:off x="4423748" y="9595303"/>
            <a:ext cx="1162357" cy="123167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62D441A-EB22-4212-A837-33CE2B56F5C4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 flipV="1">
            <a:off x="2730363" y="9020462"/>
            <a:ext cx="381910" cy="4666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071FA96-CB37-4A60-8E79-048E410FD0B1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11583933" y="9023901"/>
            <a:ext cx="399343" cy="1423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09FEA078-0B3B-40D3-9626-E6D5AB778A01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flipH="1">
            <a:off x="3795202" y="9591867"/>
            <a:ext cx="2758" cy="892271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AD90AEC-762E-400E-9D2F-DF09AB1758C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297886" y="6305724"/>
            <a:ext cx="446683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7FEE4A67-ACE3-469D-A489-0715CB27BAF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268409" y="2679695"/>
            <a:ext cx="444158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12CC48A-6E8A-497C-8779-64358F7FAC21}"/>
              </a:ext>
            </a:extLst>
          </p:cNvPr>
          <p:cNvCxnSpPr>
            <a:cxnSpLocks/>
            <a:stCxn id="3" idx="3"/>
            <a:endCxn id="50" idx="1"/>
          </p:cNvCxnSpPr>
          <p:nvPr/>
        </p:nvCxnSpPr>
        <p:spPr>
          <a:xfrm flipV="1">
            <a:off x="5883908" y="2677194"/>
            <a:ext cx="2364336" cy="2501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02DB1E8-DD49-40EF-BE48-A6804F326503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>
            <a:off x="6042034" y="12056965"/>
            <a:ext cx="5547158" cy="623840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5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162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Canfield</dc:creator>
  <cp:lastModifiedBy>Evan Canfield</cp:lastModifiedBy>
  <cp:revision>78</cp:revision>
  <dcterms:modified xsi:type="dcterms:W3CDTF">2020-04-27T18:54:11Z</dcterms:modified>
</cp:coreProperties>
</file>