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2" r:id="rId4"/>
    <p:sldId id="273" r:id="rId5"/>
    <p:sldId id="261" r:id="rId6"/>
    <p:sldId id="267" r:id="rId7"/>
    <p:sldId id="269" r:id="rId8"/>
    <p:sldId id="270" r:id="rId9"/>
    <p:sldId id="274"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yagujjarlapudi25@gmail.com" initials="n" lastIdx="1" clrIdx="0">
    <p:extLst>
      <p:ext uri="{19B8F6BF-5375-455C-9EA6-DF929625EA0E}">
        <p15:presenceInfo xmlns:p15="http://schemas.microsoft.com/office/powerpoint/2012/main" userId="41e156cd0d630c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35FB-712F-4A4D-BCAC-27A1AA6B4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9C61A-5837-45BC-879A-5D57590F6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27DA0-B5E1-4BD1-916F-F405FCE52355}"/>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BB77425B-3B87-4856-8762-4EFCFAF34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57201-36D7-4401-9A3E-5F65EECE2031}"/>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4340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901D-4B33-497F-98A7-B2700D9B24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14B2F-07A8-4880-84DB-DC7640D47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117F3-78AA-4BB0-87CD-CAD3153BB5D1}"/>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EC734E08-1C2F-443E-BDAC-02CEC4E9C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B8DC1-166E-44AB-8A91-FF1F66A9A4D0}"/>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26713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0C538-1783-41F0-92AC-066C1F7F3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5F1D4-3626-4EC9-8D61-21250A243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68BDE-47C1-4E24-ADE3-075BDB5A6734}"/>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C8E1CA0F-77A8-4BFF-8A66-2371C4F63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B7F53-028A-4261-AD04-E50BC3EED060}"/>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7193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3FFF-4A17-480C-BCD0-D0C3CDBFF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EC472-341B-4CC0-85A0-DAB9CCAE6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2C31B-DF1F-4419-8645-DA6812A5E9A1}"/>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37B13528-04F0-4F03-A105-81C6D4EC3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4DF14-FB88-469E-AB2F-20CAD1DED5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22209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4B69-531D-42F9-A87E-BBD83BA12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20354-46A3-4CDB-89C2-C55293A656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558F6E-1D67-4E6C-B4A0-5FA39B07EE78}"/>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69EF37BA-99CA-4A1B-B2FF-09E22A6B6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51C18-B5D8-481D-A2EA-17D10416ED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28929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9CC4-1DAA-4466-8352-D24622C311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91C272-3DB2-4195-B991-F670D16A7C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C95D6F-228B-41B1-98E0-1290152AC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5C146F-E29F-4434-8162-217164F2502F}"/>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6" name="Footer Placeholder 5">
            <a:extLst>
              <a:ext uri="{FF2B5EF4-FFF2-40B4-BE49-F238E27FC236}">
                <a16:creationId xmlns:a16="http://schemas.microsoft.com/office/drawing/2014/main" id="{EF6EDC41-A0B0-466D-959F-035AFE405A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56F1F-BD47-4E11-81DF-B66336EECDA9}"/>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62474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EBAF-3DE1-498F-8154-0700E52D45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3262D-4277-4DA3-8A4F-9C3C9886D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5C317E-33E9-44FD-A25E-2992917EE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56976A-5CB7-4159-8BC9-4F0F877C2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85E9C-196F-44EB-BD66-6B215144C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9CD1CA-EACD-439A-A56C-71ACE66A16B7}"/>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8" name="Footer Placeholder 7">
            <a:extLst>
              <a:ext uri="{FF2B5EF4-FFF2-40B4-BE49-F238E27FC236}">
                <a16:creationId xmlns:a16="http://schemas.microsoft.com/office/drawing/2014/main" id="{601C7481-31DA-4FB5-98CB-B1291A010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89A110-C989-4739-A050-252E909B2D22}"/>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382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F747-FD93-4985-A73B-631A2CCC1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670E82-B94B-4249-A9B1-473FBA9CB8D7}"/>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4" name="Footer Placeholder 3">
            <a:extLst>
              <a:ext uri="{FF2B5EF4-FFF2-40B4-BE49-F238E27FC236}">
                <a16:creationId xmlns:a16="http://schemas.microsoft.com/office/drawing/2014/main" id="{2BAF8B02-2051-4F0E-9B75-DAE4C3F587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C5D50-D0D5-442D-902B-D5F7C7A5E15D}"/>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61264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3362AA-EB87-43EF-B3DA-6F826EC90875}"/>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3" name="Footer Placeholder 2">
            <a:extLst>
              <a:ext uri="{FF2B5EF4-FFF2-40B4-BE49-F238E27FC236}">
                <a16:creationId xmlns:a16="http://schemas.microsoft.com/office/drawing/2014/main" id="{95ED45D2-18D6-4D5E-88A1-0CAAF4934E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ACBD4-8B92-4A3C-9FA7-CD7E878C40AD}"/>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4190405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8B80-9BDA-4C2B-B9D1-3D45259FF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FF616-B409-47DE-BBD2-F39812549D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A471C-C217-46F0-9C3E-93E8E59CA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3A8C5-D2C8-4822-93DE-AB2EBEC67C7B}"/>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6" name="Footer Placeholder 5">
            <a:extLst>
              <a:ext uri="{FF2B5EF4-FFF2-40B4-BE49-F238E27FC236}">
                <a16:creationId xmlns:a16="http://schemas.microsoft.com/office/drawing/2014/main" id="{C84573D5-5C1D-4A93-AA8A-7B3D6D465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A9ED-34A9-4DE0-B68D-1C896E8F8147}"/>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200309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BD18-5701-4291-9605-2EC7E75A7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2FEBF-1C63-488D-8FD6-6BCC8B6C8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CF590B-D46B-47DD-BB1D-08201E93A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B4B9B-3FB9-4F4F-B423-52E08431C7D5}"/>
              </a:ext>
            </a:extLst>
          </p:cNvPr>
          <p:cNvSpPr>
            <a:spLocks noGrp="1"/>
          </p:cNvSpPr>
          <p:nvPr>
            <p:ph type="dt" sz="half" idx="10"/>
          </p:nvPr>
        </p:nvSpPr>
        <p:spPr/>
        <p:txBody>
          <a:bodyPr/>
          <a:lstStyle/>
          <a:p>
            <a:fld id="{B386E62A-F13E-40BE-9BF2-5A1ADFA587CE}" type="datetimeFigureOut">
              <a:rPr lang="en-US" smtClean="0"/>
              <a:t>5/8/2022</a:t>
            </a:fld>
            <a:endParaRPr lang="en-US"/>
          </a:p>
        </p:txBody>
      </p:sp>
      <p:sp>
        <p:nvSpPr>
          <p:cNvPr id="6" name="Footer Placeholder 5">
            <a:extLst>
              <a:ext uri="{FF2B5EF4-FFF2-40B4-BE49-F238E27FC236}">
                <a16:creationId xmlns:a16="http://schemas.microsoft.com/office/drawing/2014/main" id="{1315CFEC-929F-4E84-BEE3-9CC5DE183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17BA5-1860-4A34-975F-95889C3E4676}"/>
              </a:ext>
            </a:extLst>
          </p:cNvPr>
          <p:cNvSpPr>
            <a:spLocks noGrp="1"/>
          </p:cNvSpPr>
          <p:nvPr>
            <p:ph type="sldNum" sz="quarter" idx="12"/>
          </p:nvPr>
        </p:nvSpPr>
        <p:spPr/>
        <p:txBody>
          <a:bodyPr/>
          <a:lstStyle/>
          <a:p>
            <a:fld id="{72C1F905-2694-4BF6-A74C-C3A9C5B6EAA3}" type="slidenum">
              <a:rPr lang="en-US" smtClean="0"/>
              <a:t>‹#›</a:t>
            </a:fld>
            <a:endParaRPr lang="en-US"/>
          </a:p>
        </p:txBody>
      </p:sp>
    </p:spTree>
    <p:extLst>
      <p:ext uri="{BB962C8B-B14F-4D97-AF65-F5344CB8AC3E}">
        <p14:creationId xmlns:p14="http://schemas.microsoft.com/office/powerpoint/2010/main" val="194107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1B6D3-87CD-4BF9-9084-8C4B0B50B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5E0785-49C2-4C81-8E67-8C24AC175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81333-E075-427F-86C4-D3E18F54E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6E62A-F13E-40BE-9BF2-5A1ADFA587CE}" type="datetimeFigureOut">
              <a:rPr lang="en-US" smtClean="0"/>
              <a:t>5/8/2022</a:t>
            </a:fld>
            <a:endParaRPr lang="en-US"/>
          </a:p>
        </p:txBody>
      </p:sp>
      <p:sp>
        <p:nvSpPr>
          <p:cNvPr id="5" name="Footer Placeholder 4">
            <a:extLst>
              <a:ext uri="{FF2B5EF4-FFF2-40B4-BE49-F238E27FC236}">
                <a16:creationId xmlns:a16="http://schemas.microsoft.com/office/drawing/2014/main" id="{BCEA22BA-F751-43B4-BA4A-A3890D451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EA441-37ED-421D-A7BF-05371DD6E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1F905-2694-4BF6-A74C-C3A9C5B6EAA3}" type="slidenum">
              <a:rPr lang="en-US" smtClean="0"/>
              <a:t>‹#›</a:t>
            </a:fld>
            <a:endParaRPr lang="en-US"/>
          </a:p>
        </p:txBody>
      </p:sp>
    </p:spTree>
    <p:extLst>
      <p:ext uri="{BB962C8B-B14F-4D97-AF65-F5344CB8AC3E}">
        <p14:creationId xmlns:p14="http://schemas.microsoft.com/office/powerpoint/2010/main" val="393601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abs/pii/S2214579620300460?msclkid=593dada0cf1511ecbaa91575f110644b" TargetMode="External"/><Relationship Id="rId7" Type="http://schemas.openxmlformats.org/officeDocument/2006/relationships/hyperlink" Target="https://rexsimiloluwa.medium.com/building-a-plant-disease-classification-web-app-in-keras-and-tensorflow-js-d435829213fa" TargetMode="External"/><Relationship Id="rId2" Type="http://schemas.openxmlformats.org/officeDocument/2006/relationships/hyperlink" Target="https://agupubs.onlinelibrary.wiley.com/doi/10.1029/2020EA001604?msclkid=27b9b46ccef411ecb586a7d35520a372" TargetMode="External"/><Relationship Id="rId1" Type="http://schemas.openxmlformats.org/officeDocument/2006/relationships/slideLayout" Target="../slideLayouts/slideLayout6.xml"/><Relationship Id="rId6" Type="http://schemas.openxmlformats.org/officeDocument/2006/relationships/hyperlink" Target="https://medium.com/@myalbiez/dog-breed-classifier-project-a213cf04914a" TargetMode="External"/><Relationship Id="rId5" Type="http://schemas.openxmlformats.org/officeDocument/2006/relationships/hyperlink" Target="https://www.kaggle.com/code/diwakargupta0/transfer-learning-with-xception-net" TargetMode="External"/><Relationship Id="rId4" Type="http://schemas.openxmlformats.org/officeDocument/2006/relationships/hyperlink" Target="https://www.researchgate.net/publication/329922758_Weather_Forecast_Prediction_An_Integrated_Approach_for_Analyzing_and_Measuring_Weather_Data?msclkid=29af95e9cefb11ecb704eb9079cc91f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FEEB05-2186-41A1-84D9-1CBD343AA692}"/>
              </a:ext>
            </a:extLst>
          </p:cNvPr>
          <p:cNvSpPr>
            <a:spLocks noGrp="1"/>
          </p:cNvSpPr>
          <p:nvPr>
            <p:ph type="ctrTitle"/>
          </p:nvPr>
        </p:nvSpPr>
        <p:spPr>
          <a:xfrm>
            <a:off x="826396" y="586855"/>
            <a:ext cx="4259954"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Python Final Project </a:t>
            </a:r>
          </a:p>
        </p:txBody>
      </p:sp>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algn="l"/>
            <a:r>
              <a:rPr lang="en-US" sz="2800" b="1" dirty="0"/>
              <a:t>Weather Image Recognition using Deep Learning</a:t>
            </a:r>
          </a:p>
          <a:p>
            <a:pPr algn="l"/>
            <a:r>
              <a:rPr lang="en-US" sz="2000" b="1" dirty="0"/>
              <a:t>Team:</a:t>
            </a:r>
          </a:p>
          <a:p>
            <a:pPr indent="-228600" algn="l">
              <a:buFont typeface="Arial" panose="020B0604020202020204" pitchFamily="34" charset="0"/>
              <a:buChar char="•"/>
            </a:pPr>
            <a:r>
              <a:rPr lang="en-US" sz="2000" dirty="0"/>
              <a:t>Dheeraj </a:t>
            </a:r>
            <a:r>
              <a:rPr lang="en-US" sz="2000" dirty="0" err="1"/>
              <a:t>Sannidhi</a:t>
            </a:r>
            <a:endParaRPr lang="en-US" sz="2000" dirty="0"/>
          </a:p>
          <a:p>
            <a:pPr indent="-228600" algn="l">
              <a:buFont typeface="Arial" panose="020B0604020202020204" pitchFamily="34" charset="0"/>
              <a:buChar char="•"/>
            </a:pPr>
            <a:r>
              <a:rPr lang="en-US" sz="2000" dirty="0"/>
              <a:t>Navya </a:t>
            </a:r>
            <a:r>
              <a:rPr lang="en-US" sz="2000" dirty="0" err="1"/>
              <a:t>Gujjarlapudi</a:t>
            </a:r>
            <a:endParaRPr lang="en-US" sz="2000" dirty="0"/>
          </a:p>
          <a:p>
            <a:pPr indent="-228600" algn="l">
              <a:buFont typeface="Arial" panose="020B0604020202020204" pitchFamily="34" charset="0"/>
              <a:buChar char="•"/>
            </a:pPr>
            <a:r>
              <a:rPr lang="en-US" sz="2000" dirty="0" err="1"/>
              <a:t>Nishitha</a:t>
            </a:r>
            <a:r>
              <a:rPr lang="en-US" sz="2000" dirty="0"/>
              <a:t> Reddy Boyapati</a:t>
            </a:r>
          </a:p>
          <a:p>
            <a:pPr indent="-228600" algn="l">
              <a:buFont typeface="Arial" panose="020B0604020202020204" pitchFamily="34" charset="0"/>
              <a:buChar char="•"/>
            </a:pPr>
            <a:r>
              <a:rPr lang="en-US" sz="2000" dirty="0" err="1"/>
              <a:t>Nikhileshwar</a:t>
            </a:r>
            <a:r>
              <a:rPr lang="en-US" sz="2000" dirty="0"/>
              <a:t> Reddy </a:t>
            </a:r>
            <a:r>
              <a:rPr lang="en-US" sz="2000" dirty="0" err="1"/>
              <a:t>Papagiri</a:t>
            </a:r>
            <a:endParaRPr lang="en-US" sz="2000" dirty="0"/>
          </a:p>
        </p:txBody>
      </p:sp>
    </p:spTree>
    <p:extLst>
      <p:ext uri="{BB962C8B-B14F-4D97-AF65-F5344CB8AC3E}">
        <p14:creationId xmlns:p14="http://schemas.microsoft.com/office/powerpoint/2010/main" val="92762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936" y="2168168"/>
            <a:ext cx="10515600" cy="1325563"/>
          </a:xfrm>
        </p:spPr>
        <p:txBody>
          <a:bodyPr>
            <a:normAutofit/>
          </a:bodyPr>
          <a:lstStyle/>
          <a:p>
            <a:r>
              <a:rPr lang="en-IN" sz="8800" dirty="0">
                <a:latin typeface="Cooper Black" panose="0208090404030B020404" pitchFamily="18" charset="0"/>
              </a:rPr>
              <a:t>THANK YOU</a:t>
            </a:r>
          </a:p>
        </p:txBody>
      </p:sp>
    </p:spTree>
    <p:extLst>
      <p:ext uri="{BB962C8B-B14F-4D97-AF65-F5344CB8AC3E}">
        <p14:creationId xmlns:p14="http://schemas.microsoft.com/office/powerpoint/2010/main" val="258905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B05-2186-41A1-84D9-1CBD343AA692}"/>
              </a:ext>
            </a:extLst>
          </p:cNvPr>
          <p:cNvSpPr>
            <a:spLocks noGrp="1"/>
          </p:cNvSpPr>
          <p:nvPr>
            <p:ph type="ctrTitle"/>
          </p:nvPr>
        </p:nvSpPr>
        <p:spPr>
          <a:xfrm>
            <a:off x="838200" y="723578"/>
            <a:ext cx="4595071" cy="1645501"/>
          </a:xfrm>
        </p:spPr>
        <p:txBody>
          <a:bodyPr vert="horz" lIns="91440" tIns="45720" rIns="91440" bIns="45720" rtlCol="0" anchor="ctr">
            <a:normAutofit/>
          </a:bodyPr>
          <a:lstStyle/>
          <a:p>
            <a:pPr algn="l"/>
            <a:r>
              <a:rPr lang="en-US" sz="4400" b="1" dirty="0"/>
              <a:t>     Abstract</a:t>
            </a:r>
          </a:p>
        </p:txBody>
      </p:sp>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838200" y="2548467"/>
            <a:ext cx="4595071" cy="3628495"/>
          </a:xfrm>
        </p:spPr>
        <p:txBody>
          <a:bodyPr vert="horz" lIns="91440" tIns="45720" rIns="91440" bIns="45720" rtlCol="0">
            <a:normAutofit/>
          </a:bodyPr>
          <a:lstStyle/>
          <a:p>
            <a:pPr marL="342900" indent="-342900" algn="l">
              <a:buFont typeface="Wingdings" panose="05000000000000000000" pitchFamily="2" charset="2"/>
              <a:buChar char="q"/>
            </a:pPr>
            <a:r>
              <a:rPr lang="en-US" sz="2000" dirty="0"/>
              <a:t>In this project, we have built a convolutional neural network (CNN) model on a database containing 6862 images of 11 different weather conditions to classify the image into its correct weather phenomena.</a:t>
            </a:r>
          </a:p>
          <a:p>
            <a:pPr indent="-228600" algn="l">
              <a:buFont typeface="Arial" panose="020B0604020202020204" pitchFamily="34" charset="0"/>
              <a:buChar char="•"/>
            </a:pPr>
            <a:endParaRPr lang="en-US" sz="2000" dirty="0"/>
          </a:p>
        </p:txBody>
      </p:sp>
      <p:sp>
        <p:nvSpPr>
          <p:cNvPr id="27" name="Rectangle 17">
            <a:extLst>
              <a:ext uri="{FF2B5EF4-FFF2-40B4-BE49-F238E27FC236}">
                <a16:creationId xmlns:a16="http://schemas.microsoft.com/office/drawing/2014/main" id="{003713C1-2FB2-413B-BF91-3AE41726F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991"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9">
            <a:extLst>
              <a:ext uri="{FF2B5EF4-FFF2-40B4-BE49-F238E27FC236}">
                <a16:creationId xmlns:a16="http://schemas.microsoft.com/office/drawing/2014/main" id="{1CAB92A9-A23E-4C58-BF68-EDCB6F12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4616" y="3474720"/>
            <a:ext cx="3007289"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1">
            <a:extLst>
              <a:ext uri="{FF2B5EF4-FFF2-40B4-BE49-F238E27FC236}">
                <a16:creationId xmlns:a16="http://schemas.microsoft.com/office/drawing/2014/main" id="{90795B4D-5022-4A7F-A01D-8D880B7CD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9584" y="0"/>
            <a:ext cx="6192415" cy="6858000"/>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3">
            <a:extLst>
              <a:ext uri="{FF2B5EF4-FFF2-40B4-BE49-F238E27FC236}">
                <a16:creationId xmlns:a16="http://schemas.microsoft.com/office/drawing/2014/main" id="{AFD19018-DE7C-4796-ADF2-AD2EB0FC0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B1A0A2C2-4F85-44AF-8708-8DCA4B550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9624" y="0"/>
            <a:ext cx="3002281" cy="3383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41873B47-9351-5059-C210-60730F0A5A5C}"/>
              </a:ext>
            </a:extLst>
          </p:cNvPr>
          <p:cNvPicPr>
            <a:picLocks noChangeAspect="1"/>
          </p:cNvPicPr>
          <p:nvPr/>
        </p:nvPicPr>
        <p:blipFill rotWithShape="1">
          <a:blip r:embed="rId2"/>
          <a:srcRect r="72302"/>
          <a:stretch/>
        </p:blipFill>
        <p:spPr>
          <a:xfrm>
            <a:off x="6461124" y="247650"/>
            <a:ext cx="2435225" cy="2809083"/>
          </a:xfrm>
          <a:prstGeom prst="rect">
            <a:avLst/>
          </a:prstGeom>
        </p:spPr>
      </p:pic>
      <p:pic>
        <p:nvPicPr>
          <p:cNvPr id="16" name="Picture 15">
            <a:extLst>
              <a:ext uri="{FF2B5EF4-FFF2-40B4-BE49-F238E27FC236}">
                <a16:creationId xmlns:a16="http://schemas.microsoft.com/office/drawing/2014/main" id="{6D69D0D6-6274-BF56-0992-20FC42670A18}"/>
              </a:ext>
            </a:extLst>
          </p:cNvPr>
          <p:cNvPicPr>
            <a:picLocks noChangeAspect="1"/>
          </p:cNvPicPr>
          <p:nvPr/>
        </p:nvPicPr>
        <p:blipFill rotWithShape="1">
          <a:blip r:embed="rId2"/>
          <a:srcRect l="32892" r="36252"/>
          <a:stretch/>
        </p:blipFill>
        <p:spPr>
          <a:xfrm>
            <a:off x="9462662" y="313416"/>
            <a:ext cx="2729243" cy="2639333"/>
          </a:xfrm>
          <a:prstGeom prst="rect">
            <a:avLst/>
          </a:prstGeom>
        </p:spPr>
      </p:pic>
      <p:pic>
        <p:nvPicPr>
          <p:cNvPr id="17" name="Picture 16">
            <a:extLst>
              <a:ext uri="{FF2B5EF4-FFF2-40B4-BE49-F238E27FC236}">
                <a16:creationId xmlns:a16="http://schemas.microsoft.com/office/drawing/2014/main" id="{C0BE883A-B4FC-54D0-B2CA-990A1EFF7BCA}"/>
              </a:ext>
            </a:extLst>
          </p:cNvPr>
          <p:cNvPicPr>
            <a:picLocks noChangeAspect="1"/>
          </p:cNvPicPr>
          <p:nvPr/>
        </p:nvPicPr>
        <p:blipFill rotWithShape="1">
          <a:blip r:embed="rId2"/>
          <a:srcRect l="67414" r="3259"/>
          <a:stretch/>
        </p:blipFill>
        <p:spPr>
          <a:xfrm>
            <a:off x="6090897" y="3894932"/>
            <a:ext cx="2956812" cy="2829717"/>
          </a:xfrm>
          <a:prstGeom prst="rect">
            <a:avLst/>
          </a:prstGeom>
        </p:spPr>
      </p:pic>
      <p:pic>
        <p:nvPicPr>
          <p:cNvPr id="5" name="Picture 4">
            <a:extLst>
              <a:ext uri="{FF2B5EF4-FFF2-40B4-BE49-F238E27FC236}">
                <a16:creationId xmlns:a16="http://schemas.microsoft.com/office/drawing/2014/main" id="{0E606237-E524-22C9-4DE3-A8F342A61C1C}"/>
              </a:ext>
            </a:extLst>
          </p:cNvPr>
          <p:cNvPicPr>
            <a:picLocks noChangeAspect="1"/>
          </p:cNvPicPr>
          <p:nvPr/>
        </p:nvPicPr>
        <p:blipFill>
          <a:blip r:embed="rId3"/>
          <a:stretch>
            <a:fillRect/>
          </a:stretch>
        </p:blipFill>
        <p:spPr>
          <a:xfrm>
            <a:off x="9392859" y="3973485"/>
            <a:ext cx="2599116" cy="2609349"/>
          </a:xfrm>
          <a:prstGeom prst="rect">
            <a:avLst/>
          </a:prstGeom>
        </p:spPr>
      </p:pic>
    </p:spTree>
    <p:extLst>
      <p:ext uri="{BB962C8B-B14F-4D97-AF65-F5344CB8AC3E}">
        <p14:creationId xmlns:p14="http://schemas.microsoft.com/office/powerpoint/2010/main" val="8371331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1325563"/>
          </a:xfrm>
        </p:spPr>
        <p:txBody>
          <a:bodyPr>
            <a:normAutofit/>
          </a:bodyPr>
          <a:lstStyle/>
          <a:p>
            <a:pPr algn="ctr"/>
            <a:r>
              <a:rPr lang="en-IN" sz="3200" b="1" u="sng" dirty="0"/>
              <a:t>Introduction</a:t>
            </a:r>
          </a:p>
        </p:txBody>
      </p:sp>
      <p:sp>
        <p:nvSpPr>
          <p:cNvPr id="3" name="TextBox 2"/>
          <p:cNvSpPr txBox="1"/>
          <p:nvPr/>
        </p:nvSpPr>
        <p:spPr>
          <a:xfrm>
            <a:off x="979868" y="1445988"/>
            <a:ext cx="10881574"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process of analyzing the weather phenomena is very important for forecasting the weather and monitoring the quality of the environment.</a:t>
            </a:r>
          </a:p>
          <a:p>
            <a:pPr marL="342900" indent="-342900">
              <a:lnSpc>
                <a:spcPct val="150000"/>
              </a:lnSpc>
              <a:buFont typeface="Arial" panose="020B0604020202020204" pitchFamily="34" charset="0"/>
              <a:buChar char="•"/>
            </a:pPr>
            <a:r>
              <a:rPr lang="en-US" sz="2400" dirty="0"/>
              <a:t> Making an exact prediction can be of great help in agriculture and it also helps in spatial surveillance using satellites so that we can take preventive measures to avoid severe hazardous situations. </a:t>
            </a:r>
          </a:p>
          <a:p>
            <a:pPr marL="342900" indent="-342900">
              <a:lnSpc>
                <a:spcPct val="150000"/>
              </a:lnSpc>
              <a:buFont typeface="Arial" panose="020B0604020202020204" pitchFamily="34" charset="0"/>
              <a:buChar char="•"/>
            </a:pPr>
            <a:r>
              <a:rPr lang="en-US" sz="2400" dirty="0"/>
              <a:t>This project builds a convolutional neural network model and trains the data on the model and evaluates the model to find the accuracy. Then it predicts the data on unseen images to evaluate the results. </a:t>
            </a:r>
            <a:endParaRPr lang="en-IN" sz="2000" b="1" dirty="0"/>
          </a:p>
        </p:txBody>
      </p:sp>
    </p:spTree>
    <p:extLst>
      <p:ext uri="{BB962C8B-B14F-4D97-AF65-F5344CB8AC3E}">
        <p14:creationId xmlns:p14="http://schemas.microsoft.com/office/powerpoint/2010/main" val="327810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u="sng" dirty="0"/>
              <a:t>Objective</a:t>
            </a:r>
          </a:p>
        </p:txBody>
      </p:sp>
      <p:sp>
        <p:nvSpPr>
          <p:cNvPr id="3" name="TextBox 2"/>
          <p:cNvSpPr txBox="1"/>
          <p:nvPr/>
        </p:nvSpPr>
        <p:spPr>
          <a:xfrm>
            <a:off x="979867" y="1619250"/>
            <a:ext cx="11135933" cy="3913059"/>
          </a:xfrm>
          <a:prstGeom prst="rect">
            <a:avLst/>
          </a:prstGeom>
          <a:noFill/>
        </p:spPr>
        <p:txBody>
          <a:bodyPr wrap="square" rtlCol="0">
            <a:spAutoFit/>
          </a:bodyPr>
          <a:lstStyle/>
          <a:p>
            <a:pPr>
              <a:lnSpc>
                <a:spcPct val="150000"/>
              </a:lnSpc>
            </a:pPr>
            <a:r>
              <a:rPr lang="en-US" sz="2400" dirty="0"/>
              <a:t>In recent days, weather forecasting has become a bigger concern all over the planet. Due to abrupt changes happening, it has been requiring a significant deal of attention since a long time. But there are many limits to better forecasts, making it difficult to accurately anticipate the weather these days. Due to the success of various data related neural network methods such as computer vision and facial recognition techniques, it has been demonstrated that the deep learning methods can efficiently analyze the spatial features from the spatial data.</a:t>
            </a:r>
            <a:endParaRPr lang="en-IN" sz="2000" b="1" dirty="0"/>
          </a:p>
        </p:txBody>
      </p:sp>
    </p:spTree>
    <p:extLst>
      <p:ext uri="{BB962C8B-B14F-4D97-AF65-F5344CB8AC3E}">
        <p14:creationId xmlns:p14="http://schemas.microsoft.com/office/powerpoint/2010/main" val="230776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249321-F02F-4E95-B87D-F6BA64356407}"/>
              </a:ext>
            </a:extLst>
          </p:cNvPr>
          <p:cNvSpPr>
            <a:spLocks noGrp="1"/>
          </p:cNvSpPr>
          <p:nvPr>
            <p:ph type="subTitle" idx="1"/>
          </p:nvPr>
        </p:nvSpPr>
        <p:spPr>
          <a:xfrm>
            <a:off x="0" y="0"/>
            <a:ext cx="12192000" cy="6858000"/>
          </a:xfrm>
        </p:spPr>
        <p:txBody>
          <a:bodyPr/>
          <a:lstStyle/>
          <a:p>
            <a:pPr algn="l"/>
            <a:r>
              <a:rPr lang="en-US" dirty="0"/>
              <a:t>                                                           </a:t>
            </a:r>
            <a:r>
              <a:rPr lang="en-US" sz="3200" b="1" u="sng" dirty="0"/>
              <a:t>DATASET DESCRIPTION</a:t>
            </a:r>
          </a:p>
          <a:p>
            <a:pPr algn="l"/>
            <a:r>
              <a:rPr lang="en-US" dirty="0"/>
              <a:t>The dataset is imported from Kaggle and it contains 6862 images belonging to 11 weather conditions out of which 75 Percent of the data is considered for training and 25 Percent of the data is considered for validation. </a:t>
            </a:r>
          </a:p>
          <a:p>
            <a:pPr algn="l"/>
            <a:r>
              <a:rPr lang="en-US" dirty="0"/>
              <a:t>We have obtained the images from various weather conditions: Rain,glaze,rime,snow,fogsmog,frost,lightning,rainbow,hail,sandstorm,dew.</a:t>
            </a:r>
          </a:p>
          <a:p>
            <a:pPr algn="l"/>
            <a:endParaRPr lang="en-US" dirty="0"/>
          </a:p>
          <a:p>
            <a:pPr algn="l"/>
            <a:r>
              <a:rPr lang="en-US" dirty="0"/>
              <a:t> </a:t>
            </a:r>
          </a:p>
          <a:p>
            <a:pPr algn="l"/>
            <a:endParaRPr lang="en-US" b="1" u="sng" dirty="0"/>
          </a:p>
          <a:p>
            <a:pPr algn="l"/>
            <a:endParaRPr lang="en-US" b="1" u="sng" dirty="0"/>
          </a:p>
        </p:txBody>
      </p:sp>
      <p:pic>
        <p:nvPicPr>
          <p:cNvPr id="4" name="Picture 3">
            <a:extLst>
              <a:ext uri="{FF2B5EF4-FFF2-40B4-BE49-F238E27FC236}">
                <a16:creationId xmlns:a16="http://schemas.microsoft.com/office/drawing/2014/main" id="{07692D2B-C4D3-7463-259D-1C1CB96768B9}"/>
              </a:ext>
            </a:extLst>
          </p:cNvPr>
          <p:cNvPicPr>
            <a:picLocks noChangeAspect="1"/>
          </p:cNvPicPr>
          <p:nvPr/>
        </p:nvPicPr>
        <p:blipFill>
          <a:blip r:embed="rId2"/>
          <a:stretch>
            <a:fillRect/>
          </a:stretch>
        </p:blipFill>
        <p:spPr>
          <a:xfrm>
            <a:off x="0" y="2609850"/>
            <a:ext cx="9505950" cy="3869482"/>
          </a:xfrm>
          <a:prstGeom prst="rect">
            <a:avLst/>
          </a:prstGeom>
        </p:spPr>
      </p:pic>
    </p:spTree>
    <p:extLst>
      <p:ext uri="{BB962C8B-B14F-4D97-AF65-F5344CB8AC3E}">
        <p14:creationId xmlns:p14="http://schemas.microsoft.com/office/powerpoint/2010/main" val="325895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9701" y="412124"/>
            <a:ext cx="11320530" cy="461665"/>
          </a:xfrm>
          <a:prstGeom prst="rect">
            <a:avLst/>
          </a:prstGeom>
          <a:noFill/>
        </p:spPr>
        <p:txBody>
          <a:bodyPr wrap="square" rtlCol="0">
            <a:spAutoFit/>
          </a:bodyPr>
          <a:lstStyle/>
          <a:p>
            <a:r>
              <a:rPr lang="en-IN" sz="2400" b="1" u="sng" dirty="0"/>
              <a:t>Model:</a:t>
            </a:r>
            <a:endParaRPr lang="en-IN" sz="2000" dirty="0"/>
          </a:p>
        </p:txBody>
      </p:sp>
      <p:pic>
        <p:nvPicPr>
          <p:cNvPr id="13" name="Picture 12">
            <a:extLst>
              <a:ext uri="{FF2B5EF4-FFF2-40B4-BE49-F238E27FC236}">
                <a16:creationId xmlns:a16="http://schemas.microsoft.com/office/drawing/2014/main" id="{37A8EAF0-ED9C-416E-664E-EB33D19C6206}"/>
              </a:ext>
            </a:extLst>
          </p:cNvPr>
          <p:cNvPicPr>
            <a:picLocks noChangeAspect="1"/>
          </p:cNvPicPr>
          <p:nvPr/>
        </p:nvPicPr>
        <p:blipFill>
          <a:blip r:embed="rId2"/>
          <a:stretch>
            <a:fillRect/>
          </a:stretch>
        </p:blipFill>
        <p:spPr>
          <a:xfrm>
            <a:off x="908050" y="1194226"/>
            <a:ext cx="5349875" cy="4273124"/>
          </a:xfrm>
          <a:prstGeom prst="rect">
            <a:avLst/>
          </a:prstGeom>
        </p:spPr>
      </p:pic>
      <p:sp>
        <p:nvSpPr>
          <p:cNvPr id="16" name="TextBox 15">
            <a:extLst>
              <a:ext uri="{FF2B5EF4-FFF2-40B4-BE49-F238E27FC236}">
                <a16:creationId xmlns:a16="http://schemas.microsoft.com/office/drawing/2014/main" id="{1B5302A0-3FE6-0B83-DA99-51B75F35C9E4}"/>
              </a:ext>
            </a:extLst>
          </p:cNvPr>
          <p:cNvSpPr txBox="1"/>
          <p:nvPr/>
        </p:nvSpPr>
        <p:spPr>
          <a:xfrm>
            <a:off x="7195930" y="1540565"/>
            <a:ext cx="3965713" cy="1477328"/>
          </a:xfrm>
          <a:prstGeom prst="rect">
            <a:avLst/>
          </a:prstGeom>
          <a:noFill/>
        </p:spPr>
        <p:txBody>
          <a:bodyPr wrap="square" rtlCol="0">
            <a:spAutoFit/>
          </a:bodyPr>
          <a:lstStyle/>
          <a:p>
            <a:r>
              <a:rPr lang="en-IN" b="1" dirty="0"/>
              <a:t>To perform predictions, we have </a:t>
            </a:r>
            <a:r>
              <a:rPr lang="en-US" b="1" dirty="0"/>
              <a:t>utilized a structure with three convolutional layers, followed by max pooling and flattening out the network to fully connected layers. </a:t>
            </a:r>
            <a:endParaRPr lang="en-IN" b="1" dirty="0"/>
          </a:p>
        </p:txBody>
      </p:sp>
      <p:pic>
        <p:nvPicPr>
          <p:cNvPr id="18" name="Picture 17">
            <a:extLst>
              <a:ext uri="{FF2B5EF4-FFF2-40B4-BE49-F238E27FC236}">
                <a16:creationId xmlns:a16="http://schemas.microsoft.com/office/drawing/2014/main" id="{7D8305B4-C929-6530-8884-135595BFB31B}"/>
              </a:ext>
            </a:extLst>
          </p:cNvPr>
          <p:cNvPicPr>
            <a:picLocks noChangeAspect="1"/>
          </p:cNvPicPr>
          <p:nvPr/>
        </p:nvPicPr>
        <p:blipFill rotWithShape="1">
          <a:blip r:embed="rId3">
            <a:extLst>
              <a:ext uri="{28A0092B-C50C-407E-A947-70E740481C1C}">
                <a14:useLocalDpi xmlns:a14="http://schemas.microsoft.com/office/drawing/2010/main" val="0"/>
              </a:ext>
            </a:extLst>
          </a:blip>
          <a:srcRect l="24182" r="229" b="4162"/>
          <a:stretch/>
        </p:blipFill>
        <p:spPr>
          <a:xfrm>
            <a:off x="7048500" y="3111936"/>
            <a:ext cx="4495801" cy="3450789"/>
          </a:xfrm>
          <a:prstGeom prst="rect">
            <a:avLst/>
          </a:prstGeom>
        </p:spPr>
      </p:pic>
    </p:spTree>
    <p:extLst>
      <p:ext uri="{BB962C8B-B14F-4D97-AF65-F5344CB8AC3E}">
        <p14:creationId xmlns:p14="http://schemas.microsoft.com/office/powerpoint/2010/main" val="232718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467" y="154546"/>
            <a:ext cx="5524500" cy="646331"/>
          </a:xfrm>
          <a:prstGeom prst="rect">
            <a:avLst/>
          </a:prstGeom>
          <a:noFill/>
        </p:spPr>
        <p:txBody>
          <a:bodyPr wrap="square" rtlCol="0">
            <a:spAutoFit/>
          </a:bodyPr>
          <a:lstStyle/>
          <a:p>
            <a:r>
              <a:rPr lang="en-IN" b="1" u="sng" dirty="0"/>
              <a:t>Model Performance:</a:t>
            </a:r>
            <a:endParaRPr lang="en-IN" dirty="0"/>
          </a:p>
          <a:p>
            <a:endParaRPr lang="en-IN" dirty="0"/>
          </a:p>
        </p:txBody>
      </p:sp>
      <p:pic>
        <p:nvPicPr>
          <p:cNvPr id="8" name="Picture 7">
            <a:extLst>
              <a:ext uri="{FF2B5EF4-FFF2-40B4-BE49-F238E27FC236}">
                <a16:creationId xmlns:a16="http://schemas.microsoft.com/office/drawing/2014/main" id="{EFAA2FC7-33E7-3C0F-EC0F-89C154A581B0}"/>
              </a:ext>
            </a:extLst>
          </p:cNvPr>
          <p:cNvPicPr>
            <a:picLocks noChangeAspect="1"/>
          </p:cNvPicPr>
          <p:nvPr/>
        </p:nvPicPr>
        <p:blipFill>
          <a:blip r:embed="rId2"/>
          <a:stretch>
            <a:fillRect/>
          </a:stretch>
        </p:blipFill>
        <p:spPr>
          <a:xfrm>
            <a:off x="1676400" y="1118234"/>
            <a:ext cx="4138963" cy="5120397"/>
          </a:xfrm>
          <a:prstGeom prst="rect">
            <a:avLst/>
          </a:prstGeom>
        </p:spPr>
      </p:pic>
      <p:pic>
        <p:nvPicPr>
          <p:cNvPr id="9" name="Picture 8">
            <a:extLst>
              <a:ext uri="{FF2B5EF4-FFF2-40B4-BE49-F238E27FC236}">
                <a16:creationId xmlns:a16="http://schemas.microsoft.com/office/drawing/2014/main" id="{E2537D7F-6F2F-BC0E-930F-C6C447882410}"/>
              </a:ext>
            </a:extLst>
          </p:cNvPr>
          <p:cNvPicPr>
            <a:picLocks noChangeAspect="1"/>
          </p:cNvPicPr>
          <p:nvPr/>
        </p:nvPicPr>
        <p:blipFill>
          <a:blip r:embed="rId3"/>
          <a:stretch>
            <a:fillRect/>
          </a:stretch>
        </p:blipFill>
        <p:spPr>
          <a:xfrm>
            <a:off x="6981824" y="1266825"/>
            <a:ext cx="4133851" cy="4971806"/>
          </a:xfrm>
          <a:prstGeom prst="rect">
            <a:avLst/>
          </a:prstGeom>
        </p:spPr>
      </p:pic>
    </p:spTree>
    <p:extLst>
      <p:ext uri="{BB962C8B-B14F-4D97-AF65-F5344CB8AC3E}">
        <p14:creationId xmlns:p14="http://schemas.microsoft.com/office/powerpoint/2010/main" val="85526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5154" y="335924"/>
            <a:ext cx="11886237" cy="3132139"/>
          </a:xfrm>
          <a:prstGeom prst="rect">
            <a:avLst/>
          </a:prstGeom>
          <a:noFill/>
        </p:spPr>
        <p:txBody>
          <a:bodyPr wrap="square" rtlCol="0">
            <a:spAutoFit/>
          </a:bodyPr>
          <a:lstStyle/>
          <a:p>
            <a:r>
              <a:rPr lang="en-IN" sz="2400" b="1" u="sng" dirty="0"/>
              <a:t>Application:</a:t>
            </a:r>
          </a:p>
          <a:p>
            <a:endParaRPr lang="en-IN" sz="2400" b="1" u="sng" dirty="0"/>
          </a:p>
          <a:p>
            <a:pPr marL="71120" marR="133985" indent="-6350" algn="just">
              <a:lnSpc>
                <a:spcPct val="95000"/>
              </a:lnSpc>
              <a:spcBef>
                <a:spcPts val="50"/>
              </a:spcBef>
              <a:spcAft>
                <a:spcPts val="0"/>
              </a:spcAft>
            </a:pPr>
            <a:r>
              <a:rPr lang="en-US" sz="1800" dirty="0">
                <a:effectLst/>
                <a:latin typeface="Times New Roman" panose="02020603050405020304" pitchFamily="18" charset="0"/>
                <a:ea typeface="Times New Roman" panose="02020603050405020304" pitchFamily="18" charset="0"/>
              </a:rPr>
              <a:t>We have built a GUI using </a:t>
            </a:r>
            <a:r>
              <a:rPr lang="en-US" sz="1800" dirty="0" err="1">
                <a:effectLst/>
                <a:latin typeface="Times New Roman" panose="02020603050405020304" pitchFamily="18" charset="0"/>
                <a:ea typeface="Times New Roman" panose="02020603050405020304" pitchFamily="18" charset="0"/>
              </a:rPr>
              <a:t>Gradio</a:t>
            </a:r>
            <a:r>
              <a:rPr lang="en-US" sz="1800" dirty="0">
                <a:effectLst/>
                <a:latin typeface="Times New Roman" panose="02020603050405020304" pitchFamily="18" charset="0"/>
                <a:ea typeface="Times New Roman" panose="02020603050405020304" pitchFamily="18" charset="0"/>
              </a:rPr>
              <a:t> which takes any image that we upload as an input and prints the prediction </a:t>
            </a:r>
            <a:endParaRPr lang="en-IN" sz="1800" dirty="0">
              <a:effectLst/>
              <a:latin typeface="Times New Roman" panose="02020603050405020304" pitchFamily="18" charset="0"/>
              <a:ea typeface="Times New Roman" panose="02020603050405020304" pitchFamily="18" charset="0"/>
            </a:endParaRPr>
          </a:p>
          <a:p>
            <a:pPr marL="71120" marR="133985" indent="-6350" algn="just">
              <a:lnSpc>
                <a:spcPct val="95000"/>
              </a:lnSpc>
              <a:spcBef>
                <a:spcPts val="50"/>
              </a:spcBef>
              <a:spcAft>
                <a:spcPts val="0"/>
              </a:spcAft>
            </a:pPr>
            <a:r>
              <a:rPr lang="en-US" sz="1800" dirty="0">
                <a:effectLst/>
                <a:latin typeface="Times New Roman" panose="02020603050405020304" pitchFamily="18" charset="0"/>
                <a:ea typeface="Times New Roman" panose="02020603050405020304" pitchFamily="18" charset="0"/>
              </a:rPr>
              <a:t>(correct class) of that image. </a:t>
            </a:r>
            <a:endParaRPr lang="en-IN" sz="1800" dirty="0">
              <a:effectLst/>
              <a:latin typeface="Times New Roman" panose="02020603050405020304" pitchFamily="18" charset="0"/>
              <a:ea typeface="Times New Roman" panose="02020603050405020304" pitchFamily="18" charset="0"/>
            </a:endParaRPr>
          </a:p>
          <a:p>
            <a:pPr marL="71120" marR="133985" indent="-6350" algn="just">
              <a:lnSpc>
                <a:spcPct val="95000"/>
              </a:lnSpc>
              <a:spcBef>
                <a:spcPts val="5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1120" marR="133985" indent="-6350" algn="just">
              <a:lnSpc>
                <a:spcPct val="95000"/>
              </a:lnSpc>
              <a:spcBef>
                <a:spcPts val="50"/>
              </a:spcBef>
              <a:spcAft>
                <a:spcPts val="0"/>
              </a:spcAft>
            </a:pPr>
            <a:r>
              <a:rPr lang="en-US" sz="1800" dirty="0">
                <a:effectLst/>
                <a:latin typeface="Times New Roman" panose="02020603050405020304" pitchFamily="18" charset="0"/>
                <a:ea typeface="Times New Roman" panose="02020603050405020304" pitchFamily="18" charset="0"/>
              </a:rPr>
              <a:t>Below is the snapshot of the </a:t>
            </a:r>
            <a:r>
              <a:rPr lang="en-US" sz="1800" dirty="0" err="1">
                <a:effectLst/>
                <a:latin typeface="Times New Roman" panose="02020603050405020304" pitchFamily="18" charset="0"/>
                <a:ea typeface="Times New Roman" panose="02020603050405020304" pitchFamily="18" charset="0"/>
              </a:rPr>
              <a:t>Gradio</a:t>
            </a:r>
            <a:r>
              <a:rPr lang="en-US" sz="1800" dirty="0">
                <a:effectLst/>
                <a:latin typeface="Times New Roman" panose="02020603050405020304" pitchFamily="18" charset="0"/>
                <a:ea typeface="Times New Roman" panose="02020603050405020304" pitchFamily="18" charset="0"/>
              </a:rPr>
              <a:t> interface:</a:t>
            </a:r>
          </a:p>
          <a:p>
            <a:pPr marL="71120" marR="133985" indent="-6350" algn="just">
              <a:lnSpc>
                <a:spcPct val="95000"/>
              </a:lnSpc>
              <a:spcBef>
                <a:spcPts val="50"/>
              </a:spcBef>
              <a:spcAft>
                <a:spcPts val="0"/>
              </a:spcAft>
            </a:pPr>
            <a:endParaRPr lang="en-US" dirty="0">
              <a:latin typeface="Times New Roman" panose="02020603050405020304" pitchFamily="18" charset="0"/>
              <a:ea typeface="Times New Roman" panose="02020603050405020304" pitchFamily="18" charset="0"/>
            </a:endParaRPr>
          </a:p>
          <a:p>
            <a:pPr marL="71120" marR="133985" indent="-6350" algn="just">
              <a:lnSpc>
                <a:spcPct val="95000"/>
              </a:lnSpc>
              <a:spcBef>
                <a:spcPts val="50"/>
              </a:spcBef>
              <a:spcAft>
                <a:spcPts val="0"/>
              </a:spcAft>
            </a:pPr>
            <a:endParaRPr lang="en-US" sz="1800" dirty="0">
              <a:effectLst/>
              <a:latin typeface="Times New Roman" panose="02020603050405020304" pitchFamily="18" charset="0"/>
              <a:ea typeface="Times New Roman" panose="02020603050405020304" pitchFamily="18" charset="0"/>
            </a:endParaRPr>
          </a:p>
          <a:p>
            <a:pPr marL="71120" marR="133985" indent="-6350" algn="just">
              <a:lnSpc>
                <a:spcPct val="95000"/>
              </a:lnSpc>
              <a:spcBef>
                <a:spcPts val="50"/>
              </a:spcBef>
              <a:spcAft>
                <a:spcPts val="0"/>
              </a:spcAft>
            </a:pPr>
            <a:endParaRPr lang="en-IN" sz="1800" dirty="0">
              <a:effectLst/>
              <a:latin typeface="Times New Roman" panose="02020603050405020304" pitchFamily="18" charset="0"/>
              <a:ea typeface="Times New Roman" panose="02020603050405020304" pitchFamily="18" charset="0"/>
            </a:endParaRPr>
          </a:p>
          <a:p>
            <a:endParaRPr lang="en-IN" sz="2400" b="1" u="sng" dirty="0"/>
          </a:p>
        </p:txBody>
      </p:sp>
      <p:pic>
        <p:nvPicPr>
          <p:cNvPr id="4" name="Picture 3">
            <a:extLst>
              <a:ext uri="{FF2B5EF4-FFF2-40B4-BE49-F238E27FC236}">
                <a16:creationId xmlns:a16="http://schemas.microsoft.com/office/drawing/2014/main" id="{AB34567E-98FA-3CAE-EEAF-D066CB481F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37074" y="2642552"/>
            <a:ext cx="6016625" cy="3120073"/>
          </a:xfrm>
          <a:prstGeom prst="rect">
            <a:avLst/>
          </a:prstGeom>
        </p:spPr>
      </p:pic>
    </p:spTree>
    <p:extLst>
      <p:ext uri="{BB962C8B-B14F-4D97-AF65-F5344CB8AC3E}">
        <p14:creationId xmlns:p14="http://schemas.microsoft.com/office/powerpoint/2010/main" val="76801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00"/>
            <a:ext cx="10515600" cy="1325563"/>
          </a:xfrm>
        </p:spPr>
        <p:txBody>
          <a:bodyPr>
            <a:normAutofit/>
          </a:bodyPr>
          <a:lstStyle/>
          <a:p>
            <a:pPr algn="ctr"/>
            <a:r>
              <a:rPr lang="en-IN" sz="3200" b="1" u="sng" dirty="0"/>
              <a:t>References</a:t>
            </a:r>
          </a:p>
        </p:txBody>
      </p:sp>
      <p:sp>
        <p:nvSpPr>
          <p:cNvPr id="3" name="TextBox 2"/>
          <p:cNvSpPr txBox="1"/>
          <p:nvPr/>
        </p:nvSpPr>
        <p:spPr>
          <a:xfrm>
            <a:off x="979867" y="1445988"/>
            <a:ext cx="10916857" cy="4247317"/>
          </a:xfrm>
          <a:prstGeom prst="rect">
            <a:avLst/>
          </a:prstGeom>
          <a:noFill/>
        </p:spPr>
        <p:txBody>
          <a:bodyPr wrap="square" rtlCol="0">
            <a:spAutoFit/>
          </a:bodyPr>
          <a:lstStyle/>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https://agupubs.onlinelibrary.wiley.com/doi/10.1029/2020EA001604?msclkid=27b9b46ccef411ecb586a7d35520a372</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71120" marR="0">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https://www.sciencedirect.com/science/article/abs/pii/S2214579620300460?msclkid=593dada0cf1511ecbaa91575f110644b</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https://www.researchgate.net/publication/329922758_Weather_Forecast_Prediction_An_Integrated_Approach_for_Analyzing_and_Measuring_Weather_Data?msclkid=29af95e9cefb11ecb704eb9079cc91f6</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https://www.kaggle.com/code/diwakargupta0/transfer-learning-with-xception-net</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https://medium.com/@myalbiez/dog-breed-classifier-project-a213cf04914a</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356870" marR="0" indent="-285750">
              <a:spcBef>
                <a:spcPts val="5"/>
              </a:spcBef>
              <a:spcAft>
                <a:spcPts val="0"/>
              </a:spcAft>
              <a:buFont typeface="Arial" panose="020B0604020202020204" pitchFamily="34" charset="0"/>
              <a:buChar char="•"/>
            </a:pP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https://rexsimiloluwa.medium.com/building-a-plant-disease-classification-web-app-in-keras-and-tensorflow-js-d435829213fa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463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510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Cooper Black</vt:lpstr>
      <vt:lpstr>Times New Roman</vt:lpstr>
      <vt:lpstr>Wingdings</vt:lpstr>
      <vt:lpstr>Office Theme</vt:lpstr>
      <vt:lpstr>Python Final Project </vt:lpstr>
      <vt:lpstr>     Abstract</vt:lpstr>
      <vt:lpstr>Introduction</vt:lpstr>
      <vt:lpstr>Objective</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ICP Presentation -2</dc:title>
  <dc:creator>linga venubabu</dc:creator>
  <cp:lastModifiedBy>navyagujjarlapudi25@gmail.com</cp:lastModifiedBy>
  <cp:revision>9</cp:revision>
  <dcterms:created xsi:type="dcterms:W3CDTF">2022-04-25T10:16:09Z</dcterms:created>
  <dcterms:modified xsi:type="dcterms:W3CDTF">2022-05-09T04:06:46Z</dcterms:modified>
</cp:coreProperties>
</file>