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sldIdLst>
    <p:sldId id="256" r:id="rId2"/>
    <p:sldId id="258" r:id="rId3"/>
    <p:sldId id="259" r:id="rId4"/>
    <p:sldId id="260" r:id="rId5"/>
    <p:sldId id="261" r:id="rId6"/>
    <p:sldId id="262" r:id="rId7"/>
    <p:sldId id="264" r:id="rId8"/>
    <p:sldId id="263" r:id="rId9"/>
    <p:sldId id="265" r:id="rId10"/>
    <p:sldId id="267" r:id="rId11"/>
    <p:sldId id="268" r:id="rId12"/>
    <p:sldId id="266" r:id="rId13"/>
    <p:sldId id="269" r:id="rId14"/>
    <p:sldId id="270" r:id="rId15"/>
    <p:sldId id="271" r:id="rId16"/>
    <p:sldId id="272" r:id="rId17"/>
    <p:sldId id="273" r:id="rId18"/>
    <p:sldId id="274" r:id="rId19"/>
    <p:sldId id="275" r:id="rId20"/>
    <p:sldId id="276" r:id="rId21"/>
    <p:sldId id="277" r:id="rId22"/>
    <p:sldId id="288" r:id="rId23"/>
    <p:sldId id="278" r:id="rId24"/>
    <p:sldId id="279" r:id="rId25"/>
    <p:sldId id="283" r:id="rId26"/>
    <p:sldId id="280" r:id="rId27"/>
    <p:sldId id="281" r:id="rId28"/>
    <p:sldId id="285" r:id="rId29"/>
    <p:sldId id="282" r:id="rId30"/>
    <p:sldId id="284" r:id="rId31"/>
    <p:sldId id="286" r:id="rId32"/>
    <p:sldId id="287" r:id="rId33"/>
    <p:sldId id="289"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99"/>
    <a:srgbClr val="0099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49" autoAdjust="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75024-29EE-4D0C-B74A-A56D03E07AD4}"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US"/>
        </a:p>
      </dgm:t>
    </dgm:pt>
    <dgm:pt modelId="{8F11381F-6AA7-473C-ACB7-13F8496401D6}">
      <dgm:prSet phldrT="[Text]" custT="1"/>
      <dgm:spPr/>
      <dgm:t>
        <a:bodyPr/>
        <a:lstStyle/>
        <a:p>
          <a:r>
            <a:rPr lang="en-US" sz="1400" dirty="0" smtClean="0"/>
            <a:t>Record Reader</a:t>
          </a:r>
          <a:endParaRPr lang="en-US" sz="1400" dirty="0"/>
        </a:p>
      </dgm:t>
    </dgm:pt>
    <dgm:pt modelId="{6B19DB04-2197-4322-8BA8-E1A759A07CCD}" type="parTrans" cxnId="{61956E4C-120F-49BC-B122-15491EE90AC7}">
      <dgm:prSet/>
      <dgm:spPr/>
      <dgm:t>
        <a:bodyPr/>
        <a:lstStyle/>
        <a:p>
          <a:endParaRPr lang="en-US" sz="1400"/>
        </a:p>
      </dgm:t>
    </dgm:pt>
    <dgm:pt modelId="{F4845F3C-E07D-4589-9E28-6C605F204263}" type="sibTrans" cxnId="{61956E4C-120F-49BC-B122-15491EE90AC7}">
      <dgm:prSet/>
      <dgm:spPr/>
      <dgm:t>
        <a:bodyPr/>
        <a:lstStyle/>
        <a:p>
          <a:endParaRPr lang="en-US" sz="1400"/>
        </a:p>
      </dgm:t>
    </dgm:pt>
    <dgm:pt modelId="{90D5EFE4-D67F-4CC0-BC06-0DB8F740DB09}">
      <dgm:prSet phldrT="[Text]" custT="1"/>
      <dgm:spPr/>
      <dgm:t>
        <a:bodyPr/>
        <a:lstStyle/>
        <a:p>
          <a:r>
            <a:rPr lang="en-US" sz="1400" dirty="0" smtClean="0"/>
            <a:t>The </a:t>
          </a:r>
          <a:r>
            <a:rPr lang="en-US" sz="1400" dirty="0" err="1" smtClean="0"/>
            <a:t>recordreader</a:t>
          </a:r>
          <a:r>
            <a:rPr lang="en-US" sz="1400" dirty="0" smtClean="0"/>
            <a:t> transforms the input split into records. It parses the data into records but does not parse records itself. </a:t>
          </a:r>
          <a:endParaRPr lang="en-US" sz="1400" dirty="0"/>
        </a:p>
      </dgm:t>
    </dgm:pt>
    <dgm:pt modelId="{2B958B24-2976-4047-A777-E6A2D2CD21FE}" type="parTrans" cxnId="{7F686737-DB89-478E-9042-0E165C16D0DD}">
      <dgm:prSet/>
      <dgm:spPr/>
      <dgm:t>
        <a:bodyPr/>
        <a:lstStyle/>
        <a:p>
          <a:endParaRPr lang="en-US" sz="1400"/>
        </a:p>
      </dgm:t>
    </dgm:pt>
    <dgm:pt modelId="{2F43FEB0-2391-416F-898B-4858E7B4B1B4}" type="sibTrans" cxnId="{7F686737-DB89-478E-9042-0E165C16D0DD}">
      <dgm:prSet/>
      <dgm:spPr/>
      <dgm:t>
        <a:bodyPr/>
        <a:lstStyle/>
        <a:p>
          <a:endParaRPr lang="en-US" sz="1400"/>
        </a:p>
      </dgm:t>
    </dgm:pt>
    <dgm:pt modelId="{992959E2-36B6-4CB4-ADC1-5DB3068FEE65}">
      <dgm:prSet phldrT="[Text]" custT="1"/>
      <dgm:spPr/>
      <dgm:t>
        <a:bodyPr/>
        <a:lstStyle/>
        <a:p>
          <a:r>
            <a:rPr lang="en-US" sz="1400" dirty="0" smtClean="0"/>
            <a:t>Map</a:t>
          </a:r>
          <a:endParaRPr lang="en-US" sz="1400" dirty="0"/>
        </a:p>
      </dgm:t>
    </dgm:pt>
    <dgm:pt modelId="{F0D5EEC8-BC92-46BC-BE31-B79C9FD46504}" type="parTrans" cxnId="{44F9068B-9872-455D-B39D-371831BE712C}">
      <dgm:prSet/>
      <dgm:spPr/>
      <dgm:t>
        <a:bodyPr/>
        <a:lstStyle/>
        <a:p>
          <a:endParaRPr lang="en-US" sz="1400"/>
        </a:p>
      </dgm:t>
    </dgm:pt>
    <dgm:pt modelId="{8CA1038B-9713-4B95-A398-5FB8D82559E3}" type="sibTrans" cxnId="{44F9068B-9872-455D-B39D-371831BE712C}">
      <dgm:prSet/>
      <dgm:spPr/>
      <dgm:t>
        <a:bodyPr/>
        <a:lstStyle/>
        <a:p>
          <a:endParaRPr lang="en-US" sz="1400"/>
        </a:p>
      </dgm:t>
    </dgm:pt>
    <dgm:pt modelId="{4092A891-8DB9-4E63-8820-89970FD76652}">
      <dgm:prSet phldrT="[Text]" custT="1"/>
      <dgm:spPr/>
      <dgm:t>
        <a:bodyPr/>
        <a:lstStyle/>
        <a:p>
          <a:r>
            <a:rPr lang="en-US" sz="1400" dirty="0" smtClean="0"/>
            <a:t>Mapper processes the key-value pair from the </a:t>
          </a:r>
          <a:r>
            <a:rPr lang="en-US" sz="1400" dirty="0" err="1" smtClean="0"/>
            <a:t>recordreader</a:t>
          </a:r>
          <a:r>
            <a:rPr lang="en-US" sz="1400" dirty="0" smtClean="0"/>
            <a:t>. It produces zero or multiple intermediate key-value pairs.</a:t>
          </a:r>
          <a:endParaRPr lang="en-US" sz="1400" dirty="0"/>
        </a:p>
      </dgm:t>
    </dgm:pt>
    <dgm:pt modelId="{4ED67D01-4512-42E3-AEC0-FB7AB7106DA1}" type="parTrans" cxnId="{33A600DE-4DE0-4A8D-BEBD-E7AC92062D88}">
      <dgm:prSet/>
      <dgm:spPr/>
      <dgm:t>
        <a:bodyPr/>
        <a:lstStyle/>
        <a:p>
          <a:endParaRPr lang="en-US" sz="1400"/>
        </a:p>
      </dgm:t>
    </dgm:pt>
    <dgm:pt modelId="{35BD65B0-C592-44A4-BA4B-6E9C61FAAD3A}" type="sibTrans" cxnId="{33A600DE-4DE0-4A8D-BEBD-E7AC92062D88}">
      <dgm:prSet/>
      <dgm:spPr/>
      <dgm:t>
        <a:bodyPr/>
        <a:lstStyle/>
        <a:p>
          <a:endParaRPr lang="en-US" sz="1400"/>
        </a:p>
      </dgm:t>
    </dgm:pt>
    <dgm:pt modelId="{8EBFA583-3AA2-439A-A802-59DC070A4BC5}">
      <dgm:prSet phldrT="[Text]" custT="1"/>
      <dgm:spPr/>
      <dgm:t>
        <a:bodyPr/>
        <a:lstStyle/>
        <a:p>
          <a:r>
            <a:rPr lang="en-US" sz="1400" dirty="0" smtClean="0"/>
            <a:t>Combiner</a:t>
          </a:r>
          <a:endParaRPr lang="en-US" sz="1400" dirty="0"/>
        </a:p>
      </dgm:t>
    </dgm:pt>
    <dgm:pt modelId="{228E30D6-FD61-480F-BB84-D5F002B395DA}" type="parTrans" cxnId="{7FDD4D9C-2C90-44C2-9273-AC0E532576AB}">
      <dgm:prSet/>
      <dgm:spPr/>
      <dgm:t>
        <a:bodyPr/>
        <a:lstStyle/>
        <a:p>
          <a:endParaRPr lang="en-US" sz="1400"/>
        </a:p>
      </dgm:t>
    </dgm:pt>
    <dgm:pt modelId="{D8288614-0F24-4FA3-9B30-B87712F3F3C7}" type="sibTrans" cxnId="{7FDD4D9C-2C90-44C2-9273-AC0E532576AB}">
      <dgm:prSet/>
      <dgm:spPr/>
      <dgm:t>
        <a:bodyPr/>
        <a:lstStyle/>
        <a:p>
          <a:endParaRPr lang="en-US" sz="1400"/>
        </a:p>
      </dgm:t>
    </dgm:pt>
    <dgm:pt modelId="{B8CEE338-74B2-4BF8-B274-DDD6584F37AE}">
      <dgm:prSet phldrT="[Text]" custT="1"/>
      <dgm:spPr/>
      <dgm:t>
        <a:bodyPr/>
        <a:lstStyle/>
        <a:p>
          <a:r>
            <a:rPr lang="en-US" sz="1400" dirty="0" smtClean="0"/>
            <a:t>The combiner is a </a:t>
          </a:r>
          <a:r>
            <a:rPr lang="en-US" sz="1400" dirty="0" err="1" smtClean="0"/>
            <a:t>localised</a:t>
          </a:r>
          <a:r>
            <a:rPr lang="en-US" sz="1400" dirty="0" smtClean="0"/>
            <a:t> reducer which groups the data in the map phase. </a:t>
          </a:r>
          <a:endParaRPr lang="en-US" sz="1400" dirty="0"/>
        </a:p>
      </dgm:t>
    </dgm:pt>
    <dgm:pt modelId="{1DC94EC9-3CE3-4E6F-BC1D-D21E86DE24DB}" type="parTrans" cxnId="{412FD92E-9291-44E8-B9AC-BC4DC610BB9D}">
      <dgm:prSet/>
      <dgm:spPr/>
      <dgm:t>
        <a:bodyPr/>
        <a:lstStyle/>
        <a:p>
          <a:endParaRPr lang="en-US" sz="1400"/>
        </a:p>
      </dgm:t>
    </dgm:pt>
    <dgm:pt modelId="{4E8B0B71-64C0-4324-878F-AC51C5D39B80}" type="sibTrans" cxnId="{412FD92E-9291-44E8-B9AC-BC4DC610BB9D}">
      <dgm:prSet/>
      <dgm:spPr/>
      <dgm:t>
        <a:bodyPr/>
        <a:lstStyle/>
        <a:p>
          <a:endParaRPr lang="en-US" sz="1400"/>
        </a:p>
      </dgm:t>
    </dgm:pt>
    <dgm:pt modelId="{1A702A51-2713-4FD4-ACEF-86B1E9B27F57}">
      <dgm:prSet custT="1"/>
      <dgm:spPr/>
      <dgm:t>
        <a:bodyPr/>
        <a:lstStyle/>
        <a:p>
          <a:r>
            <a:rPr lang="en-US" sz="1400" dirty="0" smtClean="0"/>
            <a:t>The decision of what will be the key-value pair lies on the mapper function.</a:t>
          </a:r>
          <a:endParaRPr lang="en-US" sz="1400" dirty="0"/>
        </a:p>
      </dgm:t>
    </dgm:pt>
    <dgm:pt modelId="{5BF34D32-AC17-42EA-9B17-2E4FB920DB3B}" type="parTrans" cxnId="{90C1EF77-2708-45C6-A6E6-0FC2509B45BF}">
      <dgm:prSet/>
      <dgm:spPr/>
      <dgm:t>
        <a:bodyPr/>
        <a:lstStyle/>
        <a:p>
          <a:endParaRPr lang="en-US" sz="1400"/>
        </a:p>
      </dgm:t>
    </dgm:pt>
    <dgm:pt modelId="{8573C561-110F-4A12-8EE5-731F8ABDCB6F}" type="sibTrans" cxnId="{90C1EF77-2708-45C6-A6E6-0FC2509B45BF}">
      <dgm:prSet/>
      <dgm:spPr/>
      <dgm:t>
        <a:bodyPr/>
        <a:lstStyle/>
        <a:p>
          <a:endParaRPr lang="en-US" sz="1400"/>
        </a:p>
      </dgm:t>
    </dgm:pt>
    <dgm:pt modelId="{082C8469-7C15-4478-AF69-4DDADA11476A}">
      <dgm:prSet phldrT="[Text]" custT="1"/>
      <dgm:spPr/>
      <dgm:t>
        <a:bodyPr/>
        <a:lstStyle/>
        <a:p>
          <a:r>
            <a:rPr lang="en-US" sz="1400" dirty="0" err="1" smtClean="0"/>
            <a:t>Partitioner</a:t>
          </a:r>
          <a:endParaRPr lang="en-US" sz="1400" dirty="0"/>
        </a:p>
      </dgm:t>
    </dgm:pt>
    <dgm:pt modelId="{3B5A4A17-7BBA-4352-8EB1-3A79DD879A0D}" type="parTrans" cxnId="{3A7F80D5-DE00-48D7-8A67-7993CC2F5DE5}">
      <dgm:prSet/>
      <dgm:spPr/>
      <dgm:t>
        <a:bodyPr/>
        <a:lstStyle/>
        <a:p>
          <a:endParaRPr lang="en-US" sz="1400"/>
        </a:p>
      </dgm:t>
    </dgm:pt>
    <dgm:pt modelId="{A48C2501-4F47-4208-8314-0AAA5023E3B7}" type="sibTrans" cxnId="{3A7F80D5-DE00-48D7-8A67-7993CC2F5DE5}">
      <dgm:prSet/>
      <dgm:spPr/>
      <dgm:t>
        <a:bodyPr/>
        <a:lstStyle/>
        <a:p>
          <a:endParaRPr lang="en-US" sz="1400"/>
        </a:p>
      </dgm:t>
    </dgm:pt>
    <dgm:pt modelId="{7497E737-6272-4583-8519-AB0216A17529}">
      <dgm:prSet phldrT="[Text]" custT="1"/>
      <dgm:spPr/>
      <dgm:t>
        <a:bodyPr/>
        <a:lstStyle/>
        <a:p>
          <a:r>
            <a:rPr lang="en-US" sz="1400" b="0" dirty="0" err="1" smtClean="0"/>
            <a:t>Partitioner</a:t>
          </a:r>
          <a:r>
            <a:rPr lang="en-US" sz="1400" b="0" dirty="0" smtClean="0"/>
            <a:t> pulls the intermediate data </a:t>
          </a:r>
          <a:r>
            <a:rPr lang="en-US" sz="1400" dirty="0" smtClean="0"/>
            <a:t>from the mapper. </a:t>
          </a:r>
          <a:endParaRPr lang="en-US" sz="1400" dirty="0"/>
        </a:p>
      </dgm:t>
    </dgm:pt>
    <dgm:pt modelId="{FE01A4CB-5C19-4D99-BBC8-4EF6C1EEE096}" type="parTrans" cxnId="{F6CE9AB8-F00B-4881-8BEC-3DC160584866}">
      <dgm:prSet/>
      <dgm:spPr/>
      <dgm:t>
        <a:bodyPr/>
        <a:lstStyle/>
        <a:p>
          <a:endParaRPr lang="en-US" sz="1400"/>
        </a:p>
      </dgm:t>
    </dgm:pt>
    <dgm:pt modelId="{005BAEF1-4D41-4D7C-BFFD-4064E55D979C}" type="sibTrans" cxnId="{F6CE9AB8-F00B-4881-8BEC-3DC160584866}">
      <dgm:prSet/>
      <dgm:spPr/>
      <dgm:t>
        <a:bodyPr/>
        <a:lstStyle/>
        <a:p>
          <a:endParaRPr lang="en-US" sz="1400"/>
        </a:p>
      </dgm:t>
    </dgm:pt>
    <dgm:pt modelId="{C7209C09-9F43-4A98-8CE7-7835A06F5018}">
      <dgm:prSet phldrT="[Text]" custT="1"/>
      <dgm:spPr/>
      <dgm:t>
        <a:bodyPr/>
        <a:lstStyle/>
        <a:p>
          <a:r>
            <a:rPr lang="en-US" sz="1400" dirty="0" smtClean="0"/>
            <a:t>It provides the data to the mapper function in key-value pairs. Usually, the key is the positional information and value is the data that comprises the record.</a:t>
          </a:r>
          <a:endParaRPr lang="en-US" sz="1400" dirty="0"/>
        </a:p>
      </dgm:t>
    </dgm:pt>
    <dgm:pt modelId="{5AE13386-AC3C-4AE5-8E3F-49EB5E63BF45}" type="parTrans" cxnId="{12352803-BD14-4F75-A172-31E506FD3D0B}">
      <dgm:prSet/>
      <dgm:spPr/>
      <dgm:t>
        <a:bodyPr/>
        <a:lstStyle/>
        <a:p>
          <a:endParaRPr lang="en-US" sz="1400"/>
        </a:p>
      </dgm:t>
    </dgm:pt>
    <dgm:pt modelId="{47D025BE-9369-49AD-AC7C-1304CA1039A5}" type="sibTrans" cxnId="{12352803-BD14-4F75-A172-31E506FD3D0B}">
      <dgm:prSet/>
      <dgm:spPr/>
      <dgm:t>
        <a:bodyPr/>
        <a:lstStyle/>
        <a:p>
          <a:endParaRPr lang="en-US" sz="1400"/>
        </a:p>
      </dgm:t>
    </dgm:pt>
    <dgm:pt modelId="{21BD94D8-576E-4ED9-8498-616F6E7340B9}">
      <dgm:prSet custT="1"/>
      <dgm:spPr/>
      <dgm:t>
        <a:bodyPr/>
        <a:lstStyle/>
        <a:p>
          <a:r>
            <a:rPr lang="en-US" sz="1400" dirty="0" smtClean="0"/>
            <a:t> The key is usually the data on which the reducer function does the grouping operation. And value is the data which gets aggregated to get the final result in the reducer function.</a:t>
          </a:r>
          <a:endParaRPr lang="en-US" sz="1400" dirty="0"/>
        </a:p>
      </dgm:t>
    </dgm:pt>
    <dgm:pt modelId="{E3B0801D-B63E-44A2-B03B-36D7DEA50F64}" type="parTrans" cxnId="{ED5396A8-A737-4E1E-8517-1315B9CF396A}">
      <dgm:prSet/>
      <dgm:spPr/>
      <dgm:t>
        <a:bodyPr/>
        <a:lstStyle/>
        <a:p>
          <a:endParaRPr lang="en-US" sz="1400"/>
        </a:p>
      </dgm:t>
    </dgm:pt>
    <dgm:pt modelId="{3D86FB06-C0E4-4CB8-81E8-1B842601DC6F}" type="sibTrans" cxnId="{ED5396A8-A737-4E1E-8517-1315B9CF396A}">
      <dgm:prSet/>
      <dgm:spPr/>
      <dgm:t>
        <a:bodyPr/>
        <a:lstStyle/>
        <a:p>
          <a:endParaRPr lang="en-US" sz="1400"/>
        </a:p>
      </dgm:t>
    </dgm:pt>
    <dgm:pt modelId="{7CC72D19-59F7-47DA-975A-BE9B4F16FD32}">
      <dgm:prSet phldrT="[Text]" custT="1"/>
      <dgm:spPr/>
      <dgm:t>
        <a:bodyPr/>
        <a:lstStyle/>
        <a:p>
          <a:r>
            <a:rPr lang="en-US" sz="1400" dirty="0" smtClean="0"/>
            <a:t>It is optional. </a:t>
          </a:r>
          <a:endParaRPr lang="en-US" sz="1400" dirty="0"/>
        </a:p>
      </dgm:t>
    </dgm:pt>
    <dgm:pt modelId="{948AA18B-CE8C-4AE9-BA1C-45B8E513BA9E}" type="parTrans" cxnId="{BFA4AABF-7CAD-4F9C-BDCA-F5CDAC6E4C20}">
      <dgm:prSet/>
      <dgm:spPr/>
      <dgm:t>
        <a:bodyPr/>
        <a:lstStyle/>
        <a:p>
          <a:endParaRPr lang="en-US" sz="1400"/>
        </a:p>
      </dgm:t>
    </dgm:pt>
    <dgm:pt modelId="{A920682B-2210-43FD-8A29-7327A51EF7F5}" type="sibTrans" cxnId="{BFA4AABF-7CAD-4F9C-BDCA-F5CDAC6E4C20}">
      <dgm:prSet/>
      <dgm:spPr/>
      <dgm:t>
        <a:bodyPr/>
        <a:lstStyle/>
        <a:p>
          <a:endParaRPr lang="en-US" sz="1400"/>
        </a:p>
      </dgm:t>
    </dgm:pt>
    <dgm:pt modelId="{F08CFF7C-E263-4F14-AE89-0BA9FB975F5D}">
      <dgm:prSet phldrT="[Text]" custT="1"/>
      <dgm:spPr/>
      <dgm:t>
        <a:bodyPr/>
        <a:lstStyle/>
        <a:p>
          <a:r>
            <a:rPr lang="en-US" sz="1400" dirty="0" smtClean="0"/>
            <a:t>Combiner takes the intermediate data from the mapper and aggregates them. It does so within the small scope of one mapper. </a:t>
          </a:r>
          <a:endParaRPr lang="en-US" sz="1400" dirty="0"/>
        </a:p>
      </dgm:t>
    </dgm:pt>
    <dgm:pt modelId="{199B2B14-31D5-48F8-82A6-5C46B909D849}" type="parTrans" cxnId="{01F4383F-3F15-461E-8263-E41DF9352048}">
      <dgm:prSet/>
      <dgm:spPr/>
      <dgm:t>
        <a:bodyPr/>
        <a:lstStyle/>
        <a:p>
          <a:endParaRPr lang="en-US" sz="1400"/>
        </a:p>
      </dgm:t>
    </dgm:pt>
    <dgm:pt modelId="{B9A2F838-299A-41A3-B3BD-9B47766D3DC9}" type="sibTrans" cxnId="{01F4383F-3F15-461E-8263-E41DF9352048}">
      <dgm:prSet/>
      <dgm:spPr/>
      <dgm:t>
        <a:bodyPr/>
        <a:lstStyle/>
        <a:p>
          <a:endParaRPr lang="en-US" sz="1400"/>
        </a:p>
      </dgm:t>
    </dgm:pt>
    <dgm:pt modelId="{F3FD5070-82A0-4610-958E-406A283D890F}">
      <dgm:prSet phldrT="[Text]" custT="1"/>
      <dgm:spPr/>
      <dgm:t>
        <a:bodyPr/>
        <a:lstStyle/>
        <a:p>
          <a:r>
            <a:rPr lang="en-US" sz="1400" dirty="0" smtClean="0"/>
            <a:t>It splits them into shards, one shard per reducer. </a:t>
          </a:r>
          <a:endParaRPr lang="en-US" sz="1400" dirty="0"/>
        </a:p>
      </dgm:t>
    </dgm:pt>
    <dgm:pt modelId="{A903E6E7-ADA5-4FEA-BFAB-1EBFDAA80CD6}" type="parTrans" cxnId="{CE136529-1B8E-444E-B2C3-4C9F90AA4AC2}">
      <dgm:prSet/>
      <dgm:spPr/>
      <dgm:t>
        <a:bodyPr/>
        <a:lstStyle/>
        <a:p>
          <a:endParaRPr lang="en-US" sz="1400"/>
        </a:p>
      </dgm:t>
    </dgm:pt>
    <dgm:pt modelId="{B12B2351-2096-4F7B-A11A-64B2CE7649D4}" type="sibTrans" cxnId="{CE136529-1B8E-444E-B2C3-4C9F90AA4AC2}">
      <dgm:prSet/>
      <dgm:spPr/>
      <dgm:t>
        <a:bodyPr/>
        <a:lstStyle/>
        <a:p>
          <a:endParaRPr lang="en-US" sz="1400"/>
        </a:p>
      </dgm:t>
    </dgm:pt>
    <dgm:pt modelId="{5D9351E2-CD00-43FB-A947-27D29793E63D}" type="pres">
      <dgm:prSet presAssocID="{5FD75024-29EE-4D0C-B74A-A56D03E07AD4}" presName="Name0" presStyleCnt="0">
        <dgm:presLayoutVars>
          <dgm:dir/>
          <dgm:resizeHandles val="exact"/>
        </dgm:presLayoutVars>
      </dgm:prSet>
      <dgm:spPr/>
      <dgm:t>
        <a:bodyPr/>
        <a:lstStyle/>
        <a:p>
          <a:endParaRPr lang="en-IN"/>
        </a:p>
      </dgm:t>
    </dgm:pt>
    <dgm:pt modelId="{222212FC-39ED-4588-8EB8-EA4D06E52B11}" type="pres">
      <dgm:prSet presAssocID="{8F11381F-6AA7-473C-ACB7-13F8496401D6}" presName="node" presStyleLbl="node1" presStyleIdx="0" presStyleCnt="4">
        <dgm:presLayoutVars>
          <dgm:bulletEnabled val="1"/>
        </dgm:presLayoutVars>
      </dgm:prSet>
      <dgm:spPr/>
      <dgm:t>
        <a:bodyPr/>
        <a:lstStyle/>
        <a:p>
          <a:endParaRPr lang="en-US"/>
        </a:p>
      </dgm:t>
    </dgm:pt>
    <dgm:pt modelId="{09913BBF-8DBF-4BD0-AB7C-FBA8720A3A64}" type="pres">
      <dgm:prSet presAssocID="{F4845F3C-E07D-4589-9E28-6C605F204263}" presName="sibTrans" presStyleCnt="0"/>
      <dgm:spPr/>
    </dgm:pt>
    <dgm:pt modelId="{C54AD79B-33F3-41D8-A9A1-36E1D889B1AA}" type="pres">
      <dgm:prSet presAssocID="{992959E2-36B6-4CB4-ADC1-5DB3068FEE65}" presName="node" presStyleLbl="node1" presStyleIdx="1" presStyleCnt="4">
        <dgm:presLayoutVars>
          <dgm:bulletEnabled val="1"/>
        </dgm:presLayoutVars>
      </dgm:prSet>
      <dgm:spPr/>
      <dgm:t>
        <a:bodyPr/>
        <a:lstStyle/>
        <a:p>
          <a:endParaRPr lang="en-US"/>
        </a:p>
      </dgm:t>
    </dgm:pt>
    <dgm:pt modelId="{E579D262-CDBD-4B60-8A66-3DCB0C620447}" type="pres">
      <dgm:prSet presAssocID="{8CA1038B-9713-4B95-A398-5FB8D82559E3}" presName="sibTrans" presStyleCnt="0"/>
      <dgm:spPr/>
    </dgm:pt>
    <dgm:pt modelId="{77CC0516-0BC4-42E9-9E07-E20032E7BFA7}" type="pres">
      <dgm:prSet presAssocID="{8EBFA583-3AA2-439A-A802-59DC070A4BC5}" presName="node" presStyleLbl="node1" presStyleIdx="2" presStyleCnt="4">
        <dgm:presLayoutVars>
          <dgm:bulletEnabled val="1"/>
        </dgm:presLayoutVars>
      </dgm:prSet>
      <dgm:spPr/>
      <dgm:t>
        <a:bodyPr/>
        <a:lstStyle/>
        <a:p>
          <a:endParaRPr lang="en-US"/>
        </a:p>
      </dgm:t>
    </dgm:pt>
    <dgm:pt modelId="{9E833A96-5FD3-4D7B-941C-386B8C6FC6B3}" type="pres">
      <dgm:prSet presAssocID="{D8288614-0F24-4FA3-9B30-B87712F3F3C7}" presName="sibTrans" presStyleCnt="0"/>
      <dgm:spPr/>
    </dgm:pt>
    <dgm:pt modelId="{DC8E6ED2-48CB-4778-A200-6F57DF55BC1F}" type="pres">
      <dgm:prSet presAssocID="{082C8469-7C15-4478-AF69-4DDADA11476A}" presName="node" presStyleLbl="node1" presStyleIdx="3" presStyleCnt="4">
        <dgm:presLayoutVars>
          <dgm:bulletEnabled val="1"/>
        </dgm:presLayoutVars>
      </dgm:prSet>
      <dgm:spPr/>
      <dgm:t>
        <a:bodyPr/>
        <a:lstStyle/>
        <a:p>
          <a:endParaRPr lang="en-US"/>
        </a:p>
      </dgm:t>
    </dgm:pt>
  </dgm:ptLst>
  <dgm:cxnLst>
    <dgm:cxn modelId="{3A7F80D5-DE00-48D7-8A67-7993CC2F5DE5}" srcId="{5FD75024-29EE-4D0C-B74A-A56D03E07AD4}" destId="{082C8469-7C15-4478-AF69-4DDADA11476A}" srcOrd="3" destOrd="0" parTransId="{3B5A4A17-7BBA-4352-8EB1-3A79DD879A0D}" sibTransId="{A48C2501-4F47-4208-8314-0AAA5023E3B7}"/>
    <dgm:cxn modelId="{CCFFD609-D939-4513-A17E-6D1C51CE184B}" type="presOf" srcId="{5FD75024-29EE-4D0C-B74A-A56D03E07AD4}" destId="{5D9351E2-CD00-43FB-A947-27D29793E63D}" srcOrd="0" destOrd="0" presId="urn:microsoft.com/office/officeart/2005/8/layout/hList6"/>
    <dgm:cxn modelId="{4B8C728D-2972-4D50-8B2F-C1B7F9E8EB23}" type="presOf" srcId="{7497E737-6272-4583-8519-AB0216A17529}" destId="{DC8E6ED2-48CB-4778-A200-6F57DF55BC1F}" srcOrd="0" destOrd="1" presId="urn:microsoft.com/office/officeart/2005/8/layout/hList6"/>
    <dgm:cxn modelId="{00C8B800-C938-4B58-8254-F4BEF4E0F56F}" type="presOf" srcId="{992959E2-36B6-4CB4-ADC1-5DB3068FEE65}" destId="{C54AD79B-33F3-41D8-A9A1-36E1D889B1AA}" srcOrd="0" destOrd="0" presId="urn:microsoft.com/office/officeart/2005/8/layout/hList6"/>
    <dgm:cxn modelId="{33A600DE-4DE0-4A8D-BEBD-E7AC92062D88}" srcId="{992959E2-36B6-4CB4-ADC1-5DB3068FEE65}" destId="{4092A891-8DB9-4E63-8820-89970FD76652}" srcOrd="0" destOrd="0" parTransId="{4ED67D01-4512-42E3-AEC0-FB7AB7106DA1}" sibTransId="{35BD65B0-C592-44A4-BA4B-6E9C61FAAD3A}"/>
    <dgm:cxn modelId="{5AB70606-043E-49E6-AD43-69EC49103446}" type="presOf" srcId="{8F11381F-6AA7-473C-ACB7-13F8496401D6}" destId="{222212FC-39ED-4588-8EB8-EA4D06E52B11}" srcOrd="0" destOrd="0" presId="urn:microsoft.com/office/officeart/2005/8/layout/hList6"/>
    <dgm:cxn modelId="{CFD31C10-C21C-4AFD-86F1-6AC2F715F897}" type="presOf" srcId="{21BD94D8-576E-4ED9-8498-616F6E7340B9}" destId="{C54AD79B-33F3-41D8-A9A1-36E1D889B1AA}" srcOrd="0" destOrd="3" presId="urn:microsoft.com/office/officeart/2005/8/layout/hList6"/>
    <dgm:cxn modelId="{BFA4AABF-7CAD-4F9C-BDCA-F5CDAC6E4C20}" srcId="{8EBFA583-3AA2-439A-A802-59DC070A4BC5}" destId="{7CC72D19-59F7-47DA-975A-BE9B4F16FD32}" srcOrd="1" destOrd="0" parTransId="{948AA18B-CE8C-4AE9-BA1C-45B8E513BA9E}" sibTransId="{A920682B-2210-43FD-8A29-7327A51EF7F5}"/>
    <dgm:cxn modelId="{412FD92E-9291-44E8-B9AC-BC4DC610BB9D}" srcId="{8EBFA583-3AA2-439A-A802-59DC070A4BC5}" destId="{B8CEE338-74B2-4BF8-B274-DDD6584F37AE}" srcOrd="0" destOrd="0" parTransId="{1DC94EC9-3CE3-4E6F-BC1D-D21E86DE24DB}" sibTransId="{4E8B0B71-64C0-4324-878F-AC51C5D39B80}"/>
    <dgm:cxn modelId="{E8B25A84-B83A-46EF-8CB5-E6A158C8A9D5}" type="presOf" srcId="{B8CEE338-74B2-4BF8-B274-DDD6584F37AE}" destId="{77CC0516-0BC4-42E9-9E07-E20032E7BFA7}" srcOrd="0" destOrd="1" presId="urn:microsoft.com/office/officeart/2005/8/layout/hList6"/>
    <dgm:cxn modelId="{01F4383F-3F15-461E-8263-E41DF9352048}" srcId="{8EBFA583-3AA2-439A-A802-59DC070A4BC5}" destId="{F08CFF7C-E263-4F14-AE89-0BA9FB975F5D}" srcOrd="2" destOrd="0" parTransId="{199B2B14-31D5-48F8-82A6-5C46B909D849}" sibTransId="{B9A2F838-299A-41A3-B3BD-9B47766D3DC9}"/>
    <dgm:cxn modelId="{61956E4C-120F-49BC-B122-15491EE90AC7}" srcId="{5FD75024-29EE-4D0C-B74A-A56D03E07AD4}" destId="{8F11381F-6AA7-473C-ACB7-13F8496401D6}" srcOrd="0" destOrd="0" parTransId="{6B19DB04-2197-4322-8BA8-E1A759A07CCD}" sibTransId="{F4845F3C-E07D-4589-9E28-6C605F204263}"/>
    <dgm:cxn modelId="{44F9068B-9872-455D-B39D-371831BE712C}" srcId="{5FD75024-29EE-4D0C-B74A-A56D03E07AD4}" destId="{992959E2-36B6-4CB4-ADC1-5DB3068FEE65}" srcOrd="1" destOrd="0" parTransId="{F0D5EEC8-BC92-46BC-BE31-B79C9FD46504}" sibTransId="{8CA1038B-9713-4B95-A398-5FB8D82559E3}"/>
    <dgm:cxn modelId="{F6CE9AB8-F00B-4881-8BEC-3DC160584866}" srcId="{082C8469-7C15-4478-AF69-4DDADA11476A}" destId="{7497E737-6272-4583-8519-AB0216A17529}" srcOrd="0" destOrd="0" parTransId="{FE01A4CB-5C19-4D99-BBC8-4EF6C1EEE096}" sibTransId="{005BAEF1-4D41-4D7C-BFFD-4064E55D979C}"/>
    <dgm:cxn modelId="{AE42AC76-AFDB-478F-8701-9F857B668579}" type="presOf" srcId="{F08CFF7C-E263-4F14-AE89-0BA9FB975F5D}" destId="{77CC0516-0BC4-42E9-9E07-E20032E7BFA7}" srcOrd="0" destOrd="3" presId="urn:microsoft.com/office/officeart/2005/8/layout/hList6"/>
    <dgm:cxn modelId="{7F686737-DB89-478E-9042-0E165C16D0DD}" srcId="{8F11381F-6AA7-473C-ACB7-13F8496401D6}" destId="{90D5EFE4-D67F-4CC0-BC06-0DB8F740DB09}" srcOrd="0" destOrd="0" parTransId="{2B958B24-2976-4047-A777-E6A2D2CD21FE}" sibTransId="{2F43FEB0-2391-416F-898B-4858E7B4B1B4}"/>
    <dgm:cxn modelId="{BFA43104-2943-486E-9A21-10FB3157E6B4}" type="presOf" srcId="{082C8469-7C15-4478-AF69-4DDADA11476A}" destId="{DC8E6ED2-48CB-4778-A200-6F57DF55BC1F}" srcOrd="0" destOrd="0" presId="urn:microsoft.com/office/officeart/2005/8/layout/hList6"/>
    <dgm:cxn modelId="{ED5396A8-A737-4E1E-8517-1315B9CF396A}" srcId="{992959E2-36B6-4CB4-ADC1-5DB3068FEE65}" destId="{21BD94D8-576E-4ED9-8498-616F6E7340B9}" srcOrd="2" destOrd="0" parTransId="{E3B0801D-B63E-44A2-B03B-36D7DEA50F64}" sibTransId="{3D86FB06-C0E4-4CB8-81E8-1B842601DC6F}"/>
    <dgm:cxn modelId="{7C8FC596-6690-4463-AEFE-58C4475AFCCD}" type="presOf" srcId="{7CC72D19-59F7-47DA-975A-BE9B4F16FD32}" destId="{77CC0516-0BC4-42E9-9E07-E20032E7BFA7}" srcOrd="0" destOrd="2" presId="urn:microsoft.com/office/officeart/2005/8/layout/hList6"/>
    <dgm:cxn modelId="{0E71C147-0985-4C80-B783-D8FF5679B5FF}" type="presOf" srcId="{C7209C09-9F43-4A98-8CE7-7835A06F5018}" destId="{222212FC-39ED-4588-8EB8-EA4D06E52B11}" srcOrd="0" destOrd="2" presId="urn:microsoft.com/office/officeart/2005/8/layout/hList6"/>
    <dgm:cxn modelId="{57F592A3-8E75-40EB-A0CF-A44DA7680FC1}" type="presOf" srcId="{4092A891-8DB9-4E63-8820-89970FD76652}" destId="{C54AD79B-33F3-41D8-A9A1-36E1D889B1AA}" srcOrd="0" destOrd="1" presId="urn:microsoft.com/office/officeart/2005/8/layout/hList6"/>
    <dgm:cxn modelId="{CE136529-1B8E-444E-B2C3-4C9F90AA4AC2}" srcId="{082C8469-7C15-4478-AF69-4DDADA11476A}" destId="{F3FD5070-82A0-4610-958E-406A283D890F}" srcOrd="1" destOrd="0" parTransId="{A903E6E7-ADA5-4FEA-BFAB-1EBFDAA80CD6}" sibTransId="{B12B2351-2096-4F7B-A11A-64B2CE7649D4}"/>
    <dgm:cxn modelId="{12352803-BD14-4F75-A172-31E506FD3D0B}" srcId="{8F11381F-6AA7-473C-ACB7-13F8496401D6}" destId="{C7209C09-9F43-4A98-8CE7-7835A06F5018}" srcOrd="1" destOrd="0" parTransId="{5AE13386-AC3C-4AE5-8E3F-49EB5E63BF45}" sibTransId="{47D025BE-9369-49AD-AC7C-1304CA1039A5}"/>
    <dgm:cxn modelId="{90C1EF77-2708-45C6-A6E6-0FC2509B45BF}" srcId="{992959E2-36B6-4CB4-ADC1-5DB3068FEE65}" destId="{1A702A51-2713-4FD4-ACEF-86B1E9B27F57}" srcOrd="1" destOrd="0" parTransId="{5BF34D32-AC17-42EA-9B17-2E4FB920DB3B}" sibTransId="{8573C561-110F-4A12-8EE5-731F8ABDCB6F}"/>
    <dgm:cxn modelId="{963FF1DB-C453-47C4-9534-6DC7801F82F3}" type="presOf" srcId="{F3FD5070-82A0-4610-958E-406A283D890F}" destId="{DC8E6ED2-48CB-4778-A200-6F57DF55BC1F}" srcOrd="0" destOrd="2" presId="urn:microsoft.com/office/officeart/2005/8/layout/hList6"/>
    <dgm:cxn modelId="{26586974-DC7C-4F99-BAC7-8EA1AB09BD69}" type="presOf" srcId="{90D5EFE4-D67F-4CC0-BC06-0DB8F740DB09}" destId="{222212FC-39ED-4588-8EB8-EA4D06E52B11}" srcOrd="0" destOrd="1" presId="urn:microsoft.com/office/officeart/2005/8/layout/hList6"/>
    <dgm:cxn modelId="{2F27C22F-C7E6-4C19-8855-A19A326D3C57}" type="presOf" srcId="{1A702A51-2713-4FD4-ACEF-86B1E9B27F57}" destId="{C54AD79B-33F3-41D8-A9A1-36E1D889B1AA}" srcOrd="0" destOrd="2" presId="urn:microsoft.com/office/officeart/2005/8/layout/hList6"/>
    <dgm:cxn modelId="{1AB71FB5-E866-4702-88B1-568C0A8D8625}" type="presOf" srcId="{8EBFA583-3AA2-439A-A802-59DC070A4BC5}" destId="{77CC0516-0BC4-42E9-9E07-E20032E7BFA7}" srcOrd="0" destOrd="0" presId="urn:microsoft.com/office/officeart/2005/8/layout/hList6"/>
    <dgm:cxn modelId="{7FDD4D9C-2C90-44C2-9273-AC0E532576AB}" srcId="{5FD75024-29EE-4D0C-B74A-A56D03E07AD4}" destId="{8EBFA583-3AA2-439A-A802-59DC070A4BC5}" srcOrd="2" destOrd="0" parTransId="{228E30D6-FD61-480F-BB84-D5F002B395DA}" sibTransId="{D8288614-0F24-4FA3-9B30-B87712F3F3C7}"/>
    <dgm:cxn modelId="{B8A4FB2E-2107-4A9E-9449-B6D1444FE20E}" type="presParOf" srcId="{5D9351E2-CD00-43FB-A947-27D29793E63D}" destId="{222212FC-39ED-4588-8EB8-EA4D06E52B11}" srcOrd="0" destOrd="0" presId="urn:microsoft.com/office/officeart/2005/8/layout/hList6"/>
    <dgm:cxn modelId="{83F6B2EF-82DD-4E2F-8DDC-EB2EFDD7A63D}" type="presParOf" srcId="{5D9351E2-CD00-43FB-A947-27D29793E63D}" destId="{09913BBF-8DBF-4BD0-AB7C-FBA8720A3A64}" srcOrd="1" destOrd="0" presId="urn:microsoft.com/office/officeart/2005/8/layout/hList6"/>
    <dgm:cxn modelId="{DA979828-6CD3-46A8-A6DE-78DA60AD1D6C}" type="presParOf" srcId="{5D9351E2-CD00-43FB-A947-27D29793E63D}" destId="{C54AD79B-33F3-41D8-A9A1-36E1D889B1AA}" srcOrd="2" destOrd="0" presId="urn:microsoft.com/office/officeart/2005/8/layout/hList6"/>
    <dgm:cxn modelId="{3A866D4D-0B13-4C09-8D27-D35F0B80FD5C}" type="presParOf" srcId="{5D9351E2-CD00-43FB-A947-27D29793E63D}" destId="{E579D262-CDBD-4B60-8A66-3DCB0C620447}" srcOrd="3" destOrd="0" presId="urn:microsoft.com/office/officeart/2005/8/layout/hList6"/>
    <dgm:cxn modelId="{AFBED21B-8262-4119-8602-DA9FF549BF5B}" type="presParOf" srcId="{5D9351E2-CD00-43FB-A947-27D29793E63D}" destId="{77CC0516-0BC4-42E9-9E07-E20032E7BFA7}" srcOrd="4" destOrd="0" presId="urn:microsoft.com/office/officeart/2005/8/layout/hList6"/>
    <dgm:cxn modelId="{4E9D4C01-5AFE-4107-9F17-85C83DAB8D2C}" type="presParOf" srcId="{5D9351E2-CD00-43FB-A947-27D29793E63D}" destId="{9E833A96-5FD3-4D7B-941C-386B8C6FC6B3}" srcOrd="5" destOrd="0" presId="urn:microsoft.com/office/officeart/2005/8/layout/hList6"/>
    <dgm:cxn modelId="{EF1578FA-FBFE-4914-AE20-C90022DB5118}" type="presParOf" srcId="{5D9351E2-CD00-43FB-A947-27D29793E63D}" destId="{DC8E6ED2-48CB-4778-A200-6F57DF55BC1F}"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A3D3C-810F-45D4-9584-59C50F2338F0}"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4FC28DED-ADB2-4C67-834F-6208F5B5D03E}">
      <dgm:prSet phldrT="[Text]" custT="1"/>
      <dgm:spPr/>
      <dgm:t>
        <a:bodyPr/>
        <a:lstStyle/>
        <a:p>
          <a:r>
            <a:rPr lang="en-US" sz="1500" b="0" i="0" dirty="0" smtClean="0"/>
            <a:t>Shuffle step downloads the data written by practitioner  to the machine where reducer is running. </a:t>
          </a:r>
        </a:p>
        <a:p>
          <a:r>
            <a:rPr lang="en-US" sz="1500" b="0" i="0" dirty="0" smtClean="0"/>
            <a:t>This step sorts the individual data pieces into a large data list(the equivalent keys ).</a:t>
          </a:r>
        </a:p>
        <a:p>
          <a:r>
            <a:rPr lang="en-US" sz="1500" b="0" i="0" dirty="0" smtClean="0"/>
            <a:t>The framework does this so that we could iterate over it easily in the reduce task. </a:t>
          </a:r>
        </a:p>
      </dgm:t>
    </dgm:pt>
    <dgm:pt modelId="{8691B8E7-D418-4DF9-BBFD-1EA0C73EC04C}" type="parTrans" cxnId="{F0AEE106-5979-4E55-8CEB-65A519C6AB85}">
      <dgm:prSet/>
      <dgm:spPr/>
      <dgm:t>
        <a:bodyPr/>
        <a:lstStyle/>
        <a:p>
          <a:endParaRPr lang="en-US" sz="1500"/>
        </a:p>
      </dgm:t>
    </dgm:pt>
    <dgm:pt modelId="{FF89C6CD-FDFD-4DA0-BFC3-8B9629AF1F8F}" type="sibTrans" cxnId="{F0AEE106-5979-4E55-8CEB-65A519C6AB85}">
      <dgm:prSet/>
      <dgm:spPr/>
      <dgm:t>
        <a:bodyPr/>
        <a:lstStyle/>
        <a:p>
          <a:endParaRPr lang="en-US" sz="1500"/>
        </a:p>
      </dgm:t>
    </dgm:pt>
    <dgm:pt modelId="{20540E5C-1593-41D9-B1C3-0228866FEB02}">
      <dgm:prSet phldrT="[Text]" custT="1"/>
      <dgm:spPr/>
      <dgm:t>
        <a:bodyPr/>
        <a:lstStyle/>
        <a:p>
          <a:endParaRPr lang="en-US" sz="1500" b="0" i="0" dirty="0" smtClean="0"/>
        </a:p>
        <a:p>
          <a:r>
            <a:rPr lang="en-US" sz="1500" b="0" i="0" dirty="0" smtClean="0"/>
            <a:t>This performs the reducer function once per key grouping. The framework passes the function key and an iterator object containing all the values pertaining to the key.</a:t>
          </a:r>
        </a:p>
        <a:p>
          <a:r>
            <a:rPr lang="en-US" sz="1500" b="0" i="0" dirty="0" smtClean="0"/>
            <a:t>We can write reducer to filter, aggregate and combine data in a number of different ways. </a:t>
          </a:r>
        </a:p>
      </dgm:t>
    </dgm:pt>
    <dgm:pt modelId="{A36D2A44-152D-4773-A015-93BF8CA7F4D0}" type="parTrans" cxnId="{82ED2957-B802-4D7B-B285-EA12B4DBF254}">
      <dgm:prSet/>
      <dgm:spPr/>
      <dgm:t>
        <a:bodyPr/>
        <a:lstStyle/>
        <a:p>
          <a:endParaRPr lang="en-US" sz="1500"/>
        </a:p>
      </dgm:t>
    </dgm:pt>
    <dgm:pt modelId="{65194088-9A3D-4D26-83BD-626301F95079}" type="sibTrans" cxnId="{82ED2957-B802-4D7B-B285-EA12B4DBF254}">
      <dgm:prSet/>
      <dgm:spPr/>
      <dgm:t>
        <a:bodyPr/>
        <a:lstStyle/>
        <a:p>
          <a:endParaRPr lang="en-US" sz="1500"/>
        </a:p>
      </dgm:t>
    </dgm:pt>
    <dgm:pt modelId="{E6596CE7-5A28-4F23-855F-D296BC4A69C8}">
      <dgm:prSet phldrT="[Text]" custT="1"/>
      <dgm:spPr/>
      <dgm:t>
        <a:bodyPr/>
        <a:lstStyle/>
        <a:p>
          <a:endParaRPr lang="en-US" sz="1500" b="0" i="0" dirty="0" smtClean="0"/>
        </a:p>
        <a:p>
          <a:r>
            <a:rPr lang="en-US" sz="1500" b="0" i="0" dirty="0" smtClean="0"/>
            <a:t>This is the final step. It takes the key-value pair from the reducer and writes it to the file by </a:t>
          </a:r>
          <a:r>
            <a:rPr lang="en-US" sz="1500" b="0" i="0" dirty="0" err="1" smtClean="0"/>
            <a:t>recordwriter</a:t>
          </a:r>
          <a:r>
            <a:rPr lang="en-US" sz="1500" b="0" i="0" dirty="0" smtClean="0"/>
            <a:t>. </a:t>
          </a:r>
        </a:p>
        <a:p>
          <a:r>
            <a:rPr lang="en-US" sz="1500" b="0" i="0" dirty="0" smtClean="0"/>
            <a:t>By default, it separates the key and value by a tab and each record by a newline character. </a:t>
          </a:r>
        </a:p>
        <a:p>
          <a:endParaRPr lang="en-US" sz="1500" dirty="0"/>
        </a:p>
      </dgm:t>
    </dgm:pt>
    <dgm:pt modelId="{14081EA8-C8EA-431F-B80A-467F653BAEFD}" type="parTrans" cxnId="{FA7F9790-F034-4871-B6C9-8CADF973DE7C}">
      <dgm:prSet/>
      <dgm:spPr/>
      <dgm:t>
        <a:bodyPr/>
        <a:lstStyle/>
        <a:p>
          <a:endParaRPr lang="en-US" sz="1500"/>
        </a:p>
      </dgm:t>
    </dgm:pt>
    <dgm:pt modelId="{0C6F171D-2931-46E0-BAC4-1E45654D86FE}" type="sibTrans" cxnId="{FA7F9790-F034-4871-B6C9-8CADF973DE7C}">
      <dgm:prSet/>
      <dgm:spPr/>
      <dgm:t>
        <a:bodyPr/>
        <a:lstStyle/>
        <a:p>
          <a:endParaRPr lang="en-US" sz="1500"/>
        </a:p>
      </dgm:t>
    </dgm:pt>
    <dgm:pt modelId="{BC07B9C9-965B-49DA-A6EB-75915919DB2D}" type="pres">
      <dgm:prSet presAssocID="{58AA3D3C-810F-45D4-9584-59C50F2338F0}" presName="Name0" presStyleCnt="0">
        <dgm:presLayoutVars>
          <dgm:chMax val="7"/>
          <dgm:chPref val="7"/>
          <dgm:dir/>
        </dgm:presLayoutVars>
      </dgm:prSet>
      <dgm:spPr/>
      <dgm:t>
        <a:bodyPr/>
        <a:lstStyle/>
        <a:p>
          <a:endParaRPr lang="en-IN"/>
        </a:p>
      </dgm:t>
    </dgm:pt>
    <dgm:pt modelId="{387DCD8D-8AC3-44C8-9CC4-D3101F07CEEA}" type="pres">
      <dgm:prSet presAssocID="{58AA3D3C-810F-45D4-9584-59C50F2338F0}" presName="Name1" presStyleCnt="0"/>
      <dgm:spPr/>
    </dgm:pt>
    <dgm:pt modelId="{31BE0132-DDE6-4B3E-9AAB-9D9C64C48D32}" type="pres">
      <dgm:prSet presAssocID="{58AA3D3C-810F-45D4-9584-59C50F2338F0}" presName="cycle" presStyleCnt="0"/>
      <dgm:spPr/>
    </dgm:pt>
    <dgm:pt modelId="{0CCE5B6B-B8B7-4F92-82A7-D1D408B2A0B4}" type="pres">
      <dgm:prSet presAssocID="{58AA3D3C-810F-45D4-9584-59C50F2338F0}" presName="srcNode" presStyleLbl="node1" presStyleIdx="0" presStyleCnt="3"/>
      <dgm:spPr/>
    </dgm:pt>
    <dgm:pt modelId="{86EDCEF5-671C-48CB-8ECB-5B128048B698}" type="pres">
      <dgm:prSet presAssocID="{58AA3D3C-810F-45D4-9584-59C50F2338F0}" presName="conn" presStyleLbl="parChTrans1D2" presStyleIdx="0" presStyleCnt="1"/>
      <dgm:spPr/>
      <dgm:t>
        <a:bodyPr/>
        <a:lstStyle/>
        <a:p>
          <a:endParaRPr lang="en-IN"/>
        </a:p>
      </dgm:t>
    </dgm:pt>
    <dgm:pt modelId="{5B02AE78-5036-43F3-89D8-A406F9193DDD}" type="pres">
      <dgm:prSet presAssocID="{58AA3D3C-810F-45D4-9584-59C50F2338F0}" presName="extraNode" presStyleLbl="node1" presStyleIdx="0" presStyleCnt="3"/>
      <dgm:spPr/>
    </dgm:pt>
    <dgm:pt modelId="{4AD64B8B-FCEE-468D-B3E1-CCC4403FF8CD}" type="pres">
      <dgm:prSet presAssocID="{58AA3D3C-810F-45D4-9584-59C50F2338F0}" presName="dstNode" presStyleLbl="node1" presStyleIdx="0" presStyleCnt="3"/>
      <dgm:spPr/>
    </dgm:pt>
    <dgm:pt modelId="{A38AEDD0-02D9-4ED8-819B-E7267998636F}" type="pres">
      <dgm:prSet presAssocID="{4FC28DED-ADB2-4C67-834F-6208F5B5D03E}" presName="text_1" presStyleLbl="node1" presStyleIdx="0" presStyleCnt="3">
        <dgm:presLayoutVars>
          <dgm:bulletEnabled val="1"/>
        </dgm:presLayoutVars>
      </dgm:prSet>
      <dgm:spPr/>
      <dgm:t>
        <a:bodyPr/>
        <a:lstStyle/>
        <a:p>
          <a:endParaRPr lang="en-US"/>
        </a:p>
      </dgm:t>
    </dgm:pt>
    <dgm:pt modelId="{2B22A136-24B8-422F-A685-D0802E6D1B36}" type="pres">
      <dgm:prSet presAssocID="{4FC28DED-ADB2-4C67-834F-6208F5B5D03E}" presName="accent_1" presStyleCnt="0"/>
      <dgm:spPr/>
    </dgm:pt>
    <dgm:pt modelId="{5AAD2664-37C6-42B1-9688-D5DCF4EA62AF}" type="pres">
      <dgm:prSet presAssocID="{4FC28DED-ADB2-4C67-834F-6208F5B5D03E}" presName="accentRepeatNode" presStyleLbl="solidFgAcc1" presStyleIdx="0" presStyleCnt="3"/>
      <dgm:spPr/>
    </dgm:pt>
    <dgm:pt modelId="{F4B58992-0D5E-4AB7-8137-E24A672F5749}" type="pres">
      <dgm:prSet presAssocID="{20540E5C-1593-41D9-B1C3-0228866FEB02}" presName="text_2" presStyleLbl="node1" presStyleIdx="1" presStyleCnt="3" custScaleY="123188">
        <dgm:presLayoutVars>
          <dgm:bulletEnabled val="1"/>
        </dgm:presLayoutVars>
      </dgm:prSet>
      <dgm:spPr/>
      <dgm:t>
        <a:bodyPr/>
        <a:lstStyle/>
        <a:p>
          <a:endParaRPr lang="en-US"/>
        </a:p>
      </dgm:t>
    </dgm:pt>
    <dgm:pt modelId="{88C27FC2-4E21-48B2-9734-233CE3B008FB}" type="pres">
      <dgm:prSet presAssocID="{20540E5C-1593-41D9-B1C3-0228866FEB02}" presName="accent_2" presStyleCnt="0"/>
      <dgm:spPr/>
    </dgm:pt>
    <dgm:pt modelId="{EB38DA03-6B80-4886-93AE-BEC66AAD872F}" type="pres">
      <dgm:prSet presAssocID="{20540E5C-1593-41D9-B1C3-0228866FEB02}" presName="accentRepeatNode" presStyleLbl="solidFgAcc1" presStyleIdx="1" presStyleCnt="3"/>
      <dgm:spPr/>
    </dgm:pt>
    <dgm:pt modelId="{7A31C3A5-E85E-4798-8084-8EE3BBCB550D}" type="pres">
      <dgm:prSet presAssocID="{E6596CE7-5A28-4F23-855F-D296BC4A69C8}" presName="text_3" presStyleLbl="node1" presStyleIdx="2" presStyleCnt="3">
        <dgm:presLayoutVars>
          <dgm:bulletEnabled val="1"/>
        </dgm:presLayoutVars>
      </dgm:prSet>
      <dgm:spPr/>
      <dgm:t>
        <a:bodyPr/>
        <a:lstStyle/>
        <a:p>
          <a:endParaRPr lang="en-US"/>
        </a:p>
      </dgm:t>
    </dgm:pt>
    <dgm:pt modelId="{39307691-009D-40F3-8683-2006D619F352}" type="pres">
      <dgm:prSet presAssocID="{E6596CE7-5A28-4F23-855F-D296BC4A69C8}" presName="accent_3" presStyleCnt="0"/>
      <dgm:spPr/>
    </dgm:pt>
    <dgm:pt modelId="{40133B20-4EDC-46B4-8DAF-F03CB80450C5}" type="pres">
      <dgm:prSet presAssocID="{E6596CE7-5A28-4F23-855F-D296BC4A69C8}" presName="accentRepeatNode" presStyleLbl="solidFgAcc1" presStyleIdx="2" presStyleCnt="3"/>
      <dgm:spPr/>
    </dgm:pt>
  </dgm:ptLst>
  <dgm:cxnLst>
    <dgm:cxn modelId="{2149AF49-C986-439B-8C1E-3969A8204DAB}" type="presOf" srcId="{20540E5C-1593-41D9-B1C3-0228866FEB02}" destId="{F4B58992-0D5E-4AB7-8137-E24A672F5749}" srcOrd="0" destOrd="0" presId="urn:microsoft.com/office/officeart/2008/layout/VerticalCurvedList"/>
    <dgm:cxn modelId="{F0AEE106-5979-4E55-8CEB-65A519C6AB85}" srcId="{58AA3D3C-810F-45D4-9584-59C50F2338F0}" destId="{4FC28DED-ADB2-4C67-834F-6208F5B5D03E}" srcOrd="0" destOrd="0" parTransId="{8691B8E7-D418-4DF9-BBFD-1EA0C73EC04C}" sibTransId="{FF89C6CD-FDFD-4DA0-BFC3-8B9629AF1F8F}"/>
    <dgm:cxn modelId="{49963A99-99A8-43AF-9B0F-DB2EC39036A6}" type="presOf" srcId="{58AA3D3C-810F-45D4-9584-59C50F2338F0}" destId="{BC07B9C9-965B-49DA-A6EB-75915919DB2D}" srcOrd="0" destOrd="0" presId="urn:microsoft.com/office/officeart/2008/layout/VerticalCurvedList"/>
    <dgm:cxn modelId="{BD7613BA-5FB0-4115-90CE-59AD72270B2D}" type="presOf" srcId="{E6596CE7-5A28-4F23-855F-D296BC4A69C8}" destId="{7A31C3A5-E85E-4798-8084-8EE3BBCB550D}" srcOrd="0" destOrd="0" presId="urn:microsoft.com/office/officeart/2008/layout/VerticalCurvedList"/>
    <dgm:cxn modelId="{79C6C8CC-26A3-4608-B204-A156E1E765F6}" type="presOf" srcId="{4FC28DED-ADB2-4C67-834F-6208F5B5D03E}" destId="{A38AEDD0-02D9-4ED8-819B-E7267998636F}" srcOrd="0" destOrd="0" presId="urn:microsoft.com/office/officeart/2008/layout/VerticalCurvedList"/>
    <dgm:cxn modelId="{712CFA5A-A40D-42AD-9B67-31F1A5B41541}" type="presOf" srcId="{FF89C6CD-FDFD-4DA0-BFC3-8B9629AF1F8F}" destId="{86EDCEF5-671C-48CB-8ECB-5B128048B698}" srcOrd="0" destOrd="0" presId="urn:microsoft.com/office/officeart/2008/layout/VerticalCurvedList"/>
    <dgm:cxn modelId="{FA7F9790-F034-4871-B6C9-8CADF973DE7C}" srcId="{58AA3D3C-810F-45D4-9584-59C50F2338F0}" destId="{E6596CE7-5A28-4F23-855F-D296BC4A69C8}" srcOrd="2" destOrd="0" parTransId="{14081EA8-C8EA-431F-B80A-467F653BAEFD}" sibTransId="{0C6F171D-2931-46E0-BAC4-1E45654D86FE}"/>
    <dgm:cxn modelId="{82ED2957-B802-4D7B-B285-EA12B4DBF254}" srcId="{58AA3D3C-810F-45D4-9584-59C50F2338F0}" destId="{20540E5C-1593-41D9-B1C3-0228866FEB02}" srcOrd="1" destOrd="0" parTransId="{A36D2A44-152D-4773-A015-93BF8CA7F4D0}" sibTransId="{65194088-9A3D-4D26-83BD-626301F95079}"/>
    <dgm:cxn modelId="{54FC0A06-D869-4B72-BE67-6A95E816663F}" type="presParOf" srcId="{BC07B9C9-965B-49DA-A6EB-75915919DB2D}" destId="{387DCD8D-8AC3-44C8-9CC4-D3101F07CEEA}" srcOrd="0" destOrd="0" presId="urn:microsoft.com/office/officeart/2008/layout/VerticalCurvedList"/>
    <dgm:cxn modelId="{A76C28FE-8399-41EB-8257-55CCA164E42D}" type="presParOf" srcId="{387DCD8D-8AC3-44C8-9CC4-D3101F07CEEA}" destId="{31BE0132-DDE6-4B3E-9AAB-9D9C64C48D32}" srcOrd="0" destOrd="0" presId="urn:microsoft.com/office/officeart/2008/layout/VerticalCurvedList"/>
    <dgm:cxn modelId="{FCAB3449-12ED-40B4-9BDD-4DFAB37328D9}" type="presParOf" srcId="{31BE0132-DDE6-4B3E-9AAB-9D9C64C48D32}" destId="{0CCE5B6B-B8B7-4F92-82A7-D1D408B2A0B4}" srcOrd="0" destOrd="0" presId="urn:microsoft.com/office/officeart/2008/layout/VerticalCurvedList"/>
    <dgm:cxn modelId="{4BA516AD-1388-41A7-9039-D762EFB535EF}" type="presParOf" srcId="{31BE0132-DDE6-4B3E-9AAB-9D9C64C48D32}" destId="{86EDCEF5-671C-48CB-8ECB-5B128048B698}" srcOrd="1" destOrd="0" presId="urn:microsoft.com/office/officeart/2008/layout/VerticalCurvedList"/>
    <dgm:cxn modelId="{BCEB7212-FFBE-4299-86CD-8056CFCE5F1D}" type="presParOf" srcId="{31BE0132-DDE6-4B3E-9AAB-9D9C64C48D32}" destId="{5B02AE78-5036-43F3-89D8-A406F9193DDD}" srcOrd="2" destOrd="0" presId="urn:microsoft.com/office/officeart/2008/layout/VerticalCurvedList"/>
    <dgm:cxn modelId="{AD292E53-BA55-4CC3-A1D8-692147323E22}" type="presParOf" srcId="{31BE0132-DDE6-4B3E-9AAB-9D9C64C48D32}" destId="{4AD64B8B-FCEE-468D-B3E1-CCC4403FF8CD}" srcOrd="3" destOrd="0" presId="urn:microsoft.com/office/officeart/2008/layout/VerticalCurvedList"/>
    <dgm:cxn modelId="{40A3FE86-FB80-4B2F-8A87-A2D2163D1238}" type="presParOf" srcId="{387DCD8D-8AC3-44C8-9CC4-D3101F07CEEA}" destId="{A38AEDD0-02D9-4ED8-819B-E7267998636F}" srcOrd="1" destOrd="0" presId="urn:microsoft.com/office/officeart/2008/layout/VerticalCurvedList"/>
    <dgm:cxn modelId="{26FA7272-3EB2-4108-A385-A85252E75EDD}" type="presParOf" srcId="{387DCD8D-8AC3-44C8-9CC4-D3101F07CEEA}" destId="{2B22A136-24B8-422F-A685-D0802E6D1B36}" srcOrd="2" destOrd="0" presId="urn:microsoft.com/office/officeart/2008/layout/VerticalCurvedList"/>
    <dgm:cxn modelId="{537E23F3-B1C6-4CD6-AB4B-CEA433652E76}" type="presParOf" srcId="{2B22A136-24B8-422F-A685-D0802E6D1B36}" destId="{5AAD2664-37C6-42B1-9688-D5DCF4EA62AF}" srcOrd="0" destOrd="0" presId="urn:microsoft.com/office/officeart/2008/layout/VerticalCurvedList"/>
    <dgm:cxn modelId="{A8191821-CD77-4357-A4E8-CC96724EF34E}" type="presParOf" srcId="{387DCD8D-8AC3-44C8-9CC4-D3101F07CEEA}" destId="{F4B58992-0D5E-4AB7-8137-E24A672F5749}" srcOrd="3" destOrd="0" presId="urn:microsoft.com/office/officeart/2008/layout/VerticalCurvedList"/>
    <dgm:cxn modelId="{67F99EE0-EE95-4AC7-A080-BE57386BDBEE}" type="presParOf" srcId="{387DCD8D-8AC3-44C8-9CC4-D3101F07CEEA}" destId="{88C27FC2-4E21-48B2-9734-233CE3B008FB}" srcOrd="4" destOrd="0" presId="urn:microsoft.com/office/officeart/2008/layout/VerticalCurvedList"/>
    <dgm:cxn modelId="{8A00866E-239F-4DC9-87A9-652EFF1295FA}" type="presParOf" srcId="{88C27FC2-4E21-48B2-9734-233CE3B008FB}" destId="{EB38DA03-6B80-4886-93AE-BEC66AAD872F}" srcOrd="0" destOrd="0" presId="urn:microsoft.com/office/officeart/2008/layout/VerticalCurvedList"/>
    <dgm:cxn modelId="{7A4AC018-3D9B-4BB5-8DC9-448008FD205F}" type="presParOf" srcId="{387DCD8D-8AC3-44C8-9CC4-D3101F07CEEA}" destId="{7A31C3A5-E85E-4798-8084-8EE3BBCB550D}" srcOrd="5" destOrd="0" presId="urn:microsoft.com/office/officeart/2008/layout/VerticalCurvedList"/>
    <dgm:cxn modelId="{979A650C-5BFC-4B7E-9A1C-67AFA11E0A33}" type="presParOf" srcId="{387DCD8D-8AC3-44C8-9CC4-D3101F07CEEA}" destId="{39307691-009D-40F3-8683-2006D619F352}" srcOrd="6" destOrd="0" presId="urn:microsoft.com/office/officeart/2008/layout/VerticalCurvedList"/>
    <dgm:cxn modelId="{5FF9D6DE-6774-48EA-A759-87F6D9C2F938}" type="presParOf" srcId="{39307691-009D-40F3-8683-2006D619F352}" destId="{40133B20-4EDC-46B4-8DAF-F03CB80450C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212FC-39ED-4588-8EB8-EA4D06E52B11}">
      <dsp:nvSpPr>
        <dsp:cNvPr id="0" name=""/>
        <dsp:cNvSpPr/>
      </dsp:nvSpPr>
      <dsp:spPr>
        <a:xfrm rot="16200000">
          <a:off x="-1477918" y="1480105"/>
          <a:ext cx="5105400" cy="2145189"/>
        </a:xfrm>
        <a:prstGeom prst="flowChartManualOperati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dirty="0" smtClean="0"/>
            <a:t>Record Reader</a:t>
          </a:r>
          <a:endParaRPr lang="en-US" sz="1400" kern="1200" dirty="0"/>
        </a:p>
        <a:p>
          <a:pPr marL="114300" lvl="1" indent="-114300" algn="l" defTabSz="622300">
            <a:lnSpc>
              <a:spcPct val="90000"/>
            </a:lnSpc>
            <a:spcBef>
              <a:spcPct val="0"/>
            </a:spcBef>
            <a:spcAft>
              <a:spcPct val="15000"/>
            </a:spcAft>
            <a:buChar char="••"/>
          </a:pPr>
          <a:r>
            <a:rPr lang="en-US" sz="1400" kern="1200" dirty="0" smtClean="0"/>
            <a:t>The </a:t>
          </a:r>
          <a:r>
            <a:rPr lang="en-US" sz="1400" kern="1200" dirty="0" err="1" smtClean="0"/>
            <a:t>recordreader</a:t>
          </a:r>
          <a:r>
            <a:rPr lang="en-US" sz="1400" kern="1200" dirty="0" smtClean="0"/>
            <a:t> transforms the input split into records. It parses the data into records but does not parse records itself. </a:t>
          </a:r>
          <a:endParaRPr lang="en-US" sz="1400" kern="1200" dirty="0"/>
        </a:p>
        <a:p>
          <a:pPr marL="114300" lvl="1" indent="-114300" algn="l" defTabSz="622300">
            <a:lnSpc>
              <a:spcPct val="90000"/>
            </a:lnSpc>
            <a:spcBef>
              <a:spcPct val="0"/>
            </a:spcBef>
            <a:spcAft>
              <a:spcPct val="15000"/>
            </a:spcAft>
            <a:buChar char="••"/>
          </a:pPr>
          <a:r>
            <a:rPr lang="en-US" sz="1400" kern="1200" dirty="0" smtClean="0"/>
            <a:t>It provides the data to the mapper function in key-value pairs. Usually, the key is the positional information and value is the data that comprises the record.</a:t>
          </a:r>
          <a:endParaRPr lang="en-US" sz="1400" kern="1200" dirty="0"/>
        </a:p>
      </dsp:txBody>
      <dsp:txXfrm rot="5400000">
        <a:off x="2187" y="1021080"/>
        <a:ext cx="2145189" cy="3063240"/>
      </dsp:txXfrm>
    </dsp:sp>
    <dsp:sp modelId="{C54AD79B-33F3-41D8-A9A1-36E1D889B1AA}">
      <dsp:nvSpPr>
        <dsp:cNvPr id="0" name=""/>
        <dsp:cNvSpPr/>
      </dsp:nvSpPr>
      <dsp:spPr>
        <a:xfrm rot="16200000">
          <a:off x="828160" y="1480105"/>
          <a:ext cx="5105400" cy="2145189"/>
        </a:xfrm>
        <a:prstGeom prst="flowChartManualOperation">
          <a:avLst/>
        </a:prstGeom>
        <a:solidFill>
          <a:schemeClr val="accent4">
            <a:hueOff val="6807678"/>
            <a:satOff val="-7995"/>
            <a:lumOff val="307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dirty="0" smtClean="0"/>
            <a:t>Map</a:t>
          </a:r>
          <a:endParaRPr lang="en-US" sz="1400" kern="1200" dirty="0"/>
        </a:p>
        <a:p>
          <a:pPr marL="114300" lvl="1" indent="-114300" algn="l" defTabSz="622300">
            <a:lnSpc>
              <a:spcPct val="90000"/>
            </a:lnSpc>
            <a:spcBef>
              <a:spcPct val="0"/>
            </a:spcBef>
            <a:spcAft>
              <a:spcPct val="15000"/>
            </a:spcAft>
            <a:buChar char="••"/>
          </a:pPr>
          <a:r>
            <a:rPr lang="en-US" sz="1400" kern="1200" dirty="0" smtClean="0"/>
            <a:t>Mapper processes the key-value pair from the </a:t>
          </a:r>
          <a:r>
            <a:rPr lang="en-US" sz="1400" kern="1200" dirty="0" err="1" smtClean="0"/>
            <a:t>recordreader</a:t>
          </a:r>
          <a:r>
            <a:rPr lang="en-US" sz="1400" kern="1200" dirty="0" smtClean="0"/>
            <a:t>. It produces zero or multiple intermediate key-value pairs.</a:t>
          </a:r>
          <a:endParaRPr lang="en-US" sz="1400" kern="1200" dirty="0"/>
        </a:p>
        <a:p>
          <a:pPr marL="114300" lvl="1" indent="-114300" algn="l" defTabSz="622300">
            <a:lnSpc>
              <a:spcPct val="90000"/>
            </a:lnSpc>
            <a:spcBef>
              <a:spcPct val="0"/>
            </a:spcBef>
            <a:spcAft>
              <a:spcPct val="15000"/>
            </a:spcAft>
            <a:buChar char="••"/>
          </a:pPr>
          <a:r>
            <a:rPr lang="en-US" sz="1400" kern="1200" dirty="0" smtClean="0"/>
            <a:t>The decision of what will be the key-value pair lies on the mapper function.</a:t>
          </a:r>
          <a:endParaRPr lang="en-US" sz="1400" kern="1200" dirty="0"/>
        </a:p>
        <a:p>
          <a:pPr marL="114300" lvl="1" indent="-114300" algn="l" defTabSz="622300">
            <a:lnSpc>
              <a:spcPct val="90000"/>
            </a:lnSpc>
            <a:spcBef>
              <a:spcPct val="0"/>
            </a:spcBef>
            <a:spcAft>
              <a:spcPct val="15000"/>
            </a:spcAft>
            <a:buChar char="••"/>
          </a:pPr>
          <a:r>
            <a:rPr lang="en-US" sz="1400" kern="1200" dirty="0" smtClean="0"/>
            <a:t> The key is usually the data on which the reducer function does the grouping operation. And value is the data which gets aggregated to get the final result in the reducer function.</a:t>
          </a:r>
          <a:endParaRPr lang="en-US" sz="1400" kern="1200" dirty="0"/>
        </a:p>
      </dsp:txBody>
      <dsp:txXfrm rot="5400000">
        <a:off x="2308265" y="1021080"/>
        <a:ext cx="2145189" cy="3063240"/>
      </dsp:txXfrm>
    </dsp:sp>
    <dsp:sp modelId="{77CC0516-0BC4-42E9-9E07-E20032E7BFA7}">
      <dsp:nvSpPr>
        <dsp:cNvPr id="0" name=""/>
        <dsp:cNvSpPr/>
      </dsp:nvSpPr>
      <dsp:spPr>
        <a:xfrm rot="16200000">
          <a:off x="3134239" y="1480105"/>
          <a:ext cx="5105400" cy="2145189"/>
        </a:xfrm>
        <a:prstGeom prst="flowChartManualOperation">
          <a:avLst/>
        </a:prstGeom>
        <a:solidFill>
          <a:schemeClr val="accent4">
            <a:hueOff val="13615356"/>
            <a:satOff val="-15991"/>
            <a:lumOff val="614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dirty="0" smtClean="0"/>
            <a:t>Combiner</a:t>
          </a:r>
          <a:endParaRPr lang="en-US" sz="1400" kern="1200" dirty="0"/>
        </a:p>
        <a:p>
          <a:pPr marL="114300" lvl="1" indent="-114300" algn="l" defTabSz="622300">
            <a:lnSpc>
              <a:spcPct val="90000"/>
            </a:lnSpc>
            <a:spcBef>
              <a:spcPct val="0"/>
            </a:spcBef>
            <a:spcAft>
              <a:spcPct val="15000"/>
            </a:spcAft>
            <a:buChar char="••"/>
          </a:pPr>
          <a:r>
            <a:rPr lang="en-US" sz="1400" kern="1200" dirty="0" smtClean="0"/>
            <a:t>The combiner is a </a:t>
          </a:r>
          <a:r>
            <a:rPr lang="en-US" sz="1400" kern="1200" dirty="0" err="1" smtClean="0"/>
            <a:t>localised</a:t>
          </a:r>
          <a:r>
            <a:rPr lang="en-US" sz="1400" kern="1200" dirty="0" smtClean="0"/>
            <a:t> reducer which groups the data in the map phase. </a:t>
          </a:r>
          <a:endParaRPr lang="en-US" sz="1400" kern="1200" dirty="0"/>
        </a:p>
        <a:p>
          <a:pPr marL="114300" lvl="1" indent="-114300" algn="l" defTabSz="622300">
            <a:lnSpc>
              <a:spcPct val="90000"/>
            </a:lnSpc>
            <a:spcBef>
              <a:spcPct val="0"/>
            </a:spcBef>
            <a:spcAft>
              <a:spcPct val="15000"/>
            </a:spcAft>
            <a:buChar char="••"/>
          </a:pPr>
          <a:r>
            <a:rPr lang="en-US" sz="1400" kern="1200" dirty="0" smtClean="0"/>
            <a:t>It is optional. </a:t>
          </a:r>
          <a:endParaRPr lang="en-US" sz="1400" kern="1200" dirty="0"/>
        </a:p>
        <a:p>
          <a:pPr marL="114300" lvl="1" indent="-114300" algn="l" defTabSz="622300">
            <a:lnSpc>
              <a:spcPct val="90000"/>
            </a:lnSpc>
            <a:spcBef>
              <a:spcPct val="0"/>
            </a:spcBef>
            <a:spcAft>
              <a:spcPct val="15000"/>
            </a:spcAft>
            <a:buChar char="••"/>
          </a:pPr>
          <a:r>
            <a:rPr lang="en-US" sz="1400" kern="1200" dirty="0" smtClean="0"/>
            <a:t>Combiner takes the intermediate data from the mapper and aggregates them. It does so within the small scope of one mapper. </a:t>
          </a:r>
          <a:endParaRPr lang="en-US" sz="1400" kern="1200" dirty="0"/>
        </a:p>
      </dsp:txBody>
      <dsp:txXfrm rot="5400000">
        <a:off x="4614344" y="1021080"/>
        <a:ext cx="2145189" cy="3063240"/>
      </dsp:txXfrm>
    </dsp:sp>
    <dsp:sp modelId="{DC8E6ED2-48CB-4778-A200-6F57DF55BC1F}">
      <dsp:nvSpPr>
        <dsp:cNvPr id="0" name=""/>
        <dsp:cNvSpPr/>
      </dsp:nvSpPr>
      <dsp:spPr>
        <a:xfrm rot="16200000">
          <a:off x="5440318" y="1480105"/>
          <a:ext cx="5105400" cy="2145189"/>
        </a:xfrm>
        <a:prstGeom prst="flowChartManualOperation">
          <a:avLst/>
        </a:prstGeom>
        <a:solidFill>
          <a:schemeClr val="accent4">
            <a:hueOff val="20423033"/>
            <a:satOff val="-23986"/>
            <a:lumOff val="921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dirty="0" err="1" smtClean="0"/>
            <a:t>Partitioner</a:t>
          </a:r>
          <a:endParaRPr lang="en-US" sz="1400" kern="1200" dirty="0"/>
        </a:p>
        <a:p>
          <a:pPr marL="114300" lvl="1" indent="-114300" algn="l" defTabSz="622300">
            <a:lnSpc>
              <a:spcPct val="90000"/>
            </a:lnSpc>
            <a:spcBef>
              <a:spcPct val="0"/>
            </a:spcBef>
            <a:spcAft>
              <a:spcPct val="15000"/>
            </a:spcAft>
            <a:buChar char="••"/>
          </a:pPr>
          <a:r>
            <a:rPr lang="en-US" sz="1400" b="0" kern="1200" dirty="0" err="1" smtClean="0"/>
            <a:t>Partitioner</a:t>
          </a:r>
          <a:r>
            <a:rPr lang="en-US" sz="1400" b="0" kern="1200" dirty="0" smtClean="0"/>
            <a:t> pulls the intermediate data </a:t>
          </a:r>
          <a:r>
            <a:rPr lang="en-US" sz="1400" kern="1200" dirty="0" smtClean="0"/>
            <a:t>from the mapper. </a:t>
          </a:r>
          <a:endParaRPr lang="en-US" sz="1400" kern="1200" dirty="0"/>
        </a:p>
        <a:p>
          <a:pPr marL="114300" lvl="1" indent="-114300" algn="l" defTabSz="622300">
            <a:lnSpc>
              <a:spcPct val="90000"/>
            </a:lnSpc>
            <a:spcBef>
              <a:spcPct val="0"/>
            </a:spcBef>
            <a:spcAft>
              <a:spcPct val="15000"/>
            </a:spcAft>
            <a:buChar char="••"/>
          </a:pPr>
          <a:r>
            <a:rPr lang="en-US" sz="1400" kern="1200" dirty="0" smtClean="0"/>
            <a:t>It splits them into shards, one shard per reducer. </a:t>
          </a:r>
          <a:endParaRPr lang="en-US" sz="1400" kern="1200" dirty="0"/>
        </a:p>
      </dsp:txBody>
      <dsp:txXfrm rot="5400000">
        <a:off x="6920423" y="1021080"/>
        <a:ext cx="2145189" cy="3063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A8B3F1-63C8-409D-8F18-F50236E04EB5}" type="datetimeFigureOut">
              <a:rPr lang="en-US" smtClean="0"/>
              <a:t>3/4/2020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C1E95-8F4E-4180-96DE-4F6E40A0371C}" type="slidenum">
              <a:rPr lang="en-US" smtClean="0"/>
              <a:t>‹#›</a:t>
            </a:fld>
            <a:endParaRPr lang="en-US"/>
          </a:p>
        </p:txBody>
      </p:sp>
    </p:spTree>
    <p:extLst>
      <p:ext uri="{BB962C8B-B14F-4D97-AF65-F5344CB8AC3E}">
        <p14:creationId xmlns:p14="http://schemas.microsoft.com/office/powerpoint/2010/main" val="2630972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60E5381-0EA9-4D19-A850-40BAD4DE533B}" type="datetime1">
              <a:rPr lang="en-US" altLang="en-US" smtClean="0"/>
              <a:t>3/4/2020</a:t>
            </a:fld>
            <a:endParaRPr lang="en-US" alt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ltLang="en-US" smtClean="0"/>
              <a:t>Unit 3 | Big Data Analytics</a:t>
            </a:r>
            <a:endParaRPr lang="en-US" alt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204D09B-AA30-422C-B137-268114EA8A41}"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93151-660E-4D0B-9EE4-E548080D6748}" type="datetime1">
              <a:rPr lang="en-US" altLang="en-US" smtClean="0"/>
              <a:t>3/4/2020</a:t>
            </a:fld>
            <a:endParaRPr lang="en-US" altLang="en-US"/>
          </a:p>
        </p:txBody>
      </p:sp>
      <p:sp>
        <p:nvSpPr>
          <p:cNvPr id="5" name="Footer Placeholder 4"/>
          <p:cNvSpPr>
            <a:spLocks noGrp="1"/>
          </p:cNvSpPr>
          <p:nvPr>
            <p:ph type="ftr" sz="quarter" idx="11"/>
          </p:nvPr>
        </p:nvSpPr>
        <p:spPr/>
        <p:txBody>
          <a:bodyPr/>
          <a:lstStyle/>
          <a:p>
            <a:r>
              <a:rPr lang="en-US" altLang="en-US" smtClean="0"/>
              <a:t>Unit 3 | Big Data Analytics</a:t>
            </a:r>
            <a:endParaRPr lang="en-US" altLang="en-US"/>
          </a:p>
        </p:txBody>
      </p:sp>
      <p:sp>
        <p:nvSpPr>
          <p:cNvPr id="6" name="Slide Number Placeholder 5"/>
          <p:cNvSpPr>
            <a:spLocks noGrp="1"/>
          </p:cNvSpPr>
          <p:nvPr>
            <p:ph type="sldNum" sz="quarter" idx="12"/>
          </p:nvPr>
        </p:nvSpPr>
        <p:spPr/>
        <p:txBody>
          <a:bodyPr/>
          <a:lstStyle/>
          <a:p>
            <a:fld id="{0D5CC4DD-7FC4-4131-8A62-D3580B6E9FB7}"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03C6610-C75D-4FF1-93CB-5C2B079AEB4F}" type="datetime1">
              <a:rPr lang="en-US" altLang="en-US" smtClean="0"/>
              <a:t>3/4/2020</a:t>
            </a:fld>
            <a:endParaRPr lang="en-US" altLang="en-US"/>
          </a:p>
        </p:txBody>
      </p:sp>
      <p:sp>
        <p:nvSpPr>
          <p:cNvPr id="5" name="Footer Placeholder 4"/>
          <p:cNvSpPr>
            <a:spLocks noGrp="1"/>
          </p:cNvSpPr>
          <p:nvPr>
            <p:ph type="ftr" sz="quarter" idx="11"/>
          </p:nvPr>
        </p:nvSpPr>
        <p:spPr>
          <a:xfrm>
            <a:off x="457201" y="6248207"/>
            <a:ext cx="5573483" cy="365125"/>
          </a:xfrm>
        </p:spPr>
        <p:txBody>
          <a:bodyPr/>
          <a:lstStyle/>
          <a:p>
            <a:r>
              <a:rPr lang="en-US" altLang="en-US" smtClean="0"/>
              <a:t>Unit 3 | Big Data Analytics</a:t>
            </a:r>
            <a:endParaRPr lang="en-US" alt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F792132-BCAA-4641-B2ED-0E3AEDF77DF5}"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2870DC-794F-4D97-B174-993260C5766C}" type="datetime1">
              <a:rPr lang="en-US" altLang="en-US" smtClean="0"/>
              <a:t>3/4/2020</a:t>
            </a:fld>
            <a:endParaRPr lang="en-US" altLang="en-US"/>
          </a:p>
        </p:txBody>
      </p:sp>
      <p:sp>
        <p:nvSpPr>
          <p:cNvPr id="5" name="Footer Placeholder 4"/>
          <p:cNvSpPr>
            <a:spLocks noGrp="1"/>
          </p:cNvSpPr>
          <p:nvPr>
            <p:ph type="ftr" sz="quarter" idx="11"/>
          </p:nvPr>
        </p:nvSpPr>
        <p:spPr/>
        <p:txBody>
          <a:bodyPr/>
          <a:lstStyle/>
          <a:p>
            <a:r>
              <a:rPr lang="en-US" altLang="en-US" smtClean="0"/>
              <a:t>Unit 3 | Big Data Analytics</a:t>
            </a:r>
            <a:endParaRPr lang="en-US"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E6713C2-6EE0-4624-9092-9156E8DBEF92}" type="slidenum">
              <a:rPr lang="en-US" altLang="en-US" smtClean="0"/>
              <a:pPr/>
              <a:t>‹#›</a:t>
            </a:fld>
            <a:endParaRPr lang="en-US" alt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915CD34-D02D-40D5-B78C-CC20DBD711C8}" type="datetime1">
              <a:rPr lang="en-US" altLang="en-US" smtClean="0"/>
              <a:t>3/4/2020</a:t>
            </a:fld>
            <a:endParaRPr lang="en-US" alt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937A74B-C1E3-4D88-8288-672FCEF9AEC0}" type="slidenum">
              <a:rPr lang="en-US" altLang="en-US" smtClean="0"/>
              <a:pPr/>
              <a:t>‹#›</a:t>
            </a:fld>
            <a:endParaRPr lang="en-US" altLang="en-US"/>
          </a:p>
        </p:txBody>
      </p:sp>
      <p:sp>
        <p:nvSpPr>
          <p:cNvPr id="14" name="Footer Placeholder 13"/>
          <p:cNvSpPr>
            <a:spLocks noGrp="1"/>
          </p:cNvSpPr>
          <p:nvPr>
            <p:ph type="ftr" sz="quarter" idx="12"/>
          </p:nvPr>
        </p:nvSpPr>
        <p:spPr/>
        <p:txBody>
          <a:bodyPr/>
          <a:lstStyle/>
          <a:p>
            <a:r>
              <a:rPr lang="en-US" altLang="en-US" smtClean="0"/>
              <a:t>Unit 3 | Big Data Analytics</a:t>
            </a:r>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891E884-8B18-4CCF-A3E8-B550D328E441}" type="datetime1">
              <a:rPr lang="en-US" altLang="en-US" smtClean="0"/>
              <a:t>3/4/2020</a:t>
            </a:fld>
            <a:endParaRPr lang="en-US" altLang="en-US"/>
          </a:p>
        </p:txBody>
      </p:sp>
      <p:sp>
        <p:nvSpPr>
          <p:cNvPr id="10" name="Slide Number Placeholder 9"/>
          <p:cNvSpPr>
            <a:spLocks noGrp="1"/>
          </p:cNvSpPr>
          <p:nvPr>
            <p:ph type="sldNum" sz="quarter" idx="16"/>
          </p:nvPr>
        </p:nvSpPr>
        <p:spPr/>
        <p:txBody>
          <a:bodyPr rtlCol="0"/>
          <a:lstStyle/>
          <a:p>
            <a:fld id="{0071EE58-B015-4895-8D88-56A1A79D7490}" type="slidenum">
              <a:rPr lang="en-US" altLang="en-US" smtClean="0"/>
              <a:pPr/>
              <a:t>‹#›</a:t>
            </a:fld>
            <a:endParaRPr lang="en-US" altLang="en-US"/>
          </a:p>
        </p:txBody>
      </p:sp>
      <p:sp>
        <p:nvSpPr>
          <p:cNvPr id="12" name="Footer Placeholder 11"/>
          <p:cNvSpPr>
            <a:spLocks noGrp="1"/>
          </p:cNvSpPr>
          <p:nvPr>
            <p:ph type="ftr" sz="quarter" idx="17"/>
          </p:nvPr>
        </p:nvSpPr>
        <p:spPr/>
        <p:txBody>
          <a:bodyPr rtlCol="0"/>
          <a:lstStyle/>
          <a:p>
            <a:r>
              <a:rPr lang="en-US" altLang="en-US" smtClean="0"/>
              <a:t>Unit 3 | Big Data Analytics</a:t>
            </a:r>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4D3586D-304A-48EB-85EF-C75771697E08}" type="datetime1">
              <a:rPr lang="en-US" altLang="en-US" smtClean="0"/>
              <a:t>3/4/2020</a:t>
            </a:fld>
            <a:endParaRPr lang="en-US" altLang="en-US"/>
          </a:p>
        </p:txBody>
      </p:sp>
      <p:sp>
        <p:nvSpPr>
          <p:cNvPr id="12" name="Slide Number Placeholder 11"/>
          <p:cNvSpPr>
            <a:spLocks noGrp="1"/>
          </p:cNvSpPr>
          <p:nvPr>
            <p:ph type="sldNum" sz="quarter" idx="16"/>
          </p:nvPr>
        </p:nvSpPr>
        <p:spPr/>
        <p:txBody>
          <a:bodyPr rtlCol="0"/>
          <a:lstStyle/>
          <a:p>
            <a:fld id="{9748437B-E4B6-4FBC-8AA0-F9FB50FE657B}" type="slidenum">
              <a:rPr lang="en-US" altLang="en-US" smtClean="0"/>
              <a:pPr/>
              <a:t>‹#›</a:t>
            </a:fld>
            <a:endParaRPr lang="en-US" altLang="en-US"/>
          </a:p>
        </p:txBody>
      </p:sp>
      <p:sp>
        <p:nvSpPr>
          <p:cNvPr id="14" name="Footer Placeholder 13"/>
          <p:cNvSpPr>
            <a:spLocks noGrp="1"/>
          </p:cNvSpPr>
          <p:nvPr>
            <p:ph type="ftr" sz="quarter" idx="17"/>
          </p:nvPr>
        </p:nvSpPr>
        <p:spPr/>
        <p:txBody>
          <a:bodyPr rtlCol="0"/>
          <a:lstStyle/>
          <a:p>
            <a:r>
              <a:rPr lang="en-US" altLang="en-US" smtClean="0"/>
              <a:t>Unit 3 | Big Data Analytics</a:t>
            </a:r>
            <a:endParaRPr lang="en-US" alt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6B151D-CD22-4E59-936F-BDC9DEDF34A6}" type="datetime1">
              <a:rPr lang="en-US" altLang="en-US" smtClean="0"/>
              <a:t>3/4/2020</a:t>
            </a:fld>
            <a:endParaRPr lang="en-US" altLang="en-US"/>
          </a:p>
        </p:txBody>
      </p:sp>
      <p:sp>
        <p:nvSpPr>
          <p:cNvPr id="4" name="Footer Placeholder 3"/>
          <p:cNvSpPr>
            <a:spLocks noGrp="1"/>
          </p:cNvSpPr>
          <p:nvPr>
            <p:ph type="ftr" sz="quarter" idx="11"/>
          </p:nvPr>
        </p:nvSpPr>
        <p:spPr/>
        <p:txBody>
          <a:bodyPr/>
          <a:lstStyle/>
          <a:p>
            <a:r>
              <a:rPr lang="en-US" altLang="en-US" smtClean="0"/>
              <a:t>Unit 3 | Big Data Analytics</a:t>
            </a:r>
            <a:endParaRPr lang="en-US" alt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587EC9B-1B70-4339-96F0-CE1B7487726D}"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808CD-10CF-4EC4-81C1-547850AB30D2}" type="datetime1">
              <a:rPr lang="en-US" altLang="en-US" smtClean="0"/>
              <a:t>3/4/2020</a:t>
            </a:fld>
            <a:endParaRPr lang="en-US" altLang="en-US"/>
          </a:p>
        </p:txBody>
      </p:sp>
      <p:sp>
        <p:nvSpPr>
          <p:cNvPr id="3" name="Footer Placeholder 2"/>
          <p:cNvSpPr>
            <a:spLocks noGrp="1"/>
          </p:cNvSpPr>
          <p:nvPr>
            <p:ph type="ftr" sz="quarter" idx="11"/>
          </p:nvPr>
        </p:nvSpPr>
        <p:spPr/>
        <p:txBody>
          <a:bodyPr/>
          <a:lstStyle/>
          <a:p>
            <a:r>
              <a:rPr lang="en-US" altLang="en-US" smtClean="0"/>
              <a:t>Unit 3 | Big Data Analytics</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F5EDC09-BA78-419C-BA80-B2667A7F8EBD}"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BED6780-23E9-423F-977F-250341D16FD8}" type="datetime1">
              <a:rPr lang="en-US" altLang="en-US" smtClean="0"/>
              <a:t>3/4/2020</a:t>
            </a:fld>
            <a:endParaRPr lang="en-US" altLang="en-US"/>
          </a:p>
        </p:txBody>
      </p:sp>
      <p:sp>
        <p:nvSpPr>
          <p:cNvPr id="6" name="Footer Placeholder 5"/>
          <p:cNvSpPr>
            <a:spLocks noGrp="1"/>
          </p:cNvSpPr>
          <p:nvPr>
            <p:ph type="ftr" sz="quarter" idx="11"/>
          </p:nvPr>
        </p:nvSpPr>
        <p:spPr/>
        <p:txBody>
          <a:bodyPr/>
          <a:lstStyle/>
          <a:p>
            <a:r>
              <a:rPr lang="en-US" altLang="en-US" smtClean="0"/>
              <a:t>Unit 3 | Big Data Analytics</a:t>
            </a:r>
            <a:endParaRPr lang="en-US" alt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0ECFC13-8742-434A-A8E2-4D6BD19CE12C}" type="slidenum">
              <a:rPr lang="en-US" altLang="en-US" smtClean="0"/>
              <a:pPr/>
              <a:t>‹#›</a:t>
            </a:fld>
            <a:endParaRPr lang="en-US" alt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C4398D6-BC90-4F63-8C84-D989B3E54EF9}" type="datetime1">
              <a:rPr lang="en-US" altLang="en-US" smtClean="0"/>
              <a:t>3/4/2020</a:t>
            </a:fld>
            <a:endParaRPr lang="en-US" alt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A43F2CF-8C67-4A59-833B-E5B011F3FF0F}" type="slidenum">
              <a:rPr lang="en-US" altLang="en-US" smtClean="0"/>
              <a:pPr/>
              <a:t>‹#›</a:t>
            </a:fld>
            <a:endParaRPr lang="en-US" alt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ltLang="en-US" smtClean="0"/>
              <a:t>Unit 3 | Big Data Analytics</a:t>
            </a:r>
            <a:endParaRPr lang="en-US" alt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868214B-8651-4D70-A28E-4104CB994E97}" type="datetime1">
              <a:rPr lang="en-US" altLang="en-US" smtClean="0"/>
              <a:t>3/4/2020</a:t>
            </a:fld>
            <a:endParaRPr lang="en-US" alt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ltLang="en-US" smtClean="0"/>
              <a:t>Unit 3 | Big Data Analytics</a:t>
            </a:r>
            <a:endParaRPr lang="en-US" alt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F3A931-2C28-473C-AB66-D00C6763954F}"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jpe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US" dirty="0" smtClean="0">
                <a:solidFill>
                  <a:schemeClr val="bg1"/>
                </a:solidFill>
              </a:rPr>
              <a:t>Big DATA &amp; HADOOP | MACHINE LEARNING</a:t>
            </a:r>
            <a:endParaRPr lang="en-US" dirty="0">
              <a:solidFill>
                <a:schemeClr val="bg1"/>
              </a:solidFill>
            </a:endParaRPr>
          </a:p>
        </p:txBody>
      </p:sp>
      <p:sp>
        <p:nvSpPr>
          <p:cNvPr id="3" name="Subtitle 2"/>
          <p:cNvSpPr>
            <a:spLocks noGrp="1"/>
          </p:cNvSpPr>
          <p:nvPr>
            <p:ph type="subTitle" idx="1"/>
          </p:nvPr>
        </p:nvSpPr>
        <p:spPr/>
        <p:txBody>
          <a:bodyPr>
            <a:normAutofit/>
          </a:bodyPr>
          <a:lstStyle/>
          <a:p>
            <a:pPr algn="r"/>
            <a:r>
              <a:rPr lang="en-US" sz="1800" dirty="0" smtClean="0"/>
              <a:t>UNIT 3| BIG DATA ANALYTICS</a:t>
            </a:r>
            <a:endParaRPr lang="en-US" sz="1800"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86869" y="152399"/>
            <a:ext cx="2327731" cy="907815"/>
          </a:xfrm>
          <a:prstGeom prst="rect">
            <a:avLst/>
          </a:prstGeom>
        </p:spPr>
      </p:pic>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199" y="1981200"/>
            <a:ext cx="3258457" cy="1819305"/>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266027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 Blocks</a:t>
            </a:r>
            <a:endParaRPr lang="en-US"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4419600"/>
            <a:ext cx="8153400" cy="1895665"/>
          </a:xfrm>
        </p:spPr>
      </p:pic>
      <p:pic>
        <p:nvPicPr>
          <p:cNvPr id="4" name="Picture 3"/>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6" name="Text Placeholder 7"/>
          <p:cNvSpPr txBox="1">
            <a:spLocks/>
          </p:cNvSpPr>
          <p:nvPr/>
        </p:nvSpPr>
        <p:spPr>
          <a:xfrm>
            <a:off x="612648" y="1600200"/>
            <a:ext cx="8153400" cy="2667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fontAlgn="auto">
              <a:spcAft>
                <a:spcPts val="0"/>
              </a:spcAft>
            </a:pPr>
            <a:r>
              <a:rPr lang="en-US" sz="2000" dirty="0"/>
              <a:t>Block is nothing but the smallest unit of storage on a computer system. It is the smallest contiguous storage allocated to a file. </a:t>
            </a:r>
            <a:endParaRPr lang="en-US" sz="2000" dirty="0" smtClean="0"/>
          </a:p>
          <a:p>
            <a:pPr algn="just" fontAlgn="auto">
              <a:spcAft>
                <a:spcPts val="0"/>
              </a:spcAft>
            </a:pPr>
            <a:r>
              <a:rPr lang="en-US" sz="2000" dirty="0" smtClean="0"/>
              <a:t>In </a:t>
            </a:r>
            <a:r>
              <a:rPr lang="en-US" sz="2000" dirty="0"/>
              <a:t>Hadoop, </a:t>
            </a:r>
            <a:r>
              <a:rPr lang="en-US" sz="2000" b="1" dirty="0"/>
              <a:t>we have a default block size of 128MB or 256 MB</a:t>
            </a:r>
            <a:r>
              <a:rPr lang="en-US" sz="2000" dirty="0" smtClean="0"/>
              <a:t>.</a:t>
            </a:r>
          </a:p>
          <a:p>
            <a:pPr algn="just" fontAlgn="auto">
              <a:spcAft>
                <a:spcPts val="0"/>
              </a:spcAft>
            </a:pPr>
            <a:r>
              <a:rPr lang="en-US" sz="1600" i="1" dirty="0">
                <a:solidFill>
                  <a:schemeClr val="accent2">
                    <a:lumMod val="75000"/>
                  </a:schemeClr>
                </a:solidFill>
              </a:rPr>
              <a:t>What will happen if the block is of size 4KB? But in HDFS we would be having files of size in the order terabytes to petabytes. With 4KB of the block size, we would be having numerous blocks. This, in turn, will create huge metadata which will overload the </a:t>
            </a:r>
            <a:r>
              <a:rPr lang="en-US" sz="1600" i="1" dirty="0" err="1">
                <a:solidFill>
                  <a:schemeClr val="accent2">
                    <a:lumMod val="75000"/>
                  </a:schemeClr>
                </a:solidFill>
              </a:rPr>
              <a:t>NameNode</a:t>
            </a:r>
            <a:r>
              <a:rPr lang="en-US" sz="1600" i="1" dirty="0">
                <a:solidFill>
                  <a:schemeClr val="accent2">
                    <a:lumMod val="75000"/>
                  </a:schemeClr>
                </a:solidFill>
              </a:rPr>
              <a:t>. Hence we have to choose our HDFS block size judiciously.</a:t>
            </a:r>
          </a:p>
        </p:txBody>
      </p:sp>
      <p:sp>
        <p:nvSpPr>
          <p:cNvPr id="5" name="Date Placeholder 4"/>
          <p:cNvSpPr>
            <a:spLocks noGrp="1"/>
          </p:cNvSpPr>
          <p:nvPr>
            <p:ph type="dt" sz="half" idx="10"/>
          </p:nvPr>
        </p:nvSpPr>
        <p:spPr/>
        <p:txBody>
          <a:bodyPr/>
          <a:lstStyle/>
          <a:p>
            <a:fld id="{A679D14A-5191-48FB-ACA1-8285C83A833C}" type="datetime1">
              <a:rPr lang="en-US" altLang="en-US" smtClean="0"/>
              <a:t>3/4/2020</a:t>
            </a:fld>
            <a:endParaRPr lang="en-US" altLang="en-US"/>
          </a:p>
        </p:txBody>
      </p:sp>
      <p:sp>
        <p:nvSpPr>
          <p:cNvPr id="7" name="Footer Placeholder 6"/>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10</a:t>
            </a:fld>
            <a:endParaRPr lang="en-US" altLang="en-US"/>
          </a:p>
        </p:txBody>
      </p:sp>
    </p:spTree>
    <p:extLst>
      <p:ext uri="{BB962C8B-B14F-4D97-AF65-F5344CB8AC3E}">
        <p14:creationId xmlns:p14="http://schemas.microsoft.com/office/powerpoint/2010/main" val="15965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 Blocks</a:t>
            </a:r>
            <a:endParaRPr lang="en-US"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4419600"/>
            <a:ext cx="8153400" cy="1895665"/>
          </a:xfrm>
        </p:spPr>
      </p:pic>
      <p:pic>
        <p:nvPicPr>
          <p:cNvPr id="4" name="Picture 3"/>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6" name="Text Placeholder 7"/>
          <p:cNvSpPr txBox="1">
            <a:spLocks/>
          </p:cNvSpPr>
          <p:nvPr/>
        </p:nvSpPr>
        <p:spPr>
          <a:xfrm>
            <a:off x="612648" y="1600200"/>
            <a:ext cx="8153400" cy="2667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fontAlgn="auto">
              <a:spcAft>
                <a:spcPts val="0"/>
              </a:spcAft>
            </a:pPr>
            <a:r>
              <a:rPr lang="en-US" sz="2000" dirty="0"/>
              <a:t>Block is nothing but the smallest unit of storage on a computer system. It is the smallest contiguous storage allocated to a file. </a:t>
            </a:r>
            <a:endParaRPr lang="en-US" sz="2000" dirty="0" smtClean="0"/>
          </a:p>
          <a:p>
            <a:pPr algn="just" fontAlgn="auto">
              <a:spcAft>
                <a:spcPts val="0"/>
              </a:spcAft>
            </a:pPr>
            <a:r>
              <a:rPr lang="en-US" sz="2000" dirty="0" smtClean="0"/>
              <a:t>In </a:t>
            </a:r>
            <a:r>
              <a:rPr lang="en-US" sz="2000" dirty="0"/>
              <a:t>Hadoop, </a:t>
            </a:r>
            <a:r>
              <a:rPr lang="en-US" sz="2000" b="1" dirty="0"/>
              <a:t>we have a default block size of 128MB or 256 MB</a:t>
            </a:r>
            <a:r>
              <a:rPr lang="en-US" sz="2000" dirty="0" smtClean="0"/>
              <a:t>.</a:t>
            </a:r>
          </a:p>
          <a:p>
            <a:pPr algn="just" fontAlgn="auto">
              <a:spcAft>
                <a:spcPts val="0"/>
              </a:spcAft>
            </a:pPr>
            <a:r>
              <a:rPr lang="en-US" sz="1600" i="1" dirty="0">
                <a:solidFill>
                  <a:schemeClr val="accent2">
                    <a:lumMod val="75000"/>
                  </a:schemeClr>
                </a:solidFill>
              </a:rPr>
              <a:t>What will happen if the block is of size 4KB? But in HDFS we would be having files of size in the order terabytes to petabytes. With 4KB of the block size, we would be having numerous blocks. This, in turn, will create huge metadata which will overload the </a:t>
            </a:r>
            <a:r>
              <a:rPr lang="en-US" sz="1600" i="1" dirty="0" err="1">
                <a:solidFill>
                  <a:schemeClr val="accent2">
                    <a:lumMod val="75000"/>
                  </a:schemeClr>
                </a:solidFill>
              </a:rPr>
              <a:t>NameNode</a:t>
            </a:r>
            <a:r>
              <a:rPr lang="en-US" sz="1600" i="1" dirty="0">
                <a:solidFill>
                  <a:schemeClr val="accent2">
                    <a:lumMod val="75000"/>
                  </a:schemeClr>
                </a:solidFill>
              </a:rPr>
              <a:t>. Hence we have to choose our HDFS block size judiciously.</a:t>
            </a:r>
          </a:p>
        </p:txBody>
      </p:sp>
      <p:sp>
        <p:nvSpPr>
          <p:cNvPr id="5" name="Date Placeholder 4"/>
          <p:cNvSpPr>
            <a:spLocks noGrp="1"/>
          </p:cNvSpPr>
          <p:nvPr>
            <p:ph type="dt" sz="half" idx="10"/>
          </p:nvPr>
        </p:nvSpPr>
        <p:spPr/>
        <p:txBody>
          <a:bodyPr/>
          <a:lstStyle/>
          <a:p>
            <a:fld id="{1609FC02-5011-4E67-B4B2-B0E5BDB0F2CB}" type="datetime1">
              <a:rPr lang="en-US" altLang="en-US" smtClean="0"/>
              <a:t>3/4/2020</a:t>
            </a:fld>
            <a:endParaRPr lang="en-US" altLang="en-US"/>
          </a:p>
        </p:txBody>
      </p:sp>
      <p:sp>
        <p:nvSpPr>
          <p:cNvPr id="7" name="Footer Placeholder 6"/>
          <p:cNvSpPr>
            <a:spLocks noGrp="1"/>
          </p:cNvSpPr>
          <p:nvPr>
            <p:ph type="ftr" sz="quarter" idx="11"/>
          </p:nvPr>
        </p:nvSpPr>
        <p:spPr/>
        <p:txBody>
          <a:bodyPr/>
          <a:lstStyle/>
          <a:p>
            <a:r>
              <a:rPr lang="en-US" altLang="en-US" smtClean="0"/>
              <a:t>Unit 3 | Big Data Analytics</a:t>
            </a:r>
            <a:endParaRPr lang="en-US" altLang="en-US"/>
          </a:p>
        </p:txBody>
      </p:sp>
      <p:sp>
        <p:nvSpPr>
          <p:cNvPr id="8" name="Slide Number Placeholder 7"/>
          <p:cNvSpPr>
            <a:spLocks noGrp="1"/>
          </p:cNvSpPr>
          <p:nvPr>
            <p:ph type="sldNum" sz="quarter" idx="12"/>
          </p:nvPr>
        </p:nvSpPr>
        <p:spPr/>
        <p:txBody>
          <a:bodyPr>
            <a:normAutofit fontScale="85000" lnSpcReduction="20000"/>
          </a:bodyPr>
          <a:lstStyle/>
          <a:p>
            <a:fld id="{0E6713C2-6EE0-4624-9092-9156E8DBEF92}" type="slidenum">
              <a:rPr lang="en-US" altLang="en-US" smtClean="0"/>
              <a:pPr/>
              <a:t>11</a:t>
            </a:fld>
            <a:endParaRPr lang="en-US" altLang="en-US"/>
          </a:p>
        </p:txBody>
      </p:sp>
    </p:spTree>
    <p:extLst>
      <p:ext uri="{BB962C8B-B14F-4D97-AF65-F5344CB8AC3E}">
        <p14:creationId xmlns:p14="http://schemas.microsoft.com/office/powerpoint/2010/main" val="181016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 Block Replication</a:t>
            </a:r>
            <a:endParaRPr lang="en-US"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40377" y="1557411"/>
            <a:ext cx="8153400" cy="4266946"/>
          </a:xfrm>
        </p:spPr>
      </p:pic>
      <p:pic>
        <p:nvPicPr>
          <p:cNvPr id="4" name="Picture 3"/>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5" name="Rectangle 4"/>
          <p:cNvSpPr/>
          <p:nvPr/>
        </p:nvSpPr>
        <p:spPr>
          <a:xfrm>
            <a:off x="667657" y="5791200"/>
            <a:ext cx="7997091" cy="830997"/>
          </a:xfrm>
          <a:prstGeom prst="rect">
            <a:avLst/>
          </a:prstGeom>
        </p:spPr>
        <p:txBody>
          <a:bodyPr wrap="square">
            <a:spAutoFit/>
          </a:bodyPr>
          <a:lstStyle/>
          <a:p>
            <a:r>
              <a:rPr lang="en-US" sz="1600" dirty="0">
                <a:latin typeface="+mj-lt"/>
              </a:rPr>
              <a:t>To provide </a:t>
            </a:r>
            <a:r>
              <a:rPr lang="en-US" sz="1600" b="1" dirty="0">
                <a:latin typeface="+mj-lt"/>
              </a:rPr>
              <a:t>fault tolerance HDFS</a:t>
            </a:r>
            <a:r>
              <a:rPr lang="en-US" sz="1600" dirty="0">
                <a:latin typeface="+mj-lt"/>
              </a:rPr>
              <a:t> uses a replication technique. In that, it makes copies of the blocks and stores in on different </a:t>
            </a:r>
            <a:r>
              <a:rPr lang="en-US" sz="1600" dirty="0" err="1">
                <a:latin typeface="+mj-lt"/>
              </a:rPr>
              <a:t>DataNodes</a:t>
            </a:r>
            <a:r>
              <a:rPr lang="en-US" sz="1600" dirty="0">
                <a:latin typeface="+mj-lt"/>
              </a:rPr>
              <a:t>. Replication factor decides how many copies of the blocks get stored. It is 3 by default but we can configure to any value.</a:t>
            </a:r>
          </a:p>
        </p:txBody>
      </p:sp>
      <p:sp>
        <p:nvSpPr>
          <p:cNvPr id="6" name="Date Placeholder 5"/>
          <p:cNvSpPr>
            <a:spLocks noGrp="1"/>
          </p:cNvSpPr>
          <p:nvPr>
            <p:ph type="dt" sz="half" idx="10"/>
          </p:nvPr>
        </p:nvSpPr>
        <p:spPr/>
        <p:txBody>
          <a:bodyPr/>
          <a:lstStyle/>
          <a:p>
            <a:fld id="{E742FFE6-5A6E-40CD-8D8D-CC25CE485F34}" type="datetime1">
              <a:rPr lang="en-US" altLang="en-US" smtClean="0"/>
              <a:t>3/4/2020</a:t>
            </a:fld>
            <a:endParaRPr lang="en-US" altLang="en-US"/>
          </a:p>
        </p:txBody>
      </p:sp>
      <p:sp>
        <p:nvSpPr>
          <p:cNvPr id="7" name="Footer Placeholder 6"/>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12</a:t>
            </a:fld>
            <a:endParaRPr lang="en-US" altLang="en-US"/>
          </a:p>
        </p:txBody>
      </p:sp>
    </p:spTree>
    <p:extLst>
      <p:ext uri="{BB962C8B-B14F-4D97-AF65-F5344CB8AC3E}">
        <p14:creationId xmlns:p14="http://schemas.microsoft.com/office/powerpoint/2010/main" val="294268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6" name="Content Placeholder 5"/>
          <p:cNvSpPr>
            <a:spLocks noGrp="1"/>
          </p:cNvSpPr>
          <p:nvPr>
            <p:ph sz="quarter" idx="1"/>
          </p:nvPr>
        </p:nvSpPr>
        <p:spPr/>
        <p:txBody>
          <a:bodyPr>
            <a:noAutofit/>
          </a:bodyPr>
          <a:lstStyle/>
          <a:p>
            <a:pPr algn="just" fontAlgn="base"/>
            <a:r>
              <a:rPr lang="en-US" sz="2000" b="1" dirty="0"/>
              <a:t>MapReduce</a:t>
            </a:r>
            <a:r>
              <a:rPr lang="en-US" sz="2000" dirty="0"/>
              <a:t> is the data processing layer of Hadoop. </a:t>
            </a:r>
            <a:endParaRPr lang="en-US" sz="2000" dirty="0" smtClean="0"/>
          </a:p>
          <a:p>
            <a:pPr algn="just" fontAlgn="base"/>
            <a:r>
              <a:rPr lang="en-US" sz="2000" dirty="0" smtClean="0"/>
              <a:t>It </a:t>
            </a:r>
            <a:r>
              <a:rPr lang="en-US" sz="2000" dirty="0"/>
              <a:t>is a software framework that allows you to write applications for processing a large amount of data. </a:t>
            </a:r>
            <a:endParaRPr lang="en-US" sz="2000" dirty="0" smtClean="0"/>
          </a:p>
          <a:p>
            <a:pPr algn="just" fontAlgn="base"/>
            <a:r>
              <a:rPr lang="en-US" sz="2000" dirty="0" smtClean="0"/>
              <a:t>MapReduce </a:t>
            </a:r>
            <a:r>
              <a:rPr lang="en-US" sz="2000" dirty="0"/>
              <a:t>job comprises a number of map tasks and reduces tasks. </a:t>
            </a:r>
            <a:endParaRPr lang="en-US" sz="2000" dirty="0" smtClean="0"/>
          </a:p>
          <a:p>
            <a:pPr algn="just" fontAlgn="base"/>
            <a:r>
              <a:rPr lang="en-US" sz="2000" dirty="0" smtClean="0"/>
              <a:t>Each </a:t>
            </a:r>
            <a:r>
              <a:rPr lang="en-US" sz="2000" dirty="0"/>
              <a:t>task works on a part of data. This distributes the load across the cluster. </a:t>
            </a:r>
            <a:endParaRPr lang="en-US" sz="2000" dirty="0" smtClean="0"/>
          </a:p>
          <a:p>
            <a:pPr algn="just" fontAlgn="base"/>
            <a:r>
              <a:rPr lang="en-US" sz="2000" dirty="0" smtClean="0"/>
              <a:t>The </a:t>
            </a:r>
            <a:r>
              <a:rPr lang="en-US" sz="2000" dirty="0"/>
              <a:t>function of </a:t>
            </a:r>
            <a:r>
              <a:rPr lang="en-US" sz="2000" b="1" dirty="0"/>
              <a:t>Map tasks </a:t>
            </a:r>
            <a:r>
              <a:rPr lang="en-US" sz="2000" dirty="0"/>
              <a:t>is to load, parse, transform and filter data. Each reduce task works on the sub-set of output from the map tasks. </a:t>
            </a:r>
            <a:endParaRPr lang="en-US" sz="2000" dirty="0" smtClean="0"/>
          </a:p>
          <a:p>
            <a:pPr algn="just" fontAlgn="base"/>
            <a:r>
              <a:rPr lang="en-US" sz="2000" dirty="0" smtClean="0"/>
              <a:t>R</a:t>
            </a:r>
            <a:r>
              <a:rPr lang="en-US" sz="2000" b="1" dirty="0" smtClean="0"/>
              <a:t>educe </a:t>
            </a:r>
            <a:r>
              <a:rPr lang="en-US" sz="2000" b="1" dirty="0"/>
              <a:t>task </a:t>
            </a:r>
            <a:r>
              <a:rPr lang="en-US" sz="2000" dirty="0"/>
              <a:t>applies grouping and aggregation to this intermediate data from the map tasks.</a:t>
            </a:r>
          </a:p>
          <a:p>
            <a:pPr algn="just"/>
            <a:endParaRPr lang="en-US" sz="2000" dirty="0"/>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rightnessContrast contrast="68000"/>
                    </a14:imgEffect>
                  </a14:imgLayer>
                </a14:imgProps>
              </a:ext>
              <a:ext uri="{28A0092B-C50C-407E-A947-70E740481C1C}">
                <a14:useLocalDpi xmlns:a14="http://schemas.microsoft.com/office/drawing/2010/main" val="0"/>
              </a:ext>
            </a:extLst>
          </a:blip>
          <a:stretch>
            <a:fillRect/>
          </a:stretch>
        </p:blipFill>
        <p:spPr>
          <a:xfrm>
            <a:off x="3581400" y="206434"/>
            <a:ext cx="2438400" cy="882531"/>
          </a:xfrm>
          <a:prstGeom prst="rect">
            <a:avLst/>
          </a:prstGeom>
        </p:spPr>
      </p:pic>
      <p:sp>
        <p:nvSpPr>
          <p:cNvPr id="8" name="Date Placeholder 7"/>
          <p:cNvSpPr>
            <a:spLocks noGrp="1"/>
          </p:cNvSpPr>
          <p:nvPr>
            <p:ph type="dt" sz="half" idx="10"/>
          </p:nvPr>
        </p:nvSpPr>
        <p:spPr/>
        <p:txBody>
          <a:bodyPr/>
          <a:lstStyle/>
          <a:p>
            <a:fld id="{4FD7B5A8-8DDA-4B26-A40C-575AF70529C3}" type="datetime1">
              <a:rPr lang="en-US" altLang="en-US" smtClean="0"/>
              <a:t>3/4/2020</a:t>
            </a:fld>
            <a:endParaRPr lang="en-US" altLang="en-US"/>
          </a:p>
        </p:txBody>
      </p:sp>
      <p:sp>
        <p:nvSpPr>
          <p:cNvPr id="9" name="Footer Placeholder 8"/>
          <p:cNvSpPr>
            <a:spLocks noGrp="1"/>
          </p:cNvSpPr>
          <p:nvPr>
            <p:ph type="ftr" sz="quarter" idx="11"/>
          </p:nvPr>
        </p:nvSpPr>
        <p:spPr/>
        <p:txBody>
          <a:bodyPr/>
          <a:lstStyle/>
          <a:p>
            <a:r>
              <a:rPr lang="en-US" altLang="en-US" smtClean="0"/>
              <a:t>Unit 3 | Big Data Analytics</a:t>
            </a:r>
            <a:endParaRPr lang="en-US" altLang="en-US"/>
          </a:p>
        </p:txBody>
      </p:sp>
      <p:sp>
        <p:nvSpPr>
          <p:cNvPr id="10" name="Slide Number Placeholder 9"/>
          <p:cNvSpPr>
            <a:spLocks noGrp="1"/>
          </p:cNvSpPr>
          <p:nvPr>
            <p:ph type="sldNum" sz="quarter" idx="12"/>
          </p:nvPr>
        </p:nvSpPr>
        <p:spPr/>
        <p:txBody>
          <a:bodyPr>
            <a:normAutofit fontScale="85000" lnSpcReduction="20000"/>
          </a:bodyPr>
          <a:lstStyle/>
          <a:p>
            <a:fld id="{0E6713C2-6EE0-4624-9092-9156E8DBEF92}" type="slidenum">
              <a:rPr lang="en-US" altLang="en-US" smtClean="0"/>
              <a:pPr/>
              <a:t>13</a:t>
            </a:fld>
            <a:endParaRPr lang="en-US" altLang="en-US"/>
          </a:p>
        </p:txBody>
      </p:sp>
    </p:spTree>
    <p:extLst>
      <p:ext uri="{BB962C8B-B14F-4D97-AF65-F5344CB8AC3E}">
        <p14:creationId xmlns:p14="http://schemas.microsoft.com/office/powerpoint/2010/main" val="79328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77072" y="1600200"/>
            <a:ext cx="7424806" cy="4495800"/>
          </a:xfrm>
        </p:spPr>
      </p:pic>
      <p:sp>
        <p:nvSpPr>
          <p:cNvPr id="5" name="Date Placeholder 4"/>
          <p:cNvSpPr>
            <a:spLocks noGrp="1"/>
          </p:cNvSpPr>
          <p:nvPr>
            <p:ph type="dt" sz="half" idx="10"/>
          </p:nvPr>
        </p:nvSpPr>
        <p:spPr/>
        <p:txBody>
          <a:bodyPr/>
          <a:lstStyle/>
          <a:p>
            <a:fld id="{425B8127-69AF-4757-86DA-DB0A5D63EB8B}"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14</a:t>
            </a:fld>
            <a:endParaRPr lang="en-US" altLang="en-US"/>
          </a:p>
        </p:txBody>
      </p:sp>
    </p:spTree>
    <p:extLst>
      <p:ext uri="{BB962C8B-B14F-4D97-AF65-F5344CB8AC3E}">
        <p14:creationId xmlns:p14="http://schemas.microsoft.com/office/powerpoint/2010/main" val="272287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676400"/>
            <a:ext cx="8452908" cy="4572000"/>
          </a:xfrm>
        </p:spPr>
      </p:pic>
      <p:sp>
        <p:nvSpPr>
          <p:cNvPr id="9" name="Date Placeholder 8"/>
          <p:cNvSpPr>
            <a:spLocks noGrp="1"/>
          </p:cNvSpPr>
          <p:nvPr>
            <p:ph type="dt" sz="half" idx="10"/>
          </p:nvPr>
        </p:nvSpPr>
        <p:spPr/>
        <p:txBody>
          <a:bodyPr/>
          <a:lstStyle/>
          <a:p>
            <a:fld id="{ACB81A00-7CA6-4E51-93F9-E1A35A621E64}" type="datetime1">
              <a:rPr lang="en-US" altLang="en-US" smtClean="0"/>
              <a:t>3/4/2020</a:t>
            </a:fld>
            <a:endParaRPr lang="en-US" altLang="en-US"/>
          </a:p>
        </p:txBody>
      </p:sp>
      <p:sp>
        <p:nvSpPr>
          <p:cNvPr id="10" name="Footer Placeholder 9"/>
          <p:cNvSpPr>
            <a:spLocks noGrp="1"/>
          </p:cNvSpPr>
          <p:nvPr>
            <p:ph type="ftr" sz="quarter" idx="11"/>
          </p:nvPr>
        </p:nvSpPr>
        <p:spPr/>
        <p:txBody>
          <a:bodyPr/>
          <a:lstStyle/>
          <a:p>
            <a:r>
              <a:rPr lang="en-US" altLang="en-US" smtClean="0"/>
              <a:t>Unit 3 | Big Data Analytics</a:t>
            </a:r>
            <a:endParaRPr lang="en-US" altLang="en-US"/>
          </a:p>
        </p:txBody>
      </p:sp>
      <p:sp>
        <p:nvSpPr>
          <p:cNvPr id="11" name="Slide Number Placeholder 10"/>
          <p:cNvSpPr>
            <a:spLocks noGrp="1"/>
          </p:cNvSpPr>
          <p:nvPr>
            <p:ph type="sldNum" sz="quarter" idx="12"/>
          </p:nvPr>
        </p:nvSpPr>
        <p:spPr/>
        <p:txBody>
          <a:bodyPr>
            <a:normAutofit fontScale="85000" lnSpcReduction="20000"/>
          </a:bodyPr>
          <a:lstStyle/>
          <a:p>
            <a:fld id="{0E6713C2-6EE0-4624-9092-9156E8DBEF92}" type="slidenum">
              <a:rPr lang="en-US" altLang="en-US" smtClean="0"/>
              <a:pPr/>
              <a:t>15</a:t>
            </a:fld>
            <a:endParaRPr lang="en-US" altLang="en-US"/>
          </a:p>
        </p:txBody>
      </p:sp>
    </p:spTree>
    <p:extLst>
      <p:ext uri="{BB962C8B-B14F-4D97-AF65-F5344CB8AC3E}">
        <p14:creationId xmlns:p14="http://schemas.microsoft.com/office/powerpoint/2010/main" val="738277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85800" y="1524000"/>
            <a:ext cx="7620000" cy="5080000"/>
          </a:xfrm>
        </p:spPr>
      </p:pic>
      <p:sp>
        <p:nvSpPr>
          <p:cNvPr id="6" name="Date Placeholder 5"/>
          <p:cNvSpPr>
            <a:spLocks noGrp="1"/>
          </p:cNvSpPr>
          <p:nvPr>
            <p:ph type="dt" sz="half" idx="10"/>
          </p:nvPr>
        </p:nvSpPr>
        <p:spPr/>
        <p:txBody>
          <a:bodyPr/>
          <a:lstStyle/>
          <a:p>
            <a:fld id="{02B12288-66F4-497C-BC6E-D5ADC4482B53}" type="datetime1">
              <a:rPr lang="en-US" altLang="en-US" smtClean="0"/>
              <a:t>3/4/2020</a:t>
            </a:fld>
            <a:endParaRPr lang="en-US" altLang="en-US"/>
          </a:p>
        </p:txBody>
      </p:sp>
      <p:sp>
        <p:nvSpPr>
          <p:cNvPr id="9" name="Footer Placeholder 8"/>
          <p:cNvSpPr>
            <a:spLocks noGrp="1"/>
          </p:cNvSpPr>
          <p:nvPr>
            <p:ph type="ftr" sz="quarter" idx="11"/>
          </p:nvPr>
        </p:nvSpPr>
        <p:spPr/>
        <p:txBody>
          <a:bodyPr/>
          <a:lstStyle/>
          <a:p>
            <a:r>
              <a:rPr lang="en-US" altLang="en-US" smtClean="0"/>
              <a:t>Unit 3 | Big Data Analytics</a:t>
            </a:r>
            <a:endParaRPr lang="en-US" altLang="en-US"/>
          </a:p>
        </p:txBody>
      </p:sp>
      <p:sp>
        <p:nvSpPr>
          <p:cNvPr id="10" name="Slide Number Placeholder 9"/>
          <p:cNvSpPr>
            <a:spLocks noGrp="1"/>
          </p:cNvSpPr>
          <p:nvPr>
            <p:ph type="sldNum" sz="quarter" idx="12"/>
          </p:nvPr>
        </p:nvSpPr>
        <p:spPr/>
        <p:txBody>
          <a:bodyPr>
            <a:normAutofit fontScale="85000" lnSpcReduction="20000"/>
          </a:bodyPr>
          <a:lstStyle/>
          <a:p>
            <a:fld id="{0E6713C2-6EE0-4624-9092-9156E8DBEF92}" type="slidenum">
              <a:rPr lang="en-US" altLang="en-US" smtClean="0"/>
              <a:pPr/>
              <a:t>16</a:t>
            </a:fld>
            <a:endParaRPr lang="en-US" altLang="en-US"/>
          </a:p>
        </p:txBody>
      </p:sp>
    </p:spTree>
    <p:extLst>
      <p:ext uri="{BB962C8B-B14F-4D97-AF65-F5344CB8AC3E}">
        <p14:creationId xmlns:p14="http://schemas.microsoft.com/office/powerpoint/2010/main" val="262104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90600" y="1600200"/>
            <a:ext cx="6781800" cy="4951940"/>
          </a:xfrm>
        </p:spPr>
      </p:pic>
      <p:sp>
        <p:nvSpPr>
          <p:cNvPr id="8" name="Date Placeholder 7"/>
          <p:cNvSpPr>
            <a:spLocks noGrp="1"/>
          </p:cNvSpPr>
          <p:nvPr>
            <p:ph type="dt" sz="half" idx="10"/>
          </p:nvPr>
        </p:nvSpPr>
        <p:spPr>
          <a:xfrm>
            <a:off x="6096000" y="6416675"/>
            <a:ext cx="2667000" cy="365125"/>
          </a:xfrm>
        </p:spPr>
        <p:txBody>
          <a:bodyPr/>
          <a:lstStyle/>
          <a:p>
            <a:fld id="{03BC36EE-8FF0-4ED5-AA70-CC9D25045B28}" type="datetime1">
              <a:rPr lang="en-US" altLang="en-US" smtClean="0"/>
              <a:t>3/4/2020</a:t>
            </a:fld>
            <a:endParaRPr lang="en-US" altLang="en-US" dirty="0"/>
          </a:p>
        </p:txBody>
      </p:sp>
      <p:sp>
        <p:nvSpPr>
          <p:cNvPr id="9" name="Footer Placeholder 8"/>
          <p:cNvSpPr>
            <a:spLocks noGrp="1"/>
          </p:cNvSpPr>
          <p:nvPr>
            <p:ph type="ftr" sz="quarter" idx="11"/>
          </p:nvPr>
        </p:nvSpPr>
        <p:spPr>
          <a:xfrm>
            <a:off x="609600" y="6416481"/>
            <a:ext cx="5421083" cy="365125"/>
          </a:xfrm>
        </p:spPr>
        <p:txBody>
          <a:bodyPr/>
          <a:lstStyle/>
          <a:p>
            <a:r>
              <a:rPr lang="en-US" altLang="en-US" dirty="0" smtClean="0"/>
              <a:t>Unit 3 | Big Data Analytics</a:t>
            </a:r>
            <a:endParaRPr lang="en-US" altLang="en-US" dirty="0"/>
          </a:p>
        </p:txBody>
      </p:sp>
      <p:sp>
        <p:nvSpPr>
          <p:cNvPr id="10" name="Slide Number Placeholder 9"/>
          <p:cNvSpPr>
            <a:spLocks noGrp="1"/>
          </p:cNvSpPr>
          <p:nvPr>
            <p:ph type="sldNum" sz="quarter" idx="12"/>
          </p:nvPr>
        </p:nvSpPr>
        <p:spPr/>
        <p:txBody>
          <a:bodyPr>
            <a:normAutofit fontScale="85000" lnSpcReduction="20000"/>
          </a:bodyPr>
          <a:lstStyle/>
          <a:p>
            <a:fld id="{0E6713C2-6EE0-4624-9092-9156E8DBEF92}" type="slidenum">
              <a:rPr lang="en-US" altLang="en-US" smtClean="0"/>
              <a:pPr/>
              <a:t>17</a:t>
            </a:fld>
            <a:endParaRPr lang="en-US" altLang="en-US"/>
          </a:p>
        </p:txBody>
      </p:sp>
    </p:spTree>
    <p:extLst>
      <p:ext uri="{BB962C8B-B14F-4D97-AF65-F5344CB8AC3E}">
        <p14:creationId xmlns:p14="http://schemas.microsoft.com/office/powerpoint/2010/main" val="286209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p:txBody>
          <a:bodyPr>
            <a:normAutofit fontScale="92500" lnSpcReduction="10000"/>
          </a:bodyPr>
          <a:lstStyle/>
          <a:p>
            <a:pPr algn="just"/>
            <a:r>
              <a:rPr lang="en-US" dirty="0"/>
              <a:t>The input file for the MapReduce job exists on HDFS. </a:t>
            </a:r>
            <a:endParaRPr lang="en-US" dirty="0" smtClean="0"/>
          </a:p>
          <a:p>
            <a:pPr algn="just"/>
            <a:r>
              <a:rPr lang="en-US" dirty="0" smtClean="0"/>
              <a:t>The input format </a:t>
            </a:r>
            <a:r>
              <a:rPr lang="en-US" dirty="0"/>
              <a:t>decides how to split the input file into input splits. </a:t>
            </a:r>
            <a:endParaRPr lang="en-US" dirty="0" smtClean="0"/>
          </a:p>
          <a:p>
            <a:pPr algn="just"/>
            <a:r>
              <a:rPr lang="en-US" dirty="0" smtClean="0"/>
              <a:t>Input </a:t>
            </a:r>
            <a:r>
              <a:rPr lang="en-US" dirty="0"/>
              <a:t>split is nothing but a byte-oriented view of the chunk of the input file. </a:t>
            </a:r>
            <a:endParaRPr lang="en-US" dirty="0" smtClean="0"/>
          </a:p>
          <a:p>
            <a:pPr algn="just"/>
            <a:r>
              <a:rPr lang="en-US" dirty="0" smtClean="0"/>
              <a:t>This </a:t>
            </a:r>
            <a:r>
              <a:rPr lang="en-US" dirty="0"/>
              <a:t>input split gets loaded by the map task. The map task runs on the node where the relevant data is present. </a:t>
            </a:r>
            <a:endParaRPr lang="en-US" dirty="0" smtClean="0"/>
          </a:p>
          <a:p>
            <a:pPr algn="just"/>
            <a:r>
              <a:rPr lang="en-US" dirty="0" smtClean="0"/>
              <a:t>The </a:t>
            </a:r>
            <a:r>
              <a:rPr lang="en-US" dirty="0"/>
              <a:t>data need not move over the network and get processed locally.</a:t>
            </a:r>
          </a:p>
        </p:txBody>
      </p:sp>
      <p:sp>
        <p:nvSpPr>
          <p:cNvPr id="5" name="Date Placeholder 4"/>
          <p:cNvSpPr>
            <a:spLocks noGrp="1"/>
          </p:cNvSpPr>
          <p:nvPr>
            <p:ph type="dt" sz="half" idx="10"/>
          </p:nvPr>
        </p:nvSpPr>
        <p:spPr/>
        <p:txBody>
          <a:bodyPr/>
          <a:lstStyle/>
          <a:p>
            <a:fld id="{E40D4865-6EC0-4473-929E-8E57465F8FA3}"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18</a:t>
            </a:fld>
            <a:endParaRPr lang="en-US" altLang="en-US"/>
          </a:p>
        </p:txBody>
      </p:sp>
    </p:spTree>
    <p:extLst>
      <p:ext uri="{BB962C8B-B14F-4D97-AF65-F5344CB8AC3E}">
        <p14:creationId xmlns:p14="http://schemas.microsoft.com/office/powerpoint/2010/main" val="1948707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Map Function</a:t>
            </a:r>
            <a:endParaRPr lang="en-US"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graphicFrame>
        <p:nvGraphicFramePr>
          <p:cNvPr id="7" name="Content Placeholder 6"/>
          <p:cNvGraphicFramePr>
            <a:graphicFrameLocks noGrp="1"/>
          </p:cNvGraphicFramePr>
          <p:nvPr>
            <p:ph sz="quarter" idx="1"/>
            <p:extLst>
              <p:ext uri="{D42A27DB-BD31-4B8C-83A1-F6EECF244321}">
                <p14:modId xmlns:p14="http://schemas.microsoft.com/office/powerpoint/2010/main" val="2227686502"/>
              </p:ext>
            </p:extLst>
          </p:nvPr>
        </p:nvGraphicFramePr>
        <p:xfrm>
          <a:off x="76200" y="1600200"/>
          <a:ext cx="9067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7"/>
          <p:cNvSpPr>
            <a:spLocks noGrp="1"/>
          </p:cNvSpPr>
          <p:nvPr>
            <p:ph type="dt" sz="half" idx="10"/>
          </p:nvPr>
        </p:nvSpPr>
        <p:spPr/>
        <p:txBody>
          <a:bodyPr/>
          <a:lstStyle/>
          <a:p>
            <a:fld id="{3A2F936F-0E15-40E3-9298-C8C9201AB133}" type="datetime1">
              <a:rPr lang="en-US" altLang="en-US" smtClean="0"/>
              <a:t>3/4/2020</a:t>
            </a:fld>
            <a:endParaRPr lang="en-US" altLang="en-US"/>
          </a:p>
        </p:txBody>
      </p:sp>
      <p:sp>
        <p:nvSpPr>
          <p:cNvPr id="9" name="Footer Placeholder 8"/>
          <p:cNvSpPr>
            <a:spLocks noGrp="1"/>
          </p:cNvSpPr>
          <p:nvPr>
            <p:ph type="ftr" sz="quarter" idx="11"/>
          </p:nvPr>
        </p:nvSpPr>
        <p:spPr/>
        <p:txBody>
          <a:bodyPr/>
          <a:lstStyle/>
          <a:p>
            <a:r>
              <a:rPr lang="en-US" altLang="en-US" smtClean="0"/>
              <a:t>Unit 3 | Big Data Analytics</a:t>
            </a:r>
            <a:endParaRPr lang="en-US" altLang="en-US"/>
          </a:p>
        </p:txBody>
      </p:sp>
      <p:sp>
        <p:nvSpPr>
          <p:cNvPr id="10" name="Slide Number Placeholder 9"/>
          <p:cNvSpPr>
            <a:spLocks noGrp="1"/>
          </p:cNvSpPr>
          <p:nvPr>
            <p:ph type="sldNum" sz="quarter" idx="12"/>
          </p:nvPr>
        </p:nvSpPr>
        <p:spPr/>
        <p:txBody>
          <a:bodyPr>
            <a:normAutofit fontScale="85000" lnSpcReduction="20000"/>
          </a:bodyPr>
          <a:lstStyle/>
          <a:p>
            <a:fld id="{0E6713C2-6EE0-4624-9092-9156E8DBEF92}" type="slidenum">
              <a:rPr lang="en-US" altLang="en-US" smtClean="0"/>
              <a:pPr/>
              <a:t>19</a:t>
            </a:fld>
            <a:endParaRPr lang="en-US" altLang="en-US"/>
          </a:p>
        </p:txBody>
      </p:sp>
    </p:spTree>
    <p:extLst>
      <p:ext uri="{BB962C8B-B14F-4D97-AF65-F5344CB8AC3E}">
        <p14:creationId xmlns:p14="http://schemas.microsoft.com/office/powerpoint/2010/main" val="3058003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 AT A GLANCE</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46200" y="2114550"/>
            <a:ext cx="6686550" cy="3467100"/>
          </a:xfrm>
        </p:spPr>
      </p:pic>
      <p:pic>
        <p:nvPicPr>
          <p:cNvPr id="6" name="Picture 5"/>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7" name="Date Placeholder 6"/>
          <p:cNvSpPr>
            <a:spLocks noGrp="1"/>
          </p:cNvSpPr>
          <p:nvPr>
            <p:ph type="dt" sz="half" idx="10"/>
          </p:nvPr>
        </p:nvSpPr>
        <p:spPr/>
        <p:txBody>
          <a:bodyPr/>
          <a:lstStyle/>
          <a:p>
            <a:fld id="{0A167BF2-B605-4E8F-90C5-A67F7E98483C}"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a:t>
            </a:fld>
            <a:endParaRPr lang="en-US" altLang="en-US"/>
          </a:p>
        </p:txBody>
      </p:sp>
    </p:spTree>
    <p:extLst>
      <p:ext uri="{BB962C8B-B14F-4D97-AF65-F5344CB8AC3E}">
        <p14:creationId xmlns:p14="http://schemas.microsoft.com/office/powerpoint/2010/main" val="335564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Reduce </a:t>
            </a:r>
            <a:endParaRPr lang="en-US"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graphicFrame>
        <p:nvGraphicFramePr>
          <p:cNvPr id="5" name="Content Placeholder 4"/>
          <p:cNvGraphicFramePr>
            <a:graphicFrameLocks noGrp="1"/>
          </p:cNvGraphicFramePr>
          <p:nvPr>
            <p:ph sz="quarter" idx="1"/>
            <p:extLst>
              <p:ext uri="{D42A27DB-BD31-4B8C-83A1-F6EECF244321}">
                <p14:modId xmlns:p14="http://schemas.microsoft.com/office/powerpoint/2010/main" val="4227991503"/>
              </p:ext>
            </p:extLst>
          </p:nvPr>
        </p:nvGraphicFramePr>
        <p:xfrm>
          <a:off x="0" y="1600200"/>
          <a:ext cx="9143999"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02525" y="2209800"/>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75000"/>
                  </a:schemeClr>
                </a:solidFill>
              </a:rPr>
              <a:t>Shuffle </a:t>
            </a:r>
          </a:p>
          <a:p>
            <a:pPr algn="ctr"/>
            <a:r>
              <a:rPr lang="en-US" b="1" dirty="0" smtClean="0">
                <a:solidFill>
                  <a:schemeClr val="accent2">
                    <a:lumMod val="75000"/>
                  </a:schemeClr>
                </a:solidFill>
              </a:rPr>
              <a:t>&amp; </a:t>
            </a:r>
          </a:p>
          <a:p>
            <a:pPr algn="ctr"/>
            <a:r>
              <a:rPr lang="en-US" b="1" dirty="0" smtClean="0">
                <a:solidFill>
                  <a:schemeClr val="accent2">
                    <a:lumMod val="75000"/>
                  </a:schemeClr>
                </a:solidFill>
              </a:rPr>
              <a:t>Sort</a:t>
            </a:r>
            <a:endParaRPr lang="en-US" b="1" dirty="0">
              <a:solidFill>
                <a:schemeClr val="accent2">
                  <a:lumMod val="75000"/>
                </a:schemeClr>
              </a:solidFill>
            </a:endParaRPr>
          </a:p>
        </p:txBody>
      </p:sp>
      <p:sp>
        <p:nvSpPr>
          <p:cNvPr id="8" name="Rectangle 7"/>
          <p:cNvSpPr/>
          <p:nvPr/>
        </p:nvSpPr>
        <p:spPr>
          <a:xfrm>
            <a:off x="665694" y="379976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Reduce</a:t>
            </a:r>
          </a:p>
        </p:txBody>
      </p:sp>
      <p:sp>
        <p:nvSpPr>
          <p:cNvPr id="9" name="Rectangle 8"/>
          <p:cNvSpPr/>
          <p:nvPr/>
        </p:nvSpPr>
        <p:spPr>
          <a:xfrm>
            <a:off x="302525" y="5334000"/>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Output Format</a:t>
            </a:r>
          </a:p>
        </p:txBody>
      </p:sp>
      <p:sp>
        <p:nvSpPr>
          <p:cNvPr id="10" name="Date Placeholder 9"/>
          <p:cNvSpPr>
            <a:spLocks noGrp="1"/>
          </p:cNvSpPr>
          <p:nvPr>
            <p:ph type="dt" sz="half" idx="10"/>
          </p:nvPr>
        </p:nvSpPr>
        <p:spPr/>
        <p:txBody>
          <a:bodyPr/>
          <a:lstStyle/>
          <a:p>
            <a:fld id="{1E15215F-9E7F-434D-8056-DF17C43C1202}" type="datetime1">
              <a:rPr lang="en-US" altLang="en-US" smtClean="0"/>
              <a:t>3/4/2020</a:t>
            </a:fld>
            <a:endParaRPr lang="en-US" altLang="en-US"/>
          </a:p>
        </p:txBody>
      </p:sp>
      <p:sp>
        <p:nvSpPr>
          <p:cNvPr id="11" name="Footer Placeholder 10"/>
          <p:cNvSpPr>
            <a:spLocks noGrp="1"/>
          </p:cNvSpPr>
          <p:nvPr>
            <p:ph type="ftr" sz="quarter" idx="11"/>
          </p:nvPr>
        </p:nvSpPr>
        <p:spPr/>
        <p:txBody>
          <a:bodyPr/>
          <a:lstStyle/>
          <a:p>
            <a:r>
              <a:rPr lang="en-US" altLang="en-US" smtClean="0"/>
              <a:t>Unit 3 | Big Data Analytics</a:t>
            </a:r>
            <a:endParaRPr lang="en-US" altLang="en-US"/>
          </a:p>
        </p:txBody>
      </p:sp>
      <p:sp>
        <p:nvSpPr>
          <p:cNvPr id="12" name="Slide Number Placeholder 11"/>
          <p:cNvSpPr>
            <a:spLocks noGrp="1"/>
          </p:cNvSpPr>
          <p:nvPr>
            <p:ph type="sldNum" sz="quarter" idx="12"/>
          </p:nvPr>
        </p:nvSpPr>
        <p:spPr/>
        <p:txBody>
          <a:bodyPr>
            <a:normAutofit fontScale="85000" lnSpcReduction="20000"/>
          </a:bodyPr>
          <a:lstStyle/>
          <a:p>
            <a:fld id="{0E6713C2-6EE0-4624-9092-9156E8DBEF92}" type="slidenum">
              <a:rPr lang="en-US" altLang="en-US" smtClean="0"/>
              <a:pPr/>
              <a:t>20</a:t>
            </a:fld>
            <a:endParaRPr lang="en-US" altLang="en-US"/>
          </a:p>
        </p:txBody>
      </p:sp>
    </p:spTree>
    <p:extLst>
      <p:ext uri="{BB962C8B-B14F-4D97-AF65-F5344CB8AC3E}">
        <p14:creationId xmlns:p14="http://schemas.microsoft.com/office/powerpoint/2010/main" val="2939996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6538" r="6538"/>
          <a:stretch>
            <a:fillRect/>
          </a:stretch>
        </p:blipFill>
        <p:spPr/>
      </p:pic>
      <p:sp>
        <p:nvSpPr>
          <p:cNvPr id="10" name="Text Placeholder 9"/>
          <p:cNvSpPr>
            <a:spLocks noGrp="1"/>
          </p:cNvSpPr>
          <p:nvPr>
            <p:ph type="body" sz="half" idx="2"/>
          </p:nvPr>
        </p:nvSpPr>
        <p:spPr/>
        <p:txBody>
          <a:bodyPr/>
          <a:lstStyle/>
          <a:p>
            <a:endParaRPr lang="en-US"/>
          </a:p>
        </p:txBody>
      </p:sp>
      <p:sp>
        <p:nvSpPr>
          <p:cNvPr id="2" name="Title 1"/>
          <p:cNvSpPr>
            <a:spLocks noGrp="1"/>
          </p:cNvSpPr>
          <p:nvPr>
            <p:ph type="title"/>
          </p:nvPr>
        </p:nvSpPr>
        <p:spPr/>
        <p:txBody>
          <a:bodyPr/>
          <a:lstStyle/>
          <a:p>
            <a:r>
              <a:rPr lang="en-US" dirty="0" smtClean="0"/>
              <a:t>Machine Learning </a:t>
            </a:r>
            <a:endParaRPr lang="en-US" dirty="0"/>
          </a:p>
        </p:txBody>
      </p:sp>
      <p:pic>
        <p:nvPicPr>
          <p:cNvPr id="4" name="Picture 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6200" y="114300"/>
            <a:ext cx="1367691" cy="533400"/>
          </a:xfrm>
          <a:prstGeom prst="rect">
            <a:avLst/>
          </a:prstGeom>
        </p:spPr>
      </p:pic>
      <p:sp>
        <p:nvSpPr>
          <p:cNvPr id="14" name="Date Placeholder 13"/>
          <p:cNvSpPr>
            <a:spLocks noGrp="1"/>
          </p:cNvSpPr>
          <p:nvPr>
            <p:ph type="dt" sz="half" idx="10"/>
          </p:nvPr>
        </p:nvSpPr>
        <p:spPr/>
        <p:txBody>
          <a:bodyPr/>
          <a:lstStyle/>
          <a:p>
            <a:fld id="{8F125CB1-E98D-4EB2-9D46-5E5978A1B5B3}" type="datetime1">
              <a:rPr lang="en-US" altLang="en-US" smtClean="0"/>
              <a:t>3/4/2020</a:t>
            </a:fld>
            <a:endParaRPr lang="en-US" altLang="en-US"/>
          </a:p>
        </p:txBody>
      </p:sp>
      <p:sp>
        <p:nvSpPr>
          <p:cNvPr id="15" name="Footer Placeholder 14"/>
          <p:cNvSpPr>
            <a:spLocks noGrp="1"/>
          </p:cNvSpPr>
          <p:nvPr>
            <p:ph type="ftr" sz="quarter" idx="12"/>
          </p:nvPr>
        </p:nvSpPr>
        <p:spPr/>
        <p:txBody>
          <a:bodyPr/>
          <a:lstStyle/>
          <a:p>
            <a:r>
              <a:rPr lang="en-US" altLang="en-US" smtClean="0"/>
              <a:t>Unit 3 | Big Data Analytics</a:t>
            </a:r>
            <a:endParaRPr lang="en-US" altLang="en-US"/>
          </a:p>
        </p:txBody>
      </p:sp>
      <p:sp>
        <p:nvSpPr>
          <p:cNvPr id="16" name="Slide Number Placeholder 15"/>
          <p:cNvSpPr>
            <a:spLocks noGrp="1"/>
          </p:cNvSpPr>
          <p:nvPr>
            <p:ph type="sldNum" sz="quarter" idx="11"/>
          </p:nvPr>
        </p:nvSpPr>
        <p:spPr/>
        <p:txBody>
          <a:bodyPr/>
          <a:lstStyle/>
          <a:p>
            <a:fld id="{8A43F2CF-8C67-4A59-833B-E5B011F3FF0F}" type="slidenum">
              <a:rPr lang="en-US" altLang="en-US" smtClean="0"/>
              <a:pPr/>
              <a:t>21</a:t>
            </a:fld>
            <a:endParaRPr lang="en-US" altLang="en-US"/>
          </a:p>
        </p:txBody>
      </p:sp>
    </p:spTree>
    <p:extLst>
      <p:ext uri="{BB962C8B-B14F-4D97-AF65-F5344CB8AC3E}">
        <p14:creationId xmlns:p14="http://schemas.microsoft.com/office/powerpoint/2010/main" val="2276514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Machine Learning</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199" y="1905000"/>
            <a:ext cx="8225691" cy="3536177"/>
          </a:xfrm>
        </p:spPr>
      </p:pic>
      <p:sp>
        <p:nvSpPr>
          <p:cNvPr id="6" name="Date Placeholder 5"/>
          <p:cNvSpPr>
            <a:spLocks noGrp="1"/>
          </p:cNvSpPr>
          <p:nvPr>
            <p:ph type="dt" sz="half" idx="10"/>
          </p:nvPr>
        </p:nvSpPr>
        <p:spPr/>
        <p:txBody>
          <a:bodyPr/>
          <a:lstStyle/>
          <a:p>
            <a:fld id="{422738A1-E48F-4017-B9F6-4CA76F0076AB}"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22</a:t>
            </a:fld>
            <a:endParaRPr lang="en-US" altLang="en-US"/>
          </a:p>
        </p:txBody>
      </p:sp>
    </p:spTree>
    <p:extLst>
      <p:ext uri="{BB962C8B-B14F-4D97-AF65-F5344CB8AC3E}">
        <p14:creationId xmlns:p14="http://schemas.microsoft.com/office/powerpoint/2010/main" val="353123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Machine Learning</a:t>
            </a:r>
            <a:endParaRPr lang="en-US" dirty="0"/>
          </a:p>
        </p:txBody>
      </p:sp>
      <p:pic>
        <p:nvPicPr>
          <p:cNvPr id="8" name="Content Placeholder 7"/>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t="17227" r="4341"/>
          <a:stretch/>
        </p:blipFill>
        <p:spPr>
          <a:xfrm>
            <a:off x="353470" y="1676400"/>
            <a:ext cx="8767173" cy="4267200"/>
          </a:xfrm>
        </p:spPr>
      </p:pic>
      <p:pic>
        <p:nvPicPr>
          <p:cNvPr id="7" name="Picture 6"/>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9" name="Date Placeholder 8"/>
          <p:cNvSpPr>
            <a:spLocks noGrp="1"/>
          </p:cNvSpPr>
          <p:nvPr>
            <p:ph type="dt" sz="half" idx="10"/>
          </p:nvPr>
        </p:nvSpPr>
        <p:spPr/>
        <p:txBody>
          <a:bodyPr/>
          <a:lstStyle/>
          <a:p>
            <a:fld id="{3AE81BD7-2288-4239-887A-FC177552AB89}" type="datetime1">
              <a:rPr lang="en-US" altLang="en-US" smtClean="0"/>
              <a:t>3/4/2020</a:t>
            </a:fld>
            <a:endParaRPr lang="en-US" altLang="en-US"/>
          </a:p>
        </p:txBody>
      </p:sp>
      <p:sp>
        <p:nvSpPr>
          <p:cNvPr id="10" name="Footer Placeholder 9"/>
          <p:cNvSpPr>
            <a:spLocks noGrp="1"/>
          </p:cNvSpPr>
          <p:nvPr>
            <p:ph type="ftr" sz="quarter" idx="11"/>
          </p:nvPr>
        </p:nvSpPr>
        <p:spPr/>
        <p:txBody>
          <a:bodyPr/>
          <a:lstStyle/>
          <a:p>
            <a:r>
              <a:rPr lang="en-US" altLang="en-US" smtClean="0"/>
              <a:t>Unit 3 | Big Data Analytics</a:t>
            </a:r>
            <a:endParaRPr lang="en-US" altLang="en-US"/>
          </a:p>
        </p:txBody>
      </p:sp>
      <p:sp>
        <p:nvSpPr>
          <p:cNvPr id="11" name="Slide Number Placeholder 10"/>
          <p:cNvSpPr>
            <a:spLocks noGrp="1"/>
          </p:cNvSpPr>
          <p:nvPr>
            <p:ph type="sldNum" sz="quarter" idx="12"/>
          </p:nvPr>
        </p:nvSpPr>
        <p:spPr/>
        <p:txBody>
          <a:bodyPr>
            <a:normAutofit fontScale="85000" lnSpcReduction="20000"/>
          </a:bodyPr>
          <a:lstStyle/>
          <a:p>
            <a:fld id="{0E6713C2-6EE0-4624-9092-9156E8DBEF92}" type="slidenum">
              <a:rPr lang="en-US" altLang="en-US" smtClean="0"/>
              <a:pPr/>
              <a:t>23</a:t>
            </a:fld>
            <a:endParaRPr lang="en-US" altLang="en-US"/>
          </a:p>
        </p:txBody>
      </p:sp>
    </p:spTree>
    <p:extLst>
      <p:ext uri="{BB962C8B-B14F-4D97-AF65-F5344CB8AC3E}">
        <p14:creationId xmlns:p14="http://schemas.microsoft.com/office/powerpoint/2010/main" val="3510401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394" y="152400"/>
            <a:ext cx="8153400" cy="990600"/>
          </a:xfrm>
        </p:spPr>
        <p:txBody>
          <a:bodyPr/>
          <a:lstStyle/>
          <a:p>
            <a:r>
              <a:rPr lang="en-US" dirty="0" smtClean="0"/>
              <a:t>ML Vs Traditional Programming</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775" y="1617115"/>
            <a:ext cx="8153400" cy="4461970"/>
          </a:xfrm>
        </p:spPr>
      </p:pic>
      <p:sp>
        <p:nvSpPr>
          <p:cNvPr id="4" name="Date Placeholder 3"/>
          <p:cNvSpPr>
            <a:spLocks noGrp="1"/>
          </p:cNvSpPr>
          <p:nvPr>
            <p:ph type="dt" sz="half" idx="10"/>
          </p:nvPr>
        </p:nvSpPr>
        <p:spPr/>
        <p:txBody>
          <a:bodyPr/>
          <a:lstStyle/>
          <a:p>
            <a:fld id="{BDFDA536-E4BC-4AAB-B5A9-F5299311AD5E}" type="datetime1">
              <a:rPr lang="en-US" altLang="en-US" smtClean="0"/>
              <a:t>3/4/2020</a:t>
            </a:fld>
            <a:endParaRPr lang="en-US" altLang="en-US"/>
          </a:p>
        </p:txBody>
      </p:sp>
      <p:sp>
        <p:nvSpPr>
          <p:cNvPr id="6" name="Footer Placeholder 5"/>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24</a:t>
            </a:fld>
            <a:endParaRPr lang="en-US" altLang="en-US"/>
          </a:p>
        </p:txBody>
      </p:sp>
    </p:spTree>
    <p:extLst>
      <p:ext uri="{BB962C8B-B14F-4D97-AF65-F5344CB8AC3E}">
        <p14:creationId xmlns:p14="http://schemas.microsoft.com/office/powerpoint/2010/main" val="60444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ML &amp; Deep Learning</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14400" y="1676400"/>
            <a:ext cx="7541845" cy="4848329"/>
          </a:xfrm>
        </p:spPr>
      </p:pic>
      <p:sp>
        <p:nvSpPr>
          <p:cNvPr id="6" name="Date Placeholder 5"/>
          <p:cNvSpPr>
            <a:spLocks noGrp="1"/>
          </p:cNvSpPr>
          <p:nvPr>
            <p:ph type="dt" sz="half" idx="10"/>
          </p:nvPr>
        </p:nvSpPr>
        <p:spPr/>
        <p:txBody>
          <a:bodyPr/>
          <a:lstStyle/>
          <a:p>
            <a:fld id="{785F5705-B889-4F6E-A4EA-5DD9D5867B4B}"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25</a:t>
            </a:fld>
            <a:endParaRPr lang="en-US" altLang="en-US"/>
          </a:p>
        </p:txBody>
      </p:sp>
    </p:spTree>
    <p:extLst>
      <p:ext uri="{BB962C8B-B14F-4D97-AF65-F5344CB8AC3E}">
        <p14:creationId xmlns:p14="http://schemas.microsoft.com/office/powerpoint/2010/main" val="3913866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AI &amp; ML</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38200" y="1600200"/>
            <a:ext cx="7673454" cy="5030375"/>
          </a:xfrm>
        </p:spPr>
      </p:pic>
      <p:sp>
        <p:nvSpPr>
          <p:cNvPr id="9" name="Date Placeholder 8"/>
          <p:cNvSpPr>
            <a:spLocks noGrp="1"/>
          </p:cNvSpPr>
          <p:nvPr>
            <p:ph type="dt" sz="half" idx="10"/>
          </p:nvPr>
        </p:nvSpPr>
        <p:spPr/>
        <p:txBody>
          <a:bodyPr/>
          <a:lstStyle/>
          <a:p>
            <a:fld id="{BAA1DE5C-6FF2-41FD-8C84-4D30E764FA93}" type="datetime1">
              <a:rPr lang="en-US" altLang="en-US" smtClean="0"/>
              <a:t>3/4/2020</a:t>
            </a:fld>
            <a:endParaRPr lang="en-US" altLang="en-US"/>
          </a:p>
        </p:txBody>
      </p:sp>
      <p:sp>
        <p:nvSpPr>
          <p:cNvPr id="10" name="Footer Placeholder 9"/>
          <p:cNvSpPr>
            <a:spLocks noGrp="1"/>
          </p:cNvSpPr>
          <p:nvPr>
            <p:ph type="ftr" sz="quarter" idx="11"/>
          </p:nvPr>
        </p:nvSpPr>
        <p:spPr/>
        <p:txBody>
          <a:bodyPr/>
          <a:lstStyle/>
          <a:p>
            <a:r>
              <a:rPr lang="en-US" altLang="en-US" smtClean="0"/>
              <a:t>Unit 3 | Big Data Analytics</a:t>
            </a:r>
            <a:endParaRPr lang="en-US" altLang="en-US"/>
          </a:p>
        </p:txBody>
      </p:sp>
      <p:sp>
        <p:nvSpPr>
          <p:cNvPr id="11" name="Slide Number Placeholder 10"/>
          <p:cNvSpPr>
            <a:spLocks noGrp="1"/>
          </p:cNvSpPr>
          <p:nvPr>
            <p:ph type="sldNum" sz="quarter" idx="12"/>
          </p:nvPr>
        </p:nvSpPr>
        <p:spPr/>
        <p:txBody>
          <a:bodyPr>
            <a:normAutofit fontScale="85000" lnSpcReduction="20000"/>
          </a:bodyPr>
          <a:lstStyle/>
          <a:p>
            <a:fld id="{0E6713C2-6EE0-4624-9092-9156E8DBEF92}" type="slidenum">
              <a:rPr lang="en-US" altLang="en-US" smtClean="0"/>
              <a:pPr/>
              <a:t>26</a:t>
            </a:fld>
            <a:endParaRPr lang="en-US" altLang="en-US"/>
          </a:p>
        </p:txBody>
      </p:sp>
    </p:spTree>
    <p:extLst>
      <p:ext uri="{BB962C8B-B14F-4D97-AF65-F5344CB8AC3E}">
        <p14:creationId xmlns:p14="http://schemas.microsoft.com/office/powerpoint/2010/main" val="254271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Machine Learning Types</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447800" y="1600200"/>
            <a:ext cx="6781800" cy="4851073"/>
          </a:xfrm>
        </p:spPr>
      </p:pic>
      <p:sp>
        <p:nvSpPr>
          <p:cNvPr id="6" name="Date Placeholder 5"/>
          <p:cNvSpPr>
            <a:spLocks noGrp="1"/>
          </p:cNvSpPr>
          <p:nvPr>
            <p:ph type="dt" sz="half" idx="10"/>
          </p:nvPr>
        </p:nvSpPr>
        <p:spPr/>
        <p:txBody>
          <a:bodyPr/>
          <a:lstStyle/>
          <a:p>
            <a:fld id="{061ED098-344A-41C6-960C-DFDE4FB3D6DC}"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27</a:t>
            </a:fld>
            <a:endParaRPr lang="en-US" altLang="en-US"/>
          </a:p>
        </p:txBody>
      </p:sp>
    </p:spTree>
    <p:extLst>
      <p:ext uri="{BB962C8B-B14F-4D97-AF65-F5344CB8AC3E}">
        <p14:creationId xmlns:p14="http://schemas.microsoft.com/office/powerpoint/2010/main" val="1253971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Machine Learning Types</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2400" y="1828800"/>
            <a:ext cx="8839200" cy="4724400"/>
          </a:xfrm>
        </p:spPr>
      </p:pic>
      <p:sp>
        <p:nvSpPr>
          <p:cNvPr id="6" name="Date Placeholder 5"/>
          <p:cNvSpPr>
            <a:spLocks noGrp="1"/>
          </p:cNvSpPr>
          <p:nvPr>
            <p:ph type="dt" sz="half" idx="10"/>
          </p:nvPr>
        </p:nvSpPr>
        <p:spPr/>
        <p:txBody>
          <a:bodyPr/>
          <a:lstStyle/>
          <a:p>
            <a:fld id="{DE582C18-3320-405D-809A-EFB50710A41C}"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28</a:t>
            </a:fld>
            <a:endParaRPr lang="en-US" altLang="en-US"/>
          </a:p>
        </p:txBody>
      </p:sp>
    </p:spTree>
    <p:extLst>
      <p:ext uri="{BB962C8B-B14F-4D97-AF65-F5344CB8AC3E}">
        <p14:creationId xmlns:p14="http://schemas.microsoft.com/office/powerpoint/2010/main" val="1438263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Machine Learning Types</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600200" y="1676400"/>
            <a:ext cx="6172200" cy="4706303"/>
          </a:xfrm>
        </p:spPr>
      </p:pic>
      <p:sp>
        <p:nvSpPr>
          <p:cNvPr id="6" name="Date Placeholder 5"/>
          <p:cNvSpPr>
            <a:spLocks noGrp="1"/>
          </p:cNvSpPr>
          <p:nvPr>
            <p:ph type="dt" sz="half" idx="10"/>
          </p:nvPr>
        </p:nvSpPr>
        <p:spPr/>
        <p:txBody>
          <a:bodyPr/>
          <a:lstStyle/>
          <a:p>
            <a:fld id="{A47A7691-748B-48BB-92A7-B1B3CB4E9AE9}"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29</a:t>
            </a:fld>
            <a:endParaRPr lang="en-US" altLang="en-US"/>
          </a:p>
        </p:txBody>
      </p:sp>
    </p:spTree>
    <p:extLst>
      <p:ext uri="{BB962C8B-B14F-4D97-AF65-F5344CB8AC3E}">
        <p14:creationId xmlns:p14="http://schemas.microsoft.com/office/powerpoint/2010/main" val="308249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Hadoop</a:t>
            </a:r>
            <a:endParaRPr lang="en-US" dirty="0"/>
          </a:p>
        </p:txBody>
      </p:sp>
      <p:sp>
        <p:nvSpPr>
          <p:cNvPr id="6" name="Content Placeholder 5"/>
          <p:cNvSpPr>
            <a:spLocks noGrp="1"/>
          </p:cNvSpPr>
          <p:nvPr>
            <p:ph sz="quarter" idx="1"/>
          </p:nvPr>
        </p:nvSpPr>
        <p:spPr>
          <a:xfrm>
            <a:off x="304800" y="1676400"/>
            <a:ext cx="4114800" cy="4724400"/>
          </a:xfrm>
        </p:spPr>
        <p:txBody>
          <a:bodyPr>
            <a:noAutofit/>
          </a:bodyPr>
          <a:lstStyle/>
          <a:p>
            <a:pPr marL="457200" indent="-457200" algn="just">
              <a:buFont typeface="Arial" panose="020B0604020202020204" pitchFamily="34" charset="0"/>
              <a:buChar char="•"/>
            </a:pPr>
            <a:r>
              <a:rPr lang="en-US" sz="2000" b="0" dirty="0" smtClean="0"/>
              <a:t>Apache </a:t>
            </a:r>
            <a:r>
              <a:rPr lang="en-US" sz="2000" b="0" dirty="0"/>
              <a:t>Hadoop is an </a:t>
            </a:r>
            <a:r>
              <a:rPr lang="en-US" sz="2000" dirty="0"/>
              <a:t>open source software framework</a:t>
            </a:r>
            <a:r>
              <a:rPr lang="en-US" sz="2000" b="0" dirty="0"/>
              <a:t> used to develop data processing applications which are executed in a distributed computing environment.</a:t>
            </a:r>
          </a:p>
          <a:p>
            <a:pPr marL="457200" indent="-457200" algn="just">
              <a:buFont typeface="Arial" panose="020B0604020202020204" pitchFamily="34" charset="0"/>
              <a:buChar char="•"/>
            </a:pPr>
            <a:r>
              <a:rPr lang="en-US" sz="2000" b="0" dirty="0" smtClean="0"/>
              <a:t>Applications </a:t>
            </a:r>
            <a:r>
              <a:rPr lang="en-US" sz="2000" b="0" dirty="0"/>
              <a:t>built using HADOOP are run on large data sets distributed across clusters of commodity computers. </a:t>
            </a:r>
            <a:endParaRPr lang="en-US" sz="2000" b="0" dirty="0" smtClean="0"/>
          </a:p>
          <a:p>
            <a:pPr marL="457200" indent="-457200" algn="just">
              <a:buFont typeface="Arial" panose="020B0604020202020204" pitchFamily="34" charset="0"/>
              <a:buChar char="•"/>
            </a:pPr>
            <a:r>
              <a:rPr lang="en-US" sz="2000" dirty="0" smtClean="0"/>
              <a:t>Commodity </a:t>
            </a:r>
            <a:r>
              <a:rPr lang="en-US" sz="2000" dirty="0"/>
              <a:t>computers </a:t>
            </a:r>
            <a:r>
              <a:rPr lang="en-US" sz="2000" b="0" dirty="0"/>
              <a:t>are cheap and widely available. These are mainly useful for achieving greater computational power at low cost</a:t>
            </a:r>
            <a:r>
              <a:rPr lang="en-US" sz="2000" b="0" dirty="0" smtClean="0"/>
              <a:t>.</a:t>
            </a:r>
            <a:endParaRPr lang="en-US" sz="2000" b="0" dirty="0"/>
          </a:p>
        </p:txBody>
      </p:sp>
      <p:pic>
        <p:nvPicPr>
          <p:cNvPr id="8" name="Content Placeholder 7"/>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4722166" y="1828800"/>
            <a:ext cx="3918856" cy="2057400"/>
          </a:xfrm>
          <a:effectLst>
            <a:reflection blurRad="6350" stA="50000" endA="300" endPos="55500" dist="50800" dir="5400000" sy="-100000" algn="bl" rotWithShape="0"/>
          </a:effectLst>
        </p:spPr>
      </p:pic>
      <p:pic>
        <p:nvPicPr>
          <p:cNvPr id="9" name="Picture 8"/>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10" name="Date Placeholder 9"/>
          <p:cNvSpPr>
            <a:spLocks noGrp="1"/>
          </p:cNvSpPr>
          <p:nvPr>
            <p:ph type="dt" sz="half" idx="15"/>
          </p:nvPr>
        </p:nvSpPr>
        <p:spPr/>
        <p:txBody>
          <a:bodyPr/>
          <a:lstStyle/>
          <a:p>
            <a:fld id="{23EB9ED8-100F-4537-A3B0-B3E9810967BD}" type="datetime1">
              <a:rPr lang="en-US" altLang="en-US" smtClean="0"/>
              <a:t>3/4/2020</a:t>
            </a:fld>
            <a:endParaRPr lang="en-US" altLang="en-US"/>
          </a:p>
        </p:txBody>
      </p:sp>
      <p:sp>
        <p:nvSpPr>
          <p:cNvPr id="11" name="Footer Placeholder 10"/>
          <p:cNvSpPr>
            <a:spLocks noGrp="1"/>
          </p:cNvSpPr>
          <p:nvPr>
            <p:ph type="ftr" sz="quarter" idx="17"/>
          </p:nvPr>
        </p:nvSpPr>
        <p:spPr/>
        <p:txBody>
          <a:bodyPr/>
          <a:lstStyle/>
          <a:p>
            <a:r>
              <a:rPr lang="en-US" altLang="en-US" smtClean="0"/>
              <a:t>Unit 3 | Big Data Analytics</a:t>
            </a:r>
            <a:endParaRPr lang="en-US" altLang="en-US"/>
          </a:p>
        </p:txBody>
      </p:sp>
      <p:sp>
        <p:nvSpPr>
          <p:cNvPr id="12" name="Slide Number Placeholder 11"/>
          <p:cNvSpPr>
            <a:spLocks noGrp="1"/>
          </p:cNvSpPr>
          <p:nvPr>
            <p:ph type="sldNum" sz="quarter" idx="16"/>
          </p:nvPr>
        </p:nvSpPr>
        <p:spPr/>
        <p:txBody>
          <a:bodyPr>
            <a:normAutofit fontScale="85000" lnSpcReduction="20000"/>
          </a:bodyPr>
          <a:lstStyle/>
          <a:p>
            <a:fld id="{0071EE58-B015-4895-8D88-56A1A79D7490}" type="slidenum">
              <a:rPr lang="en-US" altLang="en-US" smtClean="0"/>
              <a:pPr/>
              <a:t>3</a:t>
            </a:fld>
            <a:endParaRPr lang="en-US" altLang="en-US"/>
          </a:p>
        </p:txBody>
      </p:sp>
    </p:spTree>
    <p:extLst>
      <p:ext uri="{BB962C8B-B14F-4D97-AF65-F5344CB8AC3E}">
        <p14:creationId xmlns:p14="http://schemas.microsoft.com/office/powerpoint/2010/main" val="468149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Mining Methods</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t="20864" r="-5621"/>
          <a:stretch/>
        </p:blipFill>
        <p:spPr>
          <a:xfrm>
            <a:off x="152400" y="1600200"/>
            <a:ext cx="8991600" cy="5257800"/>
          </a:xfrm>
        </p:spPr>
      </p:pic>
      <p:sp>
        <p:nvSpPr>
          <p:cNvPr id="6" name="Date Placeholder 5"/>
          <p:cNvSpPr>
            <a:spLocks noGrp="1"/>
          </p:cNvSpPr>
          <p:nvPr>
            <p:ph type="dt" sz="half" idx="10"/>
          </p:nvPr>
        </p:nvSpPr>
        <p:spPr/>
        <p:txBody>
          <a:bodyPr/>
          <a:lstStyle/>
          <a:p>
            <a:fld id="{6EB15208-A043-4BB4-BFE0-AEA6D03D36E4}"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30</a:t>
            </a:fld>
            <a:endParaRPr lang="en-US" altLang="en-US"/>
          </a:p>
        </p:txBody>
      </p:sp>
    </p:spTree>
    <p:extLst>
      <p:ext uri="{BB962C8B-B14F-4D97-AF65-F5344CB8AC3E}">
        <p14:creationId xmlns:p14="http://schemas.microsoft.com/office/powerpoint/2010/main" val="351403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Mining Methods</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533400" y="1752600"/>
            <a:ext cx="7848600" cy="4518384"/>
          </a:xfrm>
        </p:spPr>
      </p:pic>
      <p:sp>
        <p:nvSpPr>
          <p:cNvPr id="6" name="Date Placeholder 5"/>
          <p:cNvSpPr>
            <a:spLocks noGrp="1"/>
          </p:cNvSpPr>
          <p:nvPr>
            <p:ph type="dt" sz="half" idx="10"/>
          </p:nvPr>
        </p:nvSpPr>
        <p:spPr/>
        <p:txBody>
          <a:bodyPr/>
          <a:lstStyle/>
          <a:p>
            <a:fld id="{BA974726-BD3A-4448-9436-047351FA6AD0}"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31</a:t>
            </a:fld>
            <a:endParaRPr lang="en-US" altLang="en-US"/>
          </a:p>
        </p:txBody>
      </p:sp>
    </p:spTree>
    <p:extLst>
      <p:ext uri="{BB962C8B-B14F-4D97-AF65-F5344CB8AC3E}">
        <p14:creationId xmlns:p14="http://schemas.microsoft.com/office/powerpoint/2010/main" val="3032149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Mining Methods</a:t>
            </a:r>
            <a:endParaRPr lang="en-US" dirty="0"/>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95400" y="1676400"/>
            <a:ext cx="7086600" cy="5086350"/>
          </a:xfrm>
        </p:spPr>
      </p:pic>
      <p:sp>
        <p:nvSpPr>
          <p:cNvPr id="6" name="Date Placeholder 5"/>
          <p:cNvSpPr>
            <a:spLocks noGrp="1"/>
          </p:cNvSpPr>
          <p:nvPr>
            <p:ph type="dt" sz="half" idx="10"/>
          </p:nvPr>
        </p:nvSpPr>
        <p:spPr/>
        <p:txBody>
          <a:bodyPr/>
          <a:lstStyle/>
          <a:p>
            <a:fld id="{B4C174A7-28AD-4EBA-AEBE-4AFA494E4270}"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32</a:t>
            </a:fld>
            <a:endParaRPr lang="en-US" altLang="en-US"/>
          </a:p>
        </p:txBody>
      </p:sp>
    </p:spTree>
    <p:extLst>
      <p:ext uri="{BB962C8B-B14F-4D97-AF65-F5344CB8AC3E}">
        <p14:creationId xmlns:p14="http://schemas.microsoft.com/office/powerpoint/2010/main" val="1500897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6" name="Date Placeholder 5"/>
          <p:cNvSpPr>
            <a:spLocks noGrp="1"/>
          </p:cNvSpPr>
          <p:nvPr>
            <p:ph type="dt" sz="half" idx="10"/>
          </p:nvPr>
        </p:nvSpPr>
        <p:spPr/>
        <p:txBody>
          <a:bodyPr/>
          <a:lstStyle/>
          <a:p>
            <a:fld id="{B4C174A7-28AD-4EBA-AEBE-4AFA494E4270}"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2"/>
          </p:nvPr>
        </p:nvSpPr>
        <p:spPr/>
        <p:txBody>
          <a:bodyPr>
            <a:normAutofit/>
          </a:bodyPr>
          <a:lstStyle/>
          <a:p>
            <a:fld id="{0E6713C2-6EE0-4624-9092-9156E8DBEF92}" type="slidenum">
              <a:rPr lang="en-US" altLang="en-US" smtClean="0"/>
              <a:pPr/>
              <a:t>33</a:t>
            </a:fld>
            <a:endParaRPr lang="en-US" altLang="en-US"/>
          </a:p>
        </p:txBody>
      </p:sp>
      <p:pic>
        <p:nvPicPr>
          <p:cNvPr id="32770" name="Picture 2" descr="C:\Users\Priyanka\AppData\Local\Microsoft\Windows\INetCache\IE\V0MLUO8T\Thank-You-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494" y="1489668"/>
            <a:ext cx="6029011" cy="387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14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18671"/>
            <a:ext cx="4800600" cy="548640"/>
          </a:xfrm>
        </p:spPr>
        <p:txBody>
          <a:bodyPr>
            <a:normAutofit fontScale="90000"/>
          </a:bodyPr>
          <a:lstStyle/>
          <a:p>
            <a:r>
              <a:rPr lang="en-US" dirty="0" smtClean="0"/>
              <a:t>Hadoop ECOSYSTEM</a:t>
            </a:r>
            <a:endParaRPr lang="en-US" dirty="0"/>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524000"/>
            <a:ext cx="7920891" cy="5334000"/>
          </a:xfrm>
        </p:spPr>
      </p:pic>
      <p:pic>
        <p:nvPicPr>
          <p:cNvPr id="9" name="Picture 8"/>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7" name="Date Placeholder 6"/>
          <p:cNvSpPr>
            <a:spLocks noGrp="1"/>
          </p:cNvSpPr>
          <p:nvPr>
            <p:ph type="dt" sz="half" idx="10"/>
          </p:nvPr>
        </p:nvSpPr>
        <p:spPr/>
        <p:txBody>
          <a:bodyPr/>
          <a:lstStyle/>
          <a:p>
            <a:fld id="{79C0CE36-0064-40BF-9E70-561909AEF36D}" type="datetime1">
              <a:rPr lang="en-US" altLang="en-US" smtClean="0"/>
              <a:t>3/4/2020</a:t>
            </a:fld>
            <a:endParaRPr lang="en-US" altLang="en-US"/>
          </a:p>
        </p:txBody>
      </p:sp>
      <p:sp>
        <p:nvSpPr>
          <p:cNvPr id="10" name="Footer Placeholder 9"/>
          <p:cNvSpPr>
            <a:spLocks noGrp="1"/>
          </p:cNvSpPr>
          <p:nvPr>
            <p:ph type="ftr" sz="quarter" idx="11"/>
          </p:nvPr>
        </p:nvSpPr>
        <p:spPr/>
        <p:txBody>
          <a:bodyPr/>
          <a:lstStyle/>
          <a:p>
            <a:r>
              <a:rPr lang="en-US" altLang="en-US" smtClean="0"/>
              <a:t>Unit 3 | Big Data Analytics</a:t>
            </a:r>
            <a:endParaRPr lang="en-US" altLang="en-US"/>
          </a:p>
        </p:txBody>
      </p:sp>
      <p:sp>
        <p:nvSpPr>
          <p:cNvPr id="11" name="Slide Number Placeholder 10"/>
          <p:cNvSpPr>
            <a:spLocks noGrp="1"/>
          </p:cNvSpPr>
          <p:nvPr>
            <p:ph type="sldNum" sz="quarter" idx="12"/>
          </p:nvPr>
        </p:nvSpPr>
        <p:spPr/>
        <p:txBody>
          <a:bodyPr>
            <a:normAutofit fontScale="85000" lnSpcReduction="20000"/>
          </a:bodyPr>
          <a:lstStyle/>
          <a:p>
            <a:fld id="{0E6713C2-6EE0-4624-9092-9156E8DBEF92}" type="slidenum">
              <a:rPr lang="en-US" altLang="en-US" smtClean="0"/>
              <a:pPr/>
              <a:t>4</a:t>
            </a:fld>
            <a:endParaRPr lang="en-US" altLang="en-US"/>
          </a:p>
        </p:txBody>
      </p:sp>
    </p:spTree>
    <p:extLst>
      <p:ext uri="{BB962C8B-B14F-4D97-AF65-F5344CB8AC3E}">
        <p14:creationId xmlns:p14="http://schemas.microsoft.com/office/powerpoint/2010/main" val="360628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548640"/>
          </a:xfrm>
        </p:spPr>
        <p:txBody>
          <a:bodyPr>
            <a:normAutofit fontScale="90000"/>
          </a:bodyPr>
          <a:lstStyle/>
          <a:p>
            <a:r>
              <a:rPr lang="en-US" dirty="0" smtClean="0"/>
              <a:t>HADOOP ARCHITECTURE</a:t>
            </a:r>
            <a:endParaRPr lang="en-US"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038600" y="2400300"/>
            <a:ext cx="4900287" cy="3276600"/>
          </a:xfrm>
        </p:spPr>
      </p:pic>
      <p:sp>
        <p:nvSpPr>
          <p:cNvPr id="9" name="Rectangle 8"/>
          <p:cNvSpPr/>
          <p:nvPr/>
        </p:nvSpPr>
        <p:spPr>
          <a:xfrm>
            <a:off x="4959978" y="5867400"/>
            <a:ext cx="373379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HADOOP ARCHITECTURE</a:t>
            </a:r>
            <a:endParaRPr lang="en-US" b="1" dirty="0">
              <a:solidFill>
                <a:schemeClr val="tx1"/>
              </a:solidFill>
            </a:endParaRPr>
          </a:p>
        </p:txBody>
      </p:sp>
      <p:sp>
        <p:nvSpPr>
          <p:cNvPr id="10" name="Rectangle 9"/>
          <p:cNvSpPr/>
          <p:nvPr/>
        </p:nvSpPr>
        <p:spPr>
          <a:xfrm>
            <a:off x="304800" y="1676400"/>
            <a:ext cx="3733800" cy="47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chemeClr val="tx1"/>
                </a:solidFill>
              </a:rPr>
              <a:t>Hadoop </a:t>
            </a:r>
            <a:r>
              <a:rPr lang="en-US" b="1" dirty="0">
                <a:solidFill>
                  <a:schemeClr val="tx1"/>
                </a:solidFill>
              </a:rPr>
              <a:t>MapReduce:</a:t>
            </a:r>
            <a:r>
              <a:rPr lang="en-US" dirty="0">
                <a:solidFill>
                  <a:schemeClr val="tx1"/>
                </a:solidFill>
              </a:rPr>
              <a:t> MapReduce is a computational model and software framework for writing applications which are run on Hadoop. </a:t>
            </a:r>
            <a:endParaRPr lang="en-US" dirty="0" smtClean="0">
              <a:solidFill>
                <a:schemeClr val="tx1"/>
              </a:solidFill>
            </a:endParaRPr>
          </a:p>
          <a:p>
            <a:pPr algn="just"/>
            <a:endParaRPr lang="en-US" b="1" dirty="0">
              <a:solidFill>
                <a:schemeClr val="tx1"/>
              </a:solidFill>
            </a:endParaRPr>
          </a:p>
          <a:p>
            <a:pPr algn="just"/>
            <a:r>
              <a:rPr lang="en-US" b="1" dirty="0" smtClean="0">
                <a:solidFill>
                  <a:schemeClr val="tx1"/>
                </a:solidFill>
              </a:rPr>
              <a:t>HDFS</a:t>
            </a:r>
            <a:r>
              <a:rPr lang="en-US" dirty="0">
                <a:solidFill>
                  <a:schemeClr val="tx1"/>
                </a:solidFill>
              </a:rPr>
              <a:t> (</a:t>
            </a:r>
            <a:r>
              <a:rPr lang="en-US" b="1" dirty="0">
                <a:solidFill>
                  <a:schemeClr val="tx1"/>
                </a:solidFill>
              </a:rPr>
              <a:t>Hadoop Distributed File System</a:t>
            </a:r>
            <a:r>
              <a:rPr lang="en-US" dirty="0">
                <a:solidFill>
                  <a:schemeClr val="tx1"/>
                </a:solidFill>
              </a:rPr>
              <a:t>): HDFS takes care of the storage part of Hadoop applications. MapReduce applications consume data from HDFS.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HDFS </a:t>
            </a:r>
            <a:r>
              <a:rPr lang="en-US" dirty="0">
                <a:solidFill>
                  <a:schemeClr val="tx1"/>
                </a:solidFill>
              </a:rPr>
              <a:t>creates multiple replicas of data blocks and distributes them on compute nodes in a cluster. This distribution enables reliable and extremely rapid computations.</a:t>
            </a:r>
          </a:p>
        </p:txBody>
      </p:sp>
      <p:pic>
        <p:nvPicPr>
          <p:cNvPr id="11" name="Picture 10"/>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12" name="Date Placeholder 11"/>
          <p:cNvSpPr>
            <a:spLocks noGrp="1"/>
          </p:cNvSpPr>
          <p:nvPr>
            <p:ph type="dt" sz="half" idx="10"/>
          </p:nvPr>
        </p:nvSpPr>
        <p:spPr/>
        <p:txBody>
          <a:bodyPr/>
          <a:lstStyle/>
          <a:p>
            <a:fld id="{5A51DA9D-20CE-4239-88A2-EDEACA9CE655}" type="datetime1">
              <a:rPr lang="en-US" altLang="en-US" smtClean="0"/>
              <a:t>3/4/2020</a:t>
            </a:fld>
            <a:endParaRPr lang="en-US" altLang="en-US"/>
          </a:p>
        </p:txBody>
      </p:sp>
      <p:sp>
        <p:nvSpPr>
          <p:cNvPr id="13" name="Footer Placeholder 12"/>
          <p:cNvSpPr>
            <a:spLocks noGrp="1"/>
          </p:cNvSpPr>
          <p:nvPr>
            <p:ph type="ftr" sz="quarter" idx="11"/>
          </p:nvPr>
        </p:nvSpPr>
        <p:spPr/>
        <p:txBody>
          <a:bodyPr/>
          <a:lstStyle/>
          <a:p>
            <a:r>
              <a:rPr lang="en-US" altLang="en-US" smtClean="0"/>
              <a:t>Unit 3 | Big Data Analytics</a:t>
            </a:r>
            <a:endParaRPr lang="en-US" altLang="en-US"/>
          </a:p>
        </p:txBody>
      </p:sp>
      <p:sp>
        <p:nvSpPr>
          <p:cNvPr id="14" name="Slide Number Placeholder 13"/>
          <p:cNvSpPr>
            <a:spLocks noGrp="1"/>
          </p:cNvSpPr>
          <p:nvPr>
            <p:ph type="sldNum" sz="quarter" idx="12"/>
          </p:nvPr>
        </p:nvSpPr>
        <p:spPr/>
        <p:txBody>
          <a:bodyPr>
            <a:normAutofit fontScale="85000" lnSpcReduction="20000"/>
          </a:bodyPr>
          <a:lstStyle/>
          <a:p>
            <a:fld id="{0E6713C2-6EE0-4624-9092-9156E8DBEF92}" type="slidenum">
              <a:rPr lang="en-US" altLang="en-US" smtClean="0"/>
              <a:pPr/>
              <a:t>5</a:t>
            </a:fld>
            <a:endParaRPr lang="en-US" altLang="en-US"/>
          </a:p>
        </p:txBody>
      </p:sp>
    </p:spTree>
    <p:extLst>
      <p:ext uri="{BB962C8B-B14F-4D97-AF65-F5344CB8AC3E}">
        <p14:creationId xmlns:p14="http://schemas.microsoft.com/office/powerpoint/2010/main" val="96469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548640"/>
          </a:xfrm>
        </p:spPr>
        <p:txBody>
          <a:bodyPr>
            <a:normAutofit fontScale="90000"/>
          </a:bodyPr>
          <a:lstStyle/>
          <a:p>
            <a:r>
              <a:rPr lang="en-US" dirty="0" smtClean="0"/>
              <a:t>HDFS Architecture</a:t>
            </a:r>
            <a:endParaRPr lang="en-US" dirty="0"/>
          </a:p>
        </p:txBody>
      </p:sp>
      <p:pic>
        <p:nvPicPr>
          <p:cNvPr id="12" name="Content Placeholder 1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524000"/>
            <a:ext cx="7543800" cy="5212081"/>
          </a:xfrm>
          <a:ln>
            <a:solidFill>
              <a:schemeClr val="accent3">
                <a:lumMod val="40000"/>
                <a:lumOff val="60000"/>
              </a:schemeClr>
            </a:solidFill>
          </a:ln>
        </p:spPr>
      </p:pic>
      <p:pic>
        <p:nvPicPr>
          <p:cNvPr id="13" name="Picture 12"/>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620000" y="152400"/>
            <a:ext cx="1367691" cy="533400"/>
          </a:xfrm>
          <a:prstGeom prst="rect">
            <a:avLst/>
          </a:prstGeom>
        </p:spPr>
      </p:pic>
      <p:sp>
        <p:nvSpPr>
          <p:cNvPr id="14" name="Date Placeholder 13"/>
          <p:cNvSpPr>
            <a:spLocks noGrp="1"/>
          </p:cNvSpPr>
          <p:nvPr>
            <p:ph type="dt" sz="half" idx="10"/>
          </p:nvPr>
        </p:nvSpPr>
        <p:spPr/>
        <p:txBody>
          <a:bodyPr/>
          <a:lstStyle/>
          <a:p>
            <a:fld id="{9ED7C3E6-33C8-4544-82E2-4DA1680B1B0A}" type="datetime1">
              <a:rPr lang="en-US" altLang="en-US" smtClean="0"/>
              <a:t>3/4/2020</a:t>
            </a:fld>
            <a:endParaRPr lang="en-US" altLang="en-US"/>
          </a:p>
        </p:txBody>
      </p:sp>
      <p:sp>
        <p:nvSpPr>
          <p:cNvPr id="15" name="Footer Placeholder 14"/>
          <p:cNvSpPr>
            <a:spLocks noGrp="1"/>
          </p:cNvSpPr>
          <p:nvPr>
            <p:ph type="ftr" sz="quarter" idx="11"/>
          </p:nvPr>
        </p:nvSpPr>
        <p:spPr/>
        <p:txBody>
          <a:bodyPr/>
          <a:lstStyle/>
          <a:p>
            <a:r>
              <a:rPr lang="en-US" altLang="en-US" smtClean="0"/>
              <a:t>Unit 3 | Big Data Analytics</a:t>
            </a:r>
            <a:endParaRPr lang="en-US" altLang="en-US"/>
          </a:p>
        </p:txBody>
      </p:sp>
      <p:sp>
        <p:nvSpPr>
          <p:cNvPr id="16" name="Slide Number Placeholder 15"/>
          <p:cNvSpPr>
            <a:spLocks noGrp="1"/>
          </p:cNvSpPr>
          <p:nvPr>
            <p:ph type="sldNum" sz="quarter" idx="12"/>
          </p:nvPr>
        </p:nvSpPr>
        <p:spPr/>
        <p:txBody>
          <a:bodyPr>
            <a:normAutofit fontScale="85000" lnSpcReduction="20000"/>
          </a:bodyPr>
          <a:lstStyle/>
          <a:p>
            <a:fld id="{0E6713C2-6EE0-4624-9092-9156E8DBEF92}" type="slidenum">
              <a:rPr lang="en-US" altLang="en-US" smtClean="0"/>
              <a:pPr/>
              <a:t>6</a:t>
            </a:fld>
            <a:endParaRPr lang="en-US" altLang="en-US"/>
          </a:p>
        </p:txBody>
      </p:sp>
    </p:spTree>
    <p:extLst>
      <p:ext uri="{BB962C8B-B14F-4D97-AF65-F5344CB8AC3E}">
        <p14:creationId xmlns:p14="http://schemas.microsoft.com/office/powerpoint/2010/main" val="220665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Architecture</a:t>
            </a:r>
            <a:endParaRPr lang="en-US" dirty="0"/>
          </a:p>
        </p:txBody>
      </p:sp>
      <p:sp>
        <p:nvSpPr>
          <p:cNvPr id="3" name="Content Placeholder 2"/>
          <p:cNvSpPr>
            <a:spLocks noGrp="1"/>
          </p:cNvSpPr>
          <p:nvPr>
            <p:ph sz="quarter" idx="1"/>
          </p:nvPr>
        </p:nvSpPr>
        <p:spPr>
          <a:xfrm>
            <a:off x="838200" y="1600200"/>
            <a:ext cx="3672840" cy="3855720"/>
          </a:xfrm>
        </p:spPr>
        <p:txBody>
          <a:bodyPr>
            <a:noAutofit/>
          </a:bodyPr>
          <a:lstStyle/>
          <a:p>
            <a:pPr algn="just">
              <a:buFont typeface="Arial" panose="020B0604020202020204" pitchFamily="34" charset="0"/>
              <a:buChar char="•"/>
            </a:pPr>
            <a:r>
              <a:rPr lang="en-US" sz="1800" b="0" dirty="0"/>
              <a:t>A file on HDFS is split into multiple bocks and each is replicated within the Hadoop cluster. </a:t>
            </a:r>
            <a:endParaRPr lang="en-US" sz="1800" b="0" dirty="0" smtClean="0"/>
          </a:p>
          <a:p>
            <a:pPr algn="just">
              <a:buFont typeface="Arial" panose="020B0604020202020204" pitchFamily="34" charset="0"/>
              <a:buChar char="•"/>
            </a:pPr>
            <a:r>
              <a:rPr lang="en-US" sz="1800" b="0" dirty="0" smtClean="0"/>
              <a:t>A </a:t>
            </a:r>
            <a:r>
              <a:rPr lang="en-US" sz="1800" b="0" dirty="0"/>
              <a:t>block on HDFS is a blob of data within the underlying file system with a </a:t>
            </a:r>
            <a:r>
              <a:rPr lang="en-US" sz="1800" dirty="0"/>
              <a:t>default size of 64MB</a:t>
            </a:r>
            <a:r>
              <a:rPr lang="en-US" sz="1800" b="0" dirty="0"/>
              <a:t>.The size of a block can be extended up to 256 MB based on the requirements</a:t>
            </a:r>
            <a:r>
              <a:rPr lang="en-US" sz="1800" b="0" dirty="0" smtClean="0"/>
              <a:t>.</a:t>
            </a:r>
          </a:p>
          <a:p>
            <a:pPr algn="just">
              <a:buFont typeface="Arial" panose="020B0604020202020204" pitchFamily="34" charset="0"/>
              <a:buChar char="•"/>
            </a:pPr>
            <a:r>
              <a:rPr lang="en-US" sz="1800" dirty="0"/>
              <a:t>Hadoop Distributed File System (HDFS)</a:t>
            </a:r>
            <a:r>
              <a:rPr lang="en-US" sz="1800" b="0" dirty="0"/>
              <a:t> stores the application data and file system metadata separately on dedicated servers. </a:t>
            </a:r>
            <a:endParaRPr lang="en-US" sz="1800" b="0" dirty="0" smtClean="0"/>
          </a:p>
          <a:p>
            <a:pPr algn="just">
              <a:buFont typeface="Arial" panose="020B0604020202020204" pitchFamily="34" charset="0"/>
              <a:buChar char="•"/>
            </a:pPr>
            <a:endParaRPr lang="en-US" sz="1800" dirty="0"/>
          </a:p>
        </p:txBody>
      </p:sp>
      <p:sp>
        <p:nvSpPr>
          <p:cNvPr id="5" name="Content Placeholder 4"/>
          <p:cNvSpPr>
            <a:spLocks noGrp="1"/>
          </p:cNvSpPr>
          <p:nvPr>
            <p:ph sz="quarter" idx="2"/>
          </p:nvPr>
        </p:nvSpPr>
        <p:spPr>
          <a:xfrm>
            <a:off x="4826508" y="1541707"/>
            <a:ext cx="3605784" cy="3712464"/>
          </a:xfrm>
        </p:spPr>
        <p:txBody>
          <a:bodyPr>
            <a:noAutofit/>
          </a:bodyPr>
          <a:lstStyle/>
          <a:p>
            <a:pPr algn="just">
              <a:buFont typeface="Arial" panose="020B0604020202020204" pitchFamily="34" charset="0"/>
              <a:buChar char="•"/>
            </a:pPr>
            <a:r>
              <a:rPr lang="en-US" sz="1800" dirty="0" err="1"/>
              <a:t>NameNode</a:t>
            </a:r>
            <a:r>
              <a:rPr lang="en-US" sz="1800" b="0" dirty="0"/>
              <a:t> and </a:t>
            </a:r>
            <a:r>
              <a:rPr lang="en-US" sz="1800" dirty="0" err="1"/>
              <a:t>DataNode</a:t>
            </a:r>
            <a:r>
              <a:rPr lang="en-US" sz="1800" dirty="0"/>
              <a:t> </a:t>
            </a:r>
            <a:r>
              <a:rPr lang="en-US" sz="1800" b="0" dirty="0"/>
              <a:t>are the two critical components of the Hadoop HDFS architecture. </a:t>
            </a:r>
          </a:p>
          <a:p>
            <a:pPr algn="just">
              <a:buFont typeface="Arial" panose="020B0604020202020204" pitchFamily="34" charset="0"/>
              <a:buChar char="•"/>
            </a:pPr>
            <a:r>
              <a:rPr lang="en-US" sz="1800" b="0" dirty="0"/>
              <a:t>Application data is stored on servers referred to as </a:t>
            </a:r>
            <a:r>
              <a:rPr lang="en-US" sz="1800" dirty="0" err="1"/>
              <a:t>DataNodes</a:t>
            </a:r>
            <a:r>
              <a:rPr lang="en-US" sz="1800" b="0" dirty="0"/>
              <a:t> and file system metadata is stored on servers referred to as </a:t>
            </a:r>
            <a:r>
              <a:rPr lang="en-US" sz="1800" dirty="0" err="1"/>
              <a:t>NameNode</a:t>
            </a:r>
            <a:r>
              <a:rPr lang="en-US" sz="1800" b="0" dirty="0"/>
              <a:t>. HDFS replicates the file content on multiple </a:t>
            </a:r>
            <a:r>
              <a:rPr lang="en-US" sz="1800" b="0" dirty="0" err="1"/>
              <a:t>DataNodes</a:t>
            </a:r>
            <a:r>
              <a:rPr lang="en-US" sz="1800" b="0" dirty="0"/>
              <a:t> based on the replication factor to ensure reliability of data.</a:t>
            </a:r>
            <a:endParaRPr lang="en-US" sz="1800"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6" name="Rectangle 5"/>
          <p:cNvSpPr/>
          <p:nvPr/>
        </p:nvSpPr>
        <p:spPr>
          <a:xfrm>
            <a:off x="1077277" y="5723291"/>
            <a:ext cx="7696200" cy="646331"/>
          </a:xfrm>
          <a:prstGeom prst="rect">
            <a:avLst/>
          </a:prstGeom>
        </p:spPr>
        <p:txBody>
          <a:bodyPr wrap="square">
            <a:spAutoFit/>
          </a:bodyPr>
          <a:lstStyle/>
          <a:p>
            <a:pPr algn="ctr"/>
            <a:r>
              <a:rPr lang="en-US" i="1" dirty="0">
                <a:solidFill>
                  <a:schemeClr val="accent1">
                    <a:lumMod val="50000"/>
                  </a:schemeClr>
                </a:solidFill>
                <a:latin typeface="+mn-lt"/>
              </a:rPr>
              <a:t>Java is the native language of HDFS. Hence one can deploy </a:t>
            </a:r>
            <a:r>
              <a:rPr lang="en-US" i="1" dirty="0" err="1">
                <a:solidFill>
                  <a:schemeClr val="accent1">
                    <a:lumMod val="50000"/>
                  </a:schemeClr>
                </a:solidFill>
                <a:latin typeface="+mn-lt"/>
              </a:rPr>
              <a:t>DataNode</a:t>
            </a:r>
            <a:r>
              <a:rPr lang="en-US" i="1" dirty="0">
                <a:solidFill>
                  <a:schemeClr val="accent1">
                    <a:lumMod val="50000"/>
                  </a:schemeClr>
                </a:solidFill>
                <a:latin typeface="+mn-lt"/>
              </a:rPr>
              <a:t> and </a:t>
            </a:r>
            <a:r>
              <a:rPr lang="en-US" i="1" dirty="0" err="1">
                <a:solidFill>
                  <a:schemeClr val="accent1">
                    <a:lumMod val="50000"/>
                  </a:schemeClr>
                </a:solidFill>
                <a:latin typeface="+mn-lt"/>
              </a:rPr>
              <a:t>NameNode</a:t>
            </a:r>
            <a:r>
              <a:rPr lang="en-US" i="1" dirty="0">
                <a:solidFill>
                  <a:schemeClr val="accent1">
                    <a:lumMod val="50000"/>
                  </a:schemeClr>
                </a:solidFill>
                <a:latin typeface="+mn-lt"/>
              </a:rPr>
              <a:t> on machines having Java installed. </a:t>
            </a:r>
          </a:p>
        </p:txBody>
      </p:sp>
      <p:sp>
        <p:nvSpPr>
          <p:cNvPr id="7" name="Date Placeholder 6"/>
          <p:cNvSpPr>
            <a:spLocks noGrp="1"/>
          </p:cNvSpPr>
          <p:nvPr>
            <p:ph type="dt" sz="half" idx="15"/>
          </p:nvPr>
        </p:nvSpPr>
        <p:spPr/>
        <p:txBody>
          <a:bodyPr/>
          <a:lstStyle/>
          <a:p>
            <a:fld id="{90617993-EA28-45C3-BB88-06A77A6270E5}" type="datetime1">
              <a:rPr lang="en-US" altLang="en-US" smtClean="0"/>
              <a:t>3/4/2020</a:t>
            </a:fld>
            <a:endParaRPr lang="en-US" altLang="en-US"/>
          </a:p>
        </p:txBody>
      </p:sp>
      <p:sp>
        <p:nvSpPr>
          <p:cNvPr id="8" name="Footer Placeholder 7"/>
          <p:cNvSpPr>
            <a:spLocks noGrp="1"/>
          </p:cNvSpPr>
          <p:nvPr>
            <p:ph type="ftr" sz="quarter" idx="17"/>
          </p:nvPr>
        </p:nvSpPr>
        <p:spPr/>
        <p:txBody>
          <a:bodyPr/>
          <a:lstStyle/>
          <a:p>
            <a:r>
              <a:rPr lang="en-US" altLang="en-US" smtClean="0"/>
              <a:t>Unit 3 | Big Data Analytics</a:t>
            </a:r>
            <a:endParaRPr lang="en-US" altLang="en-US"/>
          </a:p>
        </p:txBody>
      </p:sp>
      <p:sp>
        <p:nvSpPr>
          <p:cNvPr id="9" name="Slide Number Placeholder 8"/>
          <p:cNvSpPr>
            <a:spLocks noGrp="1"/>
          </p:cNvSpPr>
          <p:nvPr>
            <p:ph type="sldNum" sz="quarter" idx="16"/>
          </p:nvPr>
        </p:nvSpPr>
        <p:spPr/>
        <p:txBody>
          <a:bodyPr>
            <a:normAutofit fontScale="85000" lnSpcReduction="20000"/>
          </a:bodyPr>
          <a:lstStyle/>
          <a:p>
            <a:fld id="{0071EE58-B015-4895-8D88-56A1A79D7490}" type="slidenum">
              <a:rPr lang="en-US" altLang="en-US" smtClean="0"/>
              <a:pPr/>
              <a:t>7</a:t>
            </a:fld>
            <a:endParaRPr lang="en-US" altLang="en-US"/>
          </a:p>
        </p:txBody>
      </p:sp>
    </p:spTree>
    <p:extLst>
      <p:ext uri="{BB962C8B-B14F-4D97-AF65-F5344CB8AC3E}">
        <p14:creationId xmlns:p14="http://schemas.microsoft.com/office/powerpoint/2010/main" val="385565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 Name&amp; Data NODE</a:t>
            </a:r>
            <a:endParaRPr lang="en-US" dirty="0"/>
          </a:p>
        </p:txBody>
      </p:sp>
      <p:sp>
        <p:nvSpPr>
          <p:cNvPr id="8" name="Text Placeholder 7"/>
          <p:cNvSpPr>
            <a:spLocks noGrp="1"/>
          </p:cNvSpPr>
          <p:nvPr>
            <p:ph sz="quarter" idx="1"/>
          </p:nvPr>
        </p:nvSpPr>
        <p:spPr>
          <a:xfrm>
            <a:off x="609600" y="1589567"/>
            <a:ext cx="8305800" cy="4572000"/>
          </a:xfrm>
        </p:spPr>
        <p:txBody>
          <a:bodyPr>
            <a:noAutofit/>
          </a:bodyPr>
          <a:lstStyle/>
          <a:p>
            <a:pPr algn="just"/>
            <a:r>
              <a:rPr lang="en-US" sz="1800" dirty="0"/>
              <a:t>HDFS has a </a:t>
            </a:r>
            <a:r>
              <a:rPr lang="en-US" sz="1800" b="1" dirty="0"/>
              <a:t>Master-slave architecture</a:t>
            </a:r>
            <a:r>
              <a:rPr lang="en-US" sz="1800" dirty="0"/>
              <a:t>. </a:t>
            </a:r>
            <a:endParaRPr lang="en-US" sz="1800" dirty="0" smtClean="0"/>
          </a:p>
          <a:p>
            <a:pPr algn="just"/>
            <a:r>
              <a:rPr lang="en-US" sz="1800" dirty="0" smtClean="0"/>
              <a:t>The </a:t>
            </a:r>
            <a:r>
              <a:rPr lang="en-US" sz="1800" dirty="0"/>
              <a:t>daemon called </a:t>
            </a:r>
            <a:r>
              <a:rPr lang="en-US" sz="1800" b="1" dirty="0" err="1"/>
              <a:t>NameNode</a:t>
            </a:r>
            <a:r>
              <a:rPr lang="en-US" sz="1800" dirty="0"/>
              <a:t> runs on the master server. It is responsible for Namespace management and regulates file access by the client. </a:t>
            </a:r>
            <a:endParaRPr lang="en-US" sz="1800" dirty="0" smtClean="0"/>
          </a:p>
          <a:p>
            <a:pPr algn="just"/>
            <a:r>
              <a:rPr lang="en-US" sz="1800" b="1" dirty="0" err="1" smtClean="0"/>
              <a:t>DataNode</a:t>
            </a:r>
            <a:r>
              <a:rPr lang="en-US" sz="1800" b="1" dirty="0" smtClean="0"/>
              <a:t> </a:t>
            </a:r>
            <a:r>
              <a:rPr lang="en-US" sz="1800" dirty="0"/>
              <a:t>daemon runs on slave nodes. It is responsible for storing actual business </a:t>
            </a:r>
            <a:r>
              <a:rPr lang="en-US" sz="1800" dirty="0" smtClean="0"/>
              <a:t>data</a:t>
            </a:r>
            <a:endParaRPr lang="en-US" sz="1800" dirty="0"/>
          </a:p>
        </p:txBody>
      </p:sp>
      <p:pic>
        <p:nvPicPr>
          <p:cNvPr id="10" name="Content Placeholder 9"/>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1828800" y="3048000"/>
            <a:ext cx="5943600" cy="3694534"/>
          </a:xfrm>
        </p:spPr>
      </p:pic>
      <p:pic>
        <p:nvPicPr>
          <p:cNvPr id="4" name="Picture 3"/>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11" name="Date Placeholder 10"/>
          <p:cNvSpPr>
            <a:spLocks noGrp="1"/>
          </p:cNvSpPr>
          <p:nvPr>
            <p:ph type="dt" sz="half" idx="15"/>
          </p:nvPr>
        </p:nvSpPr>
        <p:spPr/>
        <p:txBody>
          <a:bodyPr/>
          <a:lstStyle/>
          <a:p>
            <a:fld id="{04D7B03F-C68F-4D6B-859B-FE7D1CC49E07}" type="datetime1">
              <a:rPr lang="en-US" altLang="en-US" smtClean="0"/>
              <a:t>3/4/2020</a:t>
            </a:fld>
            <a:endParaRPr lang="en-US" altLang="en-US"/>
          </a:p>
        </p:txBody>
      </p:sp>
      <p:sp>
        <p:nvSpPr>
          <p:cNvPr id="13" name="Footer Placeholder 12"/>
          <p:cNvSpPr>
            <a:spLocks noGrp="1"/>
          </p:cNvSpPr>
          <p:nvPr>
            <p:ph type="ftr" sz="quarter" idx="17"/>
          </p:nvPr>
        </p:nvSpPr>
        <p:spPr/>
        <p:txBody>
          <a:bodyPr/>
          <a:lstStyle/>
          <a:p>
            <a:r>
              <a:rPr lang="en-US" altLang="en-US" smtClean="0"/>
              <a:t>Unit 3 | Big Data Analytics</a:t>
            </a:r>
            <a:endParaRPr lang="en-US" altLang="en-US"/>
          </a:p>
        </p:txBody>
      </p:sp>
      <p:sp>
        <p:nvSpPr>
          <p:cNvPr id="14" name="Slide Number Placeholder 13"/>
          <p:cNvSpPr>
            <a:spLocks noGrp="1"/>
          </p:cNvSpPr>
          <p:nvPr>
            <p:ph type="sldNum" sz="quarter" idx="16"/>
          </p:nvPr>
        </p:nvSpPr>
        <p:spPr/>
        <p:txBody>
          <a:bodyPr>
            <a:normAutofit fontScale="85000" lnSpcReduction="20000"/>
          </a:bodyPr>
          <a:lstStyle/>
          <a:p>
            <a:fld id="{0071EE58-B015-4895-8D88-56A1A79D7490}" type="slidenum">
              <a:rPr lang="en-US" altLang="en-US" smtClean="0"/>
              <a:pPr/>
              <a:t>8</a:t>
            </a:fld>
            <a:endParaRPr lang="en-US" altLang="en-US"/>
          </a:p>
        </p:txBody>
      </p:sp>
    </p:spTree>
    <p:extLst>
      <p:ext uri="{BB962C8B-B14F-4D97-AF65-F5344CB8AC3E}">
        <p14:creationId xmlns:p14="http://schemas.microsoft.com/office/powerpoint/2010/main" val="351041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 Name&amp; Data NODE</a:t>
            </a:r>
            <a:endParaRPr lang="en-US" dirty="0"/>
          </a:p>
        </p:txBody>
      </p:sp>
      <p:sp>
        <p:nvSpPr>
          <p:cNvPr id="8" name="Text Placeholder 7"/>
          <p:cNvSpPr>
            <a:spLocks noGrp="1"/>
          </p:cNvSpPr>
          <p:nvPr>
            <p:ph sz="quarter" idx="1"/>
          </p:nvPr>
        </p:nvSpPr>
        <p:spPr/>
        <p:txBody>
          <a:bodyPr>
            <a:normAutofit/>
          </a:bodyPr>
          <a:lstStyle/>
          <a:p>
            <a:pPr algn="just"/>
            <a:r>
              <a:rPr lang="en-US" sz="2400" dirty="0" smtClean="0"/>
              <a:t>Internally</a:t>
            </a:r>
            <a:r>
              <a:rPr lang="en-US" sz="2400" dirty="0"/>
              <a:t>, a file gets split into a number of data blocks and stored on a group of slave machines</a:t>
            </a:r>
            <a:r>
              <a:rPr lang="en-US" sz="2400" dirty="0" smtClean="0"/>
              <a:t>.</a:t>
            </a:r>
          </a:p>
          <a:p>
            <a:pPr algn="just"/>
            <a:r>
              <a:rPr lang="en-US" sz="2400" dirty="0" smtClean="0"/>
              <a:t> </a:t>
            </a:r>
            <a:r>
              <a:rPr lang="en-US" sz="2400" dirty="0" err="1"/>
              <a:t>Namenode</a:t>
            </a:r>
            <a:r>
              <a:rPr lang="en-US" sz="2400" dirty="0"/>
              <a:t> manages modifications to file system namespace. These are actions like the opening, closing and renaming files or directories. </a:t>
            </a:r>
            <a:endParaRPr lang="en-US" sz="2400" dirty="0" smtClean="0"/>
          </a:p>
          <a:p>
            <a:pPr algn="just"/>
            <a:r>
              <a:rPr lang="en-US" sz="2400" dirty="0" err="1" smtClean="0"/>
              <a:t>NameNode</a:t>
            </a:r>
            <a:r>
              <a:rPr lang="en-US" sz="2400" dirty="0" smtClean="0"/>
              <a:t> </a:t>
            </a:r>
            <a:r>
              <a:rPr lang="en-US" sz="2400" dirty="0"/>
              <a:t>also keeps track of mapping of blocks to </a:t>
            </a:r>
            <a:r>
              <a:rPr lang="en-US" sz="2400" dirty="0" err="1"/>
              <a:t>DataNodes</a:t>
            </a:r>
            <a:r>
              <a:rPr lang="en-US" sz="2400" dirty="0"/>
              <a:t>. </a:t>
            </a:r>
            <a:endParaRPr lang="en-US" sz="2400" dirty="0" smtClean="0"/>
          </a:p>
          <a:p>
            <a:pPr algn="just"/>
            <a:r>
              <a:rPr lang="en-US" sz="2400" dirty="0" smtClean="0"/>
              <a:t>This </a:t>
            </a:r>
            <a:r>
              <a:rPr lang="en-US" sz="2400" dirty="0" err="1"/>
              <a:t>DataNodes</a:t>
            </a:r>
            <a:r>
              <a:rPr lang="en-US" sz="2400" dirty="0"/>
              <a:t> serves read/write request from the file system’s client. </a:t>
            </a:r>
            <a:endParaRPr lang="en-US" sz="2400" dirty="0" smtClean="0"/>
          </a:p>
          <a:p>
            <a:pPr algn="just"/>
            <a:r>
              <a:rPr lang="en-US" sz="2400" dirty="0" err="1" smtClean="0"/>
              <a:t>DataNode</a:t>
            </a:r>
            <a:r>
              <a:rPr lang="en-US" sz="2400" dirty="0" smtClean="0"/>
              <a:t> </a:t>
            </a:r>
            <a:r>
              <a:rPr lang="en-US" sz="2400" dirty="0"/>
              <a:t>also creates, deletes and replicates blocks on demand from </a:t>
            </a:r>
            <a:r>
              <a:rPr lang="en-US" sz="2400" dirty="0" err="1"/>
              <a:t>NameNode</a:t>
            </a:r>
            <a:r>
              <a:rPr lang="en-US" sz="2400" dirty="0"/>
              <a:t>.</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Date Placeholder 2"/>
          <p:cNvSpPr>
            <a:spLocks noGrp="1"/>
          </p:cNvSpPr>
          <p:nvPr>
            <p:ph type="dt" sz="half" idx="10"/>
          </p:nvPr>
        </p:nvSpPr>
        <p:spPr/>
        <p:txBody>
          <a:bodyPr/>
          <a:lstStyle/>
          <a:p>
            <a:fld id="{D22031D5-5C44-49F2-9D25-74D48E0223F5}" type="datetime1">
              <a:rPr lang="en-US" altLang="en-US" smtClean="0"/>
              <a:t>3/4/2020</a:t>
            </a:fld>
            <a:endParaRPr lang="en-US" altLang="en-US"/>
          </a:p>
        </p:txBody>
      </p:sp>
      <p:sp>
        <p:nvSpPr>
          <p:cNvPr id="5" name="Footer Placeholder 4"/>
          <p:cNvSpPr>
            <a:spLocks noGrp="1"/>
          </p:cNvSpPr>
          <p:nvPr>
            <p:ph type="ftr" sz="quarter" idx="11"/>
          </p:nvPr>
        </p:nvSpPr>
        <p:spPr/>
        <p:txBody>
          <a:bodyPr/>
          <a:lstStyle/>
          <a:p>
            <a:r>
              <a:rPr lang="en-US" altLang="en-US" smtClean="0"/>
              <a:t>Unit 3 | Big Data Analytics</a:t>
            </a:r>
            <a:endParaRPr lang="en-US" altLang="en-US"/>
          </a:p>
        </p:txBody>
      </p:sp>
      <p:sp>
        <p:nvSpPr>
          <p:cNvPr id="6" name="Slide Number Placeholder 5"/>
          <p:cNvSpPr>
            <a:spLocks noGrp="1"/>
          </p:cNvSpPr>
          <p:nvPr>
            <p:ph type="sldNum" sz="quarter" idx="12"/>
          </p:nvPr>
        </p:nvSpPr>
        <p:spPr/>
        <p:txBody>
          <a:bodyPr>
            <a:normAutofit fontScale="85000" lnSpcReduction="20000"/>
          </a:bodyPr>
          <a:lstStyle/>
          <a:p>
            <a:fld id="{0E6713C2-6EE0-4624-9092-9156E8DBEF92}" type="slidenum">
              <a:rPr lang="en-US" altLang="en-US" smtClean="0"/>
              <a:pPr/>
              <a:t>9</a:t>
            </a:fld>
            <a:endParaRPr lang="en-US" altLang="en-US"/>
          </a:p>
        </p:txBody>
      </p:sp>
    </p:spTree>
    <p:extLst>
      <p:ext uri="{BB962C8B-B14F-4D97-AF65-F5344CB8AC3E}">
        <p14:creationId xmlns:p14="http://schemas.microsoft.com/office/powerpoint/2010/main" val="31339071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156</TotalTime>
  <Words>1146</Words>
  <Application>Microsoft Office PowerPoint</Application>
  <PresentationFormat>On-screen Show (4:3)</PresentationFormat>
  <Paragraphs>198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Tw Cen MT</vt:lpstr>
      <vt:lpstr>Wingdings</vt:lpstr>
      <vt:lpstr>Wingdings 2</vt:lpstr>
      <vt:lpstr>Median</vt:lpstr>
      <vt:lpstr>Big DATA &amp; HADOOP | MACHINE LEARNING</vt:lpstr>
      <vt:lpstr>BIG DATA | AT A GLANCE</vt:lpstr>
      <vt:lpstr>What is Hadoop</vt:lpstr>
      <vt:lpstr>Hadoop ECOSYSTEM</vt:lpstr>
      <vt:lpstr>HADOOP ARCHITECTURE</vt:lpstr>
      <vt:lpstr>HDFS Architecture</vt:lpstr>
      <vt:lpstr>HDFS Architecture</vt:lpstr>
      <vt:lpstr>HDFS | Name&amp; Data NODE</vt:lpstr>
      <vt:lpstr>HDFS | Name&amp; Data NODE</vt:lpstr>
      <vt:lpstr>HDFS | Blocks</vt:lpstr>
      <vt:lpstr>HDFS | Blocks</vt:lpstr>
      <vt:lpstr>HDFS | Block Replication</vt:lpstr>
      <vt:lpstr>Map Reduce</vt:lpstr>
      <vt:lpstr>Map Reduce</vt:lpstr>
      <vt:lpstr>Map Reduce</vt:lpstr>
      <vt:lpstr>Map Reduce</vt:lpstr>
      <vt:lpstr>Map Reduce</vt:lpstr>
      <vt:lpstr>Map Reduce</vt:lpstr>
      <vt:lpstr>Map Reduce| Map Function</vt:lpstr>
      <vt:lpstr>Map Reduce| Reduce </vt:lpstr>
      <vt:lpstr>Machine Learning </vt:lpstr>
      <vt:lpstr>Machine Learning</vt:lpstr>
      <vt:lpstr>What is Machine Learning</vt:lpstr>
      <vt:lpstr>ML Vs Traditional Programming</vt:lpstr>
      <vt:lpstr>ML &amp; Deep Learning</vt:lpstr>
      <vt:lpstr>AI &amp; ML</vt:lpstr>
      <vt:lpstr>Machine Learning Types</vt:lpstr>
      <vt:lpstr>Machine Learning Types</vt:lpstr>
      <vt:lpstr>Machine Learning Types</vt:lpstr>
      <vt:lpstr>Data Mining Methods</vt:lpstr>
      <vt:lpstr>Data Mining Methods</vt:lpstr>
      <vt:lpstr>Data Mining Methods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&amp; HADOOP | MACHINE LEARNING</dc:title>
  <dc:creator>Priyanka Nair</dc:creator>
  <cp:lastModifiedBy>LENOVO</cp:lastModifiedBy>
  <cp:revision>21</cp:revision>
  <cp:lastPrinted>1601-01-01T00:00:00Z</cp:lastPrinted>
  <dcterms:created xsi:type="dcterms:W3CDTF">2020-02-22T16:08:38Z</dcterms:created>
  <dcterms:modified xsi:type="dcterms:W3CDTF">2020-03-04T04:43:58Z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TC010721291033</vt:lpwstr>
  </property>
</Properties>
</file>