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sldIdLst>
    <p:sldId id="256" r:id="rId2"/>
    <p:sldId id="25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1" r:id="rId34"/>
    <p:sldId id="322" r:id="rId35"/>
    <p:sldId id="323" r:id="rId36"/>
    <p:sldId id="324"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99"/>
    <a:srgbClr val="00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649" autoAdjust="0"/>
  </p:normalViewPr>
  <p:slideViewPr>
    <p:cSldViewPr>
      <p:cViewPr>
        <p:scale>
          <a:sx n="70" d="100"/>
          <a:sy n="70" d="100"/>
        </p:scale>
        <p:origin x="-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8B3F1-63C8-409D-8F18-F50236E04EB5}" type="datetimeFigureOut">
              <a:rPr lang="en-US" smtClean="0"/>
              <a:t>2/22/2020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1E95-8F4E-4180-96DE-4F6E40A0371C}" type="slidenum">
              <a:rPr lang="en-US" smtClean="0"/>
              <a:t>‹#›</a:t>
            </a:fld>
            <a:endParaRPr lang="en-US"/>
          </a:p>
        </p:txBody>
      </p:sp>
    </p:spTree>
    <p:extLst>
      <p:ext uri="{BB962C8B-B14F-4D97-AF65-F5344CB8AC3E}">
        <p14:creationId xmlns:p14="http://schemas.microsoft.com/office/powerpoint/2010/main" val="263097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B05D9B0-36C0-4BDC-ABF1-8F873ACA34E8}" type="datetime1">
              <a:rPr lang="en-US" altLang="en-US" smtClean="0"/>
              <a:t>2/23/2020</a:t>
            </a:fld>
            <a:endParaRPr lang="en-US"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ltLang="en-US" smtClean="0"/>
              <a:t>Unit 4 | Big Data Analytics</a:t>
            </a:r>
            <a:endParaRPr lang="en-US" alt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204D09B-AA30-422C-B137-268114EA8A41}"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8E8A39-F9AB-45B6-9B5F-234A696BD363}" type="datetime1">
              <a:rPr lang="en-US" altLang="en-US" smtClean="0"/>
              <a:t>2/23/2020</a:t>
            </a:fld>
            <a:endParaRPr lang="en-US" altLang="en-US"/>
          </a:p>
        </p:txBody>
      </p:sp>
      <p:sp>
        <p:nvSpPr>
          <p:cNvPr id="5" name="Footer Placeholder 4"/>
          <p:cNvSpPr>
            <a:spLocks noGrp="1"/>
          </p:cNvSpPr>
          <p:nvPr>
            <p:ph type="ftr" sz="quarter" idx="11"/>
          </p:nvPr>
        </p:nvSpPr>
        <p:spPr/>
        <p:txBody>
          <a:bodyPr/>
          <a:lstStyle/>
          <a:p>
            <a:r>
              <a:rPr lang="en-US" altLang="en-US" smtClean="0"/>
              <a:t>Unit 4 | Big Data Analytics</a:t>
            </a:r>
            <a:endParaRPr lang="en-US" altLang="en-US"/>
          </a:p>
        </p:txBody>
      </p:sp>
      <p:sp>
        <p:nvSpPr>
          <p:cNvPr id="6" name="Slide Number Placeholder 5"/>
          <p:cNvSpPr>
            <a:spLocks noGrp="1"/>
          </p:cNvSpPr>
          <p:nvPr>
            <p:ph type="sldNum" sz="quarter" idx="12"/>
          </p:nvPr>
        </p:nvSpPr>
        <p:spPr/>
        <p:txBody>
          <a:bodyPr/>
          <a:lstStyle/>
          <a:p>
            <a:fld id="{0D5CC4DD-7FC4-4131-8A62-D3580B6E9FB7}"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49B4E01-4F45-4201-8CFF-793080E846AA}" type="datetime1">
              <a:rPr lang="en-US" altLang="en-US" smtClean="0"/>
              <a:t>2/23/2020</a:t>
            </a:fld>
            <a:endParaRPr lang="en-US" altLang="en-US"/>
          </a:p>
        </p:txBody>
      </p:sp>
      <p:sp>
        <p:nvSpPr>
          <p:cNvPr id="5" name="Footer Placeholder 4"/>
          <p:cNvSpPr>
            <a:spLocks noGrp="1"/>
          </p:cNvSpPr>
          <p:nvPr>
            <p:ph type="ftr" sz="quarter" idx="11"/>
          </p:nvPr>
        </p:nvSpPr>
        <p:spPr>
          <a:xfrm>
            <a:off x="457201" y="6248207"/>
            <a:ext cx="5573483" cy="365125"/>
          </a:xfrm>
        </p:spPr>
        <p:txBody>
          <a:bodyPr/>
          <a:lstStyle/>
          <a:p>
            <a:r>
              <a:rPr lang="en-US" altLang="en-US" smtClean="0"/>
              <a:t>Unit 4 | Big Data Analytics</a:t>
            </a:r>
            <a:endParaRPr lang="en-US" alt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792132-BCAA-4641-B2ED-0E3AEDF77DF5}"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A344C3-3038-4D57-B2B9-6D8258450695}" type="datetime1">
              <a:rPr lang="en-US" altLang="en-US" smtClean="0"/>
              <a:t>2/23/2020</a:t>
            </a:fld>
            <a:endParaRPr lang="en-US" altLang="en-US"/>
          </a:p>
        </p:txBody>
      </p:sp>
      <p:sp>
        <p:nvSpPr>
          <p:cNvPr id="5" name="Footer Placeholder 4"/>
          <p:cNvSpPr>
            <a:spLocks noGrp="1"/>
          </p:cNvSpPr>
          <p:nvPr>
            <p:ph type="ftr" sz="quarter" idx="11"/>
          </p:nvPr>
        </p:nvSpPr>
        <p:spPr/>
        <p:txBody>
          <a:bodyPr/>
          <a:lstStyle/>
          <a:p>
            <a:r>
              <a:rPr lang="en-US" altLang="en-US" smtClean="0"/>
              <a:t>Unit 4 | Big Data Analytics</a:t>
            </a: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E6713C2-6EE0-4624-9092-9156E8DBEF92}" type="slidenum">
              <a:rPr lang="en-US" altLang="en-US" smtClean="0"/>
              <a:pPr/>
              <a:t>‹#›</a:t>
            </a:fld>
            <a:endParaRPr lang="en-US" alt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258860F-5D14-47C7-B8D7-7BD00AF84572}" type="datetime1">
              <a:rPr lang="en-US" altLang="en-US" smtClean="0"/>
              <a:t>2/23/2020</a:t>
            </a:fld>
            <a:endParaRPr lang="en-US"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937A74B-C1E3-4D88-8288-672FCEF9AEC0}" type="slidenum">
              <a:rPr lang="en-US" altLang="en-US" smtClean="0"/>
              <a:pPr/>
              <a:t>‹#›</a:t>
            </a:fld>
            <a:endParaRPr lang="en-US" altLang="en-US"/>
          </a:p>
        </p:txBody>
      </p:sp>
      <p:sp>
        <p:nvSpPr>
          <p:cNvPr id="14" name="Footer Placeholder 13"/>
          <p:cNvSpPr>
            <a:spLocks noGrp="1"/>
          </p:cNvSpPr>
          <p:nvPr>
            <p:ph type="ftr" sz="quarter" idx="12"/>
          </p:nvPr>
        </p:nvSpPr>
        <p:spPr/>
        <p:txBody>
          <a:bodyPr/>
          <a:lstStyle/>
          <a:p>
            <a:r>
              <a:rPr lang="en-US" altLang="en-US" smtClean="0"/>
              <a:t>Unit 4 | Big Data Analytics</a:t>
            </a: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5998C3F-BE16-4395-972A-8419E93C8AEA}" type="datetime1">
              <a:rPr lang="en-US" altLang="en-US" smtClean="0"/>
              <a:t>2/23/2020</a:t>
            </a:fld>
            <a:endParaRPr lang="en-US" altLang="en-US"/>
          </a:p>
        </p:txBody>
      </p:sp>
      <p:sp>
        <p:nvSpPr>
          <p:cNvPr id="10" name="Slide Number Placeholder 9"/>
          <p:cNvSpPr>
            <a:spLocks noGrp="1"/>
          </p:cNvSpPr>
          <p:nvPr>
            <p:ph type="sldNum" sz="quarter" idx="16"/>
          </p:nvPr>
        </p:nvSpPr>
        <p:spPr/>
        <p:txBody>
          <a:bodyPr rtlCol="0"/>
          <a:lstStyle/>
          <a:p>
            <a:fld id="{0071EE58-B015-4895-8D88-56A1A79D7490}" type="slidenum">
              <a:rPr lang="en-US" altLang="en-US" smtClean="0"/>
              <a:pPr/>
              <a:t>‹#›</a:t>
            </a:fld>
            <a:endParaRPr lang="en-US" altLang="en-US"/>
          </a:p>
        </p:txBody>
      </p:sp>
      <p:sp>
        <p:nvSpPr>
          <p:cNvPr id="12" name="Footer Placeholder 11"/>
          <p:cNvSpPr>
            <a:spLocks noGrp="1"/>
          </p:cNvSpPr>
          <p:nvPr>
            <p:ph type="ftr" sz="quarter" idx="17"/>
          </p:nvPr>
        </p:nvSpPr>
        <p:spPr/>
        <p:txBody>
          <a:bodyPr rtlCol="0"/>
          <a:lstStyle/>
          <a:p>
            <a:r>
              <a:rPr lang="en-US" altLang="en-US" smtClean="0"/>
              <a:t>Unit 4 | Big Data Analytics</a:t>
            </a:r>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18400F1-56B5-4A8A-B37C-0B2A995F4E98}" type="datetime1">
              <a:rPr lang="en-US" altLang="en-US" smtClean="0"/>
              <a:t>2/23/2020</a:t>
            </a:fld>
            <a:endParaRPr lang="en-US" altLang="en-US"/>
          </a:p>
        </p:txBody>
      </p:sp>
      <p:sp>
        <p:nvSpPr>
          <p:cNvPr id="12" name="Slide Number Placeholder 11"/>
          <p:cNvSpPr>
            <a:spLocks noGrp="1"/>
          </p:cNvSpPr>
          <p:nvPr>
            <p:ph type="sldNum" sz="quarter" idx="16"/>
          </p:nvPr>
        </p:nvSpPr>
        <p:spPr/>
        <p:txBody>
          <a:bodyPr rtlCol="0"/>
          <a:lstStyle/>
          <a:p>
            <a:fld id="{9748437B-E4B6-4FBC-8AA0-F9FB50FE657B}" type="slidenum">
              <a:rPr lang="en-US" altLang="en-US" smtClean="0"/>
              <a:pPr/>
              <a:t>‹#›</a:t>
            </a:fld>
            <a:endParaRPr lang="en-US" altLang="en-US"/>
          </a:p>
        </p:txBody>
      </p:sp>
      <p:sp>
        <p:nvSpPr>
          <p:cNvPr id="14" name="Footer Placeholder 13"/>
          <p:cNvSpPr>
            <a:spLocks noGrp="1"/>
          </p:cNvSpPr>
          <p:nvPr>
            <p:ph type="ftr" sz="quarter" idx="17"/>
          </p:nvPr>
        </p:nvSpPr>
        <p:spPr/>
        <p:txBody>
          <a:bodyPr rtlCol="0"/>
          <a:lstStyle/>
          <a:p>
            <a:r>
              <a:rPr lang="en-US" altLang="en-US" smtClean="0"/>
              <a:t>Unit 4 | Big Data Analytics</a:t>
            </a:r>
            <a:endParaRPr lang="en-US" alt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DB646B-3A24-46A6-9CC4-296F105A1BD4}" type="datetime1">
              <a:rPr lang="en-US" altLang="en-US" smtClean="0"/>
              <a:t>2/23/2020</a:t>
            </a:fld>
            <a:endParaRPr lang="en-US" altLang="en-US"/>
          </a:p>
        </p:txBody>
      </p:sp>
      <p:sp>
        <p:nvSpPr>
          <p:cNvPr id="4" name="Footer Placeholder 3"/>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587EC9B-1B70-4339-96F0-CE1B7487726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CCFE8-ECE0-485D-9648-2C3A72682D35}" type="datetime1">
              <a:rPr lang="en-US" altLang="en-US" smtClean="0"/>
              <a:t>2/23/2020</a:t>
            </a:fld>
            <a:endParaRPr lang="en-US" altLang="en-US"/>
          </a:p>
        </p:txBody>
      </p:sp>
      <p:sp>
        <p:nvSpPr>
          <p:cNvPr id="3" name="Footer Placeholder 2"/>
          <p:cNvSpPr>
            <a:spLocks noGrp="1"/>
          </p:cNvSpPr>
          <p:nvPr>
            <p:ph type="ftr" sz="quarter" idx="11"/>
          </p:nvPr>
        </p:nvSpPr>
        <p:spPr/>
        <p:txBody>
          <a:bodyPr/>
          <a:lstStyle/>
          <a:p>
            <a:r>
              <a:rPr lang="en-US" altLang="en-US" smtClean="0"/>
              <a:t>Unit 4 | Big Data Analytics</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F5EDC09-BA78-419C-BA80-B2667A7F8EB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DC5685-AD4F-48C6-AF87-6A3C197B6AEE}"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ECFC13-8742-434A-A8E2-4D6BD19CE12C}" type="slidenum">
              <a:rPr lang="en-US" altLang="en-US" smtClean="0"/>
              <a:pPr/>
              <a:t>‹#›</a:t>
            </a:fld>
            <a:endParaRPr lang="en-US" alt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08DB796-F1B3-4193-8497-FD9C8652F502}" type="datetime1">
              <a:rPr lang="en-US" altLang="en-US" smtClean="0"/>
              <a:t>2/23/2020</a:t>
            </a:fld>
            <a:endParaRPr lang="en-US"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43F2CF-8C67-4A59-833B-E5B011F3FF0F}" type="slidenum">
              <a:rPr lang="en-US" altLang="en-US" smtClean="0"/>
              <a:pPr/>
              <a:t>‹#›</a:t>
            </a:fld>
            <a:endParaRPr lang="en-US" alt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ltLang="en-US" smtClean="0"/>
              <a:t>Unit 4 | Big Data Analytics</a:t>
            </a:r>
            <a:endParaRPr lang="en-US" alt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5FD1B2A-1D27-4207-BF2D-3021C3A19A2F}" type="datetime1">
              <a:rPr lang="en-US" altLang="en-US" smtClean="0"/>
              <a:t>2/23/2020</a:t>
            </a:fld>
            <a:endParaRPr lang="en-US"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en-US" smtClean="0"/>
              <a:t>Unit 4 | Big Data Analytics</a:t>
            </a:r>
            <a:endParaRPr lang="en-US" alt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F3A931-2C28-473C-AB66-D00C6763954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dirty="0" smtClean="0">
                <a:solidFill>
                  <a:schemeClr val="bg1"/>
                </a:solidFill>
              </a:rPr>
              <a:t>EVOLUTION OF ANALYTICAL PROCESSES</a:t>
            </a:r>
            <a:endParaRPr lang="en-US" dirty="0">
              <a:solidFill>
                <a:schemeClr val="bg1"/>
              </a:solidFill>
            </a:endParaRPr>
          </a:p>
        </p:txBody>
      </p:sp>
      <p:sp>
        <p:nvSpPr>
          <p:cNvPr id="3" name="Subtitle 2"/>
          <p:cNvSpPr>
            <a:spLocks noGrp="1"/>
          </p:cNvSpPr>
          <p:nvPr>
            <p:ph type="subTitle" idx="1"/>
          </p:nvPr>
        </p:nvSpPr>
        <p:spPr/>
        <p:txBody>
          <a:bodyPr>
            <a:normAutofit/>
          </a:bodyPr>
          <a:lstStyle/>
          <a:p>
            <a:pPr algn="r"/>
            <a:r>
              <a:rPr lang="en-US" sz="1800" dirty="0" smtClean="0"/>
              <a:t>UNIT </a:t>
            </a:r>
            <a:r>
              <a:rPr lang="en-US" sz="1800" dirty="0" smtClean="0"/>
              <a:t>4| </a:t>
            </a:r>
            <a:r>
              <a:rPr lang="en-US" sz="1800" dirty="0" smtClean="0"/>
              <a:t>BIG DATA ANALYTICS</a:t>
            </a:r>
            <a:endParaRPr lang="en-US" sz="1800"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86869" y="152399"/>
            <a:ext cx="2327731" cy="907815"/>
          </a:xfrm>
          <a:prstGeom prst="rect">
            <a:avLst/>
          </a:prstGeom>
        </p:spPr>
      </p:pic>
      <p:sp>
        <p:nvSpPr>
          <p:cNvPr id="6" name="Rectangle 5"/>
          <p:cNvSpPr/>
          <p:nvPr/>
        </p:nvSpPr>
        <p:spPr>
          <a:xfrm>
            <a:off x="4800600" y="3657600"/>
            <a:ext cx="3962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i="1" dirty="0" smtClean="0">
                <a:solidFill>
                  <a:schemeClr val="bg1"/>
                </a:solidFill>
              </a:rPr>
              <a:t>Presentation By: Ms. Priyanka Nair</a:t>
            </a:r>
            <a:endParaRPr lang="en-US" i="1" dirty="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762000"/>
            <a:ext cx="3124200" cy="3124200"/>
          </a:xfrm>
          <a:prstGeom prst="rect">
            <a:avLst/>
          </a:prstGeom>
        </p:spPr>
      </p:pic>
    </p:spTree>
    <p:extLst>
      <p:ext uri="{BB962C8B-B14F-4D97-AF65-F5344CB8AC3E}">
        <p14:creationId xmlns:p14="http://schemas.microsoft.com/office/powerpoint/2010/main" val="266027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0DDB60CE-7FBA-4741-9980-0CA3F7F20D1B}"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10</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266700" y="2362200"/>
            <a:ext cx="4191000" cy="3875566"/>
          </a:xfrm>
        </p:spPr>
        <p:txBody>
          <a:bodyPr>
            <a:noAutofit/>
          </a:bodyPr>
          <a:lstStyle/>
          <a:p>
            <a:pPr algn="just"/>
            <a:r>
              <a:rPr lang="en-US" sz="2000" dirty="0"/>
              <a:t>There are a few weaknesses of an internal sandbox. </a:t>
            </a:r>
            <a:endParaRPr lang="en-US" sz="2000" dirty="0" smtClean="0"/>
          </a:p>
          <a:p>
            <a:pPr algn="just"/>
            <a:r>
              <a:rPr lang="en-US" sz="2000" dirty="0" smtClean="0"/>
              <a:t>One </a:t>
            </a:r>
            <a:r>
              <a:rPr lang="en-US" sz="2000" dirty="0"/>
              <a:t>such weakness is that there will be an additional load on the existing enterprise data warehouse or data mart. </a:t>
            </a:r>
            <a:endParaRPr lang="en-US" sz="2000" dirty="0" smtClean="0"/>
          </a:p>
          <a:p>
            <a:pPr algn="just"/>
            <a:r>
              <a:rPr lang="en-US" sz="2000" dirty="0" smtClean="0"/>
              <a:t>The </a:t>
            </a:r>
            <a:r>
              <a:rPr lang="en-US" sz="2000" dirty="0"/>
              <a:t>sandbox will use both space and CPU resources (potentially a lot of resources). Another weakness is that an internal sandbox can be constrained by production policies and procedures. </a:t>
            </a:r>
            <a:endParaRPr lang="en-US" sz="2000" dirty="0"/>
          </a:p>
        </p:txBody>
      </p:sp>
      <p:sp>
        <p:nvSpPr>
          <p:cNvPr id="11" name="Rectangle 10"/>
          <p:cNvSpPr/>
          <p:nvPr/>
        </p:nvSpPr>
        <p:spPr>
          <a:xfrm>
            <a:off x="533400" y="16764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Weakness  of Internal Sandbox</a:t>
            </a:r>
            <a:endParaRPr lang="en-US" dirty="0"/>
          </a:p>
        </p:txBody>
      </p:sp>
      <p:sp>
        <p:nvSpPr>
          <p:cNvPr id="4" name="Content Placeholder 3"/>
          <p:cNvSpPr>
            <a:spLocks noGrp="1"/>
          </p:cNvSpPr>
          <p:nvPr>
            <p:ph sz="quarter" idx="2"/>
          </p:nvPr>
        </p:nvSpPr>
        <p:spPr/>
        <p:txBody>
          <a:bodyPr>
            <a:normAutofit/>
          </a:bodyPr>
          <a:lstStyle/>
          <a:p>
            <a:pPr algn="just"/>
            <a:r>
              <a:rPr lang="en-US" sz="2000" dirty="0"/>
              <a:t>For example, if on Monday morning virtually all the system resources are needed for Monday morning reports, sandbox users may not have many resources available to them.</a:t>
            </a:r>
          </a:p>
          <a:p>
            <a:pPr algn="just"/>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3810000"/>
            <a:ext cx="3636579" cy="1524000"/>
          </a:xfrm>
          <a:prstGeom prst="rect">
            <a:avLst/>
          </a:prstGeom>
        </p:spPr>
      </p:pic>
    </p:spTree>
    <p:extLst>
      <p:ext uri="{BB962C8B-B14F-4D97-AF65-F5344CB8AC3E}">
        <p14:creationId xmlns:p14="http://schemas.microsoft.com/office/powerpoint/2010/main" val="396758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201C4419-6C13-4BF4-A880-49834DFF2FE3}"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11</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533400" y="2819400"/>
            <a:ext cx="3810000" cy="3418366"/>
          </a:xfrm>
        </p:spPr>
        <p:txBody>
          <a:bodyPr>
            <a:noAutofit/>
          </a:bodyPr>
          <a:lstStyle/>
          <a:p>
            <a:pPr algn="just"/>
            <a:r>
              <a:rPr lang="en-US" sz="2000" dirty="0"/>
              <a:t>For an external sandbox, a physically separate analytic sandbox is created for testing and development of analytic processes</a:t>
            </a:r>
            <a:r>
              <a:rPr lang="en-US" sz="2000" dirty="0" smtClean="0"/>
              <a:t>.</a:t>
            </a:r>
          </a:p>
          <a:p>
            <a:pPr algn="just"/>
            <a:r>
              <a:rPr lang="en-US" sz="2000" dirty="0" smtClean="0"/>
              <a:t> </a:t>
            </a:r>
            <a:r>
              <a:rPr lang="en-US" sz="2000" dirty="0"/>
              <a:t>It’s relatively rare to have an environment that’s purely external. </a:t>
            </a:r>
          </a:p>
          <a:p>
            <a:pPr algn="just"/>
            <a:endParaRPr lang="en-US" sz="2000" dirty="0"/>
          </a:p>
        </p:txBody>
      </p:sp>
      <p:sp>
        <p:nvSpPr>
          <p:cNvPr id="11" name="Rectangle 10"/>
          <p:cNvSpPr/>
          <p:nvPr/>
        </p:nvSpPr>
        <p:spPr>
          <a:xfrm>
            <a:off x="533400" y="2042615"/>
            <a:ext cx="3810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External Sandbox</a:t>
            </a:r>
            <a:endParaRPr lang="en-US" dirty="0"/>
          </a:p>
        </p:txBody>
      </p:sp>
      <p:pic>
        <p:nvPicPr>
          <p:cNvPr id="12" name="Content Placeholder 11" descr="c05f003"/>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800600" y="2590800"/>
            <a:ext cx="3962400" cy="2286000"/>
          </a:xfrm>
          <a:prstGeom prst="rect">
            <a:avLst/>
          </a:prstGeom>
          <a:noFill/>
          <a:ln>
            <a:noFill/>
          </a:ln>
        </p:spPr>
      </p:pic>
    </p:spTree>
    <p:extLst>
      <p:ext uri="{BB962C8B-B14F-4D97-AF65-F5344CB8AC3E}">
        <p14:creationId xmlns:p14="http://schemas.microsoft.com/office/powerpoint/2010/main" val="366990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EF52F595-8FDD-4897-8718-A4958CE0504C}"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12</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533400" y="2819400"/>
            <a:ext cx="3810000" cy="3418366"/>
          </a:xfrm>
        </p:spPr>
        <p:txBody>
          <a:bodyPr>
            <a:noAutofit/>
          </a:bodyPr>
          <a:lstStyle/>
          <a:p>
            <a:pPr algn="just"/>
            <a:r>
              <a:rPr lang="en-US" sz="1800" dirty="0"/>
              <a:t>The biggest strength of an external sandbox is its simplicity. The sandbox is a stand-alone environment, dedicated to advanced analytics development. It will have no impact on other processes, which allows for flexibility in design and usage. </a:t>
            </a:r>
            <a:endParaRPr lang="en-US" sz="1800" dirty="0" smtClean="0"/>
          </a:p>
          <a:p>
            <a:pPr algn="just"/>
            <a:endParaRPr lang="en-US" sz="1800" dirty="0" smtClean="0"/>
          </a:p>
        </p:txBody>
      </p:sp>
      <p:sp>
        <p:nvSpPr>
          <p:cNvPr id="11" name="Rectangle 10"/>
          <p:cNvSpPr/>
          <p:nvPr/>
        </p:nvSpPr>
        <p:spPr>
          <a:xfrm>
            <a:off x="533400" y="1737815"/>
            <a:ext cx="3810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Strengths of External Sandbox</a:t>
            </a:r>
            <a:endParaRPr lang="en-US" dirty="0"/>
          </a:p>
        </p:txBody>
      </p:sp>
      <p:sp>
        <p:nvSpPr>
          <p:cNvPr id="4" name="Content Placeholder 3"/>
          <p:cNvSpPr>
            <a:spLocks noGrp="1"/>
          </p:cNvSpPr>
          <p:nvPr>
            <p:ph sz="quarter" idx="2"/>
          </p:nvPr>
        </p:nvSpPr>
        <p:spPr>
          <a:xfrm>
            <a:off x="4572000" y="1600200"/>
            <a:ext cx="3886200" cy="4572000"/>
          </a:xfrm>
        </p:spPr>
        <p:txBody>
          <a:bodyPr>
            <a:normAutofit/>
          </a:bodyPr>
          <a:lstStyle/>
          <a:p>
            <a:pPr algn="just"/>
            <a:r>
              <a:rPr lang="en-US" sz="1800" dirty="0"/>
              <a:t>Another strength of an external sandbox is reduced workload management. When only analytic professionals are using the system, it isn’t necessary to worry much about tuning and balancing. </a:t>
            </a:r>
          </a:p>
          <a:p>
            <a:pPr algn="just"/>
            <a:r>
              <a:rPr lang="en-US" sz="1800" dirty="0" smtClean="0"/>
              <a:t>There </a:t>
            </a:r>
            <a:r>
              <a:rPr lang="en-US" sz="1800" dirty="0"/>
              <a:t>will be predictable, stable performance in both the sandbox and production environments. For example, sandbox users won’t have a Monday morning downgrade to their resources due to reporting needs. They’ll have a steady level of access to the sandbox.</a:t>
            </a:r>
          </a:p>
          <a:p>
            <a:pPr algn="just"/>
            <a:endParaRPr lang="en-US" sz="1600" dirty="0"/>
          </a:p>
        </p:txBody>
      </p:sp>
    </p:spTree>
    <p:extLst>
      <p:ext uri="{BB962C8B-B14F-4D97-AF65-F5344CB8AC3E}">
        <p14:creationId xmlns:p14="http://schemas.microsoft.com/office/powerpoint/2010/main" val="37220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2AA44F8F-6EE4-4C22-B3EB-432674FB30F1}"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13</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533400" y="2819400"/>
            <a:ext cx="4114800" cy="3418366"/>
          </a:xfrm>
        </p:spPr>
        <p:txBody>
          <a:bodyPr>
            <a:noAutofit/>
          </a:bodyPr>
          <a:lstStyle/>
          <a:p>
            <a:pPr algn="just"/>
            <a:r>
              <a:rPr lang="en-US" sz="1800" dirty="0"/>
              <a:t>A major weakness of an external sandbox is the additional cost of the stand-alone system that serves as the sandbox platform. </a:t>
            </a:r>
            <a:endParaRPr lang="en-US" sz="1800" dirty="0" smtClean="0"/>
          </a:p>
          <a:p>
            <a:pPr algn="just"/>
            <a:r>
              <a:rPr lang="en-US" sz="1800" dirty="0" smtClean="0"/>
              <a:t>To </a:t>
            </a:r>
            <a:r>
              <a:rPr lang="en-US" sz="1800" dirty="0"/>
              <a:t>mitigate these costs, many organizations will take older equipment and shift it to the sandbox environment when they upgrade their production systems. This makes use of equipment that would otherwise be discarded and saves any costs associated with hardware for the sandbox</a:t>
            </a:r>
            <a:r>
              <a:rPr lang="en-US" sz="1800" dirty="0" smtClean="0"/>
              <a:t>.</a:t>
            </a:r>
            <a:endParaRPr lang="en-US" sz="1800" dirty="0"/>
          </a:p>
        </p:txBody>
      </p:sp>
      <p:sp>
        <p:nvSpPr>
          <p:cNvPr id="11" name="Rectangle 10"/>
          <p:cNvSpPr/>
          <p:nvPr/>
        </p:nvSpPr>
        <p:spPr>
          <a:xfrm>
            <a:off x="685800" y="2033517"/>
            <a:ext cx="3810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Weakness of External Sandbox</a:t>
            </a:r>
            <a:endParaRPr lang="en-US" dirty="0"/>
          </a:p>
        </p:txBody>
      </p:sp>
      <p:sp>
        <p:nvSpPr>
          <p:cNvPr id="4" name="Content Placeholder 3"/>
          <p:cNvSpPr>
            <a:spLocks noGrp="1"/>
          </p:cNvSpPr>
          <p:nvPr>
            <p:ph sz="quarter" idx="2"/>
          </p:nvPr>
        </p:nvSpPr>
        <p:spPr/>
        <p:txBody>
          <a:bodyPr>
            <a:normAutofit/>
          </a:bodyPr>
          <a:lstStyle/>
          <a:p>
            <a:pPr algn="just"/>
            <a:r>
              <a:rPr lang="en-US" sz="1800" dirty="0"/>
              <a:t>Another weakness is that there will be some data movement. It will be necessary to move data from the production system into the sandbox before developing a new analysis. </a:t>
            </a:r>
            <a:endParaRPr lang="en-US" sz="1800" dirty="0" smtClean="0"/>
          </a:p>
          <a:p>
            <a:pPr algn="just"/>
            <a:r>
              <a:rPr lang="en-US" sz="1800" dirty="0" smtClean="0"/>
              <a:t>The </a:t>
            </a:r>
            <a:r>
              <a:rPr lang="en-US" sz="1800" dirty="0"/>
              <a:t>data feeds will also need to be maintained. The feeds don’t have to be too complicated, but it is an extra set of tasks to maintain and execute. </a:t>
            </a:r>
            <a:endParaRPr lang="en-US" sz="1800" dirty="0" smtClean="0"/>
          </a:p>
          <a:p>
            <a:pPr algn="just"/>
            <a:r>
              <a:rPr lang="en-US" sz="1800" dirty="0" smtClean="0"/>
              <a:t>Any </a:t>
            </a:r>
            <a:r>
              <a:rPr lang="en-US" sz="1800" dirty="0"/>
              <a:t>data feeds should be scoped very tightly and should focus only on what is absolutely needed</a:t>
            </a:r>
          </a:p>
          <a:p>
            <a:pPr algn="just"/>
            <a:endParaRPr lang="en-US" sz="1600" dirty="0"/>
          </a:p>
        </p:txBody>
      </p:sp>
    </p:spTree>
    <p:extLst>
      <p:ext uri="{BB962C8B-B14F-4D97-AF65-F5344CB8AC3E}">
        <p14:creationId xmlns:p14="http://schemas.microsoft.com/office/powerpoint/2010/main" val="336862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03E00687-8A18-4DF2-A7E1-03C93B5C8252}"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14</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698310" y="2667000"/>
            <a:ext cx="3810000" cy="3418366"/>
          </a:xfrm>
        </p:spPr>
        <p:txBody>
          <a:bodyPr>
            <a:noAutofit/>
          </a:bodyPr>
          <a:lstStyle/>
          <a:p>
            <a:pPr algn="just"/>
            <a:r>
              <a:rPr lang="en-US" sz="1800" dirty="0"/>
              <a:t>A hybrid sandbox environment is the combination of an internal sandbox and an external sandbox. </a:t>
            </a:r>
            <a:endParaRPr lang="en-US" sz="1800" dirty="0" smtClean="0"/>
          </a:p>
          <a:p>
            <a:pPr algn="just"/>
            <a:r>
              <a:rPr lang="en-US" sz="1800" dirty="0" smtClean="0"/>
              <a:t>It </a:t>
            </a:r>
            <a:r>
              <a:rPr lang="en-US" sz="1800" dirty="0"/>
              <a:t>allows analytic professionals the flexibility to use the power of the production system when needed, but also the flexibility of the external system for deep exploration or tasks that aren’t as friendly to the database. </a:t>
            </a:r>
          </a:p>
        </p:txBody>
      </p:sp>
      <p:sp>
        <p:nvSpPr>
          <p:cNvPr id="11" name="Rectangle 10"/>
          <p:cNvSpPr/>
          <p:nvPr/>
        </p:nvSpPr>
        <p:spPr>
          <a:xfrm>
            <a:off x="698310" y="1905000"/>
            <a:ext cx="3810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Hybrid Sandbox</a:t>
            </a:r>
            <a:endParaRPr lang="en-US" dirty="0"/>
          </a:p>
        </p:txBody>
      </p:sp>
      <p:pic>
        <p:nvPicPr>
          <p:cNvPr id="10" name="Content Placeholder 9" descr="c05f004"/>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5004179" y="2895600"/>
            <a:ext cx="3653691" cy="2286000"/>
          </a:xfrm>
          <a:prstGeom prst="rect">
            <a:avLst/>
          </a:prstGeom>
          <a:noFill/>
          <a:ln>
            <a:noFill/>
          </a:ln>
        </p:spPr>
      </p:pic>
    </p:spTree>
    <p:extLst>
      <p:ext uri="{BB962C8B-B14F-4D97-AF65-F5344CB8AC3E}">
        <p14:creationId xmlns:p14="http://schemas.microsoft.com/office/powerpoint/2010/main" val="296726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6764C38D-634D-4F1F-BC8C-76B76760B439}"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15</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698310" y="2667000"/>
            <a:ext cx="3810000" cy="3418366"/>
          </a:xfrm>
        </p:spPr>
        <p:txBody>
          <a:bodyPr>
            <a:noAutofit/>
          </a:bodyPr>
          <a:lstStyle/>
          <a:p>
            <a:pPr algn="just"/>
            <a:r>
              <a:rPr lang="en-US" sz="1800" dirty="0"/>
              <a:t>The strengths of a hybrid sandbox environment are similar to the strengths of the internal and external options, plus having ultimate flexibility in the approach taken for an analysis. </a:t>
            </a:r>
            <a:endParaRPr lang="en-US" sz="1800" dirty="0" smtClean="0"/>
          </a:p>
          <a:p>
            <a:pPr algn="just"/>
            <a:r>
              <a:rPr lang="en-US" sz="1800" dirty="0" smtClean="0"/>
              <a:t>It </a:t>
            </a:r>
            <a:r>
              <a:rPr lang="en-US" sz="1800" dirty="0"/>
              <a:t>is easy to avoid production impacts during early testing if work is done on the external sandbox. When it comes time for final testing and pre-deployment work, the production sandbox can be used. </a:t>
            </a:r>
          </a:p>
        </p:txBody>
      </p:sp>
      <p:sp>
        <p:nvSpPr>
          <p:cNvPr id="11" name="Rectangle 10"/>
          <p:cNvSpPr/>
          <p:nvPr/>
        </p:nvSpPr>
        <p:spPr>
          <a:xfrm>
            <a:off x="698310" y="1905000"/>
            <a:ext cx="3810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Strength of Hybrid Sandbox</a:t>
            </a:r>
            <a:endParaRPr lang="en-US" dirty="0"/>
          </a:p>
        </p:txBody>
      </p:sp>
      <p:sp>
        <p:nvSpPr>
          <p:cNvPr id="4" name="Content Placeholder 3"/>
          <p:cNvSpPr>
            <a:spLocks noGrp="1"/>
          </p:cNvSpPr>
          <p:nvPr>
            <p:ph sz="quarter" idx="2"/>
          </p:nvPr>
        </p:nvSpPr>
        <p:spPr/>
        <p:txBody>
          <a:bodyPr>
            <a:normAutofit/>
          </a:bodyPr>
          <a:lstStyle/>
          <a:p>
            <a:pPr algn="just"/>
            <a:r>
              <a:rPr lang="en-US" sz="1800" dirty="0"/>
              <a:t>A single MapReduce environment might augment the hybrid sandbox by supporting both the internal and external sandboxes</a:t>
            </a:r>
            <a:r>
              <a:rPr lang="en-US" sz="1800" dirty="0" smtClean="0"/>
              <a:t>.</a:t>
            </a:r>
          </a:p>
          <a:p>
            <a:pPr algn="just"/>
            <a:r>
              <a:rPr lang="en-US" sz="1800" dirty="0" smtClean="0"/>
              <a:t>Another </a:t>
            </a:r>
            <a:r>
              <a:rPr lang="en-US" sz="1800" dirty="0"/>
              <a:t>advantage is if an analytic process has been built and it has to be run in a “pseudo-production” mode temporarily while the full production system process is being deployed. Such processes can be run out of the internal sandbox easily.</a:t>
            </a:r>
          </a:p>
          <a:p>
            <a:pPr algn="just"/>
            <a:endParaRPr lang="en-US" sz="1600" dirty="0"/>
          </a:p>
        </p:txBody>
      </p:sp>
    </p:spTree>
    <p:extLst>
      <p:ext uri="{BB962C8B-B14F-4D97-AF65-F5344CB8AC3E}">
        <p14:creationId xmlns:p14="http://schemas.microsoft.com/office/powerpoint/2010/main" val="71143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0DDB4CB1-BE6F-448B-A2AC-C3D765257258}"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16</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457200" y="2667000"/>
            <a:ext cx="4343400" cy="3418366"/>
          </a:xfrm>
        </p:spPr>
        <p:txBody>
          <a:bodyPr>
            <a:noAutofit/>
          </a:bodyPr>
          <a:lstStyle/>
          <a:p>
            <a:pPr algn="just"/>
            <a:r>
              <a:rPr lang="en-US" sz="1800" dirty="0"/>
              <a:t>The weaknesses of a hybrid environment are similar to the weaknesses of the other two options, but with a few additions. One weakness is the need to maintain both an internal and external sandbox </a:t>
            </a:r>
            <a:r>
              <a:rPr lang="en-US" sz="1800" dirty="0" smtClean="0"/>
              <a:t>environment. </a:t>
            </a:r>
          </a:p>
          <a:p>
            <a:pPr algn="just"/>
            <a:r>
              <a:rPr lang="en-US" sz="1800" dirty="0"/>
              <a:t>Not only will it be necessary to keep the external sandbox consistent with the production environment in this case, but the external sandbox will also need to be kept consistent with the internal sandbox.</a:t>
            </a:r>
          </a:p>
          <a:p>
            <a:pPr algn="just"/>
            <a:endParaRPr lang="en-US" sz="1800" dirty="0"/>
          </a:p>
        </p:txBody>
      </p:sp>
      <p:sp>
        <p:nvSpPr>
          <p:cNvPr id="11" name="Rectangle 10"/>
          <p:cNvSpPr/>
          <p:nvPr/>
        </p:nvSpPr>
        <p:spPr>
          <a:xfrm>
            <a:off x="698310" y="1905000"/>
            <a:ext cx="3810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Weakness  of Hybrid Sandbox</a:t>
            </a:r>
            <a:endParaRPr lang="en-US" dirty="0"/>
          </a:p>
        </p:txBody>
      </p:sp>
      <p:sp>
        <p:nvSpPr>
          <p:cNvPr id="4" name="Content Placeholder 3"/>
          <p:cNvSpPr>
            <a:spLocks noGrp="1"/>
          </p:cNvSpPr>
          <p:nvPr>
            <p:ph sz="quarter" idx="2"/>
          </p:nvPr>
        </p:nvSpPr>
        <p:spPr/>
        <p:txBody>
          <a:bodyPr>
            <a:normAutofit/>
          </a:bodyPr>
          <a:lstStyle/>
          <a:p>
            <a:pPr algn="just"/>
            <a:r>
              <a:rPr lang="en-US" sz="1800" dirty="0" smtClean="0"/>
              <a:t>It </a:t>
            </a:r>
            <a:r>
              <a:rPr lang="en-US" sz="1800" dirty="0"/>
              <a:t>will also be necessary to establish some guidelines on when each sandbox option is used. </a:t>
            </a:r>
            <a:endParaRPr lang="en-US" sz="1800" dirty="0" smtClean="0"/>
          </a:p>
          <a:p>
            <a:pPr algn="just"/>
            <a:r>
              <a:rPr lang="en-US" sz="1800" dirty="0" smtClean="0"/>
              <a:t>There </a:t>
            </a:r>
            <a:r>
              <a:rPr lang="en-US" sz="1800" dirty="0"/>
              <a:t>ought to be certain types of activities that are earmarked for the external sandbox and certain activities earmarked for the internal sandbox. </a:t>
            </a:r>
            <a:endParaRPr lang="en-US" sz="1800" dirty="0" smtClean="0"/>
          </a:p>
          <a:p>
            <a:pPr algn="just"/>
            <a:r>
              <a:rPr lang="en-US" sz="1800" dirty="0" smtClean="0"/>
              <a:t>It </a:t>
            </a:r>
            <a:r>
              <a:rPr lang="en-US" sz="1800" dirty="0"/>
              <a:t>can’t be a matter of analytic professionals arbitrarily using one or the other. </a:t>
            </a:r>
            <a:endParaRPr lang="en-US" sz="1800" dirty="0" smtClean="0"/>
          </a:p>
          <a:p>
            <a:pPr algn="just"/>
            <a:r>
              <a:rPr lang="en-US" sz="1800" dirty="0" smtClean="0"/>
              <a:t>The </a:t>
            </a:r>
            <a:r>
              <a:rPr lang="en-US" sz="1800" dirty="0"/>
              <a:t>analytics team is going to have to develop guidelines and stick to them.</a:t>
            </a:r>
            <a:endParaRPr lang="en-US" sz="1800" dirty="0"/>
          </a:p>
        </p:txBody>
      </p:sp>
    </p:spTree>
    <p:extLst>
      <p:ext uri="{BB962C8B-B14F-4D97-AF65-F5344CB8AC3E}">
        <p14:creationId xmlns:p14="http://schemas.microsoft.com/office/powerpoint/2010/main" val="96170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Data set</a:t>
            </a:r>
            <a:endParaRPr lang="en-US" dirty="0"/>
          </a:p>
        </p:txBody>
      </p:sp>
      <p:sp>
        <p:nvSpPr>
          <p:cNvPr id="7" name="Date Placeholder 6"/>
          <p:cNvSpPr>
            <a:spLocks noGrp="1"/>
          </p:cNvSpPr>
          <p:nvPr>
            <p:ph type="dt" sz="half" idx="10"/>
          </p:nvPr>
        </p:nvSpPr>
        <p:spPr/>
        <p:txBody>
          <a:bodyPr/>
          <a:lstStyle/>
          <a:p>
            <a:fld id="{F3B2FE55-73B8-4532-974B-55BB3C354556}"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17</a:t>
            </a:fld>
            <a:endParaRPr lang="en-US" altLang="en-US"/>
          </a:p>
        </p:txBody>
      </p:sp>
      <p:sp>
        <p:nvSpPr>
          <p:cNvPr id="3" name="Content Placeholder 2"/>
          <p:cNvSpPr>
            <a:spLocks noGrp="1"/>
          </p:cNvSpPr>
          <p:nvPr>
            <p:ph sz="quarter" idx="1"/>
          </p:nvPr>
        </p:nvSpPr>
        <p:spPr/>
        <p:txBody>
          <a:bodyPr>
            <a:noAutofit/>
          </a:bodyPr>
          <a:lstStyle/>
          <a:p>
            <a:pPr algn="just"/>
            <a:r>
              <a:rPr lang="en-US" sz="1800" dirty="0"/>
              <a:t>An </a:t>
            </a:r>
            <a:r>
              <a:rPr lang="en-US" sz="1800" b="1" dirty="0"/>
              <a:t>analytic data set (ADS) </a:t>
            </a:r>
            <a:r>
              <a:rPr lang="en-US" sz="1800" dirty="0"/>
              <a:t>is the data that is pulled together in order to create an analysis or model. </a:t>
            </a:r>
            <a:endParaRPr lang="en-US" sz="1800" dirty="0" smtClean="0"/>
          </a:p>
          <a:p>
            <a:pPr algn="just"/>
            <a:r>
              <a:rPr lang="en-US" sz="1800" dirty="0" smtClean="0"/>
              <a:t>It </a:t>
            </a:r>
            <a:r>
              <a:rPr lang="en-US" sz="1800" dirty="0"/>
              <a:t>is data in the format required for the specific analysis at hand. An ADS is generated by </a:t>
            </a:r>
            <a:r>
              <a:rPr lang="en-US" sz="1800" i="1" dirty="0"/>
              <a:t>transforming, aggregating, and combining data</a:t>
            </a:r>
            <a:r>
              <a:rPr lang="en-US" sz="1800" i="1" dirty="0" smtClean="0"/>
              <a:t>.</a:t>
            </a:r>
          </a:p>
          <a:p>
            <a:pPr algn="just"/>
            <a:r>
              <a:rPr lang="en-US" sz="1800" dirty="0" smtClean="0"/>
              <a:t>It </a:t>
            </a:r>
            <a:r>
              <a:rPr lang="en-US" sz="1800" dirty="0"/>
              <a:t>is going to mimic a denormalized, or flat file, structure. What this means is that there will be one record per customer, location, product, or whatever type of entity is being analyzed. The analytic data set helps to bridge the gap between efficient storage and ease of use.</a:t>
            </a:r>
          </a:p>
          <a:p>
            <a:pPr algn="just"/>
            <a:r>
              <a:rPr lang="en-US" sz="1800" dirty="0"/>
              <a:t>Most data in relational databases is stored in what is known as </a:t>
            </a:r>
            <a:r>
              <a:rPr lang="en-US" sz="1800" b="1" dirty="0"/>
              <a:t>third normal form. </a:t>
            </a:r>
            <a:r>
              <a:rPr lang="en-US" sz="1800" dirty="0"/>
              <a:t>This is a method of storing data that eliminates data redundancy but makes queries more complex. </a:t>
            </a:r>
            <a:endParaRPr lang="en-US" sz="1800" dirty="0" smtClean="0"/>
          </a:p>
          <a:p>
            <a:pPr algn="just"/>
            <a:r>
              <a:rPr lang="en-US" sz="1800" dirty="0" smtClean="0"/>
              <a:t>Third </a:t>
            </a:r>
            <a:r>
              <a:rPr lang="en-US" sz="1800" dirty="0"/>
              <a:t>normal form table structures are very efficient for storing and retrieving data, but they cannot be directly used for most advanced analytics efforts. </a:t>
            </a:r>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116212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Data set</a:t>
            </a:r>
            <a:endParaRPr lang="en-US" dirty="0"/>
          </a:p>
        </p:txBody>
      </p:sp>
      <p:sp>
        <p:nvSpPr>
          <p:cNvPr id="7" name="Date Placeholder 6"/>
          <p:cNvSpPr>
            <a:spLocks noGrp="1"/>
          </p:cNvSpPr>
          <p:nvPr>
            <p:ph type="dt" sz="half" idx="10"/>
          </p:nvPr>
        </p:nvSpPr>
        <p:spPr/>
        <p:txBody>
          <a:bodyPr/>
          <a:lstStyle/>
          <a:p>
            <a:fld id="{7203C33D-E4C9-497C-A405-502F96A0C3D1}"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18</a:t>
            </a:fld>
            <a:endParaRPr lang="en-US" alt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600200"/>
            <a:ext cx="6934200" cy="4578359"/>
          </a:xfrm>
        </p:spPr>
      </p:pic>
      <p:pic>
        <p:nvPicPr>
          <p:cNvPr id="6" name="Picture 5"/>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93815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05f005"/>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114800"/>
            <a:ext cx="3260090" cy="2124075"/>
          </a:xfrm>
          <a:prstGeom prst="rect">
            <a:avLst/>
          </a:prstGeom>
          <a:noFill/>
          <a:ln>
            <a:noFill/>
          </a:ln>
        </p:spPr>
      </p:pic>
      <p:sp>
        <p:nvSpPr>
          <p:cNvPr id="2" name="Title 1"/>
          <p:cNvSpPr>
            <a:spLocks noGrp="1"/>
          </p:cNvSpPr>
          <p:nvPr>
            <p:ph type="title"/>
          </p:nvPr>
        </p:nvSpPr>
        <p:spPr>
          <a:xfrm>
            <a:off x="609600" y="228600"/>
            <a:ext cx="6705600" cy="990600"/>
          </a:xfrm>
        </p:spPr>
        <p:txBody>
          <a:bodyPr>
            <a:normAutofit fontScale="90000"/>
          </a:bodyPr>
          <a:lstStyle/>
          <a:p>
            <a:r>
              <a:rPr lang="en-US" dirty="0"/>
              <a:t>Development </a:t>
            </a:r>
            <a:r>
              <a:rPr lang="en-US" dirty="0" smtClean="0"/>
              <a:t>vs </a:t>
            </a:r>
            <a:r>
              <a:rPr lang="en-US" dirty="0"/>
              <a:t>Production Analytic Data Sets</a:t>
            </a:r>
            <a:endParaRPr lang="en-US" dirty="0"/>
          </a:p>
        </p:txBody>
      </p:sp>
      <p:sp>
        <p:nvSpPr>
          <p:cNvPr id="5" name="Content Placeholder 4"/>
          <p:cNvSpPr>
            <a:spLocks noGrp="1"/>
          </p:cNvSpPr>
          <p:nvPr>
            <p:ph sz="quarter" idx="1"/>
          </p:nvPr>
        </p:nvSpPr>
        <p:spPr>
          <a:xfrm>
            <a:off x="304800" y="1600200"/>
            <a:ext cx="3886200" cy="4572000"/>
          </a:xfrm>
        </p:spPr>
        <p:txBody>
          <a:bodyPr>
            <a:normAutofit/>
          </a:bodyPr>
          <a:lstStyle/>
          <a:p>
            <a:pPr algn="just"/>
            <a:r>
              <a:rPr lang="en-US" sz="1800" dirty="0"/>
              <a:t>A </a:t>
            </a:r>
            <a:r>
              <a:rPr lang="en-US" sz="1800" b="1" dirty="0"/>
              <a:t>production analytic data set</a:t>
            </a:r>
            <a:r>
              <a:rPr lang="en-US" sz="1800" dirty="0"/>
              <a:t>, however, is what is needed for scoring and deployment. It’s going to contain only the specific metrics that were actually in the final solution. Typically, most processes only need a small fraction of the metrics explored during development. </a:t>
            </a:r>
            <a:endParaRPr lang="en-US" sz="1800" dirty="0" smtClean="0"/>
          </a:p>
          <a:p>
            <a:pPr algn="just"/>
            <a:r>
              <a:rPr lang="en-US" sz="1800" dirty="0" smtClean="0"/>
              <a:t>A </a:t>
            </a:r>
            <a:r>
              <a:rPr lang="en-US" sz="1800" dirty="0"/>
              <a:t>big difference here is that the scores need to be applied to every entity, not just a sample. Every customer, every location, every product will need to be scored. Therefore, a production ADS is not going to be very wide, but it will be very deep</a:t>
            </a:r>
            <a:r>
              <a:rPr lang="en-US" sz="1800" dirty="0" smtClean="0"/>
              <a:t>.</a:t>
            </a:r>
            <a:endParaRPr lang="en-US" sz="1800" dirty="0"/>
          </a:p>
        </p:txBody>
      </p:sp>
      <p:sp>
        <p:nvSpPr>
          <p:cNvPr id="10" name="Content Placeholder 9"/>
          <p:cNvSpPr>
            <a:spLocks noGrp="1"/>
          </p:cNvSpPr>
          <p:nvPr>
            <p:ph sz="quarter" idx="2"/>
          </p:nvPr>
        </p:nvSpPr>
        <p:spPr>
          <a:xfrm>
            <a:off x="4343400" y="1589567"/>
            <a:ext cx="4387701" cy="4572000"/>
          </a:xfrm>
        </p:spPr>
        <p:txBody>
          <a:bodyPr>
            <a:normAutofit/>
          </a:bodyPr>
          <a:lstStyle/>
          <a:p>
            <a:pPr algn="just"/>
            <a:r>
              <a:rPr lang="en-US" sz="1600" dirty="0"/>
              <a:t>For example, when developing a customer model, an analytic professional might explore 500 candidate metrics for a sample of 100,000 customers. </a:t>
            </a:r>
          </a:p>
          <a:p>
            <a:pPr algn="just"/>
            <a:r>
              <a:rPr lang="en-US" sz="1600" dirty="0" smtClean="0"/>
              <a:t>The </a:t>
            </a:r>
            <a:r>
              <a:rPr lang="en-US" sz="1600" dirty="0"/>
              <a:t>development ADS is therefore wide but shallow. When it comes time to apply scores to customers in production, perhaps only 12 metrics are needed but they are needed for all 30,000,000 customers. The production ADS is therefore narrow but deep.</a:t>
            </a:r>
          </a:p>
          <a:p>
            <a:pPr algn="just"/>
            <a:endParaRPr lang="en-US" sz="1600" dirty="0"/>
          </a:p>
          <a:p>
            <a:endParaRPr lang="en-US" sz="1600" dirty="0"/>
          </a:p>
        </p:txBody>
      </p:sp>
      <p:sp>
        <p:nvSpPr>
          <p:cNvPr id="7" name="Date Placeholder 6"/>
          <p:cNvSpPr>
            <a:spLocks noGrp="1"/>
          </p:cNvSpPr>
          <p:nvPr>
            <p:ph type="dt" sz="half" idx="15"/>
          </p:nvPr>
        </p:nvSpPr>
        <p:spPr/>
        <p:txBody>
          <a:bodyPr/>
          <a:lstStyle/>
          <a:p>
            <a:fld id="{35CE8E66-F89C-481E-8B7D-61505132DEFB}"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19</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116914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Tame the Big Data?</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B809D4FC-A7A8-4DAE-A3B7-E9F9F69DE54E}"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a:t>
            </a:fld>
            <a:endParaRPr lang="en-US" altLang="en-US"/>
          </a:p>
        </p:txBody>
      </p:sp>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38" t="15689" r="138" b="7521"/>
          <a:stretch/>
        </p:blipFill>
        <p:spPr>
          <a:xfrm>
            <a:off x="457200" y="1752600"/>
            <a:ext cx="8225691" cy="4737390"/>
          </a:xfrm>
        </p:spPr>
      </p:pic>
    </p:spTree>
    <p:extLst>
      <p:ext uri="{BB962C8B-B14F-4D97-AF65-F5344CB8AC3E}">
        <p14:creationId xmlns:p14="http://schemas.microsoft.com/office/powerpoint/2010/main" val="335564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705600" cy="990600"/>
          </a:xfrm>
        </p:spPr>
        <p:txBody>
          <a:bodyPr>
            <a:normAutofit/>
          </a:bodyPr>
          <a:lstStyle/>
          <a:p>
            <a:r>
              <a:rPr lang="en-US" dirty="0" smtClean="0"/>
              <a:t>Traditional ADS</a:t>
            </a:r>
            <a:endParaRPr lang="en-US" dirty="0"/>
          </a:p>
        </p:txBody>
      </p:sp>
      <p:sp>
        <p:nvSpPr>
          <p:cNvPr id="5" name="Content Placeholder 4"/>
          <p:cNvSpPr>
            <a:spLocks noGrp="1"/>
          </p:cNvSpPr>
          <p:nvPr>
            <p:ph sz="quarter" idx="1"/>
          </p:nvPr>
        </p:nvSpPr>
        <p:spPr>
          <a:xfrm>
            <a:off x="304800" y="1600200"/>
            <a:ext cx="3886200" cy="4572000"/>
          </a:xfrm>
        </p:spPr>
        <p:txBody>
          <a:bodyPr>
            <a:normAutofit fontScale="92500" lnSpcReduction="10000"/>
          </a:bodyPr>
          <a:lstStyle/>
          <a:p>
            <a:pPr algn="just"/>
            <a:r>
              <a:rPr lang="en-US" sz="1800" dirty="0" smtClean="0"/>
              <a:t>In </a:t>
            </a:r>
            <a:r>
              <a:rPr lang="en-US" sz="1800" dirty="0"/>
              <a:t>a traditional environment, all analytic data sets are created outside of the </a:t>
            </a:r>
            <a:r>
              <a:rPr lang="en-US" sz="1800" dirty="0" smtClean="0"/>
              <a:t>database.</a:t>
            </a:r>
          </a:p>
          <a:p>
            <a:pPr algn="just"/>
            <a:r>
              <a:rPr lang="en-US" sz="1800" dirty="0" smtClean="0"/>
              <a:t>Each </a:t>
            </a:r>
            <a:r>
              <a:rPr lang="en-US" sz="1800" dirty="0"/>
              <a:t>analytic professional creates his or her own analytic data sets independently. This is done by every analytic professional, which means that there are possibly hundreds of people generating their own independent views of corporate data</a:t>
            </a:r>
            <a:r>
              <a:rPr lang="en-US" sz="1800" dirty="0" smtClean="0"/>
              <a:t>.</a:t>
            </a:r>
          </a:p>
          <a:p>
            <a:pPr algn="just"/>
            <a:r>
              <a:rPr lang="en-US" sz="1800" dirty="0" smtClean="0"/>
              <a:t>It </a:t>
            </a:r>
            <a:r>
              <a:rPr lang="en-US" sz="1800" dirty="0"/>
              <a:t>gets worse! An ADS is usually generated from scratch for each individual project. The problem is not just that each analytic professional has a single copy the production data. Each analytic professional often makes a new ADS, and therefore a new copy of the data, for every project.</a:t>
            </a:r>
          </a:p>
        </p:txBody>
      </p:sp>
      <p:sp>
        <p:nvSpPr>
          <p:cNvPr id="7" name="Date Placeholder 6"/>
          <p:cNvSpPr>
            <a:spLocks noGrp="1"/>
          </p:cNvSpPr>
          <p:nvPr>
            <p:ph type="dt" sz="half" idx="15"/>
          </p:nvPr>
        </p:nvSpPr>
        <p:spPr/>
        <p:txBody>
          <a:bodyPr/>
          <a:lstStyle/>
          <a:p>
            <a:fld id="{4FA38266-E44B-485D-A070-B72A7183071B}"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20</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13" name="Content Placeholder 12" descr="c05f006"/>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5014685" y="1642156"/>
            <a:ext cx="3045279" cy="4465864"/>
          </a:xfrm>
          <a:prstGeom prst="rect">
            <a:avLst/>
          </a:prstGeom>
          <a:noFill/>
          <a:ln>
            <a:noFill/>
          </a:ln>
        </p:spPr>
      </p:pic>
    </p:spTree>
    <p:extLst>
      <p:ext uri="{BB962C8B-B14F-4D97-AF65-F5344CB8AC3E}">
        <p14:creationId xmlns:p14="http://schemas.microsoft.com/office/powerpoint/2010/main" val="108319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705600" cy="990600"/>
          </a:xfrm>
        </p:spPr>
        <p:txBody>
          <a:bodyPr>
            <a:normAutofit/>
          </a:bodyPr>
          <a:lstStyle/>
          <a:p>
            <a:r>
              <a:rPr lang="en-US" dirty="0" smtClean="0"/>
              <a:t>Enterprise ADS</a:t>
            </a:r>
            <a:endParaRPr lang="en-US" dirty="0"/>
          </a:p>
        </p:txBody>
      </p:sp>
      <p:sp>
        <p:nvSpPr>
          <p:cNvPr id="5" name="Content Placeholder 4"/>
          <p:cNvSpPr>
            <a:spLocks noGrp="1"/>
          </p:cNvSpPr>
          <p:nvPr>
            <p:ph sz="quarter" idx="1"/>
          </p:nvPr>
        </p:nvSpPr>
        <p:spPr>
          <a:xfrm>
            <a:off x="304800" y="1600200"/>
            <a:ext cx="4267200" cy="4572000"/>
          </a:xfrm>
        </p:spPr>
        <p:txBody>
          <a:bodyPr>
            <a:normAutofit fontScale="92500" lnSpcReduction="20000"/>
          </a:bodyPr>
          <a:lstStyle/>
          <a:p>
            <a:pPr algn="just"/>
            <a:r>
              <a:rPr lang="en-US" sz="1600" i="1" dirty="0" smtClean="0">
                <a:solidFill>
                  <a:schemeClr val="accent6">
                    <a:lumMod val="75000"/>
                  </a:schemeClr>
                </a:solidFill>
              </a:rPr>
              <a:t>An </a:t>
            </a:r>
            <a:r>
              <a:rPr lang="en-US" sz="1600" i="1" dirty="0">
                <a:solidFill>
                  <a:schemeClr val="accent6">
                    <a:lumMod val="75000"/>
                  </a:schemeClr>
                </a:solidFill>
              </a:rPr>
              <a:t>EADS is a shared and reusable set of centralized, standardized analytic data sets for use in analytics.</a:t>
            </a:r>
          </a:p>
          <a:p>
            <a:pPr algn="just"/>
            <a:r>
              <a:rPr lang="en-US" sz="1600" dirty="0"/>
              <a:t>What an EADS does is to condense hundreds or thousands of variables into a handful of tables and views. </a:t>
            </a:r>
            <a:endParaRPr lang="en-US" sz="1600" dirty="0" smtClean="0"/>
          </a:p>
          <a:p>
            <a:pPr algn="just"/>
            <a:r>
              <a:rPr lang="en-US" sz="1600" dirty="0" smtClean="0"/>
              <a:t>These </a:t>
            </a:r>
            <a:r>
              <a:rPr lang="en-US" sz="1600" dirty="0"/>
              <a:t>tables and views will be available to all analytic professionals, applications, and users. The structure of an EADS can be literally one wide table, or it may be a number of tables that can be joined together.</a:t>
            </a:r>
          </a:p>
          <a:p>
            <a:pPr algn="just"/>
            <a:r>
              <a:rPr lang="en-US" sz="1600" dirty="0"/>
              <a:t>An EADS is collaborative in that all of the various analytic processes can share the same, consistent set of metrics</a:t>
            </a:r>
            <a:r>
              <a:rPr lang="en-US" sz="1600" dirty="0" smtClean="0"/>
              <a:t>.</a:t>
            </a:r>
          </a:p>
          <a:p>
            <a:pPr algn="just"/>
            <a:r>
              <a:rPr lang="en-US" sz="1600" dirty="0" smtClean="0"/>
              <a:t> </a:t>
            </a:r>
            <a:r>
              <a:rPr lang="en-US" sz="1600" dirty="0"/>
              <a:t>An EADS is going to greatly simplify access to data by making many metrics available directly to analytic professionals without further effort. They no longer have to go and navigate the raw third normal form tables and derive all the metrics themselves. An EADS is going to greatly reduce time to results and it is a “build once, use many” endeavor</a:t>
            </a:r>
            <a:r>
              <a:rPr lang="en-US" sz="1600" dirty="0" smtClean="0"/>
              <a:t>.</a:t>
            </a:r>
            <a:endParaRPr lang="en-US" sz="1600" dirty="0"/>
          </a:p>
        </p:txBody>
      </p:sp>
      <p:sp>
        <p:nvSpPr>
          <p:cNvPr id="7" name="Date Placeholder 6"/>
          <p:cNvSpPr>
            <a:spLocks noGrp="1"/>
          </p:cNvSpPr>
          <p:nvPr>
            <p:ph type="dt" sz="half" idx="15"/>
          </p:nvPr>
        </p:nvSpPr>
        <p:spPr/>
        <p:txBody>
          <a:bodyPr/>
          <a:lstStyle/>
          <a:p>
            <a:fld id="{6AC79018-74E1-4AB9-AB3E-3FB5B3CADBCE}"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21</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10" name="Content Placeholder 9" descr="c05f007"/>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953766" y="1752600"/>
            <a:ext cx="3656834" cy="4267200"/>
          </a:xfrm>
          <a:prstGeom prst="rect">
            <a:avLst/>
          </a:prstGeom>
          <a:noFill/>
          <a:ln>
            <a:noFill/>
          </a:ln>
        </p:spPr>
      </p:pic>
    </p:spTree>
    <p:extLst>
      <p:ext uri="{BB962C8B-B14F-4D97-AF65-F5344CB8AC3E}">
        <p14:creationId xmlns:p14="http://schemas.microsoft.com/office/powerpoint/2010/main" val="423525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Scoring</a:t>
            </a:r>
            <a:endParaRPr lang="en-US" dirty="0"/>
          </a:p>
        </p:txBody>
      </p:sp>
      <p:sp>
        <p:nvSpPr>
          <p:cNvPr id="7" name="Date Placeholder 6"/>
          <p:cNvSpPr>
            <a:spLocks noGrp="1"/>
          </p:cNvSpPr>
          <p:nvPr>
            <p:ph type="dt" sz="half" idx="10"/>
          </p:nvPr>
        </p:nvSpPr>
        <p:spPr/>
        <p:txBody>
          <a:bodyPr/>
          <a:lstStyle/>
          <a:p>
            <a:fld id="{F43D9964-29F2-43F3-B2AC-E5E3DE1EE285}"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22</a:t>
            </a:fld>
            <a:endParaRPr lang="en-US" altLang="en-US"/>
          </a:p>
        </p:txBody>
      </p:sp>
      <p:sp>
        <p:nvSpPr>
          <p:cNvPr id="4" name="Content Placeholder 3"/>
          <p:cNvSpPr>
            <a:spLocks noGrp="1"/>
          </p:cNvSpPr>
          <p:nvPr>
            <p:ph sz="quarter" idx="1"/>
          </p:nvPr>
        </p:nvSpPr>
        <p:spPr/>
        <p:txBody>
          <a:bodyPr>
            <a:normAutofit fontScale="77500" lnSpcReduction="20000"/>
          </a:bodyPr>
          <a:lstStyle/>
          <a:p>
            <a:r>
              <a:rPr lang="en-US" dirty="0" smtClean="0"/>
              <a:t>Embedded </a:t>
            </a:r>
            <a:r>
              <a:rPr lang="en-US" dirty="0"/>
              <a:t>scoring involves enabling scoring routines to run in the database so that users can leverage the models built in an effective, scalable fashion. </a:t>
            </a:r>
            <a:endParaRPr lang="en-US" dirty="0" smtClean="0"/>
          </a:p>
          <a:p>
            <a:r>
              <a:rPr lang="en-US" dirty="0" smtClean="0"/>
              <a:t>Successfully </a:t>
            </a:r>
            <a:r>
              <a:rPr lang="en-US" dirty="0"/>
              <a:t>implementing embedded scoring will include not just deploying each individual scoring routine, but also a process to manage and track the various scoring routines that are deployed. Note that a “score” can be something generated from a predictive model, or it can be any other type of output from an analytic process.</a:t>
            </a:r>
          </a:p>
          <a:p>
            <a:r>
              <a:rPr lang="en-US" dirty="0"/>
              <a:t>Just to review, analytic processes often result in the outputting of a new piece of information. Examples include a customer’s likelihood to purchase a product, the optimal price point for a product, or the expected lift in sales that a specific location will see during a promotion. When the analytics developed are applied with current data, this is called </a:t>
            </a:r>
            <a:r>
              <a:rPr lang="en-US" dirty="0" smtClean="0"/>
              <a:t>scoring</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2699637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Scoring</a:t>
            </a:r>
            <a:endParaRPr lang="en-US" dirty="0"/>
          </a:p>
        </p:txBody>
      </p:sp>
      <p:sp>
        <p:nvSpPr>
          <p:cNvPr id="7" name="Date Placeholder 6"/>
          <p:cNvSpPr>
            <a:spLocks noGrp="1"/>
          </p:cNvSpPr>
          <p:nvPr>
            <p:ph type="dt" sz="half" idx="10"/>
          </p:nvPr>
        </p:nvSpPr>
        <p:spPr/>
        <p:txBody>
          <a:bodyPr/>
          <a:lstStyle/>
          <a:p>
            <a:fld id="{133D93E4-091D-415E-BBD7-5FEC9B1BDC4E}"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23</a:t>
            </a:fld>
            <a:endParaRPr lang="en-US" altLang="en-US"/>
          </a:p>
        </p:txBody>
      </p:sp>
      <p:sp>
        <p:nvSpPr>
          <p:cNvPr id="4" name="Content Placeholder 3"/>
          <p:cNvSpPr>
            <a:spLocks noGrp="1"/>
          </p:cNvSpPr>
          <p:nvPr>
            <p:ph sz="quarter" idx="1"/>
          </p:nvPr>
        </p:nvSpPr>
        <p:spPr/>
        <p:txBody>
          <a:bodyPr>
            <a:noAutofit/>
          </a:bodyPr>
          <a:lstStyle/>
          <a:p>
            <a:pPr algn="just"/>
            <a:r>
              <a:rPr lang="en-US" sz="1800" dirty="0" smtClean="0"/>
              <a:t>First</a:t>
            </a:r>
            <a:r>
              <a:rPr lang="en-US" sz="1800" dirty="0"/>
              <a:t>, scores run in batches will be available on demand. If regularly scheduled batch updates to a set of scores are done, then when a user needs to access a score it will be there waiting. It’s also possible to do a batch update only when needed. For example, an organization may update the scores for the customers being added to a mail list only at the time the mail list is created.</a:t>
            </a:r>
          </a:p>
          <a:p>
            <a:pPr algn="just"/>
            <a:r>
              <a:rPr lang="en-US" sz="1800" dirty="0"/>
              <a:t>Next, embedded scoring enables real-time scoring. This is especially important for situations such as web offers. If someone’s on a site now, he must be scored based on what is known about him right now, including what he just did on the site, to get the right offer to him when he browses the next page. Similarly, perhaps someone is on the phone with a call center. As the customer has a conversation with a call center rep, the rep inputs any new information he or she has learned. The inputting of that information might warrant an update to the customer’s score so the rep knows the right path to go down next</a:t>
            </a:r>
            <a:r>
              <a:rPr lang="en-US" sz="1800" dirty="0" smtClean="0"/>
              <a:t>.</a:t>
            </a:r>
            <a:endParaRPr lang="en-US" sz="1800"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294973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Scoring</a:t>
            </a:r>
            <a:endParaRPr lang="en-US" dirty="0"/>
          </a:p>
        </p:txBody>
      </p:sp>
      <p:sp>
        <p:nvSpPr>
          <p:cNvPr id="7" name="Date Placeholder 6"/>
          <p:cNvSpPr>
            <a:spLocks noGrp="1"/>
          </p:cNvSpPr>
          <p:nvPr>
            <p:ph type="dt" sz="half" idx="10"/>
          </p:nvPr>
        </p:nvSpPr>
        <p:spPr/>
        <p:txBody>
          <a:bodyPr/>
          <a:lstStyle/>
          <a:p>
            <a:fld id="{CA1E8571-8599-444F-8A9C-25B1AB2B8681}"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24</a:t>
            </a:fld>
            <a:endParaRPr lang="en-US" altLang="en-US"/>
          </a:p>
        </p:txBody>
      </p:sp>
      <p:sp>
        <p:nvSpPr>
          <p:cNvPr id="4" name="Content Placeholder 3"/>
          <p:cNvSpPr>
            <a:spLocks noGrp="1"/>
          </p:cNvSpPr>
          <p:nvPr>
            <p:ph sz="quarter" idx="1"/>
          </p:nvPr>
        </p:nvSpPr>
        <p:spPr/>
        <p:txBody>
          <a:bodyPr>
            <a:noAutofit/>
          </a:bodyPr>
          <a:lstStyle/>
          <a:p>
            <a:pPr algn="just"/>
            <a:r>
              <a:rPr lang="en-US" sz="2000" dirty="0"/>
              <a:t>Next, embedded scoring will abstract complexity from users. It’s very easy for both individual users and applications to ask for a score. The system handles the heavy lifting. As a result, embedded scoring will make scores accessible to less technical people.</a:t>
            </a:r>
          </a:p>
          <a:p>
            <a:pPr algn="just"/>
            <a:r>
              <a:rPr lang="en-US" sz="2000" dirty="0"/>
              <a:t>A final benefit is having all the models contained in a centralized repository so they are all in one place. If an inventory of models and scores created is kept through a model management process, it is possible to keep track of what has been created more easily. No longer will analytic professionals across an organization keep the scoring processes they create within their specific control. Rather, they will be managed centrally and deployed for wider use.</a:t>
            </a:r>
          </a:p>
          <a:p>
            <a:pPr algn="just"/>
            <a:endParaRPr lang="en-US" sz="2000"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328475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and Score </a:t>
            </a:r>
            <a:r>
              <a:rPr lang="en-US" dirty="0" smtClean="0"/>
              <a:t>Management</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dirty="0"/>
              <a:t>There are four primary components required to effectively manage all of the analytic processes an enterprise develops. </a:t>
            </a:r>
            <a:endParaRPr lang="en-US" dirty="0" smtClean="0"/>
          </a:p>
          <a:p>
            <a:pPr algn="just"/>
            <a:r>
              <a:rPr lang="en-US" dirty="0" smtClean="0"/>
              <a:t>The </a:t>
            </a:r>
            <a:r>
              <a:rPr lang="en-US" dirty="0"/>
              <a:t>components include analytic data set inputs, model definitions, model validation and reporting, and model scoring output. </a:t>
            </a:r>
            <a:endParaRPr lang="en-US" dirty="0" smtClean="0"/>
          </a:p>
          <a:p>
            <a:pPr algn="just"/>
            <a:r>
              <a:rPr lang="en-US" dirty="0" smtClean="0"/>
              <a:t>There </a:t>
            </a:r>
            <a:r>
              <a:rPr lang="en-US" dirty="0"/>
              <a:t>are commercially available tools to help with model and score management, or a custom solution can be built to address an organization’s specific needs. </a:t>
            </a:r>
            <a:endParaRPr lang="en-US" dirty="0"/>
          </a:p>
        </p:txBody>
      </p:sp>
      <p:sp>
        <p:nvSpPr>
          <p:cNvPr id="7" name="Date Placeholder 6"/>
          <p:cNvSpPr>
            <a:spLocks noGrp="1"/>
          </p:cNvSpPr>
          <p:nvPr>
            <p:ph type="dt" sz="half" idx="15"/>
          </p:nvPr>
        </p:nvSpPr>
        <p:spPr/>
        <p:txBody>
          <a:bodyPr/>
          <a:lstStyle/>
          <a:p>
            <a:fld id="{3F1FC1E8-1BF8-487E-AA76-96BECCABB306}"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25</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pic>
        <p:nvPicPr>
          <p:cNvPr id="10" name="Content Placeholder 9" descr="c05f009"/>
          <p:cNvPicPr>
            <a:picLocks noGrp="1"/>
          </p:cNvPicPr>
          <p:nvPr>
            <p:ph sz="quarter" idx="2"/>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1600200"/>
            <a:ext cx="4114800" cy="4191000"/>
          </a:xfrm>
          <a:prstGeom prst="rect">
            <a:avLst/>
          </a:prstGeom>
          <a:noFill/>
          <a:ln>
            <a:noFill/>
          </a:ln>
        </p:spPr>
      </p:pic>
    </p:spTree>
    <p:extLst>
      <p:ext uri="{BB962C8B-B14F-4D97-AF65-F5344CB8AC3E}">
        <p14:creationId xmlns:p14="http://schemas.microsoft.com/office/powerpoint/2010/main" val="4170680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 Tools</a:t>
            </a:r>
            <a:endParaRPr lang="en-US" dirty="0"/>
          </a:p>
        </p:txBody>
      </p:sp>
      <p:sp>
        <p:nvSpPr>
          <p:cNvPr id="7" name="Date Placeholder 6"/>
          <p:cNvSpPr>
            <a:spLocks noGrp="1"/>
          </p:cNvSpPr>
          <p:nvPr>
            <p:ph type="dt" sz="half" idx="10"/>
          </p:nvPr>
        </p:nvSpPr>
        <p:spPr/>
        <p:txBody>
          <a:bodyPr/>
          <a:lstStyle/>
          <a:p>
            <a:fld id="{CD75AF87-E21C-4567-B5EF-00BC54723A71}" type="datetime1">
              <a:rPr lang="en-US" altLang="en-US" smtClean="0"/>
              <a:t>2/23/2020</a:t>
            </a:fld>
            <a:endParaRPr lang="en-US" altLang="en-US"/>
          </a:p>
        </p:txBody>
      </p:sp>
      <p:sp>
        <p:nvSpPr>
          <p:cNvPr id="9" name="Slide Number Placeholder 8"/>
          <p:cNvSpPr>
            <a:spLocks noGrp="1"/>
          </p:cNvSpPr>
          <p:nvPr>
            <p:ph type="sldNum" sz="quarter" idx="11"/>
          </p:nvPr>
        </p:nvSpPr>
        <p:spPr/>
        <p:txBody>
          <a:bodyPr>
            <a:normAutofit/>
          </a:bodyPr>
          <a:lstStyle/>
          <a:p>
            <a:fld id="{0E6713C2-6EE0-4624-9092-9156E8DBEF92}" type="slidenum">
              <a:rPr lang="en-US" altLang="en-US" smtClean="0"/>
              <a:pPr/>
              <a:t>26</a:t>
            </a:fld>
            <a:endParaRPr lang="en-US" altLang="en-US"/>
          </a:p>
        </p:txBody>
      </p:sp>
      <p:sp>
        <p:nvSpPr>
          <p:cNvPr id="8" name="Footer Placeholder 7"/>
          <p:cNvSpPr>
            <a:spLocks noGrp="1"/>
          </p:cNvSpPr>
          <p:nvPr>
            <p:ph type="ftr" sz="quarter" idx="12"/>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12" name="Picture Placeholder 11"/>
          <p:cNvPicPr>
            <a:picLocks noGrp="1" noChangeAspect="1"/>
          </p:cNvPicPr>
          <p:nvPr>
            <p:ph type="pic" idx="1"/>
          </p:nvPr>
        </p:nvPicPr>
        <p:blipFill>
          <a:blip r:embed="rId3">
            <a:extLst>
              <a:ext uri="{28A0092B-C50C-407E-A947-70E740481C1C}">
                <a14:useLocalDpi xmlns:a14="http://schemas.microsoft.com/office/drawing/2010/main" val="0"/>
              </a:ext>
            </a:extLst>
          </a:blip>
          <a:srcRect l="11889" r="11889"/>
          <a:stretch>
            <a:fillRect/>
          </a:stretch>
        </p:blipFill>
        <p:spPr/>
      </p:pic>
      <p:sp>
        <p:nvSpPr>
          <p:cNvPr id="13" name="Text Placeholder 12"/>
          <p:cNvSpPr>
            <a:spLocks noGrp="1"/>
          </p:cNvSpPr>
          <p:nvPr>
            <p:ph type="body" sz="half" idx="2"/>
          </p:nvPr>
        </p:nvSpPr>
        <p:spPr/>
        <p:txBody>
          <a:bodyPr/>
          <a:lstStyle/>
          <a:p>
            <a:endParaRPr lang="en-US"/>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 y="161499"/>
            <a:ext cx="1367691" cy="533400"/>
          </a:xfrm>
          <a:prstGeom prst="rect">
            <a:avLst/>
          </a:prstGeom>
        </p:spPr>
      </p:pic>
    </p:spTree>
    <p:extLst>
      <p:ext uri="{BB962C8B-B14F-4D97-AF65-F5344CB8AC3E}">
        <p14:creationId xmlns:p14="http://schemas.microsoft.com/office/powerpoint/2010/main" val="422956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Ensemble</a:t>
            </a:r>
            <a:endParaRPr lang="en-US" dirty="0"/>
          </a:p>
        </p:txBody>
      </p:sp>
      <p:sp>
        <p:nvSpPr>
          <p:cNvPr id="4" name="Date Placeholder 3"/>
          <p:cNvSpPr>
            <a:spLocks noGrp="1"/>
          </p:cNvSpPr>
          <p:nvPr>
            <p:ph type="dt" sz="half" idx="10"/>
          </p:nvPr>
        </p:nvSpPr>
        <p:spPr/>
        <p:txBody>
          <a:bodyPr/>
          <a:lstStyle/>
          <a:p>
            <a:fld id="{ECAEF534-532B-4AEF-BC0E-D4CBC0B568BF}"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27</a:t>
            </a:fld>
            <a:endParaRPr lang="en-US" altLang="en-US"/>
          </a:p>
        </p:txBody>
      </p:sp>
      <p:sp>
        <p:nvSpPr>
          <p:cNvPr id="9" name="Content Placeholder 8"/>
          <p:cNvSpPr>
            <a:spLocks noGrp="1"/>
          </p:cNvSpPr>
          <p:nvPr>
            <p:ph sz="quarter" idx="1"/>
          </p:nvPr>
        </p:nvSpPr>
        <p:spPr/>
        <p:txBody>
          <a:bodyPr>
            <a:normAutofit lnSpcReduction="10000"/>
          </a:bodyPr>
          <a:lstStyle/>
          <a:p>
            <a:pPr algn="just"/>
            <a:r>
              <a:rPr lang="en-US" sz="2400" dirty="0"/>
              <a:t>Ensemble approaches are fairly straightforward conceptually. Instead of building a single model with a single technique, multiple models are built using multiple techniques. Once the results from all of the models are known, all of the results are combined together to come up with a final answer. </a:t>
            </a:r>
            <a:endParaRPr lang="en-US" sz="2400" dirty="0" smtClean="0"/>
          </a:p>
          <a:p>
            <a:pPr algn="just"/>
            <a:r>
              <a:rPr lang="en-US" sz="2400" dirty="0" smtClean="0"/>
              <a:t>The </a:t>
            </a:r>
            <a:r>
              <a:rPr lang="en-US" sz="2400" dirty="0"/>
              <a:t>process of combining the various results can be anything from a simple average of each model’s predictions to a much more complex formula. </a:t>
            </a:r>
            <a:endParaRPr lang="en-US" sz="2400" dirty="0" smtClean="0"/>
          </a:p>
          <a:p>
            <a:pPr algn="just"/>
            <a:r>
              <a:rPr lang="en-US" sz="2400" dirty="0" smtClean="0"/>
              <a:t>It </a:t>
            </a:r>
            <a:r>
              <a:rPr lang="en-US" sz="2400" dirty="0"/>
              <a:t>is important to note that ensemble models go beyond picking the best individual performer from a set of models. They actually combine the results of multiple models in order to get to a single, final answer</a:t>
            </a:r>
            <a:r>
              <a:rPr lang="en-US" sz="2400" dirty="0" smtClean="0"/>
              <a:t>.</a:t>
            </a:r>
            <a:endParaRPr lang="en-US" sz="2400" dirty="0"/>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Tree>
    <p:extLst>
      <p:ext uri="{BB962C8B-B14F-4D97-AF65-F5344CB8AC3E}">
        <p14:creationId xmlns:p14="http://schemas.microsoft.com/office/powerpoint/2010/main" val="1222268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Ensemble</a:t>
            </a:r>
            <a:endParaRPr lang="en-US" dirty="0"/>
          </a:p>
        </p:txBody>
      </p:sp>
      <p:sp>
        <p:nvSpPr>
          <p:cNvPr id="4" name="Date Placeholder 3"/>
          <p:cNvSpPr>
            <a:spLocks noGrp="1"/>
          </p:cNvSpPr>
          <p:nvPr>
            <p:ph type="dt" sz="half" idx="10"/>
          </p:nvPr>
        </p:nvSpPr>
        <p:spPr/>
        <p:txBody>
          <a:bodyPr/>
          <a:lstStyle/>
          <a:p>
            <a:fld id="{7158E2C7-61A2-4E7B-983A-334C08F68E05}"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28</a:t>
            </a:fld>
            <a:endParaRPr lang="en-US" altLang="en-US"/>
          </a:p>
        </p:txBody>
      </p:sp>
      <p:sp>
        <p:nvSpPr>
          <p:cNvPr id="9" name="Content Placeholder 8"/>
          <p:cNvSpPr>
            <a:spLocks noGrp="1"/>
          </p:cNvSpPr>
          <p:nvPr>
            <p:ph sz="quarter" idx="1"/>
          </p:nvPr>
        </p:nvSpPr>
        <p:spPr/>
        <p:txBody>
          <a:bodyPr>
            <a:normAutofit/>
          </a:bodyPr>
          <a:lstStyle/>
          <a:p>
            <a:pPr algn="just"/>
            <a:r>
              <a:rPr lang="en-US" sz="2400" dirty="0"/>
              <a:t>The power of ensemble models stems from the fact that different techniques have different strengths and weaknesses. </a:t>
            </a:r>
            <a:endParaRPr lang="en-US" sz="2400" dirty="0" smtClean="0"/>
          </a:p>
          <a:p>
            <a:pPr algn="just"/>
            <a:r>
              <a:rPr lang="en-US" sz="2400" dirty="0" smtClean="0"/>
              <a:t>Certain </a:t>
            </a:r>
            <a:r>
              <a:rPr lang="en-US" sz="2400" dirty="0"/>
              <a:t>types of customers, for example, may be scored poorly by one technique but very well by another. By combining intelligence from multiple models, a scoring algorithm becomes better in aggregate, if not literally for every individual customer, product, or store location scored.</a:t>
            </a:r>
          </a:p>
          <a:p>
            <a:pPr algn="just"/>
            <a:endParaRPr lang="en-US" sz="2400" dirty="0"/>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Tree>
    <p:extLst>
      <p:ext uri="{BB962C8B-B14F-4D97-AF65-F5344CB8AC3E}">
        <p14:creationId xmlns:p14="http://schemas.microsoft.com/office/powerpoint/2010/main" val="1198267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Ensemble</a:t>
            </a:r>
            <a:endParaRPr lang="en-US" dirty="0"/>
          </a:p>
        </p:txBody>
      </p:sp>
      <p:sp>
        <p:nvSpPr>
          <p:cNvPr id="4" name="Date Placeholder 3"/>
          <p:cNvSpPr>
            <a:spLocks noGrp="1"/>
          </p:cNvSpPr>
          <p:nvPr>
            <p:ph type="dt" sz="half" idx="10"/>
          </p:nvPr>
        </p:nvSpPr>
        <p:spPr/>
        <p:txBody>
          <a:bodyPr/>
          <a:lstStyle/>
          <a:p>
            <a:fld id="{2D7DE2EC-DEE5-4F06-BB36-343A44D6094B}"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29</a:t>
            </a:fld>
            <a:endParaRPr lang="en-US" altLang="en-US"/>
          </a:p>
        </p:txBody>
      </p:sp>
      <p:pic>
        <p:nvPicPr>
          <p:cNvPr id="2" name="Content Placeholder 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05132" y="1600200"/>
            <a:ext cx="7568686" cy="4495800"/>
          </a:xfrm>
        </p:spPr>
      </p:pic>
      <p:pic>
        <p:nvPicPr>
          <p:cNvPr id="10" name="Picture 9"/>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Tree>
    <p:extLst>
      <p:ext uri="{BB962C8B-B14F-4D97-AF65-F5344CB8AC3E}">
        <p14:creationId xmlns:p14="http://schemas.microsoft.com/office/powerpoint/2010/main" val="375893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Big Data Environment</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935DB848-2C8A-46EF-88ED-5887AFE10590}"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a:t>
            </a:fld>
            <a:endParaRPr lang="en-US" altLang="en-US"/>
          </a:p>
        </p:txBody>
      </p:sp>
      <p:pic>
        <p:nvPicPr>
          <p:cNvPr id="5" name="Content Placeholder 4"/>
          <p:cNvPicPr>
            <a:picLocks noGrp="1" noChangeAspect="1"/>
          </p:cNvPicPr>
          <p:nvPr>
            <p:ph sz="quarter" idx="1"/>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42745" y="1600200"/>
            <a:ext cx="7893460" cy="4495800"/>
          </a:xfrm>
        </p:spPr>
      </p:pic>
    </p:spTree>
    <p:extLst>
      <p:ext uri="{BB962C8B-B14F-4D97-AF65-F5344CB8AC3E}">
        <p14:creationId xmlns:p14="http://schemas.microsoft.com/office/powerpoint/2010/main" val="3539226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Ensemble</a:t>
            </a:r>
            <a:endParaRPr lang="en-US" dirty="0"/>
          </a:p>
        </p:txBody>
      </p:sp>
      <p:sp>
        <p:nvSpPr>
          <p:cNvPr id="4" name="Date Placeholder 3"/>
          <p:cNvSpPr>
            <a:spLocks noGrp="1"/>
          </p:cNvSpPr>
          <p:nvPr>
            <p:ph type="dt" sz="half" idx="10"/>
          </p:nvPr>
        </p:nvSpPr>
        <p:spPr/>
        <p:txBody>
          <a:bodyPr/>
          <a:lstStyle/>
          <a:p>
            <a:fld id="{15B4CB27-AF25-4E9B-B86C-C66B6D5B6D25}"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30</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979245" y="1600200"/>
            <a:ext cx="6324600" cy="4459229"/>
          </a:xfrm>
        </p:spPr>
      </p:pic>
    </p:spTree>
    <p:extLst>
      <p:ext uri="{BB962C8B-B14F-4D97-AF65-F5344CB8AC3E}">
        <p14:creationId xmlns:p14="http://schemas.microsoft.com/office/powerpoint/2010/main" val="4038497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Commodity</a:t>
            </a:r>
            <a:endParaRPr lang="en-US" dirty="0"/>
          </a:p>
        </p:txBody>
      </p:sp>
      <p:sp>
        <p:nvSpPr>
          <p:cNvPr id="4" name="Date Placeholder 3"/>
          <p:cNvSpPr>
            <a:spLocks noGrp="1"/>
          </p:cNvSpPr>
          <p:nvPr>
            <p:ph type="dt" sz="half" idx="10"/>
          </p:nvPr>
        </p:nvSpPr>
        <p:spPr/>
        <p:txBody>
          <a:bodyPr/>
          <a:lstStyle/>
          <a:p>
            <a:fld id="{FD7FD92C-7F6E-48C4-86B8-CFE3FF5529C0}"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31</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
        <p:nvSpPr>
          <p:cNvPr id="2" name="Content Placeholder 1"/>
          <p:cNvSpPr>
            <a:spLocks noGrp="1"/>
          </p:cNvSpPr>
          <p:nvPr>
            <p:ph sz="quarter" idx="1"/>
          </p:nvPr>
        </p:nvSpPr>
        <p:spPr/>
        <p:txBody>
          <a:bodyPr>
            <a:normAutofit fontScale="62500" lnSpcReduction="20000"/>
          </a:bodyPr>
          <a:lstStyle/>
          <a:p>
            <a:pPr algn="just"/>
            <a:r>
              <a:rPr lang="en-US" dirty="0" smtClean="0"/>
              <a:t>We’ll </a:t>
            </a:r>
            <a:r>
              <a:rPr lang="en-US" dirty="0"/>
              <a:t>define a commodity model as one that has been produced rapidly and with less concern for squeezing out every ounce of lift or predictive power. Commodity models might be done via a simple stepwise analysis procedure, for example, on a mostly automated basis. </a:t>
            </a:r>
            <a:endParaRPr lang="en-US" dirty="0" smtClean="0"/>
          </a:p>
          <a:p>
            <a:pPr algn="just"/>
            <a:r>
              <a:rPr lang="en-US" dirty="0" smtClean="0"/>
              <a:t>The </a:t>
            </a:r>
            <a:r>
              <a:rPr lang="en-US" dirty="0"/>
              <a:t>goal of a commodity model is not to get the best model, but to quickly get a model that will lead to a better result than if there had been no model at all.</a:t>
            </a:r>
          </a:p>
          <a:p>
            <a:pPr algn="just"/>
            <a:r>
              <a:rPr lang="en-US" dirty="0"/>
              <a:t>Used appropriately, commodity models can be quite useful and can extend the impact of analytics within an organization. Traditionally, building models was a time-intensive task. </a:t>
            </a:r>
            <a:endParaRPr lang="en-US" dirty="0" smtClean="0"/>
          </a:p>
          <a:p>
            <a:pPr algn="just"/>
            <a:r>
              <a:rPr lang="en-US" dirty="0" smtClean="0"/>
              <a:t>As </a:t>
            </a:r>
            <a:r>
              <a:rPr lang="en-US" dirty="0"/>
              <a:t>a result, it was expensive. Analysts would spend weeks or months just getting data together and then more time running models against the data. This necessitated building models sparingly and only for very high-value problems. If you had a 30- to 40-million piece mailing upcoming, then it was absolutely worth the investment to build a model. If you had an upcoming mailing of 30,000 pieces for a fairly inexpensive product, there was no way it was worth investing in a model</a:t>
            </a:r>
            <a:r>
              <a:rPr lang="en-US" dirty="0" smtClean="0"/>
              <a:t>.</a:t>
            </a:r>
            <a:endParaRPr lang="en-US" dirty="0"/>
          </a:p>
        </p:txBody>
      </p:sp>
    </p:spTree>
    <p:extLst>
      <p:ext uri="{BB962C8B-B14F-4D97-AF65-F5344CB8AC3E}">
        <p14:creationId xmlns:p14="http://schemas.microsoft.com/office/powerpoint/2010/main" val="22078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Text</a:t>
            </a:r>
            <a:endParaRPr lang="en-US" dirty="0"/>
          </a:p>
        </p:txBody>
      </p:sp>
      <p:sp>
        <p:nvSpPr>
          <p:cNvPr id="4" name="Date Placeholder 3"/>
          <p:cNvSpPr>
            <a:spLocks noGrp="1"/>
          </p:cNvSpPr>
          <p:nvPr>
            <p:ph type="dt" sz="half" idx="10"/>
          </p:nvPr>
        </p:nvSpPr>
        <p:spPr/>
        <p:txBody>
          <a:bodyPr/>
          <a:lstStyle/>
          <a:p>
            <a:fld id="{B611142B-AF4B-4420-B922-A52C8A8E2A03}"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32</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
        <p:nvSpPr>
          <p:cNvPr id="2" name="Content Placeholder 1"/>
          <p:cNvSpPr>
            <a:spLocks noGrp="1"/>
          </p:cNvSpPr>
          <p:nvPr>
            <p:ph sz="quarter" idx="1"/>
          </p:nvPr>
        </p:nvSpPr>
        <p:spPr/>
        <p:txBody>
          <a:bodyPr>
            <a:noAutofit/>
          </a:bodyPr>
          <a:lstStyle/>
          <a:p>
            <a:r>
              <a:rPr lang="en-US" sz="1800" dirty="0"/>
              <a:t>One of the most rapidly growing methods utilized by organizations today is the analysis of text and other unstructured data sources. A lot of big data falls into these classifications. </a:t>
            </a:r>
            <a:r>
              <a:rPr lang="en-US" sz="1800" dirty="0" smtClean="0"/>
              <a:t>T</a:t>
            </a:r>
          </a:p>
          <a:p>
            <a:r>
              <a:rPr lang="en-US" sz="1800" dirty="0" err="1" smtClean="0"/>
              <a:t>ext</a:t>
            </a:r>
            <a:r>
              <a:rPr lang="en-US" sz="1800" dirty="0" smtClean="0"/>
              <a:t> </a:t>
            </a:r>
            <a:r>
              <a:rPr lang="en-US" sz="1800" dirty="0"/>
              <a:t>analysis, as the name implies, takes some sort of text as input. This text can be written material like an e-mail, transcribed material such as a medical dictation, or even text that has been scanned from a hard copy and converted to electric form like old courthouse records. </a:t>
            </a:r>
            <a:endParaRPr lang="en-US" sz="1800" dirty="0" smtClean="0"/>
          </a:p>
          <a:p>
            <a:r>
              <a:rPr lang="en-US" sz="1800" i="1" dirty="0" smtClean="0"/>
              <a:t>The </a:t>
            </a:r>
            <a:r>
              <a:rPr lang="en-US" sz="1800" i="1" dirty="0"/>
              <a:t>reason text analysis has grown in prominence is because of the wealth of new sources of text data.</a:t>
            </a:r>
          </a:p>
        </p:txBody>
      </p:sp>
    </p:spTree>
    <p:extLst>
      <p:ext uri="{BB962C8B-B14F-4D97-AF65-F5344CB8AC3E}">
        <p14:creationId xmlns:p14="http://schemas.microsoft.com/office/powerpoint/2010/main" val="77960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Analytic Evolution| Commodity</a:t>
            </a:r>
            <a:endParaRPr lang="en-US" dirty="0"/>
          </a:p>
        </p:txBody>
      </p:sp>
      <p:sp>
        <p:nvSpPr>
          <p:cNvPr id="4" name="Date Placeholder 3"/>
          <p:cNvSpPr>
            <a:spLocks noGrp="1"/>
          </p:cNvSpPr>
          <p:nvPr>
            <p:ph type="dt" sz="half" idx="10"/>
          </p:nvPr>
        </p:nvSpPr>
        <p:spPr/>
        <p:txBody>
          <a:bodyPr/>
          <a:lstStyle/>
          <a:p>
            <a:fld id="{A392D92F-C5EF-47E9-ABBE-5D8B0FDC73F2}"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33</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
        <p:nvSpPr>
          <p:cNvPr id="2" name="Content Placeholder 1"/>
          <p:cNvSpPr>
            <a:spLocks noGrp="1"/>
          </p:cNvSpPr>
          <p:nvPr>
            <p:ph sz="quarter" idx="1"/>
          </p:nvPr>
        </p:nvSpPr>
        <p:spPr/>
        <p:txBody>
          <a:bodyPr>
            <a:noAutofit/>
          </a:bodyPr>
          <a:lstStyle/>
          <a:p>
            <a:pPr algn="just"/>
            <a:r>
              <a:rPr lang="en-US" sz="1800" dirty="0"/>
              <a:t>If analytic professionals are making use of a modern environment including a scalable sandbox, as well as modern processes including enterprise analytic datasets, then building models does not need to be as time-intensive as it used to be. We discussed these topics in Chapters 4 and 5. The more that standard variables are available and processing horsepower can be applied to them, the easier it is to go through the mechanics of building models.</a:t>
            </a:r>
          </a:p>
          <a:p>
            <a:pPr algn="just"/>
            <a:r>
              <a:rPr lang="en-US" sz="1800" dirty="0"/>
              <a:t>Always remember that making it easier to go through the mechanics doesn’t remove the need to be diligent and to make sure the correct mechanics are done. But if a good analytics professional is driving the process, it is possible to get things done much faster.</a:t>
            </a:r>
          </a:p>
          <a:p>
            <a:pPr algn="just"/>
            <a:endParaRPr lang="en-US" sz="1800" dirty="0"/>
          </a:p>
        </p:txBody>
      </p:sp>
    </p:spTree>
    <p:extLst>
      <p:ext uri="{BB962C8B-B14F-4D97-AF65-F5344CB8AC3E}">
        <p14:creationId xmlns:p14="http://schemas.microsoft.com/office/powerpoint/2010/main" val="1773254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2648" y="228600"/>
            <a:ext cx="6550152" cy="990600"/>
          </a:xfrm>
        </p:spPr>
        <p:txBody>
          <a:bodyPr>
            <a:normAutofit fontScale="90000"/>
          </a:bodyPr>
          <a:lstStyle/>
          <a:p>
            <a:r>
              <a:rPr lang="en-US" dirty="0" smtClean="0"/>
              <a:t>Analytic Evolution| Point Solution</a:t>
            </a:r>
            <a:endParaRPr lang="en-US" dirty="0"/>
          </a:p>
        </p:txBody>
      </p:sp>
      <p:sp>
        <p:nvSpPr>
          <p:cNvPr id="4" name="Date Placeholder 3"/>
          <p:cNvSpPr>
            <a:spLocks noGrp="1"/>
          </p:cNvSpPr>
          <p:nvPr>
            <p:ph type="dt" sz="half" idx="10"/>
          </p:nvPr>
        </p:nvSpPr>
        <p:spPr/>
        <p:txBody>
          <a:bodyPr/>
          <a:lstStyle/>
          <a:p>
            <a:fld id="{6B180FE2-DF5F-43B0-884E-8FDCD49AECE9}"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34</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
        <p:nvSpPr>
          <p:cNvPr id="2" name="Content Placeholder 1"/>
          <p:cNvSpPr>
            <a:spLocks noGrp="1"/>
          </p:cNvSpPr>
          <p:nvPr>
            <p:ph sz="quarter" idx="1"/>
          </p:nvPr>
        </p:nvSpPr>
        <p:spPr/>
        <p:txBody>
          <a:bodyPr>
            <a:noAutofit/>
          </a:bodyPr>
          <a:lstStyle/>
          <a:p>
            <a:pPr algn="just"/>
            <a:r>
              <a:rPr lang="en-US" sz="2000" dirty="0"/>
              <a:t>A trend that has accelerated in the past decade is the availability of analytic point solutions. Analytic point solutions are software packages that address a very specific, narrow set of problems. Typically they focus on a set of related business issues, and they often sit on top of analytical tool suites.</a:t>
            </a:r>
          </a:p>
          <a:p>
            <a:pPr algn="just"/>
            <a:r>
              <a:rPr lang="en-US" sz="2000" dirty="0"/>
              <a:t>Examples of point solutions include price optimization applications, fraud applications, and demand forecasting applications, among others. Point solutions built on tool suites, such as SAS, will utilize some of the generic functionality of the underlying toolset. However, the user interface will be geared specifically to a targeted set of problems. There may be many man-years of development work that go into a point solution. Organizations can consider purchasing one as an alternative to building their own solution. It can save both money and time</a:t>
            </a:r>
            <a:r>
              <a:rPr lang="en-US" sz="2000" dirty="0" smtClean="0"/>
              <a:t>.</a:t>
            </a:r>
            <a:endParaRPr lang="en-US" sz="2000" dirty="0"/>
          </a:p>
        </p:txBody>
      </p:sp>
    </p:spTree>
    <p:extLst>
      <p:ext uri="{BB962C8B-B14F-4D97-AF65-F5344CB8AC3E}">
        <p14:creationId xmlns:p14="http://schemas.microsoft.com/office/powerpoint/2010/main" val="283856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2648" y="228600"/>
            <a:ext cx="6550152" cy="990600"/>
          </a:xfrm>
        </p:spPr>
        <p:txBody>
          <a:bodyPr>
            <a:normAutofit fontScale="90000"/>
          </a:bodyPr>
          <a:lstStyle/>
          <a:p>
            <a:r>
              <a:rPr lang="en-US" dirty="0" smtClean="0"/>
              <a:t>Analytic Evolution| Point Solution</a:t>
            </a:r>
            <a:endParaRPr lang="en-US" dirty="0"/>
          </a:p>
        </p:txBody>
      </p:sp>
      <p:sp>
        <p:nvSpPr>
          <p:cNvPr id="4" name="Date Placeholder 3"/>
          <p:cNvSpPr>
            <a:spLocks noGrp="1"/>
          </p:cNvSpPr>
          <p:nvPr>
            <p:ph type="dt" sz="half" idx="10"/>
          </p:nvPr>
        </p:nvSpPr>
        <p:spPr/>
        <p:txBody>
          <a:bodyPr/>
          <a:lstStyle/>
          <a:p>
            <a:fld id="{97DCF739-8080-4A44-8577-60E7CC9C6E8B}"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fontScale="85000" lnSpcReduction="20000"/>
          </a:bodyPr>
          <a:lstStyle/>
          <a:p>
            <a:fld id="{8A43F2CF-8C67-4A59-833B-E5B011F3FF0F}" type="slidenum">
              <a:rPr lang="en-US" altLang="en-US" smtClean="0"/>
              <a:pPr/>
              <a:t>35</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sp>
        <p:nvSpPr>
          <p:cNvPr id="2" name="Content Placeholder 1"/>
          <p:cNvSpPr>
            <a:spLocks noGrp="1"/>
          </p:cNvSpPr>
          <p:nvPr>
            <p:ph sz="quarter" idx="1"/>
          </p:nvPr>
        </p:nvSpPr>
        <p:spPr/>
        <p:txBody>
          <a:bodyPr>
            <a:noAutofit/>
          </a:bodyPr>
          <a:lstStyle/>
          <a:p>
            <a:r>
              <a:rPr lang="en-US" sz="1800" dirty="0"/>
              <a:t>Analytic point solutions have gained traction as a way to allow specific departments within an organization to utilize higher analytics in their daily business processes. These tools typically require a very high level of knowledge to install, configure, and initially set up the parameters of the analytics to be run. </a:t>
            </a:r>
            <a:endParaRPr lang="en-US" sz="1800" dirty="0" smtClean="0"/>
          </a:p>
          <a:p>
            <a:r>
              <a:rPr lang="en-US" sz="1800" dirty="0" smtClean="0"/>
              <a:t>Over </a:t>
            </a:r>
            <a:r>
              <a:rPr lang="en-US" sz="1800" dirty="0"/>
              <a:t>time, there’s a lower bar for how much knowledge is required for ongoing maintenance and usage of the solution</a:t>
            </a:r>
            <a:r>
              <a:rPr lang="en-US" sz="1800" dirty="0" smtClean="0"/>
              <a:t>.</a:t>
            </a:r>
          </a:p>
          <a:p>
            <a:r>
              <a:rPr lang="en-US" sz="1800" dirty="0" smtClean="0"/>
              <a:t>This </a:t>
            </a:r>
            <a:r>
              <a:rPr lang="en-US" sz="1800" dirty="0"/>
              <a:t>opens point solutions to a wider user base. Note that this does not violate the previous point about people not using tools if they don’t understand code. Point solutions are built and configured to constrain a user to actions that are appropriate</a:t>
            </a:r>
            <a:r>
              <a:rPr lang="en-US" sz="1800" dirty="0" smtClean="0"/>
              <a:t>.</a:t>
            </a:r>
            <a:endParaRPr lang="en-US" sz="1800" dirty="0"/>
          </a:p>
        </p:txBody>
      </p:sp>
    </p:spTree>
    <p:extLst>
      <p:ext uri="{BB962C8B-B14F-4D97-AF65-F5344CB8AC3E}">
        <p14:creationId xmlns:p14="http://schemas.microsoft.com/office/powerpoint/2010/main" val="1294883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BFAF38-07AC-4C4D-93CA-3CD5BEABF470}" type="datetime1">
              <a:rPr lang="en-US" altLang="en-US" smtClean="0"/>
              <a:t>2/23/2020</a:t>
            </a:fld>
            <a:endParaRPr lang="en-US" altLang="en-US"/>
          </a:p>
        </p:txBody>
      </p:sp>
      <p:sp>
        <p:nvSpPr>
          <p:cNvPr id="6" name="Footer Placeholder 5"/>
          <p:cNvSpPr>
            <a:spLocks noGrp="1"/>
          </p:cNvSpPr>
          <p:nvPr>
            <p:ph type="ftr" sz="quarter" idx="11"/>
          </p:nvPr>
        </p:nvSpPr>
        <p:spPr/>
        <p:txBody>
          <a:bodyPr/>
          <a:lstStyle/>
          <a:p>
            <a:r>
              <a:rPr lang="en-US" altLang="en-US" smtClean="0"/>
              <a:t>Unit 4 | Big Data Analytics</a:t>
            </a:r>
            <a:endParaRPr lang="en-US" altLang="en-US"/>
          </a:p>
        </p:txBody>
      </p:sp>
      <p:sp>
        <p:nvSpPr>
          <p:cNvPr id="5" name="Slide Number Placeholder 4"/>
          <p:cNvSpPr>
            <a:spLocks noGrp="1"/>
          </p:cNvSpPr>
          <p:nvPr>
            <p:ph type="sldNum" sz="quarter" idx="12"/>
          </p:nvPr>
        </p:nvSpPr>
        <p:spPr/>
        <p:txBody>
          <a:bodyPr>
            <a:normAutofit/>
          </a:bodyPr>
          <a:lstStyle/>
          <a:p>
            <a:fld id="{8A43F2CF-8C67-4A59-833B-E5B011F3FF0F}" type="slidenum">
              <a:rPr lang="en-US" altLang="en-US" smtClean="0"/>
              <a:pPr/>
              <a:t>36</a:t>
            </a:fld>
            <a:endParaRPr lang="en-US" altLang="en-US"/>
          </a:p>
        </p:txBody>
      </p:sp>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620000" y="428199"/>
            <a:ext cx="1367691" cy="533400"/>
          </a:xfrm>
          <a:prstGeom prst="rect">
            <a:avLst/>
          </a:prstGeom>
        </p:spPr>
      </p:pic>
      <p:pic>
        <p:nvPicPr>
          <p:cNvPr id="1026" name="Picture 2" descr="C:\Users\Priyanka\AppData\Local\Microsoft\Windows\INetCache\IE\V0MLUO8T\Thank-You-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494" y="1489668"/>
            <a:ext cx="6029011" cy="387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71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Insights</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8FBE2796-FB59-46B0-A882-7291AF15B9BE}"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4</a:t>
            </a:fld>
            <a:endParaRPr lang="en-US" altLang="en-US"/>
          </a:p>
        </p:txBody>
      </p:sp>
      <p:pic>
        <p:nvPicPr>
          <p:cNvPr id="11"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 t="14925" r="-720" b="20597"/>
          <a:stretch/>
        </p:blipFill>
        <p:spPr>
          <a:xfrm>
            <a:off x="612775" y="1890781"/>
            <a:ext cx="8153400" cy="3914637"/>
          </a:xfrm>
        </p:spPr>
      </p:pic>
    </p:spTree>
    <p:extLst>
      <p:ext uri="{BB962C8B-B14F-4D97-AF65-F5344CB8AC3E}">
        <p14:creationId xmlns:p14="http://schemas.microsoft.com/office/powerpoint/2010/main" val="145685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Sandbox</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F98F225A-AF23-4212-A43F-9E5709B2F29B}"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5</a:t>
            </a:fld>
            <a:endParaRPr lang="en-US" altLang="en-US"/>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19200" y="1828800"/>
            <a:ext cx="6553200" cy="4281424"/>
          </a:xfrm>
        </p:spPr>
      </p:pic>
    </p:spTree>
    <p:extLst>
      <p:ext uri="{BB962C8B-B14F-4D97-AF65-F5344CB8AC3E}">
        <p14:creationId xmlns:p14="http://schemas.microsoft.com/office/powerpoint/2010/main" val="370860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Sandbox</a:t>
            </a:r>
            <a:endParaRPr lang="en-US" dirty="0"/>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01F8EC83-95AE-4197-A0D8-BC8F71D413AF}" type="datetime1">
              <a:rPr lang="en-US" altLang="en-US" smtClean="0"/>
              <a:t>2/23/2020</a:t>
            </a:fld>
            <a:endParaRPr lang="en-US" altLang="en-US"/>
          </a:p>
        </p:txBody>
      </p:sp>
      <p:sp>
        <p:nvSpPr>
          <p:cNvPr id="8" name="Footer Placeholder 7"/>
          <p:cNvSpPr>
            <a:spLocks noGrp="1"/>
          </p:cNvSpPr>
          <p:nvPr>
            <p:ph type="ftr" sz="quarter" idx="11"/>
          </p:nvPr>
        </p:nvSpPr>
        <p:spPr/>
        <p:txBody>
          <a:bodyPr/>
          <a:lstStyle/>
          <a:p>
            <a:r>
              <a:rPr lang="en-US" altLang="en-US" smtClean="0"/>
              <a:t>Unit 4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6</a:t>
            </a:fld>
            <a:endParaRPr lang="en-US" altLang="en-US"/>
          </a:p>
        </p:txBody>
      </p:sp>
      <p:sp>
        <p:nvSpPr>
          <p:cNvPr id="3" name="Content Placeholder 2"/>
          <p:cNvSpPr>
            <a:spLocks noGrp="1"/>
          </p:cNvSpPr>
          <p:nvPr>
            <p:ph sz="quarter" idx="1"/>
          </p:nvPr>
        </p:nvSpPr>
        <p:spPr/>
        <p:txBody>
          <a:bodyPr>
            <a:normAutofit fontScale="62500" lnSpcReduction="20000"/>
          </a:bodyPr>
          <a:lstStyle/>
          <a:p>
            <a:pPr algn="just"/>
            <a:r>
              <a:rPr lang="en-US" dirty="0"/>
              <a:t>An analytic sandbox provides a set of resources with which in-depth analysis can be done to answer critical business questions. An analytic sandbox is ideal for data exploration, development of analytical processes, proof of concepts, and prototyping. </a:t>
            </a:r>
            <a:endParaRPr lang="en-US" dirty="0" smtClean="0"/>
          </a:p>
          <a:p>
            <a:pPr algn="just"/>
            <a:r>
              <a:rPr lang="en-US" dirty="0" smtClean="0"/>
              <a:t>Once </a:t>
            </a:r>
            <a:r>
              <a:rPr lang="en-US" dirty="0"/>
              <a:t>things progress into ongoing, user-managed processes or production processes, then the sandbox should not be involved.</a:t>
            </a:r>
          </a:p>
          <a:p>
            <a:pPr algn="just"/>
            <a:r>
              <a:rPr lang="en-US" dirty="0"/>
              <a:t>A sandbox is going to be leveraged by a fairly small set of users</a:t>
            </a:r>
            <a:r>
              <a:rPr lang="en-US" dirty="0" smtClean="0"/>
              <a:t>.</a:t>
            </a:r>
          </a:p>
          <a:p>
            <a:pPr algn="just"/>
            <a:r>
              <a:rPr lang="en-US" dirty="0" smtClean="0"/>
              <a:t> </a:t>
            </a:r>
            <a:r>
              <a:rPr lang="en-US" dirty="0"/>
              <a:t>There will be data created within the sandbox that is segregated from the production database. </a:t>
            </a:r>
            <a:endParaRPr lang="en-US" dirty="0" smtClean="0"/>
          </a:p>
          <a:p>
            <a:pPr algn="just"/>
            <a:r>
              <a:rPr lang="en-US" dirty="0" smtClean="0"/>
              <a:t>Sandbox </a:t>
            </a:r>
            <a:r>
              <a:rPr lang="en-US" dirty="0"/>
              <a:t>users will also be allowed to load data of their own for brief time periods as part of a project, even if that data is not part of the official enterprise data model.</a:t>
            </a:r>
          </a:p>
          <a:p>
            <a:pPr algn="just"/>
            <a:r>
              <a:rPr lang="en-US" dirty="0"/>
              <a:t>Data in a sandbox will have a limited shelf life. The idea isn’t to build up a bunch of permanent data. During a project, build the data needed for the project. When that project is done, delete the data. If used appropriately, a sandbox has the capability to be a major driver of analytic value for an organization.</a:t>
            </a:r>
          </a:p>
          <a:p>
            <a:pPr algn="just"/>
            <a:endParaRPr lang="en-US" dirty="0"/>
          </a:p>
        </p:txBody>
      </p:sp>
    </p:spTree>
    <p:extLst>
      <p:ext uri="{BB962C8B-B14F-4D97-AF65-F5344CB8AC3E}">
        <p14:creationId xmlns:p14="http://schemas.microsoft.com/office/powerpoint/2010/main" val="90748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Analytic Sandbox</a:t>
            </a:r>
            <a:endParaRPr lang="en-US" dirty="0"/>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676400"/>
            <a:ext cx="3581400" cy="4444915"/>
          </a:xfrm>
        </p:spPr>
      </p:pic>
      <p:sp>
        <p:nvSpPr>
          <p:cNvPr id="5" name="Content Placeholder 4"/>
          <p:cNvSpPr>
            <a:spLocks noGrp="1"/>
          </p:cNvSpPr>
          <p:nvPr>
            <p:ph sz="quarter" idx="2"/>
          </p:nvPr>
        </p:nvSpPr>
        <p:spPr>
          <a:xfrm>
            <a:off x="4191000" y="1589567"/>
            <a:ext cx="4540101" cy="4572000"/>
          </a:xfrm>
        </p:spPr>
        <p:txBody>
          <a:bodyPr>
            <a:normAutofit fontScale="55000" lnSpcReduction="20000"/>
          </a:bodyPr>
          <a:lstStyle/>
          <a:p>
            <a:pPr lvl="0" algn="just"/>
            <a:r>
              <a:rPr lang="en-US" b="1" i="1" dirty="0"/>
              <a:t>Independence.</a:t>
            </a:r>
            <a:r>
              <a:rPr lang="en-US" i="1" dirty="0"/>
              <a:t> </a:t>
            </a:r>
            <a:r>
              <a:rPr lang="en-US" dirty="0"/>
              <a:t>Analytic professionals will be able to work independently on the database system without needing to continually go back and ask for permissions for specific projects.</a:t>
            </a:r>
          </a:p>
          <a:p>
            <a:pPr lvl="0" algn="just"/>
            <a:r>
              <a:rPr lang="en-US" b="1" i="1" dirty="0"/>
              <a:t>Flexibility.</a:t>
            </a:r>
            <a:r>
              <a:rPr lang="en-US" i="1" dirty="0"/>
              <a:t> </a:t>
            </a:r>
            <a:r>
              <a:rPr lang="en-US" dirty="0"/>
              <a:t>Analytic professionals will have the flexibility to use whatever business intelligence, statistical analysis, or visualization tools that they need to use.</a:t>
            </a:r>
          </a:p>
          <a:p>
            <a:pPr lvl="0" algn="just"/>
            <a:r>
              <a:rPr lang="en-US" b="1" i="1" dirty="0"/>
              <a:t>Efficiency.</a:t>
            </a:r>
            <a:r>
              <a:rPr lang="en-US" i="1" dirty="0"/>
              <a:t> </a:t>
            </a:r>
            <a:r>
              <a:rPr lang="en-US" dirty="0"/>
              <a:t>Analytic professionals will be able to leverage the existing enterprise data warehouse or data mart, without having to move or migrate data.</a:t>
            </a:r>
          </a:p>
          <a:p>
            <a:pPr lvl="0" algn="just"/>
            <a:r>
              <a:rPr lang="en-US" b="1" i="1" dirty="0"/>
              <a:t>Freedom. </a:t>
            </a:r>
            <a:r>
              <a:rPr lang="en-US" dirty="0"/>
              <a:t>Analytic professionals can reduce focus on the administration of systems and babysitting of production processes by shifting those maintenance tasks to IT.</a:t>
            </a:r>
          </a:p>
          <a:p>
            <a:pPr lvl="0" algn="just"/>
            <a:r>
              <a:rPr lang="en-US" b="1" i="1" dirty="0"/>
              <a:t>Speed.</a:t>
            </a:r>
            <a:r>
              <a:rPr lang="en-US" i="1" dirty="0"/>
              <a:t> </a:t>
            </a:r>
            <a:r>
              <a:rPr lang="en-US" dirty="0"/>
              <a:t>Massive speed improvement will be realized with the move to parallel processing. This also enables rapid iteration and the ability to “fail fast” and take more risks to innovate</a:t>
            </a:r>
            <a:r>
              <a:rPr lang="en-US" dirty="0" smtClean="0"/>
              <a:t>.</a:t>
            </a:r>
            <a:endParaRPr lang="en-US" dirty="0"/>
          </a:p>
        </p:txBody>
      </p:sp>
      <p:sp>
        <p:nvSpPr>
          <p:cNvPr id="7" name="Date Placeholder 6"/>
          <p:cNvSpPr>
            <a:spLocks noGrp="1"/>
          </p:cNvSpPr>
          <p:nvPr>
            <p:ph type="dt" sz="half" idx="15"/>
          </p:nvPr>
        </p:nvSpPr>
        <p:spPr/>
        <p:txBody>
          <a:bodyPr/>
          <a:lstStyle/>
          <a:p>
            <a:fld id="{183CA903-A6CA-4FF5-9E87-C50C40A6599D}"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7</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Tree>
    <p:extLst>
      <p:ext uri="{BB962C8B-B14F-4D97-AF65-F5344CB8AC3E}">
        <p14:creationId xmlns:p14="http://schemas.microsoft.com/office/powerpoint/2010/main" val="186853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F08C8904-494A-4DD1-A991-95457BA9DE18}"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8</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609600" y="2743199"/>
            <a:ext cx="3886200" cy="3418367"/>
          </a:xfrm>
        </p:spPr>
        <p:txBody>
          <a:bodyPr>
            <a:normAutofit fontScale="70000" lnSpcReduction="20000"/>
          </a:bodyPr>
          <a:lstStyle/>
          <a:p>
            <a:pPr algn="just"/>
            <a:r>
              <a:rPr lang="en-US" dirty="0"/>
              <a:t>For an internal sandbox, a portion of an enterprise data warehouse or data mart is carved out to serve as the analytic sandbox. </a:t>
            </a:r>
            <a:endParaRPr lang="en-US" dirty="0" smtClean="0"/>
          </a:p>
          <a:p>
            <a:pPr algn="just"/>
            <a:r>
              <a:rPr lang="en-US" dirty="0" smtClean="0"/>
              <a:t>In </a:t>
            </a:r>
            <a:r>
              <a:rPr lang="en-US" dirty="0"/>
              <a:t>this case, the sandbox is physically located on the production system. However, the sandbox database itself is not a part of the production database. The sandbox is a separate database container within the system. </a:t>
            </a:r>
            <a:endParaRPr lang="en-US" dirty="0"/>
          </a:p>
        </p:txBody>
      </p:sp>
      <p:sp>
        <p:nvSpPr>
          <p:cNvPr id="11" name="Rectangle 10"/>
          <p:cNvSpPr/>
          <p:nvPr/>
        </p:nvSpPr>
        <p:spPr>
          <a:xfrm>
            <a:off x="762000" y="1676400"/>
            <a:ext cx="396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Sandbox</a:t>
            </a:r>
            <a:endParaRPr lang="en-US" dirty="0"/>
          </a:p>
        </p:txBody>
      </p:sp>
      <p:pic>
        <p:nvPicPr>
          <p:cNvPr id="12" name="Content Placeholder 11" descr="c05f001"/>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5888191" y="1828800"/>
            <a:ext cx="2133600" cy="1447800"/>
          </a:xfrm>
          <a:prstGeom prst="rect">
            <a:avLst/>
          </a:prstGeom>
          <a:noFill/>
          <a:ln>
            <a:noFill/>
          </a:ln>
        </p:spPr>
      </p:pic>
      <p:pic>
        <p:nvPicPr>
          <p:cNvPr id="13" name="Picture 12" descr="c05f002"/>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286000"/>
          </a:xfrm>
          <a:prstGeom prst="rect">
            <a:avLst/>
          </a:prstGeom>
          <a:noFill/>
          <a:ln>
            <a:noFill/>
          </a:ln>
        </p:spPr>
      </p:pic>
    </p:spTree>
    <p:extLst>
      <p:ext uri="{BB962C8B-B14F-4D97-AF65-F5344CB8AC3E}">
        <p14:creationId xmlns:p14="http://schemas.microsoft.com/office/powerpoint/2010/main" val="105660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Analytic Sandbox</a:t>
            </a:r>
            <a:endParaRPr lang="en-US" dirty="0"/>
          </a:p>
        </p:txBody>
      </p:sp>
      <p:sp>
        <p:nvSpPr>
          <p:cNvPr id="7" name="Date Placeholder 6"/>
          <p:cNvSpPr>
            <a:spLocks noGrp="1"/>
          </p:cNvSpPr>
          <p:nvPr>
            <p:ph type="dt" sz="half" idx="15"/>
          </p:nvPr>
        </p:nvSpPr>
        <p:spPr/>
        <p:txBody>
          <a:bodyPr/>
          <a:lstStyle/>
          <a:p>
            <a:fld id="{42F44205-3948-4A43-9A68-8656FBD30463}" type="datetime1">
              <a:rPr lang="en-US" altLang="en-US" smtClean="0"/>
              <a:t>2/23/2020</a:t>
            </a:fld>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E6713C2-6EE0-4624-9092-9156E8DBEF92}" type="slidenum">
              <a:rPr lang="en-US" altLang="en-US" smtClean="0"/>
              <a:pPr/>
              <a:t>9</a:t>
            </a:fld>
            <a:endParaRPr lang="en-US" altLang="en-US"/>
          </a:p>
        </p:txBody>
      </p:sp>
      <p:sp>
        <p:nvSpPr>
          <p:cNvPr id="8" name="Footer Placeholder 7"/>
          <p:cNvSpPr>
            <a:spLocks noGrp="1"/>
          </p:cNvSpPr>
          <p:nvPr>
            <p:ph type="ftr" sz="quarter" idx="17"/>
          </p:nvPr>
        </p:nvSpPr>
        <p:spPr/>
        <p:txBody>
          <a:bodyPr/>
          <a:lstStyle/>
          <a:p>
            <a:r>
              <a:rPr lang="en-US" altLang="en-US" smtClean="0"/>
              <a:t>Unit 4 | Big Data Analytics</a:t>
            </a:r>
            <a:endParaRPr lang="en-US" altLang="en-US"/>
          </a:p>
        </p:txBody>
      </p:sp>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a:xfrm>
            <a:off x="304800" y="2286001"/>
            <a:ext cx="4191000" cy="3875566"/>
          </a:xfrm>
        </p:spPr>
        <p:txBody>
          <a:bodyPr>
            <a:normAutofit fontScale="62500" lnSpcReduction="20000"/>
          </a:bodyPr>
          <a:lstStyle/>
          <a:p>
            <a:pPr algn="just"/>
            <a:r>
              <a:rPr lang="en-US" dirty="0"/>
              <a:t>One strength of an internal sandbox is that it will leverage existing hardware resources and infrastructure already in place</a:t>
            </a:r>
            <a:r>
              <a:rPr lang="en-US" dirty="0" smtClean="0"/>
              <a:t>.</a:t>
            </a:r>
          </a:p>
          <a:p>
            <a:pPr algn="just"/>
            <a:r>
              <a:rPr lang="en-US" dirty="0" smtClean="0"/>
              <a:t> </a:t>
            </a:r>
            <a:r>
              <a:rPr lang="en-US" dirty="0"/>
              <a:t>This makes it very easy to set up. From an administration perspective, there’s no difference in setting up a sandbox than in setting up any other database container on the system. </a:t>
            </a:r>
            <a:endParaRPr lang="en-US" dirty="0" smtClean="0"/>
          </a:p>
          <a:p>
            <a:pPr algn="just"/>
            <a:r>
              <a:rPr lang="en-US" dirty="0" smtClean="0"/>
              <a:t>What’s </a:t>
            </a:r>
            <a:r>
              <a:rPr lang="en-US" dirty="0"/>
              <a:t>different about the sandbox are some of the permissions that will be granted to its users and how it is used</a:t>
            </a:r>
            <a:r>
              <a:rPr lang="en-US" dirty="0" smtClean="0"/>
              <a:t>.</a:t>
            </a:r>
            <a:r>
              <a:rPr lang="en-US" dirty="0"/>
              <a:t> Perhaps the biggest strength of an internal sandbox is the ability to directly join production data with sandbox data. </a:t>
            </a:r>
          </a:p>
          <a:p>
            <a:pPr algn="just"/>
            <a:endParaRPr lang="en-US" dirty="0"/>
          </a:p>
          <a:p>
            <a:pPr algn="just"/>
            <a:endParaRPr lang="en-US" dirty="0"/>
          </a:p>
        </p:txBody>
      </p:sp>
      <p:sp>
        <p:nvSpPr>
          <p:cNvPr id="11" name="Rectangle 10"/>
          <p:cNvSpPr/>
          <p:nvPr/>
        </p:nvSpPr>
        <p:spPr>
          <a:xfrm>
            <a:off x="685800" y="1676400"/>
            <a:ext cx="3657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Strengths of Internal Sandbox</a:t>
            </a:r>
            <a:endParaRPr lang="en-US" dirty="0"/>
          </a:p>
        </p:txBody>
      </p:sp>
      <p:sp>
        <p:nvSpPr>
          <p:cNvPr id="4" name="Content Placeholder 3"/>
          <p:cNvSpPr>
            <a:spLocks noGrp="1"/>
          </p:cNvSpPr>
          <p:nvPr>
            <p:ph sz="quarter" idx="2"/>
          </p:nvPr>
        </p:nvSpPr>
        <p:spPr/>
        <p:txBody>
          <a:bodyPr>
            <a:normAutofit fontScale="62500" lnSpcReduction="20000"/>
          </a:bodyPr>
          <a:lstStyle/>
          <a:p>
            <a:pPr algn="just"/>
            <a:r>
              <a:rPr lang="en-US" dirty="0" smtClean="0"/>
              <a:t>Since </a:t>
            </a:r>
            <a:r>
              <a:rPr lang="en-US" dirty="0"/>
              <a:t>all of the production data and all of the sandbox data are within the production system, it’s very easy to link those sources to one another and work with all the data together. </a:t>
            </a:r>
            <a:endParaRPr lang="en-US" dirty="0" smtClean="0"/>
          </a:p>
          <a:p>
            <a:pPr algn="just"/>
            <a:r>
              <a:rPr lang="en-US" dirty="0"/>
              <a:t>An internal sandbox is very cost-effective since no new hardware is needed. </a:t>
            </a:r>
            <a:endParaRPr lang="en-US" dirty="0" smtClean="0"/>
          </a:p>
          <a:p>
            <a:pPr algn="just"/>
            <a:r>
              <a:rPr lang="en-US" dirty="0" smtClean="0"/>
              <a:t>The </a:t>
            </a:r>
            <a:r>
              <a:rPr lang="en-US" dirty="0"/>
              <a:t>production system is already in place. It is just being used in a new way. The elimination of any and all cross-platform data movement also lowers costs. </a:t>
            </a:r>
            <a:endParaRPr lang="en-US" dirty="0" smtClean="0"/>
          </a:p>
          <a:p>
            <a:pPr algn="just"/>
            <a:r>
              <a:rPr lang="en-US" dirty="0" smtClean="0"/>
              <a:t>The </a:t>
            </a:r>
            <a:r>
              <a:rPr lang="en-US" dirty="0"/>
              <a:t>one exception is any data movement required between the database and the MapReduce environment.</a:t>
            </a:r>
          </a:p>
          <a:p>
            <a:pPr algn="just"/>
            <a:endParaRPr lang="en-US" dirty="0"/>
          </a:p>
        </p:txBody>
      </p:sp>
    </p:spTree>
    <p:extLst>
      <p:ext uri="{BB962C8B-B14F-4D97-AF65-F5344CB8AC3E}">
        <p14:creationId xmlns:p14="http://schemas.microsoft.com/office/powerpoint/2010/main" val="25119672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4">
      <a:dk1>
        <a:sysClr val="windowText" lastClr="000000"/>
      </a:dk1>
      <a:lt1>
        <a:sysClr val="window" lastClr="FFFFFF"/>
      </a:lt1>
      <a:dk2>
        <a:srgbClr val="703203"/>
      </a:dk2>
      <a:lt2>
        <a:srgbClr val="E7DEC9"/>
      </a:lt2>
      <a:accent1>
        <a:srgbClr val="7F0000"/>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TotalTime>
  <Words>3702</Words>
  <Application>Microsoft Office PowerPoint</Application>
  <PresentationFormat>On-screen Show (4:3)</PresentationFormat>
  <Paragraphs>243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EVOLUTION OF ANALYTICAL PROCESSES</vt:lpstr>
      <vt:lpstr>Why Tame the Big Data?</vt:lpstr>
      <vt:lpstr>Modern Big Data Environment</vt:lpstr>
      <vt:lpstr>Evolution Insights</vt:lpstr>
      <vt:lpstr>Analytic Sandbox</vt:lpstr>
      <vt:lpstr>Analytic Sandbox</vt:lpstr>
      <vt:lpstr>Benefits of Analytic Sandbox</vt:lpstr>
      <vt:lpstr>Types of Analytic Sandbox</vt:lpstr>
      <vt:lpstr>Types of Analytic Sandbox</vt:lpstr>
      <vt:lpstr>Types of Analytic Sandbox</vt:lpstr>
      <vt:lpstr>Types of Analytic Sandbox</vt:lpstr>
      <vt:lpstr>Types of Analytic Sandbox</vt:lpstr>
      <vt:lpstr>Types of Analytic Sandbox</vt:lpstr>
      <vt:lpstr>Types of Analytic Sandbox</vt:lpstr>
      <vt:lpstr>Types of Analytic Sandbox</vt:lpstr>
      <vt:lpstr>Types of Analytic Sandbox</vt:lpstr>
      <vt:lpstr>Analytic Data set</vt:lpstr>
      <vt:lpstr>Analytic Data set</vt:lpstr>
      <vt:lpstr>Development vs Production Analytic Data Sets</vt:lpstr>
      <vt:lpstr>Traditional ADS</vt:lpstr>
      <vt:lpstr>Enterprise ADS</vt:lpstr>
      <vt:lpstr>Embedded Scoring</vt:lpstr>
      <vt:lpstr>Embedded Scoring</vt:lpstr>
      <vt:lpstr>Embedded Scoring</vt:lpstr>
      <vt:lpstr>Model and Score Management</vt:lpstr>
      <vt:lpstr>Analytic Tools</vt:lpstr>
      <vt:lpstr>Analytic Evolution| Ensemble</vt:lpstr>
      <vt:lpstr>Analytic Evolution| Ensemble</vt:lpstr>
      <vt:lpstr>Analytic Evolution| Ensemble</vt:lpstr>
      <vt:lpstr>Analytic Evolution| Ensemble</vt:lpstr>
      <vt:lpstr>Analytic Evolution| Commodity</vt:lpstr>
      <vt:lpstr>Analytic Evolution| Text</vt:lpstr>
      <vt:lpstr>Analytic Evolution| Commodity</vt:lpstr>
      <vt:lpstr>Analytic Evolution| Point Solution</vt:lpstr>
      <vt:lpstr>Analytic Evolution| Point Solution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&amp; HADOOP | MACHINE LEARNING</dc:title>
  <dc:creator>Priyanka Nair</dc:creator>
  <cp:lastModifiedBy>Priyanka Nair</cp:lastModifiedBy>
  <cp:revision>29</cp:revision>
  <cp:lastPrinted>1601-01-01T00:00:00Z</cp:lastPrinted>
  <dcterms:created xsi:type="dcterms:W3CDTF">2020-02-22T16:08:38Z</dcterms:created>
  <dcterms:modified xsi:type="dcterms:W3CDTF">2020-02-22T18:53:02Z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TC010721291033</vt:lpwstr>
  </property>
</Properties>
</file>