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3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78A8A"/>
                </a:solidFill>
                <a:latin typeface="Arial Narrow"/>
                <a:cs typeface="Arial Narrow"/>
              </a:defRPr>
            </a:lvl1pPr>
          </a:lstStyle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‹#›</a:t>
            </a:fld>
            <a:endParaRPr sz="1000">
              <a:latin typeface="Sitka Display"/>
              <a:cs typeface="Sitka Displ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78A8A"/>
                </a:solidFill>
                <a:latin typeface="Arial Narrow"/>
                <a:cs typeface="Arial Narrow"/>
              </a:defRPr>
            </a:lvl1pPr>
          </a:lstStyle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‹#›</a:t>
            </a:fld>
            <a:endParaRPr sz="1000">
              <a:latin typeface="Sitka Display"/>
              <a:cs typeface="Sitka Displ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59679" y="1609344"/>
            <a:ext cx="5498592" cy="3060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78A8A"/>
                </a:solidFill>
                <a:latin typeface="Arial Narrow"/>
                <a:cs typeface="Arial Narrow"/>
              </a:defRPr>
            </a:lvl1pPr>
          </a:lstStyle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‹#›</a:t>
            </a:fld>
            <a:endParaRPr sz="1000">
              <a:latin typeface="Sitka Display"/>
              <a:cs typeface="Sitka Displ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78A8A"/>
                </a:solidFill>
                <a:latin typeface="Arial Narrow"/>
                <a:cs typeface="Arial Narrow"/>
              </a:defRPr>
            </a:lvl1pPr>
          </a:lstStyle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‹#›</a:t>
            </a:fld>
            <a:endParaRPr sz="1000">
              <a:latin typeface="Sitka Display"/>
              <a:cs typeface="Sitka Displ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78A8A"/>
                </a:solidFill>
                <a:latin typeface="Arial Narrow"/>
                <a:cs typeface="Arial Narrow"/>
              </a:defRPr>
            </a:lvl1pPr>
          </a:lstStyle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‹#›</a:t>
            </a:fld>
            <a:endParaRPr sz="1000">
              <a:latin typeface="Sitka Display"/>
              <a:cs typeface="Sitka Displ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804" y="860044"/>
            <a:ext cx="10273791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756" y="1612646"/>
            <a:ext cx="6616065" cy="235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43895" y="6495402"/>
            <a:ext cx="175895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878A8A"/>
                </a:solidFill>
                <a:latin typeface="Arial Narrow"/>
                <a:cs typeface="Arial Narrow"/>
              </a:defRPr>
            </a:lvl1pPr>
          </a:lstStyle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‹#›</a:t>
            </a:fld>
            <a:endParaRPr sz="1000">
              <a:latin typeface="Sitka Display"/>
              <a:cs typeface="Sitka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yemail@gmail.com" TargetMode="External"/><Relationship Id="rId4" Type="http://schemas.openxmlformats.org/officeDocument/2006/relationships/hyperlink" Target="http://git-scm.com/book/en/Getting-Started-lnstalling-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12" Type="http://schemas.openxmlformats.org/officeDocument/2006/relationships/image" Target="../media/image51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matthewmccullough/hellogitworld.git" TargetMode="External"/><Relationship Id="rId4" Type="http://schemas.openxmlformats.org/officeDocument/2006/relationships/image" Target="../media/image5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0588" y="2243073"/>
            <a:ext cx="7367905" cy="161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015"/>
              </a:lnSpc>
            </a:pPr>
            <a:r>
              <a:rPr sz="5300" spc="-35" dirty="0">
                <a:latin typeface="Calibri"/>
                <a:cs typeface="Calibri"/>
              </a:rPr>
              <a:t>Version </a:t>
            </a:r>
            <a:r>
              <a:rPr sz="5300" spc="-85" dirty="0">
                <a:latin typeface="Calibri"/>
                <a:cs typeface="Calibri"/>
              </a:rPr>
              <a:t>control </a:t>
            </a:r>
            <a:r>
              <a:rPr sz="5300" spc="-30" dirty="0">
                <a:latin typeface="Calibri"/>
                <a:cs typeface="Calibri"/>
              </a:rPr>
              <a:t>concepts</a:t>
            </a:r>
            <a:r>
              <a:rPr sz="5300" spc="844" dirty="0">
                <a:latin typeface="Calibri"/>
                <a:cs typeface="Calibri"/>
              </a:rPr>
              <a:t> </a:t>
            </a:r>
            <a:r>
              <a:rPr sz="5300" spc="-475" dirty="0">
                <a:latin typeface="Calibri"/>
                <a:cs typeface="Calibri"/>
              </a:rPr>
              <a:t>&amp;</a:t>
            </a:r>
            <a:endParaRPr sz="5300">
              <a:latin typeface="Calibri"/>
              <a:cs typeface="Calibri"/>
            </a:endParaRPr>
          </a:p>
          <a:p>
            <a:pPr marL="4681855">
              <a:lnSpc>
                <a:spcPts val="6015"/>
              </a:lnSpc>
            </a:pPr>
            <a:r>
              <a:rPr sz="5300" spc="-105" dirty="0">
                <a:latin typeface="Calibri"/>
                <a:cs typeface="Calibri"/>
              </a:rPr>
              <a:t>GIT</a:t>
            </a:r>
            <a:r>
              <a:rPr sz="5300" spc="370" dirty="0">
                <a:latin typeface="Calibri"/>
                <a:cs typeface="Calibri"/>
              </a:rPr>
              <a:t> </a:t>
            </a:r>
            <a:r>
              <a:rPr sz="5300" spc="-100" dirty="0">
                <a:latin typeface="Calibri"/>
                <a:cs typeface="Calibri"/>
              </a:rPr>
              <a:t>Basics</a:t>
            </a:r>
            <a:endParaRPr sz="5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43" y="860678"/>
            <a:ext cx="815975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0925" algn="l"/>
              </a:tabLst>
            </a:pPr>
            <a:r>
              <a:rPr spc="-70" dirty="0">
                <a:latin typeface="Calibri"/>
                <a:cs typeface="Calibri"/>
              </a:rPr>
              <a:t>Untracked,	unstaged </a:t>
            </a:r>
            <a:r>
              <a:rPr spc="-50" dirty="0">
                <a:latin typeface="Calibri"/>
                <a:cs typeface="Calibri"/>
              </a:rPr>
              <a:t>and </a:t>
            </a:r>
            <a:r>
              <a:rPr spc="-30" dirty="0">
                <a:latin typeface="Calibri"/>
                <a:cs typeface="Calibri"/>
              </a:rPr>
              <a:t>staged</a:t>
            </a:r>
            <a:r>
              <a:rPr spc="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changes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53547" y="6506438"/>
            <a:ext cx="153670" cy="1949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-3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" y="1611629"/>
            <a:ext cx="10045065" cy="3919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buChar char="•"/>
              <a:tabLst>
                <a:tab pos="225425" algn="l"/>
                <a:tab pos="226060" algn="l"/>
              </a:tabLst>
            </a:pPr>
            <a:r>
              <a:rPr sz="2500" spc="-60" dirty="0">
                <a:latin typeface="Calibri"/>
                <a:cs typeface="Calibri"/>
              </a:rPr>
              <a:t>Unstaged </a:t>
            </a:r>
            <a:r>
              <a:rPr sz="2500" spc="-30" dirty="0">
                <a:latin typeface="Calibri"/>
                <a:cs typeface="Calibri"/>
              </a:rPr>
              <a:t>changes </a:t>
            </a:r>
            <a:r>
              <a:rPr sz="2500" spc="-35" dirty="0">
                <a:latin typeface="Calibri"/>
                <a:cs typeface="Calibri"/>
              </a:rPr>
              <a:t>are </a:t>
            </a:r>
            <a:r>
              <a:rPr sz="2500" spc="-40" dirty="0">
                <a:latin typeface="Calibri"/>
                <a:cs typeface="Calibri"/>
              </a:rPr>
              <a:t>in </a:t>
            </a:r>
            <a:r>
              <a:rPr sz="2500" spc="-35" dirty="0">
                <a:latin typeface="Calibri"/>
                <a:cs typeface="Calibri"/>
              </a:rPr>
              <a:t>Git </a:t>
            </a:r>
            <a:r>
              <a:rPr sz="2500" spc="-55" dirty="0">
                <a:latin typeface="Calibri"/>
                <a:cs typeface="Calibri"/>
              </a:rPr>
              <a:t>but </a:t>
            </a:r>
            <a:r>
              <a:rPr sz="2500" dirty="0">
                <a:latin typeface="Calibri"/>
                <a:cs typeface="Calibri"/>
              </a:rPr>
              <a:t>not </a:t>
            </a:r>
            <a:r>
              <a:rPr sz="2500" spc="-55" dirty="0">
                <a:latin typeface="Calibri"/>
                <a:cs typeface="Calibri"/>
              </a:rPr>
              <a:t>marked </a:t>
            </a:r>
            <a:r>
              <a:rPr sz="2500" spc="-35" dirty="0">
                <a:latin typeface="Calibri"/>
                <a:cs typeface="Calibri"/>
              </a:rPr>
              <a:t>for 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commit.</a:t>
            </a:r>
            <a:endParaRPr sz="2500">
              <a:latin typeface="Calibri"/>
              <a:cs typeface="Calibri"/>
            </a:endParaRPr>
          </a:p>
          <a:p>
            <a:pPr marL="607695" marR="558165" lvl="1" indent="-193040">
              <a:lnSpc>
                <a:spcPts val="2270"/>
              </a:lnSpc>
              <a:spcBef>
                <a:spcPts val="475"/>
              </a:spcBef>
              <a:buChar char="•"/>
              <a:tabLst>
                <a:tab pos="624840" algn="l"/>
                <a:tab pos="625475" algn="l"/>
              </a:tabLst>
            </a:pPr>
            <a:r>
              <a:rPr sz="2100" spc="-25" dirty="0">
                <a:solidFill>
                  <a:srgbClr val="010002"/>
                </a:solidFill>
                <a:latin typeface="Calibri"/>
                <a:cs typeface="Calibri"/>
              </a:rPr>
              <a:t>Unstaged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changes </a:t>
            </a:r>
            <a:r>
              <a:rPr sz="2100" dirty="0">
                <a:solidFill>
                  <a:srgbClr val="010002"/>
                </a:solidFill>
                <a:latin typeface="Calibri"/>
                <a:cs typeface="Calibri"/>
              </a:rPr>
              <a:t>exist in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working </a:t>
            </a:r>
            <a:r>
              <a:rPr sz="2100" spc="-20" dirty="0">
                <a:solidFill>
                  <a:srgbClr val="010002"/>
                </a:solidFill>
                <a:latin typeface="Calibri"/>
                <a:cs typeface="Calibri"/>
              </a:rPr>
              <a:t>directory, </a:t>
            </a:r>
            <a:r>
              <a:rPr sz="2100" spc="-50" dirty="0">
                <a:solidFill>
                  <a:srgbClr val="010002"/>
                </a:solidFill>
                <a:latin typeface="Calibri"/>
                <a:cs typeface="Calibri"/>
              </a:rPr>
              <a:t>but </a:t>
            </a:r>
            <a:r>
              <a:rPr sz="2100" spc="-20" dirty="0">
                <a:solidFill>
                  <a:srgbClr val="010002"/>
                </a:solidFill>
                <a:latin typeface="Calibri"/>
                <a:cs typeface="Calibri"/>
              </a:rPr>
              <a:t>Git </a:t>
            </a:r>
            <a:r>
              <a:rPr sz="2100" spc="5" dirty="0">
                <a:solidFill>
                  <a:srgbClr val="010002"/>
                </a:solidFill>
                <a:latin typeface="Calibri"/>
                <a:cs typeface="Calibri"/>
              </a:rPr>
              <a:t>hasn't </a:t>
            </a:r>
            <a:r>
              <a:rPr sz="2100" spc="-15" dirty="0">
                <a:solidFill>
                  <a:srgbClr val="010002"/>
                </a:solidFill>
                <a:latin typeface="Calibri"/>
                <a:cs typeface="Calibri"/>
              </a:rPr>
              <a:t>recorded </a:t>
            </a:r>
            <a:r>
              <a:rPr sz="2100" spc="-5" dirty="0">
                <a:solidFill>
                  <a:srgbClr val="010002"/>
                </a:solidFill>
                <a:latin typeface="Calibri"/>
                <a:cs typeface="Calibri"/>
              </a:rPr>
              <a:t>them </a:t>
            </a:r>
            <a:r>
              <a:rPr sz="2100" dirty="0">
                <a:solidFill>
                  <a:srgbClr val="010002"/>
                </a:solidFill>
                <a:latin typeface="Calibri"/>
                <a:cs typeface="Calibri"/>
              </a:rPr>
              <a:t>into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its  </a:t>
            </a:r>
            <a:r>
              <a:rPr sz="2100" spc="-5" dirty="0">
                <a:solidFill>
                  <a:srgbClr val="010002"/>
                </a:solidFill>
                <a:latin typeface="Calibri"/>
                <a:cs typeface="Calibri"/>
              </a:rPr>
              <a:t>version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history</a:t>
            </a:r>
            <a:r>
              <a:rPr sz="2100" spc="-5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2100" spc="-35" dirty="0">
                <a:solidFill>
                  <a:srgbClr val="010002"/>
                </a:solidFill>
                <a:latin typeface="Calibri"/>
                <a:cs typeface="Calibri"/>
              </a:rPr>
              <a:t>yet.</a:t>
            </a:r>
            <a:endParaRPr sz="2100">
              <a:latin typeface="Calibri"/>
              <a:cs typeface="Calibri"/>
            </a:endParaRPr>
          </a:p>
          <a:p>
            <a:pPr marL="612775" lvl="1" indent="-198120">
              <a:lnSpc>
                <a:spcPct val="100000"/>
              </a:lnSpc>
              <a:spcBef>
                <a:spcPts val="155"/>
              </a:spcBef>
              <a:buChar char="•"/>
              <a:tabLst>
                <a:tab pos="612775" algn="l"/>
                <a:tab pos="613410" algn="l"/>
              </a:tabLst>
            </a:pPr>
            <a:r>
              <a:rPr sz="2100" spc="-30" dirty="0">
                <a:solidFill>
                  <a:srgbClr val="020002"/>
                </a:solidFill>
                <a:latin typeface="Calibri"/>
                <a:cs typeface="Calibri"/>
              </a:rPr>
              <a:t>We </a:t>
            </a:r>
            <a:r>
              <a:rPr sz="2100" spc="-15" dirty="0">
                <a:solidFill>
                  <a:srgbClr val="020002"/>
                </a:solidFill>
                <a:latin typeface="Calibri"/>
                <a:cs typeface="Calibri"/>
              </a:rPr>
              <a:t>usually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want </a:t>
            </a: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stage them using </a:t>
            </a:r>
            <a:r>
              <a:rPr sz="2100" spc="5" dirty="0">
                <a:solidFill>
                  <a:srgbClr val="E77A30"/>
                </a:solidFill>
                <a:latin typeface="Calibri"/>
                <a:cs typeface="Calibri"/>
              </a:rPr>
              <a:t>git </a:t>
            </a:r>
            <a:r>
              <a:rPr sz="2100" spc="-10" dirty="0">
                <a:solidFill>
                  <a:srgbClr val="E77A30"/>
                </a:solidFill>
                <a:latin typeface="Calibri"/>
                <a:cs typeface="Calibri"/>
              </a:rPr>
              <a:t>add </a:t>
            </a:r>
            <a:r>
              <a:rPr sz="2100" spc="-20" dirty="0">
                <a:solidFill>
                  <a:srgbClr val="E77A30"/>
                </a:solidFill>
                <a:latin typeface="Calibri"/>
                <a:cs typeface="Calibri"/>
              </a:rPr>
              <a:t>&lt;file&gt;</a:t>
            </a:r>
            <a:r>
              <a:rPr sz="2100" spc="275" dirty="0">
                <a:solidFill>
                  <a:srgbClr val="E77A3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command</a:t>
            </a:r>
            <a:endParaRPr sz="2100">
              <a:latin typeface="Calibri"/>
              <a:cs typeface="Calibri"/>
            </a:endParaRPr>
          </a:p>
          <a:p>
            <a:pPr marL="210820" indent="-198120">
              <a:lnSpc>
                <a:spcPct val="100000"/>
              </a:lnSpc>
              <a:spcBef>
                <a:spcPts val="525"/>
              </a:spcBef>
              <a:buChar char="•"/>
              <a:tabLst>
                <a:tab pos="210820" algn="l"/>
              </a:tabLst>
            </a:pPr>
            <a:r>
              <a:rPr sz="2500" spc="-55" dirty="0">
                <a:latin typeface="Calibri"/>
                <a:cs typeface="Calibri"/>
              </a:rPr>
              <a:t>Staged </a:t>
            </a:r>
            <a:r>
              <a:rPr sz="2500" spc="-35" dirty="0">
                <a:latin typeface="Calibri"/>
                <a:cs typeface="Calibri"/>
              </a:rPr>
              <a:t>changes are </a:t>
            </a:r>
            <a:r>
              <a:rPr sz="2500" spc="-30" dirty="0">
                <a:latin typeface="Calibri"/>
                <a:cs typeface="Calibri"/>
              </a:rPr>
              <a:t>in </a:t>
            </a:r>
            <a:r>
              <a:rPr sz="2500" spc="-35" dirty="0">
                <a:latin typeface="Calibri"/>
                <a:cs typeface="Calibri"/>
              </a:rPr>
              <a:t>Git </a:t>
            </a:r>
            <a:r>
              <a:rPr sz="2500" spc="-70" dirty="0">
                <a:latin typeface="Calibri"/>
                <a:cs typeface="Calibri"/>
              </a:rPr>
              <a:t>and </a:t>
            </a:r>
            <a:r>
              <a:rPr sz="2500" spc="-55" dirty="0">
                <a:latin typeface="Calibri"/>
                <a:cs typeface="Calibri"/>
              </a:rPr>
              <a:t>marked </a:t>
            </a:r>
            <a:r>
              <a:rPr sz="2500" spc="-35" dirty="0">
                <a:latin typeface="Calibri"/>
                <a:cs typeface="Calibri"/>
              </a:rPr>
              <a:t>for 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commit.</a:t>
            </a:r>
            <a:endParaRPr sz="2500">
              <a:latin typeface="Calibri"/>
              <a:cs typeface="Calibri"/>
            </a:endParaRPr>
          </a:p>
          <a:p>
            <a:pPr marL="607060" marR="5080" lvl="1" indent="-192405">
              <a:lnSpc>
                <a:spcPts val="2260"/>
              </a:lnSpc>
              <a:spcBef>
                <a:spcPts val="484"/>
              </a:spcBef>
              <a:buChar char="•"/>
              <a:tabLst>
                <a:tab pos="612775" algn="l"/>
                <a:tab pos="613410" algn="l"/>
              </a:tabLst>
            </a:pP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Staged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changes </a:t>
            </a: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are </a:t>
            </a:r>
            <a:r>
              <a:rPr sz="2100" spc="20" dirty="0">
                <a:solidFill>
                  <a:srgbClr val="020003"/>
                </a:solidFill>
                <a:latin typeface="Calibri"/>
                <a:cs typeface="Calibri"/>
              </a:rPr>
              <a:t>a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lot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like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unstaged </a:t>
            </a:r>
            <a:r>
              <a:rPr sz="2100" spc="-20" dirty="0">
                <a:solidFill>
                  <a:srgbClr val="020003"/>
                </a:solidFill>
                <a:latin typeface="Calibri"/>
                <a:cs typeface="Calibri"/>
              </a:rPr>
              <a:t>changes,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except that </a:t>
            </a: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they've </a:t>
            </a:r>
            <a:r>
              <a:rPr sz="2100" spc="-35" dirty="0">
                <a:solidFill>
                  <a:srgbClr val="020003"/>
                </a:solidFill>
                <a:latin typeface="Calibri"/>
                <a:cs typeface="Calibri"/>
              </a:rPr>
              <a:t>been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marked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to </a:t>
            </a:r>
            <a:r>
              <a:rPr sz="2100" spc="-60" dirty="0">
                <a:solidFill>
                  <a:srgbClr val="020003"/>
                </a:solidFill>
                <a:latin typeface="Calibri"/>
                <a:cs typeface="Calibri"/>
              </a:rPr>
              <a:t>be 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committed.</a:t>
            </a:r>
            <a:endParaRPr sz="2100">
              <a:latin typeface="Calibri"/>
              <a:cs typeface="Calibri"/>
            </a:endParaRPr>
          </a:p>
          <a:p>
            <a:pPr marL="625475" lvl="1" indent="-210820">
              <a:lnSpc>
                <a:spcPct val="100000"/>
              </a:lnSpc>
              <a:spcBef>
                <a:spcPts val="160"/>
              </a:spcBef>
              <a:buChar char="•"/>
              <a:tabLst>
                <a:tab pos="624840" algn="l"/>
                <a:tab pos="625475" algn="l"/>
              </a:tabLst>
            </a:pPr>
            <a:r>
              <a:rPr sz="2100" spc="-50" dirty="0">
                <a:solidFill>
                  <a:srgbClr val="020003"/>
                </a:solidFill>
                <a:latin typeface="Calibri"/>
                <a:cs typeface="Calibri"/>
              </a:rPr>
              <a:t>Upon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next </a:t>
            </a:r>
            <a:r>
              <a:rPr sz="2100" spc="-20" dirty="0">
                <a:solidFill>
                  <a:srgbClr val="020003"/>
                </a:solidFill>
                <a:latin typeface="Calibri"/>
                <a:cs typeface="Calibri"/>
              </a:rPr>
              <a:t>commit,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staged changes </a:t>
            </a:r>
            <a:r>
              <a:rPr sz="2100" spc="-25" dirty="0">
                <a:solidFill>
                  <a:srgbClr val="020003"/>
                </a:solidFill>
                <a:latin typeface="Calibri"/>
                <a:cs typeface="Calibri"/>
              </a:rPr>
              <a:t>become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part of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your </a:t>
            </a:r>
            <a:r>
              <a:rPr sz="2100" spc="-25" dirty="0">
                <a:solidFill>
                  <a:srgbClr val="020003"/>
                </a:solidFill>
                <a:latin typeface="Calibri"/>
                <a:cs typeface="Calibri"/>
              </a:rPr>
              <a:t>Git </a:t>
            </a:r>
            <a:r>
              <a:rPr sz="2100" spc="20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20003"/>
                </a:solidFill>
                <a:latin typeface="Calibri"/>
                <a:cs typeface="Calibri"/>
              </a:rPr>
              <a:t>history.</a:t>
            </a:r>
            <a:endParaRPr sz="2100">
              <a:latin typeface="Calibri"/>
              <a:cs typeface="Calibri"/>
            </a:endParaRPr>
          </a:p>
          <a:p>
            <a:pPr marL="607060" lvl="1" indent="-192405">
              <a:lnSpc>
                <a:spcPct val="100000"/>
              </a:lnSpc>
              <a:spcBef>
                <a:spcPts val="175"/>
              </a:spcBef>
              <a:buChar char="•"/>
              <a:tabLst>
                <a:tab pos="607695" algn="l"/>
              </a:tabLst>
            </a:pPr>
            <a:r>
              <a:rPr sz="2100" spc="-15" dirty="0">
                <a:solidFill>
                  <a:srgbClr val="020004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020004"/>
                </a:solidFill>
                <a:latin typeface="Calibri"/>
                <a:cs typeface="Calibri"/>
              </a:rPr>
              <a:t>stage the </a:t>
            </a:r>
            <a:r>
              <a:rPr sz="2100" spc="-20" dirty="0">
                <a:solidFill>
                  <a:srgbClr val="020004"/>
                </a:solidFill>
                <a:latin typeface="Calibri"/>
                <a:cs typeface="Calibri"/>
              </a:rPr>
              <a:t>changes: </a:t>
            </a:r>
            <a:r>
              <a:rPr sz="2100" spc="-5" dirty="0">
                <a:solidFill>
                  <a:srgbClr val="E67A30"/>
                </a:solidFill>
                <a:latin typeface="Calibri"/>
                <a:cs typeface="Calibri"/>
              </a:rPr>
              <a:t>git </a:t>
            </a:r>
            <a:r>
              <a:rPr sz="2100" spc="-10" dirty="0">
                <a:solidFill>
                  <a:srgbClr val="E67A30"/>
                </a:solidFill>
                <a:latin typeface="Calibri"/>
                <a:cs typeface="Calibri"/>
              </a:rPr>
              <a:t>add</a:t>
            </a:r>
            <a:r>
              <a:rPr sz="2100" spc="229" dirty="0">
                <a:solidFill>
                  <a:srgbClr val="E67A30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E67A30"/>
                </a:solidFill>
                <a:latin typeface="Calibri"/>
                <a:cs typeface="Calibri"/>
              </a:rPr>
              <a:t>&lt;file&gt;</a:t>
            </a:r>
            <a:endParaRPr sz="2100">
              <a:latin typeface="Calibri"/>
              <a:cs typeface="Calibri"/>
            </a:endParaRPr>
          </a:p>
          <a:p>
            <a:pPr marL="226060" indent="-213360">
              <a:lnSpc>
                <a:spcPct val="100000"/>
              </a:lnSpc>
              <a:spcBef>
                <a:spcPts val="530"/>
              </a:spcBef>
              <a:buChar char="•"/>
              <a:tabLst>
                <a:tab pos="225425" algn="l"/>
                <a:tab pos="226060" algn="l"/>
              </a:tabLst>
            </a:pPr>
            <a:r>
              <a:rPr sz="2500" spc="-65" dirty="0">
                <a:latin typeface="Calibri"/>
                <a:cs typeface="Calibri"/>
              </a:rPr>
              <a:t>Have a </a:t>
            </a:r>
            <a:r>
              <a:rPr sz="2500" spc="-10" dirty="0">
                <a:latin typeface="Calibri"/>
                <a:cs typeface="Calibri"/>
              </a:rPr>
              <a:t>last </a:t>
            </a:r>
            <a:r>
              <a:rPr sz="2500" spc="-25" dirty="0">
                <a:latin typeface="Calibri"/>
                <a:cs typeface="Calibri"/>
              </a:rPr>
              <a:t>look </a:t>
            </a:r>
            <a:r>
              <a:rPr sz="2500" spc="-5" dirty="0">
                <a:latin typeface="Calibri"/>
                <a:cs typeface="Calibri"/>
              </a:rPr>
              <a:t>at </a:t>
            </a:r>
            <a:r>
              <a:rPr sz="2500" spc="-30" dirty="0">
                <a:latin typeface="Calibri"/>
                <a:cs typeface="Calibri"/>
              </a:rPr>
              <a:t>all </a:t>
            </a:r>
            <a:r>
              <a:rPr sz="2500" spc="-45" dirty="0">
                <a:latin typeface="Calibri"/>
                <a:cs typeface="Calibri"/>
              </a:rPr>
              <a:t>staged </a:t>
            </a:r>
            <a:r>
              <a:rPr sz="2500" spc="-35" dirty="0">
                <a:latin typeface="Calibri"/>
                <a:cs typeface="Calibri"/>
              </a:rPr>
              <a:t>changes </a:t>
            </a:r>
            <a:r>
              <a:rPr sz="2500" spc="-45" dirty="0">
                <a:latin typeface="Calibri"/>
                <a:cs typeface="Calibri"/>
              </a:rPr>
              <a:t>before </a:t>
            </a:r>
            <a:r>
              <a:rPr sz="2500" spc="-345" dirty="0">
                <a:latin typeface="Calibri"/>
                <a:cs typeface="Calibri"/>
              </a:rPr>
              <a:t>I     </a:t>
            </a:r>
            <a:r>
              <a:rPr sz="2500" spc="-229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commit</a:t>
            </a:r>
            <a:endParaRPr sz="2500">
              <a:latin typeface="Calibri"/>
              <a:cs typeface="Calibri"/>
            </a:endParaRPr>
          </a:p>
          <a:p>
            <a:pPr marL="607060" lvl="1" indent="-192405">
              <a:lnSpc>
                <a:spcPct val="100000"/>
              </a:lnSpc>
              <a:spcBef>
                <a:spcPts val="195"/>
              </a:spcBef>
              <a:buChar char="•"/>
              <a:tabLst>
                <a:tab pos="607695" algn="l"/>
              </a:tabLst>
            </a:pPr>
            <a:r>
              <a:rPr sz="2100" spc="-5" dirty="0">
                <a:solidFill>
                  <a:srgbClr val="E67A31"/>
                </a:solidFill>
                <a:latin typeface="Calibri"/>
                <a:cs typeface="Calibri"/>
              </a:rPr>
              <a:t>git </a:t>
            </a:r>
            <a:r>
              <a:rPr sz="2100" spc="-20" dirty="0">
                <a:solidFill>
                  <a:srgbClr val="E67A31"/>
                </a:solidFill>
                <a:latin typeface="Calibri"/>
                <a:cs typeface="Calibri"/>
              </a:rPr>
              <a:t>diff</a:t>
            </a:r>
            <a:r>
              <a:rPr sz="2100" spc="-35" dirty="0">
                <a:solidFill>
                  <a:srgbClr val="E67A31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E67A31"/>
                </a:solidFill>
                <a:latin typeface="Calibri"/>
                <a:cs typeface="Calibri"/>
              </a:rPr>
              <a:t>--staged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859028"/>
            <a:ext cx="368935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>
                <a:latin typeface="Calibri"/>
                <a:cs typeface="Calibri"/>
              </a:rPr>
              <a:t>Basic </a:t>
            </a:r>
            <a:r>
              <a:rPr spc="-95" dirty="0">
                <a:latin typeface="Calibri"/>
                <a:cs typeface="Calibri"/>
              </a:rPr>
              <a:t>Git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workflow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56595" y="6509486"/>
            <a:ext cx="147320" cy="1949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-5" dirty="0">
                <a:solidFill>
                  <a:srgbClr val="8A8A8A"/>
                </a:solidFill>
                <a:latin typeface="Arial Narrow"/>
                <a:cs typeface="Arial Narrow"/>
              </a:rPr>
              <a:t>11</a:t>
            </a:r>
            <a:endParaRPr sz="10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1659001"/>
            <a:ext cx="382968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5080" indent="-427990">
              <a:lnSpc>
                <a:spcPts val="2660"/>
              </a:lnSpc>
              <a:tabLst>
                <a:tab pos="466090" algn="l"/>
              </a:tabLst>
            </a:pPr>
            <a:r>
              <a:rPr sz="2500" spc="-185" dirty="0">
                <a:latin typeface="Calibri"/>
                <a:cs typeface="Calibri"/>
              </a:rPr>
              <a:t>1.		</a:t>
            </a:r>
            <a:r>
              <a:rPr sz="2500" spc="-65" dirty="0">
                <a:latin typeface="Calibri"/>
                <a:cs typeface="Calibri"/>
              </a:rPr>
              <a:t>Modify </a:t>
            </a:r>
            <a:r>
              <a:rPr sz="2500" spc="-20" dirty="0">
                <a:latin typeface="Calibri"/>
                <a:cs typeface="Calibri"/>
              </a:rPr>
              <a:t>files </a:t>
            </a:r>
            <a:r>
              <a:rPr sz="2500" spc="-40" dirty="0">
                <a:latin typeface="Calibri"/>
                <a:cs typeface="Calibri"/>
              </a:rPr>
              <a:t>in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the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working 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directory.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708" y="2445257"/>
            <a:ext cx="4437380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5295" marR="5080" indent="-443230">
              <a:lnSpc>
                <a:spcPts val="2650"/>
              </a:lnSpc>
              <a:tabLst>
                <a:tab pos="457200" algn="l"/>
              </a:tabLst>
            </a:pPr>
            <a:r>
              <a:rPr sz="3750" spc="-202" baseline="1111" dirty="0">
                <a:latin typeface="Calibri"/>
                <a:cs typeface="Calibri"/>
              </a:rPr>
              <a:t>2.		</a:t>
            </a:r>
            <a:r>
              <a:rPr sz="2500" spc="-35" dirty="0">
                <a:latin typeface="Calibri"/>
                <a:cs typeface="Calibri"/>
              </a:rPr>
              <a:t>Stage </a:t>
            </a:r>
            <a:r>
              <a:rPr sz="2500" spc="-40" dirty="0">
                <a:latin typeface="Calibri"/>
                <a:cs typeface="Calibri"/>
              </a:rPr>
              <a:t>files, </a:t>
            </a:r>
            <a:r>
              <a:rPr sz="2500" spc="-25" dirty="0">
                <a:latin typeface="Calibri"/>
                <a:cs typeface="Calibri"/>
              </a:rPr>
              <a:t>adding</a:t>
            </a:r>
            <a:r>
              <a:rPr sz="2500" spc="13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snapshots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them </a:t>
            </a:r>
            <a:r>
              <a:rPr sz="2500" spc="-20" dirty="0">
                <a:latin typeface="Calibri"/>
                <a:cs typeface="Calibri"/>
              </a:rPr>
              <a:t>to staging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area.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08" y="3180588"/>
            <a:ext cx="23241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45" dirty="0">
                <a:latin typeface="Calibri"/>
                <a:cs typeface="Calibri"/>
              </a:rPr>
              <a:t>3.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762" y="3229863"/>
            <a:ext cx="3816350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ts val="2650"/>
              </a:lnSpc>
            </a:pPr>
            <a:r>
              <a:rPr sz="2500" spc="-40" dirty="0">
                <a:latin typeface="Calibri"/>
                <a:cs typeface="Calibri"/>
              </a:rPr>
              <a:t>Commit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35" dirty="0">
                <a:latin typeface="Calibri"/>
                <a:cs typeface="Calibri"/>
              </a:rPr>
              <a:t>takes </a:t>
            </a:r>
            <a:r>
              <a:rPr sz="2500" spc="-3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files </a:t>
            </a:r>
            <a:r>
              <a:rPr sz="2500" spc="-25" dirty="0">
                <a:latin typeface="Calibri"/>
                <a:cs typeface="Calibri"/>
              </a:rPr>
              <a:t>in </a:t>
            </a:r>
            <a:r>
              <a:rPr sz="2500" spc="-35" dirty="0">
                <a:latin typeface="Calibri"/>
                <a:cs typeface="Calibri"/>
              </a:rPr>
              <a:t>the  </a:t>
            </a:r>
            <a:r>
              <a:rPr sz="2500" spc="-30" dirty="0">
                <a:latin typeface="Calibri"/>
                <a:cs typeface="Calibri"/>
              </a:rPr>
              <a:t>staging </a:t>
            </a:r>
            <a:r>
              <a:rPr sz="2500" spc="-40" dirty="0">
                <a:latin typeface="Calibri"/>
                <a:cs typeface="Calibri"/>
              </a:rPr>
              <a:t>area </a:t>
            </a:r>
            <a:r>
              <a:rPr sz="2500" spc="-35" dirty="0">
                <a:latin typeface="Calibri"/>
                <a:cs typeface="Calibri"/>
              </a:rPr>
              <a:t>and </a:t>
            </a:r>
            <a:r>
              <a:rPr sz="2500" spc="-30" dirty="0">
                <a:latin typeface="Calibri"/>
                <a:cs typeface="Calibri"/>
              </a:rPr>
              <a:t>stores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spc="-45" dirty="0">
                <a:latin typeface="Calibri"/>
                <a:cs typeface="Calibri"/>
              </a:rPr>
              <a:t>Git  </a:t>
            </a:r>
            <a:r>
              <a:rPr sz="2500" spc="-35" dirty="0">
                <a:latin typeface="Calibri"/>
                <a:cs typeface="Calibri"/>
              </a:rPr>
              <a:t>directory.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5046" y="1120521"/>
            <a:ext cx="220154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solidFill>
                  <a:srgbClr val="1D1D1D"/>
                </a:solidFill>
                <a:latin typeface="Arial"/>
                <a:cs typeface="Arial"/>
              </a:rPr>
              <a:t>ile </a:t>
            </a:r>
            <a:r>
              <a:rPr sz="1900" b="1" spc="-15" dirty="0">
                <a:solidFill>
                  <a:srgbClr val="1D1D1D"/>
                </a:solidFill>
                <a:latin typeface="Arial"/>
                <a:cs typeface="Arial"/>
              </a:rPr>
              <a:t>Status</a:t>
            </a:r>
            <a:r>
              <a:rPr sz="1900" b="1" spc="8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D1D1D"/>
                </a:solidFill>
                <a:latin typeface="Arial"/>
                <a:cs typeface="Arial"/>
              </a:rPr>
              <a:t>Lifecvcle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8507" y="1827657"/>
            <a:ext cx="6413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0" dirty="0">
                <a:solidFill>
                  <a:srgbClr val="5B312F"/>
                </a:solidFill>
                <a:latin typeface="Calibri"/>
                <a:cs typeface="Calibri"/>
              </a:rPr>
              <a:t>ntracked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6034" y="1830959"/>
            <a:ext cx="7143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40" dirty="0">
                <a:solidFill>
                  <a:srgbClr val="425540"/>
                </a:solidFill>
                <a:latin typeface="Calibri"/>
                <a:cs typeface="Calibri"/>
              </a:rPr>
              <a:t>nmodified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85759" y="792480"/>
            <a:ext cx="2694431" cy="2109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515" y="858901"/>
            <a:ext cx="252222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Terminology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56595" y="6495402"/>
            <a:ext cx="147955" cy="262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solidFill>
                  <a:srgbClr val="8A8A8A"/>
                </a:solidFill>
                <a:latin typeface="Arial Narrow"/>
                <a:cs typeface="Arial Narrow"/>
              </a:rPr>
              <a:t>12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08" y="1613408"/>
            <a:ext cx="10295255" cy="374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" indent="-185420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sz="2500" spc="-40" dirty="0">
                <a:latin typeface="Calibri"/>
                <a:cs typeface="Calibri"/>
              </a:rPr>
              <a:t>Repository </a:t>
            </a:r>
            <a:r>
              <a:rPr sz="2500" spc="-65" dirty="0">
                <a:latin typeface="Calibri"/>
                <a:cs typeface="Calibri"/>
              </a:rPr>
              <a:t>{repo):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database </a:t>
            </a:r>
            <a:r>
              <a:rPr sz="2500" spc="-30" dirty="0">
                <a:latin typeface="Calibri"/>
                <a:cs typeface="Calibri"/>
              </a:rPr>
              <a:t>storing </a:t>
            </a:r>
            <a:r>
              <a:rPr sz="2500" spc="-10" dirty="0">
                <a:latin typeface="Calibri"/>
                <a:cs typeface="Calibri"/>
              </a:rPr>
              <a:t>the</a:t>
            </a:r>
            <a:r>
              <a:rPr sz="2500" spc="38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files.</a:t>
            </a:r>
            <a:endParaRPr sz="25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15"/>
              </a:spcBef>
              <a:buChar char="•"/>
              <a:tabLst>
                <a:tab pos="201295" algn="l"/>
              </a:tabLst>
            </a:pPr>
            <a:r>
              <a:rPr sz="2500" spc="-40" dirty="0">
                <a:latin typeface="Calibri"/>
                <a:cs typeface="Calibri"/>
              </a:rPr>
              <a:t>Server: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35" dirty="0">
                <a:latin typeface="Calibri"/>
                <a:cs typeface="Calibri"/>
              </a:rPr>
              <a:t>computer </a:t>
            </a:r>
            <a:r>
              <a:rPr sz="2500" spc="-20" dirty="0">
                <a:latin typeface="Calibri"/>
                <a:cs typeface="Calibri"/>
              </a:rPr>
              <a:t>storing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145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repo.</a:t>
            </a:r>
            <a:endParaRPr sz="2500">
              <a:latin typeface="Calibri"/>
              <a:cs typeface="Calibri"/>
            </a:endParaRPr>
          </a:p>
          <a:p>
            <a:pPr marL="211454" indent="-196215">
              <a:lnSpc>
                <a:spcPct val="100000"/>
              </a:lnSpc>
              <a:spcBef>
                <a:spcPts val="525"/>
              </a:spcBef>
              <a:buChar char="•"/>
              <a:tabLst>
                <a:tab pos="212090" algn="l"/>
              </a:tabLst>
            </a:pPr>
            <a:r>
              <a:rPr sz="2500" spc="-55" dirty="0">
                <a:latin typeface="Calibri"/>
                <a:cs typeface="Calibri"/>
              </a:rPr>
              <a:t>Client: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computer connecting </a:t>
            </a:r>
            <a:r>
              <a:rPr sz="2500" spc="-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the</a:t>
            </a:r>
            <a:r>
              <a:rPr sz="2500" spc="100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repo.</a:t>
            </a:r>
            <a:endParaRPr sz="2500">
              <a:latin typeface="Calibri"/>
              <a:cs typeface="Calibri"/>
            </a:endParaRPr>
          </a:p>
          <a:p>
            <a:pPr marL="207645" indent="-194945">
              <a:lnSpc>
                <a:spcPct val="100000"/>
              </a:lnSpc>
              <a:spcBef>
                <a:spcPts val="525"/>
              </a:spcBef>
              <a:buChar char="•"/>
              <a:tabLst>
                <a:tab pos="208279" algn="l"/>
              </a:tabLst>
            </a:pPr>
            <a:r>
              <a:rPr sz="2500" spc="-35" dirty="0">
                <a:latin typeface="Calibri"/>
                <a:cs typeface="Calibri"/>
              </a:rPr>
              <a:t>Working </a:t>
            </a:r>
            <a:r>
              <a:rPr sz="2500" spc="-60" dirty="0">
                <a:latin typeface="Calibri"/>
                <a:cs typeface="Calibri"/>
              </a:rPr>
              <a:t>Copy:  </a:t>
            </a:r>
            <a:r>
              <a:rPr sz="2500" spc="-55" dirty="0">
                <a:latin typeface="Calibri"/>
                <a:cs typeface="Calibri"/>
              </a:rPr>
              <a:t>Our </a:t>
            </a:r>
            <a:r>
              <a:rPr sz="2500" spc="-30" dirty="0">
                <a:latin typeface="Calibri"/>
                <a:cs typeface="Calibri"/>
              </a:rPr>
              <a:t>local </a:t>
            </a:r>
            <a:r>
              <a:rPr sz="2500" spc="-20" dirty="0">
                <a:latin typeface="Calibri"/>
                <a:cs typeface="Calibri"/>
              </a:rPr>
              <a:t>directory </a:t>
            </a:r>
            <a:r>
              <a:rPr sz="2500" spc="-15" dirty="0">
                <a:latin typeface="Calibri"/>
                <a:cs typeface="Calibri"/>
              </a:rPr>
              <a:t>of </a:t>
            </a:r>
            <a:r>
              <a:rPr sz="2500" spc="-45" dirty="0">
                <a:latin typeface="Calibri"/>
                <a:cs typeface="Calibri"/>
              </a:rPr>
              <a:t>files, </a:t>
            </a:r>
            <a:r>
              <a:rPr sz="2500" spc="-35" dirty="0">
                <a:latin typeface="Calibri"/>
                <a:cs typeface="Calibri"/>
              </a:rPr>
              <a:t>where </a:t>
            </a:r>
            <a:r>
              <a:rPr sz="2500" spc="-45" dirty="0">
                <a:latin typeface="Calibri"/>
                <a:cs typeface="Calibri"/>
              </a:rPr>
              <a:t>we </a:t>
            </a:r>
            <a:r>
              <a:rPr sz="2500" spc="-30" dirty="0">
                <a:latin typeface="Calibri"/>
                <a:cs typeface="Calibri"/>
              </a:rPr>
              <a:t>make</a:t>
            </a:r>
            <a:r>
              <a:rPr sz="2500" spc="28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changes.</a:t>
            </a:r>
            <a:endParaRPr sz="2500">
              <a:latin typeface="Calibri"/>
              <a:cs typeface="Calibri"/>
            </a:endParaRPr>
          </a:p>
          <a:p>
            <a:pPr marL="207010" indent="-194310">
              <a:lnSpc>
                <a:spcPct val="100000"/>
              </a:lnSpc>
              <a:spcBef>
                <a:spcPts val="525"/>
              </a:spcBef>
              <a:buChar char="•"/>
              <a:tabLst>
                <a:tab pos="207010" algn="l"/>
              </a:tabLst>
            </a:pPr>
            <a:r>
              <a:rPr sz="2500" spc="-35" dirty="0">
                <a:latin typeface="Calibri"/>
                <a:cs typeface="Calibri"/>
              </a:rPr>
              <a:t>master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repository's </a:t>
            </a:r>
            <a:r>
              <a:rPr sz="2500" spc="-35" dirty="0">
                <a:latin typeface="Calibri"/>
                <a:cs typeface="Calibri"/>
              </a:rPr>
              <a:t>main</a:t>
            </a:r>
            <a:r>
              <a:rPr sz="2500" spc="28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branch.</a:t>
            </a:r>
            <a:endParaRPr sz="2500">
              <a:latin typeface="Calibri"/>
              <a:cs typeface="Calibri"/>
            </a:endParaRPr>
          </a:p>
          <a:p>
            <a:pPr marL="200660" marR="5080" indent="-185420">
              <a:lnSpc>
                <a:spcPts val="2640"/>
              </a:lnSpc>
              <a:spcBef>
                <a:spcPts val="910"/>
              </a:spcBef>
              <a:buChar char="•"/>
              <a:tabLst>
                <a:tab pos="205740" algn="l"/>
              </a:tabLst>
            </a:pPr>
            <a:r>
              <a:rPr sz="2500" spc="-20" dirty="0">
                <a:latin typeface="Calibri"/>
                <a:cs typeface="Calibri"/>
              </a:rPr>
              <a:t>clone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30" dirty="0">
                <a:latin typeface="Calibri"/>
                <a:cs typeface="Calibri"/>
              </a:rPr>
              <a:t>copies </a:t>
            </a:r>
            <a:r>
              <a:rPr sz="2500" spc="-25" dirty="0">
                <a:latin typeface="Calibri"/>
                <a:cs typeface="Calibri"/>
              </a:rPr>
              <a:t>an </a:t>
            </a:r>
            <a:r>
              <a:rPr sz="2500" spc="-20" dirty="0">
                <a:latin typeface="Calibri"/>
                <a:cs typeface="Calibri"/>
              </a:rPr>
              <a:t>existing </a:t>
            </a:r>
            <a:r>
              <a:rPr sz="2500" spc="-15" dirty="0">
                <a:latin typeface="Calibri"/>
                <a:cs typeface="Calibri"/>
              </a:rPr>
              <a:t>git </a:t>
            </a:r>
            <a:r>
              <a:rPr sz="2500" spc="-30" dirty="0">
                <a:latin typeface="Calibri"/>
                <a:cs typeface="Calibri"/>
              </a:rPr>
              <a:t>repository, </a:t>
            </a:r>
            <a:r>
              <a:rPr sz="2500" spc="-20" dirty="0">
                <a:latin typeface="Calibri"/>
                <a:cs typeface="Calibri"/>
              </a:rPr>
              <a:t>normally </a:t>
            </a:r>
            <a:r>
              <a:rPr sz="2500" spc="-30" dirty="0">
                <a:latin typeface="Calibri"/>
                <a:cs typeface="Calibri"/>
              </a:rPr>
              <a:t>from some </a:t>
            </a:r>
            <a:r>
              <a:rPr sz="2500" spc="-15" dirty="0">
                <a:latin typeface="Calibri"/>
                <a:cs typeface="Calibri"/>
              </a:rPr>
              <a:t>remote </a:t>
            </a:r>
            <a:r>
              <a:rPr sz="2500" spc="-10" dirty="0">
                <a:latin typeface="Calibri"/>
                <a:cs typeface="Calibri"/>
              </a:rPr>
              <a:t>location </a:t>
            </a:r>
            <a:r>
              <a:rPr sz="2500" spc="-5" dirty="0">
                <a:latin typeface="Calibri"/>
                <a:cs typeface="Calibri"/>
              </a:rPr>
              <a:t>to  </a:t>
            </a:r>
            <a:r>
              <a:rPr sz="2500" spc="-15" dirty="0">
                <a:latin typeface="Calibri"/>
                <a:cs typeface="Calibri"/>
              </a:rPr>
              <a:t>local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environment.</a:t>
            </a:r>
            <a:endParaRPr sz="2500">
              <a:latin typeface="Calibri"/>
              <a:cs typeface="Calibri"/>
            </a:endParaRPr>
          </a:p>
          <a:p>
            <a:pPr marL="195580" marR="598805" indent="-182880">
              <a:lnSpc>
                <a:spcPts val="2650"/>
              </a:lnSpc>
              <a:spcBef>
                <a:spcPts val="880"/>
              </a:spcBef>
              <a:buChar char="•"/>
              <a:tabLst>
                <a:tab pos="208915" algn="l"/>
              </a:tabLst>
            </a:pPr>
            <a:r>
              <a:rPr sz="2500" spc="-40" dirty="0">
                <a:latin typeface="Calibri"/>
                <a:cs typeface="Calibri"/>
              </a:rPr>
              <a:t>commit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30" dirty="0">
                <a:latin typeface="Calibri"/>
                <a:cs typeface="Calibri"/>
              </a:rPr>
              <a:t>submitting </a:t>
            </a:r>
            <a:r>
              <a:rPr sz="2500" spc="-25" dirty="0">
                <a:latin typeface="Calibri"/>
                <a:cs typeface="Calibri"/>
              </a:rPr>
              <a:t>files </a:t>
            </a:r>
            <a:r>
              <a:rPr sz="2500" spc="10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repository </a:t>
            </a:r>
            <a:r>
              <a:rPr sz="2500" spc="-55" dirty="0">
                <a:latin typeface="Calibri"/>
                <a:cs typeface="Calibri"/>
              </a:rPr>
              <a:t>{the </a:t>
            </a:r>
            <a:r>
              <a:rPr sz="2500" spc="-20" dirty="0">
                <a:latin typeface="Calibri"/>
                <a:cs typeface="Calibri"/>
              </a:rPr>
              <a:t>local </a:t>
            </a:r>
            <a:r>
              <a:rPr sz="2500" spc="-50" dirty="0">
                <a:latin typeface="Calibri"/>
                <a:cs typeface="Calibri"/>
              </a:rPr>
              <a:t>one); </a:t>
            </a:r>
            <a:r>
              <a:rPr sz="2500" spc="-40" dirty="0">
                <a:latin typeface="Calibri"/>
                <a:cs typeface="Calibri"/>
              </a:rPr>
              <a:t>in </a:t>
            </a:r>
            <a:r>
              <a:rPr sz="2500" spc="-15" dirty="0">
                <a:latin typeface="Calibri"/>
                <a:cs typeface="Calibri"/>
              </a:rPr>
              <a:t>other </a:t>
            </a:r>
            <a:r>
              <a:rPr sz="2500" spc="-35" dirty="0">
                <a:latin typeface="Calibri"/>
                <a:cs typeface="Calibri"/>
              </a:rPr>
              <a:t>VCS </a:t>
            </a:r>
            <a:r>
              <a:rPr sz="2500" spc="-25" dirty="0">
                <a:latin typeface="Calibri"/>
                <a:cs typeface="Calibri"/>
              </a:rPr>
              <a:t>it </a:t>
            </a:r>
            <a:r>
              <a:rPr sz="2500" spc="-15" dirty="0">
                <a:latin typeface="Calibri"/>
                <a:cs typeface="Calibri"/>
              </a:rPr>
              <a:t>is  </a:t>
            </a:r>
            <a:r>
              <a:rPr sz="2500" dirty="0">
                <a:latin typeface="Calibri"/>
                <a:cs typeface="Calibri"/>
              </a:rPr>
              <a:t>often </a:t>
            </a:r>
            <a:r>
              <a:rPr sz="2500" spc="-15" dirty="0">
                <a:latin typeface="Calibri"/>
                <a:cs typeface="Calibri"/>
              </a:rPr>
              <a:t>referred </a:t>
            </a:r>
            <a:r>
              <a:rPr sz="2500" spc="-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as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"checkin"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12480" y="768096"/>
            <a:ext cx="2267712" cy="1767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515" y="858901"/>
            <a:ext cx="252222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Terminology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56595" y="6509486"/>
            <a:ext cx="147320" cy="1949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-55" dirty="0">
                <a:solidFill>
                  <a:srgbClr val="8A8787"/>
                </a:solidFill>
                <a:latin typeface="Calibri"/>
                <a:cs typeface="Calibri"/>
              </a:rPr>
              <a:t>13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08" y="1613408"/>
            <a:ext cx="747268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indent="-184785">
              <a:lnSpc>
                <a:spcPct val="100000"/>
              </a:lnSpc>
              <a:buChar char="•"/>
              <a:tabLst>
                <a:tab pos="200025" algn="l"/>
              </a:tabLst>
            </a:pPr>
            <a:r>
              <a:rPr sz="2500" spc="-15" dirty="0">
                <a:latin typeface="Calibri"/>
                <a:cs typeface="Calibri"/>
              </a:rPr>
              <a:t>fetch </a:t>
            </a:r>
            <a:r>
              <a:rPr sz="2500" spc="-20" dirty="0">
                <a:latin typeface="Calibri"/>
                <a:cs typeface="Calibri"/>
              </a:rPr>
              <a:t>or </a:t>
            </a:r>
            <a:r>
              <a:rPr sz="2500" spc="-10" dirty="0">
                <a:latin typeface="Calibri"/>
                <a:cs typeface="Calibri"/>
              </a:rPr>
              <a:t>pull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20" dirty="0">
                <a:latin typeface="Calibri"/>
                <a:cs typeface="Calibri"/>
              </a:rPr>
              <a:t>is like </a:t>
            </a:r>
            <a:r>
              <a:rPr sz="2500" spc="-55" dirty="0">
                <a:latin typeface="Calibri"/>
                <a:cs typeface="Calibri"/>
              </a:rPr>
              <a:t>"update" </a:t>
            </a:r>
            <a:r>
              <a:rPr sz="2500" spc="-35" dirty="0">
                <a:latin typeface="Calibri"/>
                <a:cs typeface="Calibri"/>
              </a:rPr>
              <a:t>or "get </a:t>
            </a:r>
            <a:r>
              <a:rPr sz="2500" spc="-30" dirty="0">
                <a:latin typeface="Calibri"/>
                <a:cs typeface="Calibri"/>
              </a:rPr>
              <a:t>latest" </a:t>
            </a:r>
            <a:r>
              <a:rPr sz="2500" spc="-25" dirty="0">
                <a:latin typeface="Calibri"/>
                <a:cs typeface="Calibri"/>
              </a:rPr>
              <a:t>in </a:t>
            </a:r>
            <a:r>
              <a:rPr sz="2500" spc="-15" dirty="0">
                <a:latin typeface="Calibri"/>
                <a:cs typeface="Calibri"/>
              </a:rPr>
              <a:t>other </a:t>
            </a:r>
            <a:r>
              <a:rPr sz="2500" spc="295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VCS.</a:t>
            </a:r>
            <a:endParaRPr sz="250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515"/>
              </a:spcBef>
              <a:buChar char="•"/>
              <a:tabLst>
                <a:tab pos="202565" algn="l"/>
              </a:tabLst>
            </a:pPr>
            <a:r>
              <a:rPr sz="2500" spc="-25" dirty="0">
                <a:latin typeface="Calibri"/>
                <a:cs typeface="Calibri"/>
              </a:rPr>
              <a:t>push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10" dirty="0">
                <a:latin typeface="Calibri"/>
                <a:cs typeface="Calibri"/>
              </a:rPr>
              <a:t>is </a:t>
            </a:r>
            <a:r>
              <a:rPr sz="2500" spc="-40" dirty="0">
                <a:latin typeface="Calibri"/>
                <a:cs typeface="Calibri"/>
              </a:rPr>
              <a:t>used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submit </a:t>
            </a: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code </a:t>
            </a:r>
            <a:r>
              <a:rPr sz="2500" spc="-25" dirty="0">
                <a:latin typeface="Calibri"/>
                <a:cs typeface="Calibri"/>
              </a:rPr>
              <a:t>to </a:t>
            </a:r>
            <a:r>
              <a:rPr sz="2500" spc="-65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remote</a:t>
            </a:r>
            <a:r>
              <a:rPr sz="2500" spc="36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repository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6731" y="2136647"/>
            <a:ext cx="110172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45" dirty="0">
                <a:latin typeface="Arial"/>
                <a:cs typeface="Arial"/>
              </a:rPr>
              <a:t>-.........-</a:t>
            </a:r>
            <a:r>
              <a:rPr sz="3000" spc="-365" dirty="0">
                <a:latin typeface="Arial"/>
                <a:cs typeface="Arial"/>
              </a:rPr>
              <a:t> </a:t>
            </a:r>
            <a:r>
              <a:rPr sz="2300" spc="-365" dirty="0">
                <a:latin typeface="Arial"/>
                <a:cs typeface="Arial"/>
              </a:rPr>
              <a:t>......,.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55555" y="1649984"/>
            <a:ext cx="189865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dirty="0">
                <a:latin typeface="Impact"/>
                <a:cs typeface="Impact"/>
              </a:rPr>
              <a:t>.</a:t>
            </a:r>
            <a:endParaRPr sz="7000">
              <a:latin typeface="Impact"/>
              <a:cs typeface="Impac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708" y="2556256"/>
            <a:ext cx="10146665" cy="239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" marR="5080" indent="-185420">
              <a:lnSpc>
                <a:spcPts val="2650"/>
              </a:lnSpc>
              <a:buChar char="•"/>
              <a:tabLst>
                <a:tab pos="201930" algn="l"/>
              </a:tabLst>
            </a:pPr>
            <a:r>
              <a:rPr sz="2500" spc="-30" dirty="0">
                <a:latin typeface="Calibri"/>
                <a:cs typeface="Calibri"/>
              </a:rPr>
              <a:t>remote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30" dirty="0">
                <a:latin typeface="Calibri"/>
                <a:cs typeface="Calibri"/>
              </a:rPr>
              <a:t>these are </a:t>
            </a:r>
            <a:r>
              <a:rPr sz="2500" spc="-50" dirty="0">
                <a:latin typeface="Calibri"/>
                <a:cs typeface="Calibri"/>
              </a:rPr>
              <a:t>"remote" </a:t>
            </a:r>
            <a:r>
              <a:rPr sz="2500" spc="-15" dirty="0">
                <a:latin typeface="Calibri"/>
                <a:cs typeface="Calibri"/>
              </a:rPr>
              <a:t>locations </a:t>
            </a:r>
            <a:r>
              <a:rPr sz="2500" spc="-20" dirty="0">
                <a:latin typeface="Calibri"/>
                <a:cs typeface="Calibri"/>
              </a:rPr>
              <a:t>of </a:t>
            </a:r>
            <a:r>
              <a:rPr sz="2500" spc="-30" dirty="0">
                <a:latin typeface="Calibri"/>
                <a:cs typeface="Calibri"/>
              </a:rPr>
              <a:t>repository, </a:t>
            </a:r>
            <a:r>
              <a:rPr sz="2500" spc="-25" dirty="0">
                <a:latin typeface="Calibri"/>
                <a:cs typeface="Calibri"/>
              </a:rPr>
              <a:t>normally </a:t>
            </a:r>
            <a:r>
              <a:rPr sz="2500" spc="-30" dirty="0">
                <a:latin typeface="Calibri"/>
                <a:cs typeface="Calibri"/>
              </a:rPr>
              <a:t>on </a:t>
            </a:r>
            <a:r>
              <a:rPr sz="2500" spc="-35" dirty="0">
                <a:latin typeface="Calibri"/>
                <a:cs typeface="Calibri"/>
              </a:rPr>
              <a:t>some </a:t>
            </a:r>
            <a:r>
              <a:rPr sz="2500" spc="-10" dirty="0">
                <a:latin typeface="Calibri"/>
                <a:cs typeface="Calibri"/>
              </a:rPr>
              <a:t>central  </a:t>
            </a:r>
            <a:r>
              <a:rPr sz="2500" spc="-50" dirty="0">
                <a:solidFill>
                  <a:srgbClr val="010101"/>
                </a:solidFill>
                <a:latin typeface="Calibri"/>
                <a:cs typeface="Calibri"/>
              </a:rPr>
              <a:t>server.</a:t>
            </a:r>
            <a:endParaRPr sz="2500">
              <a:latin typeface="Calibri"/>
              <a:cs typeface="Calibri"/>
            </a:endParaRPr>
          </a:p>
          <a:p>
            <a:pPr marL="205104" indent="-189865">
              <a:lnSpc>
                <a:spcPct val="100000"/>
              </a:lnSpc>
              <a:spcBef>
                <a:spcPts val="495"/>
              </a:spcBef>
              <a:buChar char="•"/>
              <a:tabLst>
                <a:tab pos="205104" algn="l"/>
              </a:tabLst>
            </a:pPr>
            <a:r>
              <a:rPr sz="2500" spc="-55" dirty="0">
                <a:latin typeface="Calibri"/>
                <a:cs typeface="Calibri"/>
              </a:rPr>
              <a:t>SHA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40" dirty="0">
                <a:latin typeface="Calibri"/>
                <a:cs typeface="Calibri"/>
              </a:rPr>
              <a:t>every </a:t>
            </a:r>
            <a:r>
              <a:rPr sz="2500" spc="-15" dirty="0">
                <a:latin typeface="Calibri"/>
                <a:cs typeface="Calibri"/>
              </a:rPr>
              <a:t>commit </a:t>
            </a:r>
            <a:r>
              <a:rPr sz="2500" spc="-20" dirty="0">
                <a:latin typeface="Calibri"/>
                <a:cs typeface="Calibri"/>
              </a:rPr>
              <a:t>or </a:t>
            </a:r>
            <a:r>
              <a:rPr sz="2500" spc="-45" dirty="0">
                <a:latin typeface="Calibri"/>
                <a:cs typeface="Calibri"/>
              </a:rPr>
              <a:t>node </a:t>
            </a:r>
            <a:r>
              <a:rPr sz="2500" spc="-25" dirty="0">
                <a:latin typeface="Calibri"/>
                <a:cs typeface="Calibri"/>
              </a:rPr>
              <a:t>in the </a:t>
            </a:r>
            <a:r>
              <a:rPr sz="2500" spc="-40" dirty="0">
                <a:latin typeface="Calibri"/>
                <a:cs typeface="Calibri"/>
              </a:rPr>
              <a:t>Git </a:t>
            </a:r>
            <a:r>
              <a:rPr sz="2500" spc="-20" dirty="0">
                <a:latin typeface="Calibri"/>
                <a:cs typeface="Calibri"/>
              </a:rPr>
              <a:t>tree </a:t>
            </a:r>
            <a:r>
              <a:rPr sz="2500" spc="-10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identified </a:t>
            </a:r>
            <a:r>
              <a:rPr sz="2500" spc="-10" dirty="0">
                <a:latin typeface="Calibri"/>
                <a:cs typeface="Calibri"/>
              </a:rPr>
              <a:t>by </a:t>
            </a:r>
            <a:r>
              <a:rPr sz="2500" spc="-65" dirty="0">
                <a:latin typeface="Calibri"/>
                <a:cs typeface="Calibri"/>
              </a:rPr>
              <a:t>a </a:t>
            </a:r>
            <a:r>
              <a:rPr sz="2500" spc="-30" dirty="0">
                <a:latin typeface="Calibri"/>
                <a:cs typeface="Calibri"/>
              </a:rPr>
              <a:t>unique </a:t>
            </a:r>
            <a:r>
              <a:rPr sz="2500" spc="-55" dirty="0">
                <a:latin typeface="Calibri"/>
                <a:cs typeface="Calibri"/>
              </a:rPr>
              <a:t>SHA 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key.</a:t>
            </a:r>
            <a:endParaRPr sz="2500">
              <a:latin typeface="Calibri"/>
              <a:cs typeface="Calibri"/>
            </a:endParaRPr>
          </a:p>
          <a:p>
            <a:pPr marL="196850" marR="46990" indent="-181610">
              <a:lnSpc>
                <a:spcPts val="2640"/>
              </a:lnSpc>
              <a:spcBef>
                <a:spcPts val="919"/>
              </a:spcBef>
              <a:buChar char="•"/>
              <a:tabLst>
                <a:tab pos="205740" algn="l"/>
              </a:tabLst>
            </a:pPr>
            <a:r>
              <a:rPr sz="2500" spc="-35" dirty="0">
                <a:latin typeface="Calibri"/>
                <a:cs typeface="Calibri"/>
              </a:rPr>
              <a:t>head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20" dirty="0">
                <a:latin typeface="Calibri"/>
                <a:cs typeface="Calibri"/>
              </a:rPr>
              <a:t>is </a:t>
            </a:r>
            <a:r>
              <a:rPr sz="2500" spc="-6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reference </a:t>
            </a:r>
            <a:r>
              <a:rPr sz="2500" spc="-25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node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30" dirty="0">
                <a:latin typeface="Calibri"/>
                <a:cs typeface="Calibri"/>
              </a:rPr>
              <a:t>which </a:t>
            </a:r>
            <a:r>
              <a:rPr sz="2500" spc="-25" dirty="0">
                <a:latin typeface="Calibri"/>
                <a:cs typeface="Calibri"/>
              </a:rPr>
              <a:t>our </a:t>
            </a:r>
            <a:r>
              <a:rPr sz="2500" spc="-20" dirty="0">
                <a:latin typeface="Calibri"/>
                <a:cs typeface="Calibri"/>
              </a:rPr>
              <a:t>working </a:t>
            </a:r>
            <a:r>
              <a:rPr sz="2500" spc="-10" dirty="0">
                <a:latin typeface="Calibri"/>
                <a:cs typeface="Calibri"/>
              </a:rPr>
              <a:t>space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repository  </a:t>
            </a:r>
            <a:r>
              <a:rPr sz="2500" spc="-15" dirty="0">
                <a:latin typeface="Calibri"/>
                <a:cs typeface="Calibri"/>
              </a:rPr>
              <a:t>currently</a:t>
            </a:r>
            <a:r>
              <a:rPr sz="2500" spc="-12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points.</a:t>
            </a:r>
            <a:endParaRPr sz="250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505"/>
              </a:spcBef>
              <a:buChar char="•"/>
              <a:tabLst>
                <a:tab pos="202565" algn="l"/>
              </a:tabLst>
            </a:pPr>
            <a:r>
              <a:rPr sz="2500" spc="-20" dirty="0">
                <a:latin typeface="Calibri"/>
                <a:cs typeface="Calibri"/>
              </a:rPr>
              <a:t>branch </a:t>
            </a:r>
            <a:r>
              <a:rPr sz="2500" spc="-120" dirty="0">
                <a:latin typeface="Calibri"/>
                <a:cs typeface="Calibri"/>
              </a:rPr>
              <a:t>- </a:t>
            </a:r>
            <a:r>
              <a:rPr sz="2500" spc="-6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particular </a:t>
            </a:r>
            <a:r>
              <a:rPr sz="2500" spc="-15" dirty="0">
                <a:latin typeface="Calibri"/>
                <a:cs typeface="Calibri"/>
              </a:rPr>
              <a:t>label </a:t>
            </a:r>
            <a:r>
              <a:rPr sz="2500" spc="-40" dirty="0">
                <a:latin typeface="Calibri"/>
                <a:cs typeface="Calibri"/>
              </a:rPr>
              <a:t>on </a:t>
            </a:r>
            <a:r>
              <a:rPr sz="2500" spc="-6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given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node.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6015" y="889888"/>
            <a:ext cx="3084576" cy="1804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08" y="860425"/>
            <a:ext cx="3726179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latin typeface="Calibri"/>
                <a:cs typeface="Calibri"/>
              </a:rPr>
              <a:t>Workstation</a:t>
            </a:r>
            <a:r>
              <a:rPr spc="275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Setup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03708" y="1612646"/>
            <a:ext cx="10142855" cy="264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 indent="-187325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30" dirty="0">
                <a:latin typeface="Calibri"/>
                <a:cs typeface="Calibri"/>
              </a:rPr>
              <a:t>setup </a:t>
            </a:r>
            <a:r>
              <a:rPr sz="2500" spc="-50" dirty="0">
                <a:latin typeface="Calibri"/>
                <a:cs typeface="Calibri"/>
              </a:rPr>
              <a:t>Git </a:t>
            </a:r>
            <a:r>
              <a:rPr sz="2500" spc="-30" dirty="0">
                <a:latin typeface="Calibri"/>
                <a:cs typeface="Calibri"/>
              </a:rPr>
              <a:t>simply go </a:t>
            </a:r>
            <a:r>
              <a:rPr sz="2500" spc="-25" dirty="0">
                <a:latin typeface="Calibri"/>
                <a:cs typeface="Calibri"/>
              </a:rPr>
              <a:t>to</a:t>
            </a:r>
            <a:r>
              <a:rPr sz="2500" spc="27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git-scm.com/downloads.</a:t>
            </a:r>
            <a:endParaRPr sz="2500">
              <a:latin typeface="Calibri"/>
              <a:cs typeface="Calibri"/>
            </a:endParaRPr>
          </a:p>
          <a:p>
            <a:pPr marL="222885" indent="-210185">
              <a:lnSpc>
                <a:spcPct val="100000"/>
              </a:lnSpc>
              <a:spcBef>
                <a:spcPts val="515"/>
              </a:spcBef>
              <a:buChar char="•"/>
              <a:tabLst>
                <a:tab pos="223520" algn="l"/>
              </a:tabLst>
            </a:pPr>
            <a:r>
              <a:rPr sz="2500" spc="-65" dirty="0">
                <a:solidFill>
                  <a:srgbClr val="000002"/>
                </a:solidFill>
                <a:latin typeface="Calibri"/>
                <a:cs typeface="Calibri"/>
              </a:rPr>
              <a:t>More </a:t>
            </a:r>
            <a:r>
              <a:rPr sz="2500" spc="-35" dirty="0">
                <a:solidFill>
                  <a:srgbClr val="000002"/>
                </a:solidFill>
                <a:latin typeface="Calibri"/>
                <a:cs typeface="Calibri"/>
              </a:rPr>
              <a:t>detailed </a:t>
            </a:r>
            <a:r>
              <a:rPr sz="2500" spc="-10" dirty="0">
                <a:solidFill>
                  <a:srgbClr val="000002"/>
                </a:solidFill>
                <a:latin typeface="Calibri"/>
                <a:cs typeface="Calibri"/>
              </a:rPr>
              <a:t>information can </a:t>
            </a:r>
            <a:r>
              <a:rPr sz="2500" spc="-80" dirty="0">
                <a:solidFill>
                  <a:srgbClr val="000002"/>
                </a:solidFill>
                <a:latin typeface="Calibri"/>
                <a:cs typeface="Calibri"/>
              </a:rPr>
              <a:t>be </a:t>
            </a:r>
            <a:r>
              <a:rPr sz="2500" spc="-15" dirty="0">
                <a:solidFill>
                  <a:srgbClr val="000002"/>
                </a:solidFill>
                <a:latin typeface="Calibri"/>
                <a:cs typeface="Calibri"/>
              </a:rPr>
              <a:t>found </a:t>
            </a:r>
            <a:r>
              <a:rPr sz="2500" spc="-20" dirty="0">
                <a:solidFill>
                  <a:srgbClr val="000002"/>
                </a:solidFill>
                <a:latin typeface="Calibri"/>
                <a:cs typeface="Calibri"/>
              </a:rPr>
              <a:t>here </a:t>
            </a:r>
            <a:r>
              <a:rPr sz="2500" spc="-30" dirty="0">
                <a:solidFill>
                  <a:srgbClr val="000002"/>
                </a:solidFill>
                <a:latin typeface="Calibri"/>
                <a:cs typeface="Calibri"/>
              </a:rPr>
              <a:t>as</a:t>
            </a:r>
            <a:r>
              <a:rPr sz="2500" spc="105" dirty="0">
                <a:solidFill>
                  <a:srgbClr val="000002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solidFill>
                  <a:srgbClr val="000002"/>
                </a:solidFill>
                <a:latin typeface="Calibri"/>
                <a:cs typeface="Calibri"/>
              </a:rPr>
              <a:t>well:</a:t>
            </a:r>
            <a:endParaRPr sz="2500">
              <a:latin typeface="Calibri"/>
              <a:cs typeface="Calibri"/>
            </a:endParaRPr>
          </a:p>
          <a:p>
            <a:pPr marL="622300" lvl="1" indent="-207645">
              <a:lnSpc>
                <a:spcPct val="100000"/>
              </a:lnSpc>
              <a:spcBef>
                <a:spcPts val="204"/>
              </a:spcBef>
              <a:buClr>
                <a:srgbClr val="000002"/>
              </a:buClr>
              <a:buChar char="•"/>
              <a:tabLst>
                <a:tab pos="622300" algn="l"/>
                <a:tab pos="622935" algn="l"/>
              </a:tabLst>
            </a:pPr>
            <a:r>
              <a:rPr sz="2100" u="heavy" spc="-5" dirty="0">
                <a:solidFill>
                  <a:srgbClr val="065FBB"/>
                </a:solidFill>
                <a:latin typeface="Calibri"/>
                <a:cs typeface="Calibri"/>
                <a:hlinkClick r:id="rId4"/>
              </a:rPr>
              <a:t>http://git-scm.com/book/en/Getting-Started-lnstalling-Git</a:t>
            </a:r>
            <a:endParaRPr sz="2100">
              <a:latin typeface="Calibri"/>
              <a:cs typeface="Calibri"/>
            </a:endParaRPr>
          </a:p>
          <a:p>
            <a:pPr marL="202565" marR="5080" indent="-187325">
              <a:lnSpc>
                <a:spcPts val="2660"/>
              </a:lnSpc>
              <a:spcBef>
                <a:spcPts val="880"/>
              </a:spcBef>
              <a:buChar char="•"/>
              <a:tabLst>
                <a:tab pos="208279" algn="l"/>
              </a:tabLst>
            </a:pPr>
            <a:r>
              <a:rPr sz="2500" spc="-25" dirty="0">
                <a:latin typeface="Calibri"/>
                <a:cs typeface="Calibri"/>
              </a:rPr>
              <a:t>After everything </a:t>
            </a:r>
            <a:r>
              <a:rPr sz="2500" spc="-10" dirty="0">
                <a:latin typeface="Calibri"/>
                <a:cs typeface="Calibri"/>
              </a:rPr>
              <a:t>is </a:t>
            </a:r>
            <a:r>
              <a:rPr sz="2500" spc="-55" dirty="0">
                <a:latin typeface="Calibri"/>
                <a:cs typeface="Calibri"/>
              </a:rPr>
              <a:t>set, </a:t>
            </a:r>
            <a:r>
              <a:rPr sz="2500" spc="-30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first thing we have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70" dirty="0">
                <a:latin typeface="Calibri"/>
                <a:cs typeface="Calibri"/>
              </a:rPr>
              <a:t>do </a:t>
            </a:r>
            <a:r>
              <a:rPr sz="2500" spc="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configure </a:t>
            </a:r>
            <a:r>
              <a:rPr sz="2500" spc="-30" dirty="0">
                <a:latin typeface="Calibri"/>
                <a:cs typeface="Calibri"/>
              </a:rPr>
              <a:t>git </a:t>
            </a:r>
            <a:r>
              <a:rPr sz="2500" spc="-25" dirty="0">
                <a:latin typeface="Calibri"/>
                <a:cs typeface="Calibri"/>
              </a:rPr>
              <a:t>with </a:t>
            </a:r>
            <a:r>
              <a:rPr sz="2500" spc="5" dirty="0">
                <a:latin typeface="Calibri"/>
                <a:cs typeface="Calibri"/>
              </a:rPr>
              <a:t>our  </a:t>
            </a:r>
            <a:r>
              <a:rPr sz="2500" spc="-20" dirty="0">
                <a:latin typeface="Calibri"/>
                <a:cs typeface="Calibri"/>
              </a:rPr>
              <a:t>name </a:t>
            </a:r>
            <a:r>
              <a:rPr sz="2500" spc="-40" dirty="0">
                <a:latin typeface="Calibri"/>
                <a:cs typeface="Calibri"/>
              </a:rPr>
              <a:t>and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email:</a:t>
            </a:r>
            <a:endParaRPr sz="2500">
              <a:latin typeface="Calibri"/>
              <a:cs typeface="Calibri"/>
            </a:endParaRPr>
          </a:p>
          <a:p>
            <a:pPr marL="604520" lvl="1" indent="-189865">
              <a:lnSpc>
                <a:spcPct val="100000"/>
              </a:lnSpc>
              <a:spcBef>
                <a:spcPts val="145"/>
              </a:spcBef>
              <a:buChar char="•"/>
              <a:tabLst>
                <a:tab pos="605155" algn="l"/>
              </a:tabLst>
            </a:pPr>
            <a:r>
              <a:rPr sz="2100" spc="-10" dirty="0">
                <a:solidFill>
                  <a:srgbClr val="E77A2F"/>
                </a:solidFill>
                <a:latin typeface="Calibri"/>
                <a:cs typeface="Calibri"/>
              </a:rPr>
              <a:t>git </a:t>
            </a:r>
            <a:r>
              <a:rPr sz="2100" spc="-15" dirty="0">
                <a:solidFill>
                  <a:srgbClr val="E77A2F"/>
                </a:solidFill>
                <a:latin typeface="Calibri"/>
                <a:cs typeface="Calibri"/>
              </a:rPr>
              <a:t>config </a:t>
            </a:r>
            <a:r>
              <a:rPr sz="2100" spc="-10" dirty="0">
                <a:solidFill>
                  <a:srgbClr val="E77A2F"/>
                </a:solidFill>
                <a:latin typeface="Calibri"/>
                <a:cs typeface="Calibri"/>
              </a:rPr>
              <a:t>--global </a:t>
            </a:r>
            <a:r>
              <a:rPr sz="2100" spc="-25" dirty="0">
                <a:solidFill>
                  <a:srgbClr val="E77A2F"/>
                </a:solidFill>
                <a:latin typeface="Calibri"/>
                <a:cs typeface="Calibri"/>
              </a:rPr>
              <a:t>user.name </a:t>
            </a:r>
            <a:r>
              <a:rPr sz="2100" spc="-40" dirty="0">
                <a:solidFill>
                  <a:srgbClr val="E77A2F"/>
                </a:solidFill>
                <a:latin typeface="Calibri"/>
                <a:cs typeface="Calibri"/>
              </a:rPr>
              <a:t>"My </a:t>
            </a:r>
            <a:r>
              <a:rPr sz="2100" spc="275" dirty="0">
                <a:solidFill>
                  <a:srgbClr val="E77A2F"/>
                </a:solidFill>
                <a:latin typeface="Calibri"/>
                <a:cs typeface="Calibri"/>
              </a:rPr>
              <a:t> </a:t>
            </a:r>
            <a:r>
              <a:rPr sz="2100" spc="-70" dirty="0">
                <a:solidFill>
                  <a:srgbClr val="E77A2F"/>
                </a:solidFill>
                <a:latin typeface="Calibri"/>
                <a:cs typeface="Calibri"/>
              </a:rPr>
              <a:t>Name"</a:t>
            </a:r>
            <a:endParaRPr sz="2100">
              <a:latin typeface="Calibri"/>
              <a:cs typeface="Calibri"/>
            </a:endParaRPr>
          </a:p>
          <a:p>
            <a:pPr marL="604520" lvl="1" indent="-189865">
              <a:lnSpc>
                <a:spcPct val="100000"/>
              </a:lnSpc>
              <a:spcBef>
                <a:spcPts val="190"/>
              </a:spcBef>
              <a:buChar char="•"/>
              <a:tabLst>
                <a:tab pos="605155" algn="l"/>
              </a:tabLst>
            </a:pPr>
            <a:r>
              <a:rPr sz="2100" spc="-10" dirty="0">
                <a:solidFill>
                  <a:srgbClr val="E77A2F"/>
                </a:solidFill>
                <a:latin typeface="Calibri"/>
                <a:cs typeface="Calibri"/>
              </a:rPr>
              <a:t>git </a:t>
            </a:r>
            <a:r>
              <a:rPr sz="2100" spc="-15" dirty="0">
                <a:solidFill>
                  <a:srgbClr val="E77A2F"/>
                </a:solidFill>
                <a:latin typeface="Calibri"/>
                <a:cs typeface="Calibri"/>
              </a:rPr>
              <a:t>config --global user.email</a:t>
            </a:r>
            <a:r>
              <a:rPr sz="2100" spc="310" dirty="0">
                <a:solidFill>
                  <a:srgbClr val="E77A2F"/>
                </a:solidFill>
                <a:latin typeface="Calibri"/>
                <a:cs typeface="Calibri"/>
              </a:rPr>
              <a:t> </a:t>
            </a:r>
            <a:r>
              <a:rPr sz="2100" u="heavy" spc="-5" dirty="0">
                <a:solidFill>
                  <a:srgbClr val="065FBB"/>
                </a:solidFill>
                <a:latin typeface="Calibri"/>
                <a:cs typeface="Calibri"/>
                <a:hlinkClick r:id="rId5"/>
              </a:rPr>
              <a:t>myemail@gmail.com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7" y="2157983"/>
            <a:ext cx="2011679" cy="1987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091" y="859916"/>
            <a:ext cx="890714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>
                <a:latin typeface="Calibri"/>
                <a:cs typeface="Calibri"/>
              </a:rPr>
              <a:t>Lets </a:t>
            </a:r>
            <a:r>
              <a:rPr spc="-50" dirty="0">
                <a:latin typeface="Calibri"/>
                <a:cs typeface="Calibri"/>
              </a:rPr>
              <a:t>get </a:t>
            </a:r>
            <a:r>
              <a:rPr spc="-55" dirty="0">
                <a:latin typeface="Calibri"/>
                <a:cs typeface="Calibri"/>
              </a:rPr>
              <a:t>started:  </a:t>
            </a:r>
            <a:r>
              <a:rPr spc="-45" dirty="0">
                <a:latin typeface="Calibri"/>
                <a:cs typeface="Calibri"/>
              </a:rPr>
              <a:t>Create a </a:t>
            </a:r>
            <a:r>
              <a:rPr spc="-140" dirty="0">
                <a:latin typeface="Calibri"/>
                <a:cs typeface="Calibri"/>
              </a:rPr>
              <a:t>new </a:t>
            </a:r>
            <a:r>
              <a:rPr spc="-60" dirty="0">
                <a:latin typeface="Calibri"/>
                <a:cs typeface="Calibri"/>
              </a:rPr>
              <a:t>Git 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Repository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03708" y="1660906"/>
            <a:ext cx="9788525" cy="437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 marR="5080" indent="-187325">
              <a:lnSpc>
                <a:spcPts val="2650"/>
              </a:lnSpc>
              <a:buChar char="•"/>
              <a:tabLst>
                <a:tab pos="223520" algn="l"/>
              </a:tabLst>
            </a:pPr>
            <a:r>
              <a:rPr sz="2500" spc="-50" dirty="0">
                <a:latin typeface="Calibri"/>
                <a:cs typeface="Calibri"/>
              </a:rPr>
              <a:t>Before </a:t>
            </a:r>
            <a:r>
              <a:rPr sz="2500" spc="-40" dirty="0">
                <a:latin typeface="Calibri"/>
                <a:cs typeface="Calibri"/>
              </a:rPr>
              <a:t>starting, </a:t>
            </a:r>
            <a:r>
              <a:rPr sz="2500" spc="-35" dirty="0">
                <a:latin typeface="Calibri"/>
                <a:cs typeface="Calibri"/>
              </a:rPr>
              <a:t>lets </a:t>
            </a:r>
            <a:r>
              <a:rPr sz="2500" spc="-20" dirty="0">
                <a:latin typeface="Calibri"/>
                <a:cs typeface="Calibri"/>
              </a:rPr>
              <a:t>create </a:t>
            </a:r>
            <a:r>
              <a:rPr sz="2500" spc="-10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new </a:t>
            </a:r>
            <a:r>
              <a:rPr sz="2500" spc="-15" dirty="0">
                <a:latin typeface="Calibri"/>
                <a:cs typeface="Calibri"/>
              </a:rPr>
              <a:t>directory </a:t>
            </a:r>
            <a:r>
              <a:rPr sz="2500" spc="-25" dirty="0">
                <a:latin typeface="Calibri"/>
                <a:cs typeface="Calibri"/>
              </a:rPr>
              <a:t>where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git </a:t>
            </a:r>
            <a:r>
              <a:rPr sz="2500" spc="-15" dirty="0">
                <a:latin typeface="Calibri"/>
                <a:cs typeface="Calibri"/>
              </a:rPr>
              <a:t>repository </a:t>
            </a:r>
            <a:r>
              <a:rPr sz="2500" spc="-45" dirty="0">
                <a:latin typeface="Calibri"/>
                <a:cs typeface="Calibri"/>
              </a:rPr>
              <a:t>will </a:t>
            </a:r>
            <a:r>
              <a:rPr sz="2500" spc="-20" dirty="0">
                <a:latin typeface="Calibri"/>
                <a:cs typeface="Calibri"/>
              </a:rPr>
              <a:t>live  and </a:t>
            </a:r>
            <a:r>
              <a:rPr sz="2500" spc="-25" dirty="0">
                <a:latin typeface="Calibri"/>
                <a:cs typeface="Calibri"/>
              </a:rPr>
              <a:t>cd </a:t>
            </a:r>
            <a:r>
              <a:rPr sz="2500" spc="-15" dirty="0">
                <a:latin typeface="Calibri"/>
                <a:cs typeface="Calibri"/>
              </a:rPr>
              <a:t>into</a:t>
            </a:r>
            <a:r>
              <a:rPr sz="2500" spc="-114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it:</a:t>
            </a:r>
            <a:endParaRPr sz="2500">
              <a:latin typeface="Calibri"/>
              <a:cs typeface="Calibri"/>
            </a:endParaRPr>
          </a:p>
          <a:p>
            <a:pPr marL="622300" lvl="1" indent="-207645">
              <a:lnSpc>
                <a:spcPct val="100000"/>
              </a:lnSpc>
              <a:spcBef>
                <a:spcPts val="160"/>
              </a:spcBef>
              <a:buChar char="•"/>
              <a:tabLst>
                <a:tab pos="622300" algn="l"/>
                <a:tab pos="622935" algn="l"/>
              </a:tabLst>
            </a:pPr>
            <a:r>
              <a:rPr sz="2100" spc="-35" dirty="0">
                <a:solidFill>
                  <a:srgbClr val="E87B30"/>
                </a:solidFill>
                <a:latin typeface="Calibri"/>
                <a:cs typeface="Calibri"/>
              </a:rPr>
              <a:t>mkdir</a:t>
            </a:r>
            <a:r>
              <a:rPr sz="2100" spc="85" dirty="0">
                <a:solidFill>
                  <a:srgbClr val="E87B30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E87B30"/>
                </a:solidFill>
                <a:latin typeface="Calibri"/>
                <a:cs typeface="Calibri"/>
              </a:rPr>
              <a:t>mygitrepo</a:t>
            </a:r>
            <a:endParaRPr sz="2100">
              <a:latin typeface="Calibri"/>
              <a:cs typeface="Calibri"/>
            </a:endParaRPr>
          </a:p>
          <a:p>
            <a:pPr marL="599440" lvl="1" indent="-184785">
              <a:lnSpc>
                <a:spcPct val="100000"/>
              </a:lnSpc>
              <a:spcBef>
                <a:spcPts val="175"/>
              </a:spcBef>
              <a:buChar char="•"/>
              <a:tabLst>
                <a:tab pos="600075" algn="l"/>
              </a:tabLst>
            </a:pPr>
            <a:r>
              <a:rPr sz="2100" spc="35" dirty="0">
                <a:solidFill>
                  <a:srgbClr val="E77A2D"/>
                </a:solidFill>
                <a:latin typeface="Calibri"/>
                <a:cs typeface="Calibri"/>
              </a:rPr>
              <a:t>cd</a:t>
            </a:r>
            <a:r>
              <a:rPr sz="2100" spc="-20" dirty="0">
                <a:solidFill>
                  <a:srgbClr val="E77A2D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E77A2D"/>
                </a:solidFill>
                <a:latin typeface="Calibri"/>
                <a:cs typeface="Calibri"/>
              </a:rPr>
              <a:t>mygitrepo</a:t>
            </a:r>
            <a:endParaRPr sz="2100">
              <a:latin typeface="Calibri"/>
              <a:cs typeface="Calibri"/>
            </a:endParaRPr>
          </a:p>
          <a:p>
            <a:pPr marL="222885" indent="-210185">
              <a:lnSpc>
                <a:spcPct val="100000"/>
              </a:lnSpc>
              <a:spcBef>
                <a:spcPts val="535"/>
              </a:spcBef>
              <a:buChar char="•"/>
              <a:tabLst>
                <a:tab pos="223520" algn="l"/>
              </a:tabLst>
            </a:pPr>
            <a:r>
              <a:rPr sz="2500" spc="-85" dirty="0">
                <a:latin typeface="Calibri"/>
                <a:cs typeface="Calibri"/>
              </a:rPr>
              <a:t>Now </a:t>
            </a:r>
            <a:r>
              <a:rPr sz="2500" spc="-5" dirty="0">
                <a:latin typeface="Calibri"/>
                <a:cs typeface="Calibri"/>
              </a:rPr>
              <a:t>we're </a:t>
            </a:r>
            <a:r>
              <a:rPr sz="2500" dirty="0">
                <a:latin typeface="Calibri"/>
                <a:cs typeface="Calibri"/>
              </a:rPr>
              <a:t>ready </a:t>
            </a:r>
            <a:r>
              <a:rPr sz="2500" spc="-5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initialize </a:t>
            </a:r>
            <a:r>
              <a:rPr sz="2500" spc="-10" dirty="0">
                <a:latin typeface="Calibri"/>
                <a:cs typeface="Calibri"/>
              </a:rPr>
              <a:t>a </a:t>
            </a:r>
            <a:r>
              <a:rPr sz="2500" spc="-50" dirty="0">
                <a:latin typeface="Calibri"/>
                <a:cs typeface="Calibri"/>
              </a:rPr>
              <a:t>brand </a:t>
            </a:r>
            <a:r>
              <a:rPr sz="2500" spc="-25" dirty="0">
                <a:latin typeface="Calibri"/>
                <a:cs typeface="Calibri"/>
              </a:rPr>
              <a:t>new </a:t>
            </a:r>
            <a:r>
              <a:rPr sz="2500" spc="-20" dirty="0">
                <a:latin typeface="Calibri"/>
                <a:cs typeface="Calibri"/>
              </a:rPr>
              <a:t>git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repository.</a:t>
            </a:r>
            <a:endParaRPr sz="2500">
              <a:latin typeface="Calibri"/>
              <a:cs typeface="Calibri"/>
            </a:endParaRPr>
          </a:p>
          <a:p>
            <a:pPr marL="603250" lvl="1" indent="-188595">
              <a:lnSpc>
                <a:spcPct val="100000"/>
              </a:lnSpc>
              <a:spcBef>
                <a:spcPts val="210"/>
              </a:spcBef>
              <a:buChar char="•"/>
              <a:tabLst>
                <a:tab pos="603885" algn="l"/>
              </a:tabLst>
            </a:pPr>
            <a:r>
              <a:rPr sz="2100" spc="5" dirty="0">
                <a:solidFill>
                  <a:srgbClr val="E97A2F"/>
                </a:solidFill>
                <a:latin typeface="Calibri"/>
                <a:cs typeface="Calibri"/>
              </a:rPr>
              <a:t>git</a:t>
            </a:r>
            <a:r>
              <a:rPr sz="2100" spc="-75" dirty="0">
                <a:solidFill>
                  <a:srgbClr val="E97A2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E97A2F"/>
                </a:solidFill>
                <a:latin typeface="Calibri"/>
                <a:cs typeface="Calibri"/>
              </a:rPr>
              <a:t>init</a:t>
            </a:r>
            <a:endParaRPr sz="2100">
              <a:latin typeface="Calibri"/>
              <a:cs typeface="Calibri"/>
            </a:endParaRPr>
          </a:p>
          <a:p>
            <a:pPr marL="1021715" lvl="2" indent="-210820">
              <a:lnSpc>
                <a:spcPct val="100000"/>
              </a:lnSpc>
              <a:spcBef>
                <a:spcPts val="229"/>
              </a:spcBef>
              <a:buChar char="•"/>
              <a:tabLst>
                <a:tab pos="1021080" algn="l"/>
                <a:tab pos="1021715" algn="l"/>
              </a:tabLst>
            </a:pPr>
            <a:r>
              <a:rPr sz="1750" spc="-20" dirty="0">
                <a:solidFill>
                  <a:srgbClr val="020003"/>
                </a:solidFill>
                <a:latin typeface="Calibri"/>
                <a:cs typeface="Calibri"/>
              </a:rPr>
              <a:t>Initialized </a:t>
            </a:r>
            <a:r>
              <a:rPr sz="1750" spc="10" dirty="0">
                <a:solidFill>
                  <a:srgbClr val="020003"/>
                </a:solidFill>
                <a:latin typeface="Calibri"/>
                <a:cs typeface="Calibri"/>
              </a:rPr>
              <a:t>empty </a:t>
            </a:r>
            <a:r>
              <a:rPr sz="1750" spc="-15" dirty="0">
                <a:solidFill>
                  <a:srgbClr val="020003"/>
                </a:solidFill>
                <a:latin typeface="Calibri"/>
                <a:cs typeface="Calibri"/>
              </a:rPr>
              <a:t>Git </a:t>
            </a:r>
            <a:r>
              <a:rPr sz="1750" spc="-10" dirty="0">
                <a:solidFill>
                  <a:srgbClr val="020003"/>
                </a:solidFill>
                <a:latin typeface="Calibri"/>
                <a:cs typeface="Calibri"/>
              </a:rPr>
              <a:t>repository </a:t>
            </a:r>
            <a:r>
              <a:rPr sz="1750" spc="-5" dirty="0">
                <a:solidFill>
                  <a:srgbClr val="020003"/>
                </a:solidFill>
                <a:latin typeface="Calibri"/>
                <a:cs typeface="Calibri"/>
              </a:rPr>
              <a:t>in</a:t>
            </a:r>
            <a:r>
              <a:rPr sz="1750" spc="345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020003"/>
                </a:solidFill>
                <a:latin typeface="Calibri"/>
                <a:cs typeface="Calibri"/>
              </a:rPr>
              <a:t>c:/projects/mystuff/temprepos/mygitrepo/.git/</a:t>
            </a:r>
            <a:endParaRPr sz="1750">
              <a:latin typeface="Calibri"/>
              <a:cs typeface="Calibri"/>
            </a:endParaRPr>
          </a:p>
          <a:p>
            <a:pPr marL="207645" indent="-194945">
              <a:lnSpc>
                <a:spcPct val="100000"/>
              </a:lnSpc>
              <a:spcBef>
                <a:spcPts val="505"/>
              </a:spcBef>
              <a:buChar char="•"/>
              <a:tabLst>
                <a:tab pos="208279" algn="l"/>
              </a:tabLst>
            </a:pPr>
            <a:r>
              <a:rPr sz="2500" spc="-40" dirty="0">
                <a:latin typeface="Calibri"/>
                <a:cs typeface="Calibri"/>
              </a:rPr>
              <a:t>We </a:t>
            </a:r>
            <a:r>
              <a:rPr sz="2500" spc="-30" dirty="0">
                <a:latin typeface="Calibri"/>
                <a:cs typeface="Calibri"/>
              </a:rPr>
              <a:t>can check </a:t>
            </a:r>
            <a:r>
              <a:rPr sz="2500" spc="-45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40" dirty="0">
                <a:latin typeface="Calibri"/>
                <a:cs typeface="Calibri"/>
              </a:rPr>
              <a:t>current </a:t>
            </a:r>
            <a:r>
              <a:rPr sz="2500" spc="-35" dirty="0">
                <a:latin typeface="Calibri"/>
                <a:cs typeface="Calibri"/>
              </a:rPr>
              <a:t>status </a:t>
            </a:r>
            <a:r>
              <a:rPr sz="2500" spc="-30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git repository </a:t>
            </a:r>
            <a:r>
              <a:rPr sz="2500" spc="-70" dirty="0">
                <a:latin typeface="Calibri"/>
                <a:cs typeface="Calibri"/>
              </a:rPr>
              <a:t>by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using</a:t>
            </a:r>
            <a:endParaRPr sz="2500">
              <a:latin typeface="Calibri"/>
              <a:cs typeface="Calibri"/>
            </a:endParaRPr>
          </a:p>
          <a:p>
            <a:pPr marL="603250" lvl="1" indent="-188595">
              <a:lnSpc>
                <a:spcPct val="100000"/>
              </a:lnSpc>
              <a:spcBef>
                <a:spcPts val="185"/>
              </a:spcBef>
              <a:buChar char="•"/>
              <a:tabLst>
                <a:tab pos="603885" algn="l"/>
              </a:tabLst>
            </a:pPr>
            <a:r>
              <a:rPr sz="2100" spc="5" dirty="0">
                <a:solidFill>
                  <a:srgbClr val="E77A31"/>
                </a:solidFill>
                <a:latin typeface="Calibri"/>
                <a:cs typeface="Calibri"/>
              </a:rPr>
              <a:t>git</a:t>
            </a:r>
            <a:r>
              <a:rPr sz="2100" spc="-100" dirty="0">
                <a:solidFill>
                  <a:srgbClr val="E77A31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E77A31"/>
                </a:solidFill>
                <a:latin typeface="Calibri"/>
                <a:cs typeface="Calibri"/>
              </a:rPr>
              <a:t>status</a:t>
            </a:r>
            <a:endParaRPr sz="2100">
              <a:latin typeface="Calibri"/>
              <a:cs typeface="Calibri"/>
            </a:endParaRPr>
          </a:p>
          <a:p>
            <a:pPr marL="210185" indent="-197485">
              <a:lnSpc>
                <a:spcPct val="100000"/>
              </a:lnSpc>
              <a:spcBef>
                <a:spcPts val="520"/>
              </a:spcBef>
              <a:buChar char="•"/>
              <a:tabLst>
                <a:tab pos="210820" algn="l"/>
              </a:tabLst>
            </a:pPr>
            <a:r>
              <a:rPr sz="2500" spc="-25" dirty="0">
                <a:latin typeface="Calibri"/>
                <a:cs typeface="Calibri"/>
              </a:rPr>
              <a:t>Create </a:t>
            </a:r>
            <a:r>
              <a:rPr sz="2500" spc="-30" dirty="0">
                <a:latin typeface="Calibri"/>
                <a:cs typeface="Calibri"/>
              </a:rPr>
              <a:t>and </a:t>
            </a:r>
            <a:r>
              <a:rPr sz="2500" spc="-20" dirty="0">
                <a:latin typeface="Calibri"/>
                <a:cs typeface="Calibri"/>
              </a:rPr>
              <a:t>commit </a:t>
            </a:r>
            <a:r>
              <a:rPr sz="2500" spc="-10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new</a:t>
            </a:r>
            <a:r>
              <a:rPr sz="2500" spc="-1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file</a:t>
            </a:r>
            <a:endParaRPr sz="2500">
              <a:latin typeface="Calibri"/>
              <a:cs typeface="Calibri"/>
            </a:endParaRPr>
          </a:p>
          <a:p>
            <a:pPr marL="612775" lvl="1" indent="-198120">
              <a:lnSpc>
                <a:spcPct val="100000"/>
              </a:lnSpc>
              <a:spcBef>
                <a:spcPts val="195"/>
              </a:spcBef>
              <a:buChar char="•"/>
              <a:tabLst>
                <a:tab pos="612775" algn="l"/>
                <a:tab pos="613410" algn="l"/>
              </a:tabLst>
            </a:pPr>
            <a:r>
              <a:rPr sz="2100" spc="-155" dirty="0">
                <a:solidFill>
                  <a:srgbClr val="E77B2F"/>
                </a:solidFill>
                <a:latin typeface="Calibri"/>
                <a:cs typeface="Calibri"/>
              </a:rPr>
              <a:t>$  </a:t>
            </a:r>
            <a:r>
              <a:rPr sz="2100" dirty="0">
                <a:solidFill>
                  <a:srgbClr val="E77B2F"/>
                </a:solidFill>
                <a:latin typeface="Calibri"/>
                <a:cs typeface="Calibri"/>
              </a:rPr>
              <a:t>touch</a:t>
            </a:r>
            <a:r>
              <a:rPr sz="2100" spc="-140" dirty="0">
                <a:solidFill>
                  <a:srgbClr val="E77B2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E77B2F"/>
                </a:solidFill>
                <a:latin typeface="Calibri"/>
                <a:cs typeface="Calibri"/>
              </a:rPr>
              <a:t>hello.txt</a:t>
            </a:r>
            <a:endParaRPr sz="2100">
              <a:latin typeface="Calibri"/>
              <a:cs typeface="Calibri"/>
            </a:endParaRPr>
          </a:p>
          <a:p>
            <a:pPr marL="612775" lvl="1" indent="-198120">
              <a:lnSpc>
                <a:spcPct val="100000"/>
              </a:lnSpc>
              <a:spcBef>
                <a:spcPts val="185"/>
              </a:spcBef>
              <a:buChar char="•"/>
              <a:tabLst>
                <a:tab pos="612775" algn="l"/>
                <a:tab pos="613410" algn="l"/>
              </a:tabLst>
            </a:pPr>
            <a:r>
              <a:rPr sz="2100" spc="-155" dirty="0">
                <a:solidFill>
                  <a:srgbClr val="E77A30"/>
                </a:solidFill>
                <a:latin typeface="Calibri"/>
                <a:cs typeface="Calibri"/>
              </a:rPr>
              <a:t>$  </a:t>
            </a:r>
            <a:r>
              <a:rPr sz="2100" spc="5" dirty="0">
                <a:solidFill>
                  <a:srgbClr val="E77A30"/>
                </a:solidFill>
                <a:latin typeface="Calibri"/>
                <a:cs typeface="Calibri"/>
              </a:rPr>
              <a:t>echo </a:t>
            </a:r>
            <a:r>
              <a:rPr sz="2100" spc="-45" dirty="0">
                <a:solidFill>
                  <a:srgbClr val="E77A30"/>
                </a:solidFill>
                <a:latin typeface="Calibri"/>
                <a:cs typeface="Calibri"/>
              </a:rPr>
              <a:t>Hello, </a:t>
            </a:r>
            <a:r>
              <a:rPr sz="2100" spc="-35" dirty="0">
                <a:solidFill>
                  <a:srgbClr val="E77A30"/>
                </a:solidFill>
                <a:latin typeface="Calibri"/>
                <a:cs typeface="Calibri"/>
              </a:rPr>
              <a:t>world!  </a:t>
            </a:r>
            <a:r>
              <a:rPr sz="2100" spc="-110" dirty="0">
                <a:solidFill>
                  <a:srgbClr val="E77A30"/>
                </a:solidFill>
                <a:latin typeface="Calibri"/>
                <a:cs typeface="Calibri"/>
              </a:rPr>
              <a:t>&gt;</a:t>
            </a:r>
            <a:r>
              <a:rPr sz="2100" spc="175" dirty="0">
                <a:solidFill>
                  <a:srgbClr val="E77A3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E77A30"/>
                </a:solidFill>
                <a:latin typeface="Calibri"/>
                <a:cs typeface="Calibri"/>
              </a:rPr>
              <a:t>hello.txt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49695" y="3084576"/>
            <a:ext cx="3974593" cy="3133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091" y="859916"/>
            <a:ext cx="890714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>
                <a:latin typeface="Calibri"/>
                <a:cs typeface="Calibri"/>
              </a:rPr>
              <a:t>Lets </a:t>
            </a:r>
            <a:r>
              <a:rPr spc="-50" dirty="0">
                <a:latin typeface="Calibri"/>
                <a:cs typeface="Calibri"/>
              </a:rPr>
              <a:t>get </a:t>
            </a:r>
            <a:r>
              <a:rPr spc="-55" dirty="0">
                <a:latin typeface="Calibri"/>
                <a:cs typeface="Calibri"/>
              </a:rPr>
              <a:t>started:  </a:t>
            </a:r>
            <a:r>
              <a:rPr spc="-45" dirty="0">
                <a:latin typeface="Calibri"/>
                <a:cs typeface="Calibri"/>
              </a:rPr>
              <a:t>Create a </a:t>
            </a:r>
            <a:r>
              <a:rPr spc="-140" dirty="0">
                <a:latin typeface="Calibri"/>
                <a:cs typeface="Calibri"/>
              </a:rPr>
              <a:t>new </a:t>
            </a:r>
            <a:r>
              <a:rPr spc="-60" dirty="0">
                <a:latin typeface="Calibri"/>
                <a:cs typeface="Calibri"/>
              </a:rPr>
              <a:t>Git 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Repository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10" dirty="0"/>
              <a:t>16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03708" y="1581403"/>
            <a:ext cx="9817735" cy="422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0" indent="-182880">
              <a:lnSpc>
                <a:spcPts val="2970"/>
              </a:lnSpc>
              <a:buChar char="•"/>
              <a:tabLst>
                <a:tab pos="198755" algn="l"/>
              </a:tabLst>
            </a:pPr>
            <a:r>
              <a:rPr sz="2500" spc="-5" dirty="0">
                <a:latin typeface="Calibri"/>
                <a:cs typeface="Calibri"/>
              </a:rPr>
              <a:t>To </a:t>
            </a:r>
            <a:r>
              <a:rPr sz="2500" spc="-40" dirty="0">
                <a:latin typeface="Calibri"/>
                <a:cs typeface="Calibri"/>
              </a:rPr>
              <a:t>"register" </a:t>
            </a: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file </a:t>
            </a:r>
            <a:r>
              <a:rPr sz="2500" spc="-40" dirty="0">
                <a:latin typeface="Calibri"/>
                <a:cs typeface="Calibri"/>
              </a:rPr>
              <a:t>for </a:t>
            </a:r>
            <a:r>
              <a:rPr sz="2500" spc="-25" dirty="0">
                <a:latin typeface="Calibri"/>
                <a:cs typeface="Calibri"/>
              </a:rPr>
              <a:t>committing </a:t>
            </a:r>
            <a:r>
              <a:rPr sz="2500" spc="-15" dirty="0">
                <a:latin typeface="Calibri"/>
                <a:cs typeface="Calibri"/>
              </a:rPr>
              <a:t>we </a:t>
            </a:r>
            <a:r>
              <a:rPr sz="2500" spc="-30" dirty="0">
                <a:latin typeface="Calibri"/>
                <a:cs typeface="Calibri"/>
              </a:rPr>
              <a:t>need </a:t>
            </a:r>
            <a:r>
              <a:rPr sz="2500" spc="-35" dirty="0">
                <a:latin typeface="Calibri"/>
                <a:cs typeface="Calibri"/>
              </a:rPr>
              <a:t>to </a:t>
            </a:r>
            <a:r>
              <a:rPr sz="2500" spc="-50" dirty="0">
                <a:latin typeface="Calibri"/>
                <a:cs typeface="Calibri"/>
              </a:rPr>
              <a:t>add </a:t>
            </a:r>
            <a:r>
              <a:rPr sz="2500" spc="-5" dirty="0">
                <a:latin typeface="Calibri"/>
                <a:cs typeface="Calibri"/>
              </a:rPr>
              <a:t>it </a:t>
            </a:r>
            <a:r>
              <a:rPr sz="2500" spc="-25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git</a:t>
            </a:r>
            <a:r>
              <a:rPr sz="2500" spc="50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using</a:t>
            </a:r>
            <a:endParaRPr sz="2500">
              <a:latin typeface="Calibri"/>
              <a:cs typeface="Calibri"/>
            </a:endParaRPr>
          </a:p>
          <a:p>
            <a:pPr marL="612775" lvl="1" indent="-198120">
              <a:lnSpc>
                <a:spcPts val="2490"/>
              </a:lnSpc>
              <a:buChar char="•"/>
              <a:tabLst>
                <a:tab pos="612775" algn="l"/>
                <a:tab pos="613410" algn="l"/>
              </a:tabLst>
            </a:pPr>
            <a:r>
              <a:rPr sz="3150" spc="-232" baseline="3968" dirty="0">
                <a:solidFill>
                  <a:srgbClr val="E77A2F"/>
                </a:solidFill>
                <a:latin typeface="Calibri"/>
                <a:cs typeface="Calibri"/>
              </a:rPr>
              <a:t>$  </a:t>
            </a:r>
            <a:r>
              <a:rPr sz="2100" dirty="0">
                <a:solidFill>
                  <a:srgbClr val="E77A2F"/>
                </a:solidFill>
                <a:latin typeface="Calibri"/>
                <a:cs typeface="Calibri"/>
              </a:rPr>
              <a:t>git </a:t>
            </a:r>
            <a:r>
              <a:rPr sz="2100" spc="-25" dirty="0">
                <a:solidFill>
                  <a:srgbClr val="E77A2F"/>
                </a:solidFill>
                <a:latin typeface="Calibri"/>
                <a:cs typeface="Calibri"/>
              </a:rPr>
              <a:t>add</a:t>
            </a:r>
            <a:r>
              <a:rPr sz="2100" spc="-114" dirty="0">
                <a:solidFill>
                  <a:srgbClr val="E77A2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E77A2F"/>
                </a:solidFill>
                <a:latin typeface="Calibri"/>
                <a:cs typeface="Calibri"/>
              </a:rPr>
              <a:t>hello.txt</a:t>
            </a:r>
            <a:endParaRPr sz="2100">
              <a:latin typeface="Calibri"/>
              <a:cs typeface="Calibri"/>
            </a:endParaRPr>
          </a:p>
          <a:p>
            <a:pPr marL="213360" indent="-200660">
              <a:lnSpc>
                <a:spcPts val="2965"/>
              </a:lnSpc>
              <a:spcBef>
                <a:spcPts val="235"/>
              </a:spcBef>
              <a:buChar char="•"/>
              <a:tabLst>
                <a:tab pos="213995" algn="l"/>
              </a:tabLst>
            </a:pPr>
            <a:r>
              <a:rPr sz="2500" spc="-30" dirty="0">
                <a:latin typeface="Calibri"/>
                <a:cs typeface="Calibri"/>
              </a:rPr>
              <a:t>Checking </a:t>
            </a:r>
            <a:r>
              <a:rPr sz="2500" spc="-35" dirty="0">
                <a:latin typeface="Calibri"/>
                <a:cs typeface="Calibri"/>
              </a:rPr>
              <a:t>for </a:t>
            </a: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status </a:t>
            </a:r>
            <a:r>
              <a:rPr sz="2500" spc="-20" dirty="0">
                <a:latin typeface="Calibri"/>
                <a:cs typeface="Calibri"/>
              </a:rPr>
              <a:t>now indicates </a:t>
            </a:r>
            <a:r>
              <a:rPr sz="2500" spc="-10" dirty="0">
                <a:latin typeface="Calibri"/>
                <a:cs typeface="Calibri"/>
              </a:rPr>
              <a:t>that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file </a:t>
            </a:r>
            <a:r>
              <a:rPr sz="2500" spc="-15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ready </a:t>
            </a:r>
            <a:r>
              <a:rPr sz="2500" spc="-25" dirty="0">
                <a:latin typeface="Calibri"/>
                <a:cs typeface="Calibri"/>
              </a:rPr>
              <a:t>to </a:t>
            </a:r>
            <a:r>
              <a:rPr sz="2500" spc="-80" dirty="0">
                <a:latin typeface="Calibri"/>
                <a:cs typeface="Calibri"/>
              </a:rPr>
              <a:t>be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committed:</a:t>
            </a:r>
            <a:endParaRPr sz="2500">
              <a:latin typeface="Calibri"/>
              <a:cs typeface="Calibri"/>
            </a:endParaRPr>
          </a:p>
          <a:p>
            <a:pPr marL="612775" lvl="1" indent="-198120">
              <a:lnSpc>
                <a:spcPts val="2455"/>
              </a:lnSpc>
              <a:buChar char="•"/>
              <a:tabLst>
                <a:tab pos="612775" algn="l"/>
                <a:tab pos="613410" algn="l"/>
              </a:tabLst>
            </a:pPr>
            <a:r>
              <a:rPr sz="3150" spc="-232" baseline="2645" dirty="0">
                <a:solidFill>
                  <a:srgbClr val="E67A30"/>
                </a:solidFill>
                <a:latin typeface="Calibri"/>
                <a:cs typeface="Calibri"/>
              </a:rPr>
              <a:t>$  </a:t>
            </a:r>
            <a:r>
              <a:rPr sz="2100" spc="-10" dirty="0">
                <a:solidFill>
                  <a:srgbClr val="E67A30"/>
                </a:solidFill>
                <a:latin typeface="Calibri"/>
                <a:cs typeface="Calibri"/>
              </a:rPr>
              <a:t>git</a:t>
            </a:r>
            <a:r>
              <a:rPr sz="2100" spc="-165" dirty="0">
                <a:solidFill>
                  <a:srgbClr val="E67A3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E67A30"/>
                </a:solidFill>
                <a:latin typeface="Calibri"/>
                <a:cs typeface="Calibri"/>
              </a:rPr>
              <a:t>status</a:t>
            </a:r>
            <a:endParaRPr sz="2100">
              <a:latin typeface="Calibri"/>
              <a:cs typeface="Calibri"/>
            </a:endParaRPr>
          </a:p>
          <a:p>
            <a:pPr marL="607060" lvl="1" indent="-192405">
              <a:lnSpc>
                <a:spcPts val="2465"/>
              </a:lnSpc>
              <a:buChar char="•"/>
              <a:tabLst>
                <a:tab pos="607695" algn="l"/>
              </a:tabLst>
            </a:pPr>
            <a:r>
              <a:rPr sz="2100" spc="-40" dirty="0">
                <a:solidFill>
                  <a:srgbClr val="010002"/>
                </a:solidFill>
                <a:latin typeface="Calibri"/>
                <a:cs typeface="Calibri"/>
              </a:rPr>
              <a:t># </a:t>
            </a:r>
            <a:r>
              <a:rPr sz="2100" spc="-45" dirty="0">
                <a:solidFill>
                  <a:srgbClr val="010002"/>
                </a:solidFill>
                <a:latin typeface="Calibri"/>
                <a:cs typeface="Calibri"/>
              </a:rPr>
              <a:t>On </a:t>
            </a:r>
            <a:r>
              <a:rPr sz="2100" spc="-30" dirty="0">
                <a:solidFill>
                  <a:srgbClr val="010002"/>
                </a:solidFill>
                <a:latin typeface="Calibri"/>
                <a:cs typeface="Calibri"/>
              </a:rPr>
              <a:t>branch</a:t>
            </a:r>
            <a:r>
              <a:rPr sz="2100" spc="310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master</a:t>
            </a:r>
            <a:endParaRPr sz="2100">
              <a:latin typeface="Calibri"/>
              <a:cs typeface="Calibri"/>
            </a:endParaRPr>
          </a:p>
          <a:p>
            <a:pPr marL="414655">
              <a:lnSpc>
                <a:spcPts val="2465"/>
              </a:lnSpc>
            </a:pPr>
            <a:r>
              <a:rPr sz="2100" spc="-495" dirty="0">
                <a:solidFill>
                  <a:srgbClr val="000004"/>
                </a:solidFill>
                <a:latin typeface="Calibri"/>
                <a:cs typeface="Calibri"/>
              </a:rPr>
              <a:t>•</a:t>
            </a:r>
            <a:r>
              <a:rPr sz="2100" spc="385" dirty="0">
                <a:solidFill>
                  <a:srgbClr val="000004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000004"/>
                </a:solidFill>
                <a:latin typeface="Calibri"/>
                <a:cs typeface="Calibri"/>
              </a:rPr>
              <a:t>#</a:t>
            </a:r>
            <a:endParaRPr sz="2100">
              <a:latin typeface="Calibri"/>
              <a:cs typeface="Calibri"/>
            </a:endParaRPr>
          </a:p>
          <a:p>
            <a:pPr marL="607060" lvl="1" indent="-192405">
              <a:lnSpc>
                <a:spcPts val="2455"/>
              </a:lnSpc>
              <a:buChar char="•"/>
              <a:tabLst>
                <a:tab pos="607695" algn="l"/>
              </a:tabLst>
            </a:pPr>
            <a:r>
              <a:rPr sz="2100" spc="-40" dirty="0">
                <a:solidFill>
                  <a:srgbClr val="000001"/>
                </a:solidFill>
                <a:latin typeface="Calibri"/>
                <a:cs typeface="Calibri"/>
              </a:rPr>
              <a:t># </a:t>
            </a:r>
            <a:r>
              <a:rPr sz="2100" spc="-25" dirty="0">
                <a:solidFill>
                  <a:srgbClr val="000001"/>
                </a:solidFill>
                <a:latin typeface="Calibri"/>
                <a:cs typeface="Calibri"/>
              </a:rPr>
              <a:t>Initial</a:t>
            </a:r>
            <a:r>
              <a:rPr sz="2100" spc="140" dirty="0">
                <a:solidFill>
                  <a:srgbClr val="000001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01"/>
                </a:solidFill>
                <a:latin typeface="Calibri"/>
                <a:cs typeface="Calibri"/>
              </a:rPr>
              <a:t>commit</a:t>
            </a:r>
            <a:endParaRPr sz="2100">
              <a:latin typeface="Calibri"/>
              <a:cs typeface="Calibri"/>
            </a:endParaRPr>
          </a:p>
          <a:p>
            <a:pPr marL="414655">
              <a:lnSpc>
                <a:spcPts val="2460"/>
              </a:lnSpc>
            </a:pPr>
            <a:r>
              <a:rPr sz="2100" spc="-495" dirty="0">
                <a:solidFill>
                  <a:srgbClr val="000205"/>
                </a:solidFill>
                <a:latin typeface="Calibri"/>
                <a:cs typeface="Calibri"/>
              </a:rPr>
              <a:t>•</a:t>
            </a:r>
            <a:r>
              <a:rPr sz="2100" spc="385" dirty="0">
                <a:solidFill>
                  <a:srgbClr val="000205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000205"/>
                </a:solidFill>
                <a:latin typeface="Calibri"/>
                <a:cs typeface="Calibri"/>
              </a:rPr>
              <a:t>#</a:t>
            </a:r>
            <a:endParaRPr sz="2100">
              <a:latin typeface="Calibri"/>
              <a:cs typeface="Calibri"/>
            </a:endParaRPr>
          </a:p>
          <a:p>
            <a:pPr marL="603885" lvl="1" indent="-189230">
              <a:lnSpc>
                <a:spcPts val="2460"/>
              </a:lnSpc>
              <a:buChar char="•"/>
              <a:tabLst>
                <a:tab pos="604520" algn="l"/>
              </a:tabLst>
            </a:pPr>
            <a:r>
              <a:rPr sz="2100" spc="-40" dirty="0">
                <a:solidFill>
                  <a:srgbClr val="020002"/>
                </a:solidFill>
                <a:latin typeface="Calibri"/>
                <a:cs typeface="Calibri"/>
              </a:rPr>
              <a:t># </a:t>
            </a:r>
            <a:r>
              <a:rPr sz="2100" spc="-30" dirty="0">
                <a:solidFill>
                  <a:srgbClr val="020002"/>
                </a:solidFill>
                <a:latin typeface="Calibri"/>
                <a:cs typeface="Calibri"/>
              </a:rPr>
              <a:t>Changes </a:t>
            </a:r>
            <a:r>
              <a:rPr sz="2100" spc="-20" dirty="0">
                <a:solidFill>
                  <a:srgbClr val="020002"/>
                </a:solidFill>
                <a:latin typeface="Calibri"/>
                <a:cs typeface="Calibri"/>
              </a:rPr>
              <a:t>to </a:t>
            </a:r>
            <a:r>
              <a:rPr sz="2100" spc="-75" dirty="0">
                <a:solidFill>
                  <a:srgbClr val="020002"/>
                </a:solidFill>
                <a:latin typeface="Calibri"/>
                <a:cs typeface="Calibri"/>
              </a:rPr>
              <a:t>be </a:t>
            </a:r>
            <a:r>
              <a:rPr sz="2100" spc="35" dirty="0">
                <a:solidFill>
                  <a:srgbClr val="02000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20002"/>
                </a:solidFill>
                <a:latin typeface="Calibri"/>
                <a:cs typeface="Calibri"/>
              </a:rPr>
              <a:t>committed:</a:t>
            </a:r>
            <a:endParaRPr sz="2100">
              <a:latin typeface="Calibri"/>
              <a:cs typeface="Calibri"/>
            </a:endParaRPr>
          </a:p>
          <a:p>
            <a:pPr marL="603885" lvl="1" indent="-189230">
              <a:lnSpc>
                <a:spcPts val="2455"/>
              </a:lnSpc>
              <a:buChar char="•"/>
              <a:tabLst>
                <a:tab pos="604520" algn="l"/>
                <a:tab pos="932815" algn="l"/>
              </a:tabLst>
            </a:pPr>
            <a:r>
              <a:rPr sz="2100" spc="-40" dirty="0">
                <a:solidFill>
                  <a:srgbClr val="020003"/>
                </a:solidFill>
                <a:latin typeface="Calibri"/>
                <a:cs typeface="Calibri"/>
              </a:rPr>
              <a:t>#	</a:t>
            </a:r>
            <a:r>
              <a:rPr sz="2100" spc="-45" dirty="0">
                <a:solidFill>
                  <a:srgbClr val="020003"/>
                </a:solidFill>
                <a:latin typeface="Calibri"/>
                <a:cs typeface="Calibri"/>
              </a:rPr>
              <a:t>(use </a:t>
            </a:r>
            <a:r>
              <a:rPr sz="2100" spc="-30" dirty="0">
                <a:solidFill>
                  <a:srgbClr val="020003"/>
                </a:solidFill>
                <a:latin typeface="Calibri"/>
                <a:cs typeface="Calibri"/>
              </a:rPr>
              <a:t>"git </a:t>
            </a:r>
            <a:r>
              <a:rPr sz="2100" spc="15" dirty="0">
                <a:solidFill>
                  <a:srgbClr val="020003"/>
                </a:solidFill>
                <a:latin typeface="Calibri"/>
                <a:cs typeface="Calibri"/>
              </a:rPr>
              <a:t>rm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--cached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&lt;file&gt;..."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to</a:t>
            </a:r>
            <a:r>
              <a:rPr sz="2100" spc="345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20003"/>
                </a:solidFill>
                <a:latin typeface="Calibri"/>
                <a:cs typeface="Calibri"/>
              </a:rPr>
              <a:t>unstage)</a:t>
            </a:r>
            <a:endParaRPr sz="2100">
              <a:latin typeface="Calibri"/>
              <a:cs typeface="Calibri"/>
            </a:endParaRPr>
          </a:p>
          <a:p>
            <a:pPr marL="414655">
              <a:lnSpc>
                <a:spcPts val="2460"/>
              </a:lnSpc>
            </a:pPr>
            <a:r>
              <a:rPr sz="2100" spc="-495" dirty="0">
                <a:solidFill>
                  <a:srgbClr val="000005"/>
                </a:solidFill>
                <a:latin typeface="Calibri"/>
                <a:cs typeface="Calibri"/>
              </a:rPr>
              <a:t>•</a:t>
            </a:r>
            <a:r>
              <a:rPr sz="2100" spc="36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000005"/>
                </a:solidFill>
                <a:latin typeface="Calibri"/>
                <a:cs typeface="Calibri"/>
              </a:rPr>
              <a:t>#</a:t>
            </a:r>
            <a:endParaRPr sz="2100">
              <a:latin typeface="Calibri"/>
              <a:cs typeface="Calibri"/>
            </a:endParaRPr>
          </a:p>
          <a:p>
            <a:pPr marL="607060" lvl="1" indent="-192405">
              <a:lnSpc>
                <a:spcPts val="2455"/>
              </a:lnSpc>
              <a:buChar char="•"/>
              <a:tabLst>
                <a:tab pos="607695" algn="l"/>
                <a:tab pos="1154430" algn="l"/>
                <a:tab pos="2271395" algn="l"/>
              </a:tabLst>
            </a:pPr>
            <a:r>
              <a:rPr sz="2100" spc="-40" dirty="0">
                <a:solidFill>
                  <a:srgbClr val="010002"/>
                </a:solidFill>
                <a:latin typeface="Calibri"/>
                <a:cs typeface="Calibri"/>
              </a:rPr>
              <a:t>#	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new</a:t>
            </a:r>
            <a:r>
              <a:rPr sz="2100" spc="25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10002"/>
                </a:solidFill>
                <a:latin typeface="Calibri"/>
                <a:cs typeface="Calibri"/>
              </a:rPr>
              <a:t>file:	</a:t>
            </a:r>
            <a:r>
              <a:rPr sz="2100" spc="-5" dirty="0">
                <a:solidFill>
                  <a:srgbClr val="010002"/>
                </a:solidFill>
                <a:latin typeface="Calibri"/>
                <a:cs typeface="Calibri"/>
              </a:rPr>
              <a:t>hallo.txt</a:t>
            </a:r>
            <a:endParaRPr sz="2100">
              <a:latin typeface="Calibri"/>
              <a:cs typeface="Calibri"/>
            </a:endParaRPr>
          </a:p>
          <a:p>
            <a:pPr marL="414655">
              <a:lnSpc>
                <a:spcPts val="2480"/>
              </a:lnSpc>
            </a:pPr>
            <a:r>
              <a:rPr sz="2100" spc="-495" dirty="0">
                <a:solidFill>
                  <a:srgbClr val="000205"/>
                </a:solidFill>
                <a:latin typeface="Calibri"/>
                <a:cs typeface="Calibri"/>
              </a:rPr>
              <a:t>•</a:t>
            </a:r>
            <a:r>
              <a:rPr sz="2100" spc="385" dirty="0">
                <a:solidFill>
                  <a:srgbClr val="000205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000205"/>
                </a:solidFill>
                <a:latin typeface="Calibri"/>
                <a:cs typeface="Calibri"/>
              </a:rPr>
              <a:t>#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49695" y="3084576"/>
            <a:ext cx="3974593" cy="3133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091" y="859916"/>
            <a:ext cx="890714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>
                <a:latin typeface="Calibri"/>
                <a:cs typeface="Calibri"/>
              </a:rPr>
              <a:t>Lets </a:t>
            </a:r>
            <a:r>
              <a:rPr spc="-50" dirty="0">
                <a:latin typeface="Calibri"/>
                <a:cs typeface="Calibri"/>
              </a:rPr>
              <a:t>get </a:t>
            </a:r>
            <a:r>
              <a:rPr spc="-55" dirty="0">
                <a:latin typeface="Calibri"/>
                <a:cs typeface="Calibri"/>
              </a:rPr>
              <a:t>started:  </a:t>
            </a:r>
            <a:r>
              <a:rPr spc="-45" dirty="0">
                <a:latin typeface="Calibri"/>
                <a:cs typeface="Calibri"/>
              </a:rPr>
              <a:t>Create a </a:t>
            </a:r>
            <a:r>
              <a:rPr spc="-140" dirty="0">
                <a:latin typeface="Calibri"/>
                <a:cs typeface="Calibri"/>
              </a:rPr>
              <a:t>new </a:t>
            </a:r>
            <a:r>
              <a:rPr spc="-60" dirty="0">
                <a:latin typeface="Calibri"/>
                <a:cs typeface="Calibri"/>
              </a:rPr>
              <a:t>Git 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Repository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10" dirty="0"/>
              <a:t>17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06756" y="1611884"/>
            <a:ext cx="528129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buChar char="•"/>
              <a:tabLst>
                <a:tab pos="205104" algn="l"/>
              </a:tabLst>
            </a:pPr>
            <a:r>
              <a:rPr sz="2500" spc="-40" dirty="0">
                <a:latin typeface="Calibri"/>
                <a:cs typeface="Calibri"/>
              </a:rPr>
              <a:t>We </a:t>
            </a:r>
            <a:r>
              <a:rPr sz="2500" spc="-50" dirty="0">
                <a:latin typeface="Calibri"/>
                <a:cs typeface="Calibri"/>
              </a:rPr>
              <a:t>can </a:t>
            </a:r>
            <a:r>
              <a:rPr sz="2500" spc="-35" dirty="0">
                <a:latin typeface="Calibri"/>
                <a:cs typeface="Calibri"/>
              </a:rPr>
              <a:t>now </a:t>
            </a:r>
            <a:r>
              <a:rPr sz="2500" spc="-45" dirty="0">
                <a:latin typeface="Calibri"/>
                <a:cs typeface="Calibri"/>
              </a:rPr>
              <a:t>commit </a:t>
            </a:r>
            <a:r>
              <a:rPr sz="2500" spc="-25" dirty="0">
                <a:latin typeface="Calibri"/>
                <a:cs typeface="Calibri"/>
              </a:rPr>
              <a:t>it </a:t>
            </a:r>
            <a:r>
              <a:rPr sz="2500" spc="-5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the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repository</a:t>
            </a:r>
            <a:endParaRPr sz="2500">
              <a:latin typeface="Calibri"/>
              <a:cs typeface="Calibri"/>
            </a:endParaRPr>
          </a:p>
          <a:p>
            <a:pPr marL="610235" lvl="1" indent="-198755">
              <a:lnSpc>
                <a:spcPct val="100000"/>
              </a:lnSpc>
              <a:spcBef>
                <a:spcPts val="195"/>
              </a:spcBef>
              <a:buChar char="•"/>
              <a:tabLst>
                <a:tab pos="609600" algn="l"/>
                <a:tab pos="610235" algn="l"/>
              </a:tabLst>
            </a:pPr>
            <a:r>
              <a:rPr sz="2100" spc="-155" dirty="0">
                <a:solidFill>
                  <a:srgbClr val="E87A2F"/>
                </a:solidFill>
                <a:latin typeface="Calibri"/>
                <a:cs typeface="Calibri"/>
              </a:rPr>
              <a:t>$  </a:t>
            </a:r>
            <a:r>
              <a:rPr sz="2100" spc="-10" dirty="0">
                <a:solidFill>
                  <a:srgbClr val="E87A2F"/>
                </a:solidFill>
                <a:latin typeface="Calibri"/>
                <a:cs typeface="Calibri"/>
              </a:rPr>
              <a:t>git </a:t>
            </a:r>
            <a:r>
              <a:rPr sz="2100" spc="-30" dirty="0">
                <a:solidFill>
                  <a:srgbClr val="E87A2F"/>
                </a:solidFill>
                <a:latin typeface="Calibri"/>
                <a:cs typeface="Calibri"/>
              </a:rPr>
              <a:t>commit </a:t>
            </a:r>
            <a:r>
              <a:rPr sz="2100" spc="-10" dirty="0">
                <a:solidFill>
                  <a:srgbClr val="E87A2F"/>
                </a:solidFill>
                <a:latin typeface="Calibri"/>
                <a:cs typeface="Calibri"/>
              </a:rPr>
              <a:t>-m </a:t>
            </a:r>
            <a:r>
              <a:rPr sz="2100" spc="-30" dirty="0">
                <a:solidFill>
                  <a:srgbClr val="E87A2F"/>
                </a:solidFill>
                <a:latin typeface="Calibri"/>
                <a:cs typeface="Calibri"/>
              </a:rPr>
              <a:t>"Add </a:t>
            </a:r>
            <a:r>
              <a:rPr sz="2100" spc="-35" dirty="0">
                <a:solidFill>
                  <a:srgbClr val="E87A2F"/>
                </a:solidFill>
                <a:latin typeface="Calibri"/>
                <a:cs typeface="Calibri"/>
              </a:rPr>
              <a:t>my </a:t>
            </a:r>
            <a:r>
              <a:rPr sz="2100" spc="-10" dirty="0">
                <a:solidFill>
                  <a:srgbClr val="E87A2F"/>
                </a:solidFill>
                <a:latin typeface="Calibri"/>
                <a:cs typeface="Calibri"/>
              </a:rPr>
              <a:t>first</a:t>
            </a:r>
            <a:r>
              <a:rPr sz="2100" spc="390" dirty="0">
                <a:solidFill>
                  <a:srgbClr val="E87A2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E87A2F"/>
                </a:solidFill>
                <a:latin typeface="Calibri"/>
                <a:cs typeface="Calibri"/>
              </a:rPr>
              <a:t>file"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044" y="2300351"/>
            <a:ext cx="95885" cy="70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95" dirty="0">
                <a:solidFill>
                  <a:srgbClr val="010102"/>
                </a:solidFill>
                <a:latin typeface="Calibri"/>
                <a:cs typeface="Calibri"/>
              </a:rPr>
              <a:t>•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00" spc="-495" dirty="0">
                <a:solidFill>
                  <a:srgbClr val="030003"/>
                </a:solidFill>
                <a:latin typeface="Calibri"/>
                <a:cs typeface="Calibri"/>
              </a:rPr>
              <a:t>•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036" y="2337749"/>
            <a:ext cx="3218180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">
              <a:lnSpc>
                <a:spcPct val="107600"/>
              </a:lnSpc>
            </a:pPr>
            <a:r>
              <a:rPr sz="2100" spc="-140" dirty="0">
                <a:solidFill>
                  <a:srgbClr val="010102"/>
                </a:solidFill>
                <a:latin typeface="Calibri"/>
                <a:cs typeface="Calibri"/>
              </a:rPr>
              <a:t>1 </a:t>
            </a:r>
            <a:r>
              <a:rPr sz="2100" spc="-15" dirty="0">
                <a:solidFill>
                  <a:srgbClr val="010102"/>
                </a:solidFill>
                <a:latin typeface="Calibri"/>
                <a:cs typeface="Calibri"/>
              </a:rPr>
              <a:t>fiIe </a:t>
            </a:r>
            <a:r>
              <a:rPr sz="2100" spc="-25" dirty="0">
                <a:solidFill>
                  <a:srgbClr val="010102"/>
                </a:solidFill>
                <a:latin typeface="Calibri"/>
                <a:cs typeface="Calibri"/>
              </a:rPr>
              <a:t>changed, </a:t>
            </a:r>
            <a:r>
              <a:rPr sz="2100" spc="-140" dirty="0">
                <a:solidFill>
                  <a:srgbClr val="010102"/>
                </a:solidFill>
                <a:latin typeface="Calibri"/>
                <a:cs typeface="Calibri"/>
              </a:rPr>
              <a:t>1 </a:t>
            </a:r>
            <a:r>
              <a:rPr sz="2100" spc="-15" dirty="0">
                <a:solidFill>
                  <a:srgbClr val="010102"/>
                </a:solidFill>
                <a:latin typeface="Calibri"/>
                <a:cs typeface="Calibri"/>
              </a:rPr>
              <a:t>insertion( </a:t>
            </a:r>
            <a:r>
              <a:rPr sz="2100" spc="-95" dirty="0">
                <a:solidFill>
                  <a:srgbClr val="010102"/>
                </a:solidFill>
                <a:latin typeface="Calibri"/>
                <a:cs typeface="Calibri"/>
              </a:rPr>
              <a:t>+)  </a:t>
            </a:r>
            <a:r>
              <a:rPr sz="2100" spc="-10" dirty="0">
                <a:solidFill>
                  <a:srgbClr val="030003"/>
                </a:solidFill>
                <a:latin typeface="Calibri"/>
                <a:cs typeface="Calibri"/>
              </a:rPr>
              <a:t>create </a:t>
            </a:r>
            <a:r>
              <a:rPr sz="2100" spc="-25" dirty="0">
                <a:solidFill>
                  <a:srgbClr val="030003"/>
                </a:solidFill>
                <a:latin typeface="Calibri"/>
                <a:cs typeface="Calibri"/>
              </a:rPr>
              <a:t>mode </a:t>
            </a:r>
            <a:r>
              <a:rPr sz="2100" spc="-30" dirty="0">
                <a:solidFill>
                  <a:srgbClr val="030003"/>
                </a:solidFill>
                <a:latin typeface="Calibri"/>
                <a:cs typeface="Calibri"/>
              </a:rPr>
              <a:t>100644</a:t>
            </a:r>
            <a:r>
              <a:rPr sz="2100" spc="204" dirty="0">
                <a:solidFill>
                  <a:srgbClr val="03000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30003"/>
                </a:solidFill>
                <a:latin typeface="Calibri"/>
                <a:cs typeface="Calibri"/>
              </a:rPr>
              <a:t>hallo.txt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8415" y="1609216"/>
            <a:ext cx="609600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0190" y="2096897"/>
            <a:ext cx="768096" cy="4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0351" y="2096897"/>
            <a:ext cx="1219200" cy="4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584" y="2718689"/>
            <a:ext cx="48767" cy="536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0320" y="3925697"/>
            <a:ext cx="280416" cy="463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8207" y="2499233"/>
            <a:ext cx="743711" cy="46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1584" y="4255008"/>
            <a:ext cx="48767" cy="475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2639" y="4645025"/>
            <a:ext cx="268224" cy="4632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2639" y="5218048"/>
            <a:ext cx="268224" cy="4632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9935" y="5864352"/>
            <a:ext cx="731520" cy="268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0655" y="2615183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12192">
            <a:solidFill>
              <a:srgbClr val="4744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2448" y="4053840"/>
            <a:ext cx="4913630" cy="0"/>
          </a:xfrm>
          <a:custGeom>
            <a:avLst/>
            <a:gdLst/>
            <a:ahLst/>
            <a:cxnLst/>
            <a:rect l="l" t="t" r="r" b="b"/>
            <a:pathLst>
              <a:path w="4913630">
                <a:moveTo>
                  <a:pt x="0" y="0"/>
                </a:moveTo>
                <a:lnTo>
                  <a:pt x="4913376" y="0"/>
                </a:lnTo>
              </a:path>
            </a:pathLst>
          </a:custGeom>
          <a:ln w="12192">
            <a:solidFill>
              <a:srgbClr val="4440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4704" y="5882640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4704" y="6111240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4704" y="1862327"/>
            <a:ext cx="3447415" cy="0"/>
          </a:xfrm>
          <a:custGeom>
            <a:avLst/>
            <a:gdLst/>
            <a:ahLst/>
            <a:cxnLst/>
            <a:rect l="l" t="t" r="r" b="b"/>
            <a:pathLst>
              <a:path w="3447415">
                <a:moveTo>
                  <a:pt x="0" y="0"/>
                </a:moveTo>
                <a:lnTo>
                  <a:pt x="3447288" y="0"/>
                </a:lnTo>
              </a:path>
            </a:pathLst>
          </a:custGeom>
          <a:ln w="12192">
            <a:solidFill>
              <a:srgbClr val="405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78555" y="831088"/>
            <a:ext cx="4098925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15"/>
              </a:lnSpc>
            </a:pPr>
            <a:r>
              <a:rPr sz="2600" b="1" spc="-45" dirty="0">
                <a:solidFill>
                  <a:srgbClr val="171717"/>
                </a:solidFill>
                <a:latin typeface="Calibri"/>
                <a:cs typeface="Calibri"/>
              </a:rPr>
              <a:t>Git  </a:t>
            </a:r>
            <a:r>
              <a:rPr sz="2600" b="1" spc="-70" dirty="0">
                <a:solidFill>
                  <a:srgbClr val="171717"/>
                </a:solidFill>
                <a:latin typeface="Calibri"/>
                <a:cs typeface="Calibri"/>
              </a:rPr>
              <a:t>Data </a:t>
            </a:r>
            <a:r>
              <a:rPr sz="2600" b="1" spc="-50" dirty="0">
                <a:solidFill>
                  <a:srgbClr val="171717"/>
                </a:solidFill>
                <a:latin typeface="Calibri"/>
                <a:cs typeface="Calibri"/>
              </a:rPr>
              <a:t>Transport</a:t>
            </a:r>
            <a:r>
              <a:rPr sz="2600" b="1" spc="-40" dirty="0">
                <a:solidFill>
                  <a:srgbClr val="171717"/>
                </a:solidFill>
                <a:latin typeface="Calibri"/>
                <a:cs typeface="Calibri"/>
              </a:rPr>
              <a:t> Commands</a:t>
            </a:r>
            <a:endParaRPr sz="2600">
              <a:latin typeface="Calibri"/>
              <a:cs typeface="Calibri"/>
            </a:endParaRPr>
          </a:p>
          <a:p>
            <a:pPr marR="14604" algn="ctr">
              <a:lnSpc>
                <a:spcPts val="1335"/>
              </a:lnSpc>
            </a:pPr>
            <a:r>
              <a:rPr sz="1200" spc="165" dirty="0">
                <a:solidFill>
                  <a:srgbClr val="585858"/>
                </a:solidFill>
                <a:latin typeface="Arial"/>
                <a:cs typeface="Arial"/>
              </a:rPr>
              <a:t>h�tp://osteele.com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8955" y="1534667"/>
            <a:ext cx="7112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395" dirty="0">
                <a:solidFill>
                  <a:srgbClr val="314234"/>
                </a:solidFill>
                <a:latin typeface="Arial"/>
                <a:cs typeface="Arial"/>
              </a:rPr>
              <a:t>I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1491" y="1470659"/>
            <a:ext cx="220979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80" dirty="0">
                <a:solidFill>
                  <a:srgbClr val="456D54"/>
                </a:solidFill>
                <a:latin typeface="Arial"/>
                <a:cs typeface="Arial"/>
              </a:rPr>
              <a:t>-</a:t>
            </a:r>
            <a:r>
              <a:rPr sz="2700" spc="-690" dirty="0">
                <a:solidFill>
                  <a:srgbClr val="456D54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60339" y="1644396"/>
            <a:ext cx="28765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160" dirty="0">
                <a:solidFill>
                  <a:srgbClr val="314234"/>
                </a:solidFill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3964" y="2218435"/>
            <a:ext cx="3409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0" dirty="0">
                <a:solidFill>
                  <a:srgbClr val="395661"/>
                </a:solidFill>
                <a:latin typeface="Arial"/>
                <a:cs typeface="Arial"/>
              </a:rPr>
              <a:t>add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46978" y="3110229"/>
            <a:ext cx="15367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0" dirty="0">
                <a:solidFill>
                  <a:srgbClr val="385340"/>
                </a:solidFill>
                <a:latin typeface="Arial"/>
                <a:cs typeface="Arial"/>
              </a:rPr>
              <a:t>C: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5428" y="2792348"/>
            <a:ext cx="16002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500" dirty="0">
                <a:solidFill>
                  <a:srgbClr val="44574B"/>
                </a:solidFill>
                <a:latin typeface="Arial"/>
                <a:cs typeface="Arial"/>
              </a:rPr>
              <a:t>-­</a:t>
            </a:r>
            <a:r>
              <a:rPr sz="1500" spc="-30" baseline="-22222" dirty="0">
                <a:solidFill>
                  <a:srgbClr val="2C5038"/>
                </a:solidFill>
                <a:latin typeface="Arial"/>
                <a:cs typeface="Arial"/>
              </a:rPr>
              <a:t>_..</a:t>
            </a:r>
            <a:endParaRPr sz="1500" baseline="-2222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7955" y="2589148"/>
            <a:ext cx="98615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0560" algn="l"/>
              </a:tabLst>
            </a:pPr>
            <a:r>
              <a:rPr sz="1500" u="sng" dirty="0">
                <a:solidFill>
                  <a:srgbClr val="605A40"/>
                </a:solidFill>
                <a:latin typeface="Times New Roman"/>
                <a:cs typeface="Times New Roman"/>
              </a:rPr>
              <a:t> 	</a:t>
            </a:r>
            <a:r>
              <a:rPr sz="1500" u="sng" spc="35" dirty="0">
                <a:solidFill>
                  <a:srgbClr val="605A40"/>
                </a:solidFill>
                <a:latin typeface="Trebuchet MS"/>
                <a:cs typeface="Trebuchet MS"/>
              </a:rPr>
              <a:t>pus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2235" y="3372739"/>
            <a:ext cx="893444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solidFill>
                  <a:srgbClr val="272025"/>
                </a:solidFill>
                <a:latin typeface="Tahoma"/>
                <a:cs typeface="Tahoma"/>
              </a:rPr>
              <a:t>workspace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72890" y="3372230"/>
            <a:ext cx="46609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30" dirty="0">
                <a:solidFill>
                  <a:srgbClr val="172829"/>
                </a:solidFill>
                <a:latin typeface="Tahoma"/>
                <a:cs typeface="Tahoma"/>
              </a:rPr>
              <a:t>index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13171" y="3244722"/>
            <a:ext cx="4171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152417"/>
                </a:solidFill>
                <a:latin typeface="Tahoma"/>
                <a:cs typeface="Tahoma"/>
              </a:rPr>
              <a:t>local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97778" y="3487801"/>
            <a:ext cx="85026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solidFill>
                  <a:srgbClr val="152417"/>
                </a:solidFill>
                <a:latin typeface="Tahoma"/>
                <a:cs typeface="Tahoma"/>
              </a:rPr>
              <a:t>repository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16469" y="3201304"/>
            <a:ext cx="84709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0">
              <a:lnSpc>
                <a:spcPct val="122300"/>
              </a:lnSpc>
            </a:pPr>
            <a:r>
              <a:rPr sz="1300" b="1" spc="-55" dirty="0">
                <a:solidFill>
                  <a:srgbClr val="241D13"/>
                </a:solidFill>
                <a:latin typeface="Tahoma"/>
                <a:cs typeface="Tahoma"/>
              </a:rPr>
              <a:t>remote  </a:t>
            </a:r>
            <a:r>
              <a:rPr sz="1300" b="1" spc="-25" dirty="0">
                <a:solidFill>
                  <a:srgbClr val="241D13"/>
                </a:solidFill>
                <a:latin typeface="Tahoma"/>
                <a:cs typeface="Tahoma"/>
              </a:rPr>
              <a:t>repository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3676" y="4990465"/>
            <a:ext cx="14795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80" dirty="0">
                <a:solidFill>
                  <a:srgbClr val="3A3A3A"/>
                </a:solidFill>
                <a:latin typeface="Arial"/>
                <a:cs typeface="Arial"/>
              </a:rPr>
              <a:t>�</a:t>
            </a:r>
            <a:endParaRPr sz="10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695"/>
              </a:spcBef>
            </a:pPr>
            <a:r>
              <a:rPr sz="1000" spc="55" dirty="0">
                <a:solidFill>
                  <a:srgbClr val="3A3A3A"/>
                </a:solidFill>
                <a:latin typeface="Arial"/>
                <a:cs typeface="Arial"/>
              </a:rPr>
              <a:t>�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55139" y="5866384"/>
            <a:ext cx="123189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770" dirty="0">
                <a:solidFill>
                  <a:srgbClr val="3B3B3B"/>
                </a:solidFill>
                <a:latin typeface="Arial Black"/>
                <a:cs typeface="Arial Black"/>
              </a:rPr>
              <a:t>Q)</a:t>
            </a:r>
            <a:r>
              <a:rPr sz="1200" b="1" spc="-284" baseline="-41666" dirty="0">
                <a:solidFill>
                  <a:srgbClr val="2C2C2C"/>
                </a:solidFill>
                <a:latin typeface="Arial Black"/>
                <a:cs typeface="Arial Black"/>
              </a:rPr>
              <a:t>J.o</a:t>
            </a:r>
            <a:endParaRPr sz="1200" baseline="-41666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55139" y="5967476"/>
            <a:ext cx="25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270" dirty="0">
                <a:solidFill>
                  <a:srgbClr val="2C2C2C"/>
                </a:solidFill>
                <a:latin typeface="Arial Black"/>
                <a:cs typeface="Arial Black"/>
              </a:rPr>
              <a:t>cu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55139" y="5867908"/>
            <a:ext cx="162560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-500" dirty="0">
                <a:solidFill>
                  <a:srgbClr val="2C2C2C"/>
                </a:solidFill>
                <a:latin typeface="Gill Sans MT"/>
                <a:cs typeface="Gill Sans MT"/>
              </a:rPr>
              <a:t>s</a:t>
            </a:r>
            <a:endParaRPr sz="410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55139" y="6333490"/>
            <a:ext cx="126364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5" dirty="0">
                <a:solidFill>
                  <a:srgbClr val="2C2C2C"/>
                </a:solidFill>
                <a:latin typeface="Arial Narrow"/>
                <a:cs typeface="Arial Narrow"/>
              </a:rPr>
              <a:t>8</a:t>
            </a:r>
            <a:endParaRPr sz="1850">
              <a:latin typeface="Arial Narrow"/>
              <a:cs typeface="Arial Narro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46978" y="3640328"/>
            <a:ext cx="95821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0415" algn="l"/>
              </a:tabLst>
            </a:pPr>
            <a:r>
              <a:rPr sz="1000" u="sng" spc="170" dirty="0">
                <a:solidFill>
                  <a:srgbClr val="435846"/>
                </a:solidFill>
                <a:latin typeface="Arial"/>
                <a:cs typeface="Arial"/>
              </a:rPr>
              <a:t>' </a:t>
            </a:r>
            <a:r>
              <a:rPr sz="1000" u="sng" spc="145" dirty="0">
                <a:solidFill>
                  <a:srgbClr val="435846"/>
                </a:solidFill>
                <a:latin typeface="Arial"/>
                <a:cs typeface="Arial"/>
              </a:rPr>
              <a:t>-  </a:t>
            </a:r>
            <a:r>
              <a:rPr sz="1000" u="sng" spc="-640" dirty="0">
                <a:solidFill>
                  <a:srgbClr val="435846"/>
                </a:solidFill>
                <a:latin typeface="Arial"/>
                <a:cs typeface="Arial"/>
              </a:rPr>
              <a:t>=</a:t>
            </a:r>
            <a:r>
              <a:rPr sz="1000" u="sng" dirty="0">
                <a:solidFill>
                  <a:srgbClr val="435846"/>
                </a:solidFill>
                <a:latin typeface="Arial"/>
                <a:cs typeface="Arial"/>
              </a:rPr>
              <a:t>                </a:t>
            </a:r>
            <a:r>
              <a:rPr sz="1000" u="sng" spc="-105" dirty="0">
                <a:solidFill>
                  <a:srgbClr val="435846"/>
                </a:solidFill>
                <a:latin typeface="Arial"/>
                <a:cs typeface="Arial"/>
              </a:rPr>
              <a:t>=</a:t>
            </a:r>
            <a:r>
              <a:rPr sz="1000" u="sng" dirty="0">
                <a:solidFill>
                  <a:srgbClr val="435846"/>
                </a:solidFill>
                <a:latin typeface="Arial"/>
                <a:cs typeface="Arial"/>
              </a:rPr>
              <a:t>	</a:t>
            </a:r>
            <a:r>
              <a:rPr sz="1000" u="sng" spc="-125" dirty="0">
                <a:solidFill>
                  <a:srgbClr val="435846"/>
                </a:solidFill>
                <a:latin typeface="Arial"/>
                <a:cs typeface="Arial"/>
              </a:rPr>
              <a:t>,,,....-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01515" y="4037584"/>
            <a:ext cx="13214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95" dirty="0">
                <a:solidFill>
                  <a:srgbClr val="5D5337"/>
                </a:solidFill>
                <a:latin typeface="Verdana"/>
                <a:cs typeface="Verdana"/>
              </a:rPr>
              <a:t>'Ou:.1 </a:t>
            </a:r>
            <a:r>
              <a:rPr sz="1050" b="1" i="1" spc="-10" dirty="0">
                <a:solidFill>
                  <a:srgbClr val="5D5337"/>
                </a:solidFill>
                <a:latin typeface="Verdana"/>
                <a:cs typeface="Verdana"/>
              </a:rPr>
              <a:t>or</a:t>
            </a:r>
            <a:r>
              <a:rPr sz="1050" b="1" i="1" spc="105" dirty="0">
                <a:solidFill>
                  <a:srgbClr val="5D5337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5D5337"/>
                </a:solidFill>
                <a:latin typeface="Verdana"/>
                <a:cs typeface="Verdana"/>
              </a:rPr>
              <a:t>rcoase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13779" y="4610227"/>
            <a:ext cx="54102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0" dirty="0">
                <a:solidFill>
                  <a:srgbClr val="574F33"/>
                </a:solidFill>
                <a:latin typeface="Century Gothic"/>
                <a:cs typeface="Century Gothic"/>
              </a:rPr>
              <a:t>!:CC:C!'I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97555" y="4032377"/>
            <a:ext cx="5099685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9980" algn="l"/>
              </a:tabLst>
            </a:pPr>
            <a:r>
              <a:rPr sz="5450" spc="200" dirty="0">
                <a:solidFill>
                  <a:srgbClr val="3C332C"/>
                </a:solidFill>
                <a:latin typeface="Arial"/>
                <a:cs typeface="Arial"/>
              </a:rPr>
              <a:t>L----------</a:t>
            </a:r>
            <a:r>
              <a:rPr sz="8175" spc="300" baseline="12742" dirty="0">
                <a:solidFill>
                  <a:srgbClr val="3C332C"/>
                </a:solidFill>
                <a:latin typeface="Arial"/>
                <a:cs typeface="Arial"/>
              </a:rPr>
              <a:t>K</a:t>
            </a:r>
            <a:r>
              <a:rPr sz="5450" spc="200" dirty="0">
                <a:solidFill>
                  <a:srgbClr val="3C332C"/>
                </a:solidFill>
                <a:latin typeface="Times New Roman"/>
                <a:cs typeface="Times New Roman"/>
              </a:rPr>
              <a:t>	</a:t>
            </a:r>
            <a:r>
              <a:rPr sz="5450" spc="-1205" dirty="0">
                <a:solidFill>
                  <a:srgbClr val="3C332C"/>
                </a:solidFill>
                <a:latin typeface="Arial"/>
                <a:cs typeface="Arial"/>
              </a:rPr>
              <a:t>I</a:t>
            </a:r>
            <a:endParaRPr sz="5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9264" y="4469638"/>
            <a:ext cx="2002789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1185">
              <a:lnSpc>
                <a:spcPts val="4500"/>
              </a:lnSpc>
            </a:pPr>
            <a:r>
              <a:rPr sz="1500" spc="-10" dirty="0">
                <a:solidFill>
                  <a:srgbClr val="63373B"/>
                </a:solidFill>
                <a:latin typeface="Trebuchet MS"/>
                <a:cs typeface="Trebuchet MS"/>
              </a:rPr>
              <a:t>cnccko:.it </a:t>
            </a:r>
            <a:r>
              <a:rPr sz="1500" spc="-70" dirty="0">
                <a:solidFill>
                  <a:srgbClr val="63373B"/>
                </a:solidFill>
                <a:latin typeface="Trebuchet MS"/>
                <a:cs typeface="Trebuchet MS"/>
              </a:rPr>
              <a:t>HEAD  </a:t>
            </a:r>
            <a:r>
              <a:rPr sz="1500" spc="60" dirty="0">
                <a:solidFill>
                  <a:srgbClr val="603638"/>
                </a:solidFill>
                <a:latin typeface="Trebuchet MS"/>
                <a:cs typeface="Trebuchet MS"/>
              </a:rPr>
              <a:t>checkout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18635" y="5948934"/>
            <a:ext cx="217804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80" dirty="0">
                <a:solidFill>
                  <a:srgbClr val="545053"/>
                </a:solidFill>
                <a:latin typeface="Arial"/>
                <a:cs typeface="Arial"/>
              </a:rPr>
              <a:t>Ql.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68955" y="6224016"/>
            <a:ext cx="6858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50" dirty="0">
                <a:solidFill>
                  <a:srgbClr val="393A3E"/>
                </a:solidFill>
                <a:latin typeface="Arial Narrow"/>
                <a:cs typeface="Arial Narrow"/>
              </a:rPr>
              <a:t>I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23386" y="6363716"/>
            <a:ext cx="4413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380" dirty="0">
                <a:solidFill>
                  <a:srgbClr val="393A3E"/>
                </a:solidFill>
                <a:latin typeface="Arial"/>
                <a:cs typeface="Arial"/>
              </a:rPr>
              <a:t>di:f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2915" y="6224016"/>
            <a:ext cx="6540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5" dirty="0">
                <a:solidFill>
                  <a:srgbClr val="393A3E"/>
                </a:solidFill>
                <a:latin typeface="Arial Narrow"/>
                <a:cs typeface="Arial Narrow"/>
              </a:rPr>
              <a:t>I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356595" y="6536435"/>
            <a:ext cx="15049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878787"/>
                </a:solidFill>
                <a:latin typeface="Century Gothic"/>
                <a:cs typeface="Century Gothic"/>
              </a:rPr>
              <a:t>18</a:t>
            </a:r>
            <a:endParaRPr sz="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8688" y="804670"/>
            <a:ext cx="816865" cy="816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804" y="859916"/>
            <a:ext cx="288544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>
                <a:latin typeface="Calibri"/>
                <a:cs typeface="Calibri"/>
              </a:rPr>
              <a:t>Git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commands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1339" y="1654809"/>
            <a:ext cx="7430134" cy="329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2450" b="1" spc="-15" dirty="0">
                <a:solidFill>
                  <a:srgbClr val="F9FAF8"/>
                </a:solidFill>
                <a:latin typeface="Calibri"/>
                <a:cs typeface="Calibri"/>
              </a:rPr>
              <a:t>Description</a:t>
            </a:r>
            <a:endParaRPr sz="24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910"/>
              </a:spcBef>
            </a:pPr>
            <a:r>
              <a:rPr sz="2100" spc="-35" dirty="0">
                <a:solidFill>
                  <a:srgbClr val="000004"/>
                </a:solidFill>
                <a:latin typeface="Calibri"/>
                <a:cs typeface="Calibri"/>
              </a:rPr>
              <a:t>Copy </a:t>
            </a:r>
            <a:r>
              <a:rPr sz="2100" spc="-5" dirty="0">
                <a:solidFill>
                  <a:srgbClr val="000004"/>
                </a:solidFill>
                <a:latin typeface="Calibri"/>
                <a:cs typeface="Calibri"/>
              </a:rPr>
              <a:t>a </a:t>
            </a:r>
            <a:r>
              <a:rPr sz="2100" spc="-35" dirty="0">
                <a:solidFill>
                  <a:srgbClr val="000004"/>
                </a:solidFill>
                <a:latin typeface="Calibri"/>
                <a:cs typeface="Calibri"/>
              </a:rPr>
              <a:t>Git </a:t>
            </a:r>
            <a:r>
              <a:rPr sz="2100" spc="-5" dirty="0">
                <a:solidFill>
                  <a:srgbClr val="000004"/>
                </a:solidFill>
                <a:latin typeface="Calibri"/>
                <a:cs typeface="Calibri"/>
              </a:rPr>
              <a:t>repository </a:t>
            </a:r>
            <a:r>
              <a:rPr sz="2100" spc="-25" dirty="0">
                <a:solidFill>
                  <a:srgbClr val="000004"/>
                </a:solidFill>
                <a:latin typeface="Calibri"/>
                <a:cs typeface="Calibri"/>
              </a:rPr>
              <a:t>so </a:t>
            </a:r>
            <a:r>
              <a:rPr sz="2100" dirty="0">
                <a:solidFill>
                  <a:srgbClr val="000004"/>
                </a:solidFill>
                <a:latin typeface="Calibri"/>
                <a:cs typeface="Calibri"/>
              </a:rPr>
              <a:t>we </a:t>
            </a:r>
            <a:r>
              <a:rPr sz="2100" spc="-5" dirty="0">
                <a:solidFill>
                  <a:srgbClr val="000004"/>
                </a:solidFill>
                <a:latin typeface="Calibri"/>
                <a:cs typeface="Calibri"/>
              </a:rPr>
              <a:t>can </a:t>
            </a:r>
            <a:r>
              <a:rPr sz="2100" dirty="0">
                <a:solidFill>
                  <a:srgbClr val="000004"/>
                </a:solidFill>
                <a:latin typeface="Calibri"/>
                <a:cs typeface="Calibri"/>
              </a:rPr>
              <a:t>add </a:t>
            </a:r>
            <a:r>
              <a:rPr sz="2100" spc="-10" dirty="0">
                <a:solidFill>
                  <a:srgbClr val="000004"/>
                </a:solidFill>
                <a:latin typeface="Calibri"/>
                <a:cs typeface="Calibri"/>
              </a:rPr>
              <a:t>to</a:t>
            </a:r>
            <a:r>
              <a:rPr sz="2100" spc="270" dirty="0">
                <a:solidFill>
                  <a:srgbClr val="000004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00004"/>
                </a:solidFill>
                <a:latin typeface="Calibri"/>
                <a:cs typeface="Calibri"/>
              </a:rPr>
              <a:t>it</a:t>
            </a:r>
            <a:endParaRPr sz="2100">
              <a:latin typeface="Calibri"/>
              <a:cs typeface="Calibri"/>
            </a:endParaRPr>
          </a:p>
          <a:p>
            <a:pPr marL="34925" marR="3221990" indent="-20320">
              <a:lnSpc>
                <a:spcPct val="152400"/>
              </a:lnSpc>
            </a:pPr>
            <a:r>
              <a:rPr sz="2100" spc="-15" dirty="0">
                <a:solidFill>
                  <a:srgbClr val="010004"/>
                </a:solidFill>
                <a:latin typeface="Calibri"/>
                <a:cs typeface="Calibri"/>
              </a:rPr>
              <a:t>Adds </a:t>
            </a:r>
            <a:r>
              <a:rPr sz="2100" spc="-20" dirty="0">
                <a:solidFill>
                  <a:srgbClr val="010004"/>
                </a:solidFill>
                <a:latin typeface="Calibri"/>
                <a:cs typeface="Calibri"/>
              </a:rPr>
              <a:t>file contents </a:t>
            </a:r>
            <a:r>
              <a:rPr sz="2100" spc="5" dirty="0">
                <a:solidFill>
                  <a:srgbClr val="010004"/>
                </a:solidFill>
                <a:latin typeface="Calibri"/>
                <a:cs typeface="Calibri"/>
              </a:rPr>
              <a:t>to </a:t>
            </a:r>
            <a:r>
              <a:rPr sz="2100" spc="10" dirty="0">
                <a:solidFill>
                  <a:srgbClr val="010004"/>
                </a:solidFill>
                <a:latin typeface="Calibri"/>
                <a:cs typeface="Calibri"/>
              </a:rPr>
              <a:t>the </a:t>
            </a:r>
            <a:r>
              <a:rPr sz="2100" spc="-20" dirty="0">
                <a:solidFill>
                  <a:srgbClr val="010004"/>
                </a:solidFill>
                <a:latin typeface="Calibri"/>
                <a:cs typeface="Calibri"/>
              </a:rPr>
              <a:t>staging </a:t>
            </a:r>
            <a:r>
              <a:rPr sz="2100" dirty="0">
                <a:solidFill>
                  <a:srgbClr val="010004"/>
                </a:solidFill>
                <a:latin typeface="Calibri"/>
                <a:cs typeface="Calibri"/>
              </a:rPr>
              <a:t>area  </a:t>
            </a:r>
            <a:r>
              <a:rPr sz="2100" spc="-35" dirty="0">
                <a:solidFill>
                  <a:srgbClr val="000005"/>
                </a:solidFill>
                <a:latin typeface="Calibri"/>
                <a:cs typeface="Calibri"/>
              </a:rPr>
              <a:t>Records </a:t>
            </a:r>
            <a:r>
              <a:rPr sz="2100" spc="-5" dirty="0">
                <a:solidFill>
                  <a:srgbClr val="000005"/>
                </a:solidFill>
                <a:latin typeface="Calibri"/>
                <a:cs typeface="Calibri"/>
              </a:rPr>
              <a:t>a snapshot </a:t>
            </a:r>
            <a:r>
              <a:rPr sz="2100" spc="-10" dirty="0">
                <a:solidFill>
                  <a:srgbClr val="000005"/>
                </a:solidFill>
                <a:latin typeface="Calibri"/>
                <a:cs typeface="Calibri"/>
              </a:rPr>
              <a:t>of </a:t>
            </a:r>
            <a:r>
              <a:rPr sz="2100" spc="10" dirty="0">
                <a:solidFill>
                  <a:srgbClr val="000005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000005"/>
                </a:solidFill>
                <a:latin typeface="Calibri"/>
                <a:cs typeface="Calibri"/>
              </a:rPr>
              <a:t>staging</a:t>
            </a:r>
            <a:r>
              <a:rPr sz="2100" spc="7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05"/>
                </a:solidFill>
                <a:latin typeface="Calibri"/>
                <a:cs typeface="Calibri"/>
              </a:rPr>
              <a:t>area</a:t>
            </a:r>
            <a:endParaRPr sz="2100">
              <a:latin typeface="Calibri"/>
              <a:cs typeface="Calibri"/>
            </a:endParaRPr>
          </a:p>
          <a:p>
            <a:pPr marL="13970" marR="5080" indent="-1905">
              <a:lnSpc>
                <a:spcPct val="152700"/>
              </a:lnSpc>
              <a:spcBef>
                <a:spcPts val="5"/>
              </a:spcBef>
            </a:pP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View </a:t>
            </a:r>
            <a:r>
              <a:rPr sz="2100" spc="10" dirty="0">
                <a:solidFill>
                  <a:srgbClr val="010003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010003"/>
                </a:solidFill>
                <a:latin typeface="Calibri"/>
                <a:cs typeface="Calibri"/>
              </a:rPr>
              <a:t>status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of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our </a:t>
            </a:r>
            <a:r>
              <a:rPr sz="2100" spc="-15" dirty="0">
                <a:solidFill>
                  <a:srgbClr val="010003"/>
                </a:solidFill>
                <a:latin typeface="Calibri"/>
                <a:cs typeface="Calibri"/>
              </a:rPr>
              <a:t>files </a:t>
            </a:r>
            <a:r>
              <a:rPr sz="2100" spc="-20" dirty="0">
                <a:solidFill>
                  <a:srgbClr val="010003"/>
                </a:solidFill>
                <a:latin typeface="Calibri"/>
                <a:cs typeface="Calibri"/>
              </a:rPr>
              <a:t>in </a:t>
            </a:r>
            <a:r>
              <a:rPr sz="2100" spc="10" dirty="0">
                <a:solidFill>
                  <a:srgbClr val="010003"/>
                </a:solidFill>
                <a:latin typeface="Calibri"/>
                <a:cs typeface="Calibri"/>
              </a:rPr>
              <a:t>the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working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directory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and staging area  </a:t>
            </a:r>
            <a:r>
              <a:rPr sz="2100" spc="-5" dirty="0">
                <a:solidFill>
                  <a:srgbClr val="010004"/>
                </a:solidFill>
                <a:latin typeface="Calibri"/>
                <a:cs typeface="Calibri"/>
              </a:rPr>
              <a:t>Shows diff </a:t>
            </a:r>
            <a:r>
              <a:rPr sz="2100" spc="-10" dirty="0">
                <a:solidFill>
                  <a:srgbClr val="010004"/>
                </a:solidFill>
                <a:latin typeface="Calibri"/>
                <a:cs typeface="Calibri"/>
              </a:rPr>
              <a:t>of </a:t>
            </a:r>
            <a:r>
              <a:rPr sz="2100" spc="20" dirty="0">
                <a:solidFill>
                  <a:srgbClr val="010004"/>
                </a:solidFill>
                <a:latin typeface="Calibri"/>
                <a:cs typeface="Calibri"/>
              </a:rPr>
              <a:t>what </a:t>
            </a:r>
            <a:r>
              <a:rPr sz="2100" spc="-30" dirty="0">
                <a:solidFill>
                  <a:srgbClr val="010004"/>
                </a:solidFill>
                <a:latin typeface="Calibri"/>
                <a:cs typeface="Calibri"/>
              </a:rPr>
              <a:t>is </a:t>
            </a:r>
            <a:r>
              <a:rPr sz="2100" dirty="0">
                <a:solidFill>
                  <a:srgbClr val="010004"/>
                </a:solidFill>
                <a:latin typeface="Calibri"/>
                <a:cs typeface="Calibri"/>
              </a:rPr>
              <a:t>staged and </a:t>
            </a:r>
            <a:r>
              <a:rPr sz="2100" spc="20" dirty="0">
                <a:solidFill>
                  <a:srgbClr val="010004"/>
                </a:solidFill>
                <a:latin typeface="Calibri"/>
                <a:cs typeface="Calibri"/>
              </a:rPr>
              <a:t>what </a:t>
            </a:r>
            <a:r>
              <a:rPr sz="2100" spc="-30" dirty="0">
                <a:solidFill>
                  <a:srgbClr val="010004"/>
                </a:solidFill>
                <a:latin typeface="Calibri"/>
                <a:cs typeface="Calibri"/>
              </a:rPr>
              <a:t>is </a:t>
            </a:r>
            <a:r>
              <a:rPr sz="2100" dirty="0">
                <a:solidFill>
                  <a:srgbClr val="010004"/>
                </a:solidFill>
                <a:latin typeface="Calibri"/>
                <a:cs typeface="Calibri"/>
              </a:rPr>
              <a:t>modified but</a:t>
            </a:r>
            <a:r>
              <a:rPr sz="2100" spc="-145" dirty="0">
                <a:solidFill>
                  <a:srgbClr val="010004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010004"/>
                </a:solidFill>
                <a:latin typeface="Calibri"/>
                <a:cs typeface="Calibri"/>
              </a:rPr>
              <a:t>unstaged</a:t>
            </a:r>
            <a:endParaRPr sz="21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1315"/>
              </a:spcBef>
            </a:pPr>
            <a:r>
              <a:rPr sz="2100" spc="-20" dirty="0">
                <a:solidFill>
                  <a:srgbClr val="010003"/>
                </a:solidFill>
                <a:latin typeface="Calibri"/>
                <a:cs typeface="Calibri"/>
              </a:rPr>
              <a:t>Get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help </a:t>
            </a:r>
            <a:r>
              <a:rPr sz="2100" spc="-20" dirty="0">
                <a:solidFill>
                  <a:srgbClr val="010003"/>
                </a:solidFill>
                <a:latin typeface="Calibri"/>
                <a:cs typeface="Calibri"/>
              </a:rPr>
              <a:t>info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about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a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particular</a:t>
            </a:r>
            <a:r>
              <a:rPr sz="2100" spc="85" dirty="0">
                <a:solidFill>
                  <a:srgbClr val="010003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command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515" y="1654809"/>
            <a:ext cx="1803400" cy="450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2450" b="1" spc="-20" dirty="0">
                <a:solidFill>
                  <a:srgbClr val="FAFBF8"/>
                </a:solidFill>
                <a:latin typeface="Calibri"/>
                <a:cs typeface="Calibri"/>
              </a:rPr>
              <a:t>Command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100" spc="10" dirty="0">
                <a:solidFill>
                  <a:srgbClr val="000004"/>
                </a:solidFill>
                <a:latin typeface="Calibri"/>
                <a:cs typeface="Calibri"/>
              </a:rPr>
              <a:t>git </a:t>
            </a:r>
            <a:r>
              <a:rPr sz="2100" spc="-5" dirty="0">
                <a:solidFill>
                  <a:srgbClr val="000004"/>
                </a:solidFill>
                <a:latin typeface="Calibri"/>
                <a:cs typeface="Calibri"/>
              </a:rPr>
              <a:t>clone </a:t>
            </a:r>
            <a:r>
              <a:rPr sz="2100" dirty="0">
                <a:solidFill>
                  <a:srgbClr val="000004"/>
                </a:solidFill>
                <a:latin typeface="Calibri"/>
                <a:cs typeface="Calibri"/>
              </a:rPr>
              <a:t>url</a:t>
            </a:r>
            <a:r>
              <a:rPr sz="2100" spc="50" dirty="0">
                <a:solidFill>
                  <a:srgbClr val="000004"/>
                </a:solidFill>
                <a:latin typeface="Calibri"/>
                <a:cs typeface="Calibri"/>
              </a:rPr>
              <a:t> </a:t>
            </a:r>
            <a:r>
              <a:rPr sz="2100" spc="-70" dirty="0">
                <a:solidFill>
                  <a:srgbClr val="000004"/>
                </a:solidFill>
                <a:latin typeface="Calibri"/>
                <a:cs typeface="Calibri"/>
              </a:rPr>
              <a:t>[dir]</a:t>
            </a:r>
            <a:endParaRPr sz="2100">
              <a:latin typeface="Calibri"/>
              <a:cs typeface="Calibri"/>
            </a:endParaRPr>
          </a:p>
          <a:p>
            <a:pPr marL="12700" marR="615315">
              <a:lnSpc>
                <a:spcPct val="152400"/>
              </a:lnSpc>
            </a:pPr>
            <a:r>
              <a:rPr sz="2100" spc="10" dirty="0">
                <a:solidFill>
                  <a:srgbClr val="010004"/>
                </a:solidFill>
                <a:latin typeface="Calibri"/>
                <a:cs typeface="Calibri"/>
              </a:rPr>
              <a:t>git </a:t>
            </a:r>
            <a:r>
              <a:rPr sz="2100" spc="-5" dirty="0">
                <a:solidFill>
                  <a:srgbClr val="010004"/>
                </a:solidFill>
                <a:latin typeface="Calibri"/>
                <a:cs typeface="Calibri"/>
              </a:rPr>
              <a:t>add </a:t>
            </a:r>
            <a:r>
              <a:rPr sz="2100" spc="-25" dirty="0">
                <a:solidFill>
                  <a:srgbClr val="010004"/>
                </a:solidFill>
                <a:latin typeface="Calibri"/>
                <a:cs typeface="Calibri"/>
              </a:rPr>
              <a:t>file  </a:t>
            </a:r>
            <a:r>
              <a:rPr sz="2100" spc="10" dirty="0">
                <a:solidFill>
                  <a:srgbClr val="000005"/>
                </a:solidFill>
                <a:latin typeface="Calibri"/>
                <a:cs typeface="Calibri"/>
              </a:rPr>
              <a:t>git</a:t>
            </a:r>
            <a:r>
              <a:rPr sz="2100" spc="-10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05"/>
                </a:solidFill>
                <a:latin typeface="Calibri"/>
                <a:cs typeface="Calibri"/>
              </a:rPr>
              <a:t>commit</a:t>
            </a:r>
            <a:endParaRPr sz="2100">
              <a:latin typeface="Calibri"/>
              <a:cs typeface="Calibri"/>
            </a:endParaRPr>
          </a:p>
          <a:p>
            <a:pPr marL="12700" marR="789305">
              <a:lnSpc>
                <a:spcPct val="152300"/>
              </a:lnSpc>
              <a:spcBef>
                <a:spcPts val="20"/>
              </a:spcBef>
            </a:pPr>
            <a:r>
              <a:rPr sz="2100" spc="10" dirty="0">
                <a:solidFill>
                  <a:srgbClr val="010003"/>
                </a:solidFill>
                <a:latin typeface="Calibri"/>
                <a:cs typeface="Calibri"/>
              </a:rPr>
              <a:t>git</a:t>
            </a:r>
            <a:r>
              <a:rPr sz="2100" spc="-90" dirty="0">
                <a:solidFill>
                  <a:srgbClr val="010003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status  </a:t>
            </a:r>
            <a:r>
              <a:rPr sz="2100" dirty="0">
                <a:solidFill>
                  <a:srgbClr val="010004"/>
                </a:solidFill>
                <a:latin typeface="Calibri"/>
                <a:cs typeface="Calibri"/>
              </a:rPr>
              <a:t>git diff  </a:t>
            </a:r>
            <a:r>
              <a:rPr sz="2100" spc="10" dirty="0">
                <a:solidFill>
                  <a:srgbClr val="010003"/>
                </a:solidFill>
                <a:latin typeface="Calibri"/>
                <a:cs typeface="Calibri"/>
              </a:rPr>
              <a:t>git</a:t>
            </a:r>
            <a:r>
              <a:rPr sz="2100" spc="-135" dirty="0">
                <a:solidFill>
                  <a:srgbClr val="01000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help</a:t>
            </a:r>
            <a:endParaRPr sz="21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15"/>
              </a:spcBef>
            </a:pPr>
            <a:r>
              <a:rPr sz="2100" spc="-40" dirty="0">
                <a:solidFill>
                  <a:srgbClr val="010002"/>
                </a:solidFill>
                <a:latin typeface="Calibri"/>
                <a:cs typeface="Calibri"/>
              </a:rPr>
              <a:t>[command]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10" dirty="0">
                <a:solidFill>
                  <a:srgbClr val="000004"/>
                </a:solidFill>
                <a:latin typeface="Calibri"/>
                <a:cs typeface="Calibri"/>
              </a:rPr>
              <a:t>git</a:t>
            </a:r>
            <a:r>
              <a:rPr sz="2100" spc="-135" dirty="0">
                <a:solidFill>
                  <a:srgbClr val="00000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04"/>
                </a:solidFill>
                <a:latin typeface="Calibri"/>
                <a:cs typeface="Calibri"/>
              </a:rPr>
              <a:t>pull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git</a:t>
            </a:r>
            <a:r>
              <a:rPr sz="2100" spc="-85" dirty="0">
                <a:solidFill>
                  <a:srgbClr val="010003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push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500" y="5138034"/>
            <a:ext cx="7287259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700"/>
              </a:lnSpc>
            </a:pPr>
            <a:r>
              <a:rPr sz="2100" spc="-30" dirty="0">
                <a:solidFill>
                  <a:srgbClr val="000004"/>
                </a:solidFill>
                <a:latin typeface="Calibri"/>
                <a:cs typeface="Calibri"/>
              </a:rPr>
              <a:t>Fetch </a:t>
            </a:r>
            <a:r>
              <a:rPr sz="2100" spc="-5" dirty="0">
                <a:solidFill>
                  <a:srgbClr val="000004"/>
                </a:solidFill>
                <a:latin typeface="Calibri"/>
                <a:cs typeface="Calibri"/>
              </a:rPr>
              <a:t>from a </a:t>
            </a:r>
            <a:r>
              <a:rPr sz="2100" dirty="0">
                <a:solidFill>
                  <a:srgbClr val="000004"/>
                </a:solidFill>
                <a:latin typeface="Calibri"/>
                <a:cs typeface="Calibri"/>
              </a:rPr>
              <a:t>remote </a:t>
            </a:r>
            <a:r>
              <a:rPr sz="2100" spc="-10" dirty="0">
                <a:solidFill>
                  <a:srgbClr val="000004"/>
                </a:solidFill>
                <a:latin typeface="Calibri"/>
                <a:cs typeface="Calibri"/>
              </a:rPr>
              <a:t>repo </a:t>
            </a:r>
            <a:r>
              <a:rPr sz="2100" dirty="0">
                <a:solidFill>
                  <a:srgbClr val="000004"/>
                </a:solidFill>
                <a:latin typeface="Calibri"/>
                <a:cs typeface="Calibri"/>
              </a:rPr>
              <a:t>and try </a:t>
            </a:r>
            <a:r>
              <a:rPr sz="2100" spc="5" dirty="0">
                <a:solidFill>
                  <a:srgbClr val="000004"/>
                </a:solidFill>
                <a:latin typeface="Calibri"/>
                <a:cs typeface="Calibri"/>
              </a:rPr>
              <a:t>to merge </a:t>
            </a:r>
            <a:r>
              <a:rPr sz="2100" spc="-5" dirty="0">
                <a:solidFill>
                  <a:srgbClr val="000004"/>
                </a:solidFill>
                <a:latin typeface="Calibri"/>
                <a:cs typeface="Calibri"/>
              </a:rPr>
              <a:t>into </a:t>
            </a:r>
            <a:r>
              <a:rPr sz="2100" dirty="0">
                <a:solidFill>
                  <a:srgbClr val="000004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000004"/>
                </a:solidFill>
                <a:latin typeface="Calibri"/>
                <a:cs typeface="Calibri"/>
              </a:rPr>
              <a:t>current branch  </a:t>
            </a:r>
            <a:r>
              <a:rPr sz="2100" spc="-40" dirty="0">
                <a:solidFill>
                  <a:srgbClr val="010003"/>
                </a:solidFill>
                <a:latin typeface="Calibri"/>
                <a:cs typeface="Calibri"/>
              </a:rPr>
              <a:t>Push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our </a:t>
            </a:r>
            <a:r>
              <a:rPr sz="2100" spc="10" dirty="0">
                <a:solidFill>
                  <a:srgbClr val="010003"/>
                </a:solidFill>
                <a:latin typeface="Calibri"/>
                <a:cs typeface="Calibri"/>
              </a:rPr>
              <a:t>new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branches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and data </a:t>
            </a:r>
            <a:r>
              <a:rPr sz="2100" spc="5" dirty="0">
                <a:solidFill>
                  <a:srgbClr val="010003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a </a:t>
            </a:r>
            <a:r>
              <a:rPr sz="2100" spc="5" dirty="0">
                <a:solidFill>
                  <a:srgbClr val="010003"/>
                </a:solidFill>
                <a:latin typeface="Calibri"/>
                <a:cs typeface="Calibri"/>
              </a:rPr>
              <a:t>remote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repository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56595" y="6517385"/>
            <a:ext cx="14732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8A8787"/>
                </a:solidFill>
                <a:latin typeface="Arial Narrow"/>
                <a:cs typeface="Arial Narrow"/>
              </a:rPr>
              <a:t>19</a:t>
            </a:r>
            <a:endParaRPr sz="10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556" y="6536435"/>
            <a:ext cx="8509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8A8A8A"/>
                </a:solidFill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6192" y="1146048"/>
            <a:ext cx="475488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7839" y="1146048"/>
            <a:ext cx="475487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213" y="859028"/>
            <a:ext cx="591439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6210" algn="l"/>
              </a:tabLst>
            </a:pPr>
            <a:r>
              <a:rPr spc="-50" dirty="0">
                <a:latin typeface="Calibri"/>
                <a:cs typeface="Calibri"/>
              </a:rPr>
              <a:t>CLONING</a:t>
            </a:r>
            <a:r>
              <a:rPr spc="260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EXISTING	</a:t>
            </a:r>
            <a:r>
              <a:rPr spc="-55" dirty="0">
                <a:latin typeface="Calibri"/>
                <a:cs typeface="Calibri"/>
              </a:rPr>
              <a:t>PROJECTS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83700" y="483616"/>
            <a:ext cx="949325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1045" algn="l"/>
              </a:tabLst>
            </a:pPr>
            <a:r>
              <a:rPr sz="5000" spc="-220" dirty="0">
                <a:solidFill>
                  <a:srgbClr val="000004"/>
                </a:solidFill>
                <a:latin typeface="Arial"/>
                <a:cs typeface="Arial"/>
              </a:rPr>
              <a:t>•	</a:t>
            </a:r>
            <a:r>
              <a:rPr sz="5000" spc="-220" dirty="0">
                <a:latin typeface="Arial"/>
                <a:cs typeface="Arial"/>
              </a:rPr>
              <a:t>•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9690" y="2085466"/>
            <a:ext cx="161290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spc="370" dirty="0">
                <a:solidFill>
                  <a:srgbClr val="050204"/>
                </a:solidFill>
                <a:latin typeface="Arial Black"/>
                <a:cs typeface="Arial Black"/>
              </a:rPr>
              <a:t>CLONES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0739" y="2375408"/>
            <a:ext cx="15843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200" dirty="0">
                <a:solidFill>
                  <a:srgbClr val="0D0704"/>
                </a:solidFill>
                <a:latin typeface="Arial Black"/>
                <a:cs typeface="Arial Black"/>
              </a:rPr>
              <a:t>ARE </a:t>
            </a:r>
            <a:r>
              <a:rPr sz="1000" b="1" spc="170" dirty="0">
                <a:solidFill>
                  <a:srgbClr val="0D0704"/>
                </a:solidFill>
                <a:latin typeface="Arial Black"/>
                <a:cs typeface="Arial Black"/>
              </a:rPr>
              <a:t>PEOPLE</a:t>
            </a:r>
            <a:r>
              <a:rPr sz="1000" b="1" spc="-85" dirty="0">
                <a:solidFill>
                  <a:srgbClr val="0D0704"/>
                </a:solidFill>
                <a:latin typeface="Arial Black"/>
                <a:cs typeface="Arial Black"/>
              </a:rPr>
              <a:t> </a:t>
            </a:r>
            <a:r>
              <a:rPr sz="1000" b="1" spc="180" dirty="0">
                <a:solidFill>
                  <a:srgbClr val="0D0704"/>
                </a:solidFill>
                <a:latin typeface="Arial Black"/>
                <a:cs typeface="Arial Black"/>
              </a:rPr>
              <a:t>TWO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08" y="1612646"/>
            <a:ext cx="7785100" cy="117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indent="-186055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syntax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spc="-35" dirty="0">
                <a:latin typeface="Calibri"/>
                <a:cs typeface="Calibri"/>
              </a:rPr>
              <a:t>pull down </a:t>
            </a:r>
            <a:r>
              <a:rPr sz="2500" spc="-70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local </a:t>
            </a:r>
            <a:r>
              <a:rPr sz="2500" spc="-40" dirty="0">
                <a:latin typeface="Calibri"/>
                <a:cs typeface="Calibri"/>
              </a:rPr>
              <a:t>copy </a:t>
            </a:r>
            <a:r>
              <a:rPr sz="2500" spc="-15" dirty="0">
                <a:latin typeface="Calibri"/>
                <a:cs typeface="Calibri"/>
              </a:rPr>
              <a:t>of </a:t>
            </a:r>
            <a:r>
              <a:rPr sz="2500" spc="-25" dirty="0">
                <a:latin typeface="Calibri"/>
                <a:cs typeface="Calibri"/>
              </a:rPr>
              <a:t>an existing </a:t>
            </a:r>
            <a:r>
              <a:rPr sz="2500" spc="-30" dirty="0">
                <a:latin typeface="Calibri"/>
                <a:cs typeface="Calibri"/>
              </a:rPr>
              <a:t>repo</a:t>
            </a:r>
            <a:r>
              <a:rPr sz="2500" spc="340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is:</a:t>
            </a:r>
            <a:endParaRPr sz="2500">
              <a:latin typeface="Calibri"/>
              <a:cs typeface="Calibri"/>
            </a:endParaRPr>
          </a:p>
          <a:p>
            <a:pPr marL="604520" lvl="1" indent="-189865">
              <a:lnSpc>
                <a:spcPct val="100000"/>
              </a:lnSpc>
              <a:spcBef>
                <a:spcPts val="185"/>
              </a:spcBef>
              <a:buChar char="•"/>
              <a:tabLst>
                <a:tab pos="604520" algn="l"/>
              </a:tabLst>
            </a:pPr>
            <a:r>
              <a:rPr sz="2100" spc="-5" dirty="0">
                <a:solidFill>
                  <a:srgbClr val="E77A30"/>
                </a:solidFill>
                <a:latin typeface="Calibri"/>
                <a:cs typeface="Calibri"/>
              </a:rPr>
              <a:t>git clone</a:t>
            </a:r>
            <a:r>
              <a:rPr sz="2100" spc="100" dirty="0">
                <a:solidFill>
                  <a:srgbClr val="E77A3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E77A30"/>
                </a:solidFill>
                <a:latin typeface="Calibri"/>
                <a:cs typeface="Calibri"/>
                <a:hlinkClick r:id="rId5"/>
              </a:rPr>
              <a:t>http://github.com/matthewmccullough/hellogitworld.git</a:t>
            </a:r>
            <a:endParaRPr sz="2100">
              <a:latin typeface="Calibri"/>
              <a:cs typeface="Calibri"/>
            </a:endParaRPr>
          </a:p>
          <a:p>
            <a:pPr marL="198755" indent="-186055">
              <a:lnSpc>
                <a:spcPct val="100000"/>
              </a:lnSpc>
              <a:spcBef>
                <a:spcPts val="520"/>
              </a:spcBef>
              <a:buChar char="•"/>
              <a:tabLst>
                <a:tab pos="198755" algn="l"/>
              </a:tabLst>
            </a:pP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clone </a:t>
            </a:r>
            <a:r>
              <a:rPr sz="2500" spc="-35" dirty="0">
                <a:latin typeface="Calibri"/>
                <a:cs typeface="Calibri"/>
              </a:rPr>
              <a:t>command </a:t>
            </a:r>
            <a:r>
              <a:rPr sz="2500" spc="-20" dirty="0">
                <a:latin typeface="Calibri"/>
                <a:cs typeface="Calibri"/>
              </a:rPr>
              <a:t>performs </a:t>
            </a:r>
            <a:r>
              <a:rPr sz="2500" spc="-25" dirty="0">
                <a:latin typeface="Calibri"/>
                <a:cs typeface="Calibri"/>
              </a:rPr>
              <a:t>several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subtasks: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756" y="2843783"/>
            <a:ext cx="10120630" cy="243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0710" marR="250190" indent="-189230">
              <a:lnSpc>
                <a:spcPts val="2280"/>
              </a:lnSpc>
              <a:buChar char="•"/>
              <a:tabLst>
                <a:tab pos="607695" algn="l"/>
              </a:tabLst>
            </a:pPr>
            <a:r>
              <a:rPr sz="2100" spc="-15" dirty="0">
                <a:solidFill>
                  <a:srgbClr val="020001"/>
                </a:solidFill>
                <a:latin typeface="Calibri"/>
                <a:cs typeface="Calibri"/>
              </a:rPr>
              <a:t>Sets </a:t>
            </a:r>
            <a:r>
              <a:rPr sz="2100" spc="-25" dirty="0">
                <a:solidFill>
                  <a:srgbClr val="020001"/>
                </a:solidFill>
                <a:latin typeface="Calibri"/>
                <a:cs typeface="Calibri"/>
              </a:rPr>
              <a:t>up </a:t>
            </a:r>
            <a:r>
              <a:rPr sz="2100" spc="5" dirty="0">
                <a:solidFill>
                  <a:srgbClr val="020001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020001"/>
                </a:solidFill>
                <a:latin typeface="Calibri"/>
                <a:cs typeface="Calibri"/>
              </a:rPr>
              <a:t>remote </a:t>
            </a:r>
            <a:r>
              <a:rPr sz="2100" spc="-60" dirty="0">
                <a:solidFill>
                  <a:srgbClr val="020001"/>
                </a:solidFill>
                <a:latin typeface="Calibri"/>
                <a:cs typeface="Calibri"/>
              </a:rPr>
              <a:t>(a </a:t>
            </a:r>
            <a:r>
              <a:rPr sz="2100" spc="-30" dirty="0">
                <a:solidFill>
                  <a:srgbClr val="020001"/>
                </a:solidFill>
                <a:latin typeface="Calibri"/>
                <a:cs typeface="Calibri"/>
              </a:rPr>
              <a:t>Git </a:t>
            </a:r>
            <a:r>
              <a:rPr sz="2100" spc="-10" dirty="0">
                <a:solidFill>
                  <a:srgbClr val="020001"/>
                </a:solidFill>
                <a:latin typeface="Calibri"/>
                <a:cs typeface="Calibri"/>
              </a:rPr>
              <a:t>repository </a:t>
            </a:r>
            <a:r>
              <a:rPr sz="2100" dirty="0">
                <a:solidFill>
                  <a:srgbClr val="020001"/>
                </a:solidFill>
                <a:latin typeface="Calibri"/>
                <a:cs typeface="Calibri"/>
              </a:rPr>
              <a:t>address </a:t>
            </a:r>
            <a:r>
              <a:rPr sz="2100" spc="-10" dirty="0">
                <a:solidFill>
                  <a:srgbClr val="020001"/>
                </a:solidFill>
                <a:latin typeface="Calibri"/>
                <a:cs typeface="Calibri"/>
              </a:rPr>
              <a:t>bookmark) </a:t>
            </a:r>
            <a:r>
              <a:rPr sz="2100" spc="-5" dirty="0">
                <a:solidFill>
                  <a:srgbClr val="020001"/>
                </a:solidFill>
                <a:latin typeface="Calibri"/>
                <a:cs typeface="Calibri"/>
              </a:rPr>
              <a:t>named origin that points </a:t>
            </a:r>
            <a:r>
              <a:rPr sz="2100" spc="-10" dirty="0">
                <a:solidFill>
                  <a:srgbClr val="020001"/>
                </a:solidFill>
                <a:latin typeface="Calibri"/>
                <a:cs typeface="Calibri"/>
              </a:rPr>
              <a:t>to </a:t>
            </a:r>
            <a:r>
              <a:rPr sz="2100" spc="-15" dirty="0">
                <a:solidFill>
                  <a:srgbClr val="020001"/>
                </a:solidFill>
                <a:latin typeface="Calibri"/>
                <a:cs typeface="Calibri"/>
              </a:rPr>
              <a:t>the  </a:t>
            </a:r>
            <a:r>
              <a:rPr sz="2100" dirty="0">
                <a:solidFill>
                  <a:srgbClr val="020002"/>
                </a:solidFill>
                <a:latin typeface="Calibri"/>
                <a:cs typeface="Calibri"/>
              </a:rPr>
              <a:t>location</a:t>
            </a:r>
            <a:r>
              <a:rPr sz="2100" spc="55" dirty="0">
                <a:solidFill>
                  <a:srgbClr val="02000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  <a:hlinkClick r:id="rId5"/>
              </a:rPr>
              <a:t>http://github.com/matthewmccullough/hellogitworld.git</a:t>
            </a:r>
            <a:endParaRPr sz="2100">
              <a:latin typeface="Calibri"/>
              <a:cs typeface="Calibri"/>
            </a:endParaRPr>
          </a:p>
          <a:p>
            <a:pPr marL="603885" indent="-192405">
              <a:lnSpc>
                <a:spcPct val="100000"/>
              </a:lnSpc>
              <a:spcBef>
                <a:spcPts val="160"/>
              </a:spcBef>
              <a:buChar char="•"/>
              <a:tabLst>
                <a:tab pos="604520" algn="l"/>
              </a:tabLst>
            </a:pPr>
            <a:r>
              <a:rPr sz="2100" spc="-15" dirty="0">
                <a:solidFill>
                  <a:srgbClr val="020002"/>
                </a:solidFill>
                <a:latin typeface="Calibri"/>
                <a:cs typeface="Calibri"/>
              </a:rPr>
              <a:t>Asks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this </a:t>
            </a:r>
            <a:r>
              <a:rPr sz="2100" dirty="0">
                <a:solidFill>
                  <a:srgbClr val="020002"/>
                </a:solidFill>
                <a:latin typeface="Calibri"/>
                <a:cs typeface="Calibri"/>
              </a:rPr>
              <a:t>location </a:t>
            </a:r>
            <a:r>
              <a:rPr sz="2100" spc="-15" dirty="0">
                <a:solidFill>
                  <a:srgbClr val="020002"/>
                </a:solidFill>
                <a:latin typeface="Calibri"/>
                <a:cs typeface="Calibri"/>
              </a:rPr>
              <a:t>for </a:t>
            </a: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contents </a:t>
            </a:r>
            <a:r>
              <a:rPr sz="2100" dirty="0">
                <a:solidFill>
                  <a:srgbClr val="020002"/>
                </a:solidFill>
                <a:latin typeface="Calibri"/>
                <a:cs typeface="Calibri"/>
              </a:rPr>
              <a:t>of its </a:t>
            </a: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entire</a:t>
            </a:r>
            <a:r>
              <a:rPr sz="2100" spc="135" dirty="0">
                <a:solidFill>
                  <a:srgbClr val="020002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repository.</a:t>
            </a:r>
            <a:endParaRPr sz="2100">
              <a:latin typeface="Calibri"/>
              <a:cs typeface="Calibri"/>
            </a:endParaRPr>
          </a:p>
          <a:p>
            <a:pPr marL="610235" indent="-198755">
              <a:lnSpc>
                <a:spcPct val="100000"/>
              </a:lnSpc>
              <a:spcBef>
                <a:spcPts val="190"/>
              </a:spcBef>
              <a:buChar char="•"/>
              <a:tabLst>
                <a:tab pos="609600" algn="l"/>
                <a:tab pos="610235" algn="l"/>
              </a:tabLst>
            </a:pPr>
            <a:r>
              <a:rPr sz="2100" spc="-35" dirty="0">
                <a:solidFill>
                  <a:srgbClr val="010003"/>
                </a:solidFill>
                <a:latin typeface="Calibri"/>
                <a:cs typeface="Calibri"/>
              </a:rPr>
              <a:t>Git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copies those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objects to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the </a:t>
            </a:r>
            <a:r>
              <a:rPr sz="2100" spc="5" dirty="0">
                <a:solidFill>
                  <a:srgbClr val="010003"/>
                </a:solidFill>
                <a:latin typeface="Calibri"/>
                <a:cs typeface="Calibri"/>
              </a:rPr>
              <a:t>requester's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local</a:t>
            </a:r>
            <a:r>
              <a:rPr sz="2100" spc="80" dirty="0">
                <a:solidFill>
                  <a:srgbClr val="01000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disk.</a:t>
            </a:r>
            <a:endParaRPr sz="2100">
              <a:latin typeface="Calibri"/>
              <a:cs typeface="Calibri"/>
            </a:endParaRPr>
          </a:p>
          <a:p>
            <a:pPr marL="607060" indent="-195580">
              <a:lnSpc>
                <a:spcPct val="100000"/>
              </a:lnSpc>
              <a:spcBef>
                <a:spcPts val="180"/>
              </a:spcBef>
              <a:buChar char="•"/>
              <a:tabLst>
                <a:tab pos="607695" algn="l"/>
              </a:tabLst>
            </a:pP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Switches to </a:t>
            </a:r>
            <a:r>
              <a:rPr sz="2100" spc="5" dirty="0">
                <a:solidFill>
                  <a:srgbClr val="010003"/>
                </a:solidFill>
                <a:latin typeface="Calibri"/>
                <a:cs typeface="Calibri"/>
              </a:rPr>
              <a:t>a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branch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named</a:t>
            </a:r>
            <a:r>
              <a:rPr sz="2100" spc="-35" dirty="0">
                <a:solidFill>
                  <a:srgbClr val="010003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master</a:t>
            </a:r>
            <a:endParaRPr sz="2100">
              <a:latin typeface="Calibri"/>
              <a:cs typeface="Calibri"/>
            </a:endParaRPr>
          </a:p>
          <a:p>
            <a:pPr marL="203200" marR="5080" indent="-190500">
              <a:lnSpc>
                <a:spcPts val="2640"/>
              </a:lnSpc>
              <a:spcBef>
                <a:spcPts val="925"/>
              </a:spcBef>
              <a:buChar char="•"/>
              <a:tabLst>
                <a:tab pos="198755" algn="l"/>
              </a:tabLst>
            </a:pPr>
            <a:r>
              <a:rPr sz="2500" spc="-15" dirty="0">
                <a:latin typeface="Calibri"/>
                <a:cs typeface="Calibri"/>
              </a:rPr>
              <a:t>The local </a:t>
            </a:r>
            <a:r>
              <a:rPr sz="2500" spc="-40" dirty="0">
                <a:latin typeface="Calibri"/>
                <a:cs typeface="Calibri"/>
              </a:rPr>
              <a:t>copy </a:t>
            </a:r>
            <a:r>
              <a:rPr sz="2500" spc="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this </a:t>
            </a:r>
            <a:r>
              <a:rPr sz="2500" spc="-30" dirty="0">
                <a:latin typeface="Calibri"/>
                <a:cs typeface="Calibri"/>
              </a:rPr>
              <a:t>repo </a:t>
            </a:r>
            <a:r>
              <a:rPr sz="2500" spc="-25" dirty="0">
                <a:latin typeface="Calibri"/>
                <a:cs typeface="Calibri"/>
              </a:rPr>
              <a:t>is </a:t>
            </a:r>
            <a:r>
              <a:rPr sz="2500" spc="-30" dirty="0">
                <a:latin typeface="Calibri"/>
                <a:cs typeface="Calibri"/>
              </a:rPr>
              <a:t>now </a:t>
            </a:r>
            <a:r>
              <a:rPr sz="2500" spc="-35" dirty="0">
                <a:latin typeface="Calibri"/>
                <a:cs typeface="Calibri"/>
              </a:rPr>
              <a:t>ready </a:t>
            </a:r>
            <a:r>
              <a:rPr sz="2500" spc="-5" dirty="0">
                <a:latin typeface="Calibri"/>
                <a:cs typeface="Calibri"/>
              </a:rPr>
              <a:t>to </a:t>
            </a:r>
            <a:r>
              <a:rPr sz="2500" spc="-35" dirty="0">
                <a:latin typeface="Calibri"/>
                <a:cs typeface="Calibri"/>
              </a:rPr>
              <a:t>have </a:t>
            </a:r>
            <a:r>
              <a:rPr sz="2500" spc="-20" dirty="0">
                <a:latin typeface="Calibri"/>
                <a:cs typeface="Calibri"/>
              </a:rPr>
              <a:t>edits </a:t>
            </a:r>
            <a:r>
              <a:rPr sz="2500" spc="-55" dirty="0">
                <a:latin typeface="Calibri"/>
                <a:cs typeface="Calibri"/>
              </a:rPr>
              <a:t>made, </a:t>
            </a:r>
            <a:r>
              <a:rPr sz="2500" spc="-15" dirty="0">
                <a:latin typeface="Calibri"/>
                <a:cs typeface="Calibri"/>
              </a:rPr>
              <a:t>branches </a:t>
            </a:r>
            <a:r>
              <a:rPr sz="2500" spc="-40" dirty="0">
                <a:latin typeface="Calibri"/>
                <a:cs typeface="Calibri"/>
              </a:rPr>
              <a:t>created,  </a:t>
            </a:r>
            <a:r>
              <a:rPr sz="2500" spc="-25" dirty="0">
                <a:latin typeface="Calibri"/>
                <a:cs typeface="Calibri"/>
              </a:rPr>
              <a:t>and commits </a:t>
            </a:r>
            <a:r>
              <a:rPr sz="2500" spc="-20" dirty="0">
                <a:latin typeface="Calibri"/>
                <a:cs typeface="Calibri"/>
              </a:rPr>
              <a:t>issued </a:t>
            </a:r>
            <a:r>
              <a:rPr sz="2500" spc="550" dirty="0">
                <a:latin typeface="Calibri"/>
                <a:cs typeface="Calibri"/>
              </a:rPr>
              <a:t>-</a:t>
            </a:r>
            <a:r>
              <a:rPr sz="2500" spc="-14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all </a:t>
            </a:r>
            <a:r>
              <a:rPr sz="2500" spc="-20" dirty="0">
                <a:latin typeface="Calibri"/>
                <a:cs typeface="Calibri"/>
              </a:rPr>
              <a:t>while </a:t>
            </a:r>
            <a:r>
              <a:rPr sz="2500" spc="-15" dirty="0">
                <a:latin typeface="Calibri"/>
                <a:cs typeface="Calibri"/>
              </a:rPr>
              <a:t>online </a:t>
            </a:r>
            <a:r>
              <a:rPr sz="2500" spc="-20" dirty="0">
                <a:latin typeface="Calibri"/>
                <a:cs typeface="Calibri"/>
              </a:rPr>
              <a:t>or </a:t>
            </a:r>
            <a:r>
              <a:rPr sz="2500" spc="-45" dirty="0">
                <a:latin typeface="Calibri"/>
                <a:cs typeface="Calibri"/>
              </a:rPr>
              <a:t>offline.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47452" y="6517385"/>
            <a:ext cx="16256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878787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10655" y="3181985"/>
            <a:ext cx="3560065" cy="1402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091" y="883411"/>
            <a:ext cx="8686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-30" dirty="0">
                <a:latin typeface="Arial Narrow"/>
                <a:cs typeface="Arial Narrow"/>
              </a:rPr>
              <a:t>DIFF</a:t>
            </a:r>
            <a:endParaRPr sz="3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6" y="1659128"/>
            <a:ext cx="905510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>
              <a:lnSpc>
                <a:spcPts val="2660"/>
              </a:lnSpc>
              <a:buChar char="•"/>
              <a:tabLst>
                <a:tab pos="201930" algn="l"/>
              </a:tabLst>
            </a:pPr>
            <a:r>
              <a:rPr sz="2450" b="1" spc="-95" dirty="0">
                <a:latin typeface="Calibri"/>
                <a:cs typeface="Calibri"/>
              </a:rPr>
              <a:t>A </a:t>
            </a:r>
            <a:r>
              <a:rPr sz="2450" b="1" spc="-35" dirty="0">
                <a:latin typeface="Calibri"/>
                <a:cs typeface="Calibri"/>
              </a:rPr>
              <a:t>patch-style </a:t>
            </a:r>
            <a:r>
              <a:rPr sz="2450" b="1" spc="-45" dirty="0">
                <a:latin typeface="Calibri"/>
                <a:cs typeface="Calibri"/>
              </a:rPr>
              <a:t>view </a:t>
            </a:r>
            <a:r>
              <a:rPr sz="2450" b="1" spc="-30" dirty="0">
                <a:latin typeface="Calibri"/>
                <a:cs typeface="Calibri"/>
              </a:rPr>
              <a:t>of </a:t>
            </a:r>
            <a:r>
              <a:rPr sz="2450" b="1" spc="-20" dirty="0">
                <a:latin typeface="Calibri"/>
                <a:cs typeface="Calibri"/>
              </a:rPr>
              <a:t>the </a:t>
            </a:r>
            <a:r>
              <a:rPr sz="2450" b="1" spc="-15" dirty="0">
                <a:latin typeface="Calibri"/>
                <a:cs typeface="Calibri"/>
              </a:rPr>
              <a:t>difference </a:t>
            </a:r>
            <a:r>
              <a:rPr sz="2450" b="1" spc="-55" dirty="0">
                <a:latin typeface="Calibri"/>
                <a:cs typeface="Calibri"/>
              </a:rPr>
              <a:t>between </a:t>
            </a:r>
            <a:r>
              <a:rPr sz="2450" b="1" spc="-25" dirty="0">
                <a:latin typeface="Calibri"/>
                <a:cs typeface="Calibri"/>
              </a:rPr>
              <a:t>the </a:t>
            </a:r>
            <a:r>
              <a:rPr sz="2450" b="1" spc="-20" dirty="0">
                <a:latin typeface="Calibri"/>
                <a:cs typeface="Calibri"/>
              </a:rPr>
              <a:t>currently </a:t>
            </a:r>
            <a:r>
              <a:rPr sz="2450" b="1" spc="-25" dirty="0">
                <a:latin typeface="Calibri"/>
                <a:cs typeface="Calibri"/>
              </a:rPr>
              <a:t>edited </a:t>
            </a:r>
            <a:r>
              <a:rPr sz="2450" b="1" spc="-5" dirty="0">
                <a:latin typeface="Calibri"/>
                <a:cs typeface="Calibri"/>
              </a:rPr>
              <a:t>and  </a:t>
            </a:r>
            <a:r>
              <a:rPr sz="2450" b="1" spc="-20" dirty="0">
                <a:latin typeface="Calibri"/>
                <a:cs typeface="Calibri"/>
              </a:rPr>
              <a:t>committed</a:t>
            </a:r>
            <a:r>
              <a:rPr sz="2450" b="1" spc="-100" dirty="0">
                <a:latin typeface="Calibri"/>
                <a:cs typeface="Calibri"/>
              </a:rPr>
              <a:t> </a:t>
            </a:r>
            <a:r>
              <a:rPr sz="2450" b="1" spc="-25" dirty="0">
                <a:latin typeface="Calibri"/>
                <a:cs typeface="Calibri"/>
              </a:rPr>
              <a:t>files</a:t>
            </a:r>
            <a:endParaRPr sz="2450">
              <a:latin typeface="Calibri"/>
              <a:cs typeface="Calibri"/>
            </a:endParaRPr>
          </a:p>
          <a:p>
            <a:pPr marL="603885" lvl="1" indent="-192405">
              <a:lnSpc>
                <a:spcPct val="100000"/>
              </a:lnSpc>
              <a:spcBef>
                <a:spcPts val="385"/>
              </a:spcBef>
              <a:buChar char="•"/>
              <a:tabLst>
                <a:tab pos="604520" algn="l"/>
              </a:tabLst>
            </a:pPr>
            <a:r>
              <a:rPr sz="1850" b="1" spc="-130" dirty="0">
                <a:solidFill>
                  <a:srgbClr val="E67A31"/>
                </a:solidFill>
                <a:latin typeface="Tahoma"/>
                <a:cs typeface="Tahoma"/>
              </a:rPr>
              <a:t>git</a:t>
            </a:r>
            <a:r>
              <a:rPr sz="1850" b="1" spc="-45" dirty="0">
                <a:solidFill>
                  <a:srgbClr val="E67A31"/>
                </a:solidFill>
                <a:latin typeface="Tahoma"/>
                <a:cs typeface="Tahoma"/>
              </a:rPr>
              <a:t> </a:t>
            </a:r>
            <a:r>
              <a:rPr sz="1850" b="1" spc="-100" dirty="0">
                <a:solidFill>
                  <a:srgbClr val="E67A31"/>
                </a:solidFill>
                <a:latin typeface="Tahoma"/>
                <a:cs typeface="Tahoma"/>
              </a:rPr>
              <a:t>diff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50500" y="6511035"/>
            <a:ext cx="15367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8A8888"/>
                </a:solidFill>
                <a:latin typeface="Arial Narrow"/>
                <a:cs typeface="Arial Narrow"/>
              </a:rPr>
              <a:t>21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043" y="886333"/>
            <a:ext cx="79946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-114" dirty="0">
                <a:latin typeface="Calibri"/>
                <a:cs typeface="Calibri"/>
              </a:rPr>
              <a:t>LOG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660" y="1616583"/>
            <a:ext cx="6607809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450" b="1" spc="-10" dirty="0">
                <a:latin typeface="Calibri"/>
                <a:cs typeface="Calibri"/>
              </a:rPr>
              <a:t>The </a:t>
            </a:r>
            <a:r>
              <a:rPr sz="2450" b="1" spc="-15" dirty="0">
                <a:latin typeface="Calibri"/>
                <a:cs typeface="Calibri"/>
              </a:rPr>
              <a:t>full </a:t>
            </a:r>
            <a:r>
              <a:rPr sz="2450" b="1" spc="-35" dirty="0">
                <a:latin typeface="Calibri"/>
                <a:cs typeface="Calibri"/>
              </a:rPr>
              <a:t>list </a:t>
            </a:r>
            <a:r>
              <a:rPr sz="2450" b="1" spc="-40" dirty="0">
                <a:latin typeface="Calibri"/>
                <a:cs typeface="Calibri"/>
              </a:rPr>
              <a:t>of </a:t>
            </a:r>
            <a:r>
              <a:rPr sz="2450" b="1" spc="-15" dirty="0">
                <a:latin typeface="Calibri"/>
                <a:cs typeface="Calibri"/>
              </a:rPr>
              <a:t>changes since </a:t>
            </a:r>
            <a:r>
              <a:rPr sz="2450" b="1" spc="-20" dirty="0">
                <a:latin typeface="Calibri"/>
                <a:cs typeface="Calibri"/>
              </a:rPr>
              <a:t>the </a:t>
            </a:r>
            <a:r>
              <a:rPr sz="2450" b="1" spc="-35" dirty="0">
                <a:latin typeface="Calibri"/>
                <a:cs typeface="Calibri"/>
              </a:rPr>
              <a:t>beginning </a:t>
            </a:r>
            <a:r>
              <a:rPr sz="2450" b="1" spc="-25" dirty="0">
                <a:latin typeface="Calibri"/>
                <a:cs typeface="Calibri"/>
              </a:rPr>
              <a:t>of</a:t>
            </a:r>
            <a:r>
              <a:rPr sz="2450" b="1" spc="105" dirty="0">
                <a:latin typeface="Calibri"/>
                <a:cs typeface="Calibri"/>
              </a:rPr>
              <a:t> </a:t>
            </a:r>
            <a:r>
              <a:rPr sz="2450" b="1" spc="-55" dirty="0">
                <a:latin typeface="Calibri"/>
                <a:cs typeface="Calibri"/>
              </a:rPr>
              <a:t>time: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995" y="2014728"/>
            <a:ext cx="284670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har char="•"/>
              <a:tabLst>
                <a:tab pos="203835" algn="l"/>
              </a:tabLst>
            </a:pPr>
            <a:r>
              <a:rPr sz="2100" b="1" spc="-20" dirty="0">
                <a:solidFill>
                  <a:srgbClr val="E67A2F"/>
                </a:solidFill>
                <a:latin typeface="Calibri"/>
                <a:cs typeface="Calibri"/>
              </a:rPr>
              <a:t>git</a:t>
            </a:r>
            <a:r>
              <a:rPr sz="2100" b="1" spc="5" dirty="0">
                <a:solidFill>
                  <a:srgbClr val="E67A2F"/>
                </a:solidFill>
                <a:latin typeface="Calibri"/>
                <a:cs typeface="Calibri"/>
              </a:rPr>
              <a:t> </a:t>
            </a:r>
            <a:r>
              <a:rPr sz="2100" b="1" spc="-60" dirty="0">
                <a:solidFill>
                  <a:srgbClr val="E67A2F"/>
                </a:solidFill>
                <a:latin typeface="Calibri"/>
                <a:cs typeface="Calibri"/>
              </a:rPr>
              <a:t>log</a:t>
            </a:r>
            <a:endParaRPr sz="2100">
              <a:latin typeface="Calibri"/>
              <a:cs typeface="Calibri"/>
            </a:endParaRPr>
          </a:p>
          <a:p>
            <a:pPr marL="203200" indent="-190500">
              <a:lnSpc>
                <a:spcPct val="100000"/>
              </a:lnSpc>
              <a:spcBef>
                <a:spcPts val="200"/>
              </a:spcBef>
              <a:buChar char="•"/>
              <a:tabLst>
                <a:tab pos="203835" algn="l"/>
              </a:tabLst>
            </a:pPr>
            <a:r>
              <a:rPr sz="2100" b="1" spc="-20" dirty="0">
                <a:solidFill>
                  <a:srgbClr val="E77A30"/>
                </a:solidFill>
                <a:latin typeface="Calibri"/>
                <a:cs typeface="Calibri"/>
              </a:rPr>
              <a:t>git </a:t>
            </a:r>
            <a:r>
              <a:rPr sz="2100" b="1" spc="-65" dirty="0">
                <a:solidFill>
                  <a:srgbClr val="E77A30"/>
                </a:solidFill>
                <a:latin typeface="Calibri"/>
                <a:cs typeface="Calibri"/>
              </a:rPr>
              <a:t>log</a:t>
            </a:r>
            <a:r>
              <a:rPr sz="2100" b="1" spc="105" dirty="0">
                <a:solidFill>
                  <a:srgbClr val="E77A30"/>
                </a:solidFill>
                <a:latin typeface="Calibri"/>
                <a:cs typeface="Calibri"/>
              </a:rPr>
              <a:t> </a:t>
            </a:r>
            <a:r>
              <a:rPr sz="2100" b="1" spc="-25" dirty="0">
                <a:solidFill>
                  <a:srgbClr val="E77A30"/>
                </a:solidFill>
                <a:latin typeface="Calibri"/>
                <a:cs typeface="Calibri"/>
              </a:rPr>
              <a:t>--since=yesterday</a:t>
            </a:r>
            <a:endParaRPr sz="2100">
              <a:latin typeface="Calibri"/>
              <a:cs typeface="Calibri"/>
            </a:endParaRPr>
          </a:p>
          <a:p>
            <a:pPr marL="203200" indent="-190500">
              <a:lnSpc>
                <a:spcPct val="100000"/>
              </a:lnSpc>
              <a:spcBef>
                <a:spcPts val="175"/>
              </a:spcBef>
              <a:buChar char="•"/>
              <a:tabLst>
                <a:tab pos="203835" algn="l"/>
              </a:tabLst>
            </a:pPr>
            <a:r>
              <a:rPr sz="2100" b="1" spc="-20" dirty="0">
                <a:solidFill>
                  <a:srgbClr val="E87A2F"/>
                </a:solidFill>
                <a:latin typeface="Calibri"/>
                <a:cs typeface="Calibri"/>
              </a:rPr>
              <a:t>git </a:t>
            </a:r>
            <a:r>
              <a:rPr sz="2100" b="1" spc="-65" dirty="0">
                <a:solidFill>
                  <a:srgbClr val="E87A2F"/>
                </a:solidFill>
                <a:latin typeface="Calibri"/>
                <a:cs typeface="Calibri"/>
              </a:rPr>
              <a:t>log</a:t>
            </a:r>
            <a:r>
              <a:rPr sz="2100" b="1" spc="90" dirty="0">
                <a:solidFill>
                  <a:srgbClr val="E87A2F"/>
                </a:solidFill>
                <a:latin typeface="Calibri"/>
                <a:cs typeface="Calibri"/>
              </a:rPr>
              <a:t> </a:t>
            </a:r>
            <a:r>
              <a:rPr sz="2100" b="1" spc="-25" dirty="0">
                <a:solidFill>
                  <a:srgbClr val="E87A2F"/>
                </a:solidFill>
                <a:latin typeface="Calibri"/>
                <a:cs typeface="Calibri"/>
              </a:rPr>
              <a:t>--since=2weeks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3515" y="6514338"/>
            <a:ext cx="16002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878686"/>
                </a:solidFill>
                <a:latin typeface="Impact"/>
                <a:cs typeface="Impact"/>
              </a:rPr>
              <a:t>22</a:t>
            </a:r>
            <a:endParaRPr sz="105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43" y="881507"/>
            <a:ext cx="138176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-570" dirty="0">
                <a:latin typeface="Palatino Linotype"/>
                <a:cs typeface="Palatino Linotype"/>
              </a:rPr>
              <a:t>BLAME</a:t>
            </a:r>
            <a:endParaRPr sz="3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" y="1616709"/>
            <a:ext cx="804735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450" b="1" spc="10" dirty="0">
                <a:latin typeface="Calibri"/>
                <a:cs typeface="Calibri"/>
              </a:rPr>
              <a:t>To </a:t>
            </a:r>
            <a:r>
              <a:rPr sz="2450" b="1" spc="-15" dirty="0">
                <a:latin typeface="Calibri"/>
                <a:cs typeface="Calibri"/>
              </a:rPr>
              <a:t>discover </a:t>
            </a:r>
            <a:r>
              <a:rPr sz="2450" b="1" spc="-85" dirty="0">
                <a:latin typeface="Calibri"/>
                <a:cs typeface="Calibri"/>
              </a:rPr>
              <a:t>why,  </a:t>
            </a:r>
            <a:r>
              <a:rPr sz="2450" b="1" spc="-55" dirty="0">
                <a:latin typeface="Calibri"/>
                <a:cs typeface="Calibri"/>
              </a:rPr>
              <a:t>when </a:t>
            </a:r>
            <a:r>
              <a:rPr sz="2450" b="1" spc="-60" dirty="0">
                <a:latin typeface="Calibri"/>
                <a:cs typeface="Calibri"/>
              </a:rPr>
              <a:t>and  </a:t>
            </a:r>
            <a:r>
              <a:rPr sz="2450" b="1" spc="-100" dirty="0">
                <a:latin typeface="Calibri"/>
                <a:cs typeface="Calibri"/>
              </a:rPr>
              <a:t>by </a:t>
            </a:r>
            <a:r>
              <a:rPr sz="2450" b="1" spc="-85" dirty="0">
                <a:latin typeface="Calibri"/>
                <a:cs typeface="Calibri"/>
              </a:rPr>
              <a:t>whom </a:t>
            </a:r>
            <a:r>
              <a:rPr sz="2450" b="1" spc="-65" dirty="0">
                <a:latin typeface="Calibri"/>
                <a:cs typeface="Calibri"/>
              </a:rPr>
              <a:t>a </a:t>
            </a:r>
            <a:r>
              <a:rPr sz="2450" b="1" spc="-30" dirty="0">
                <a:latin typeface="Calibri"/>
                <a:cs typeface="Calibri"/>
              </a:rPr>
              <a:t>certain </a:t>
            </a:r>
            <a:r>
              <a:rPr sz="2450" b="1" spc="-65" dirty="0">
                <a:latin typeface="Calibri"/>
                <a:cs typeface="Calibri"/>
              </a:rPr>
              <a:t>line </a:t>
            </a:r>
            <a:r>
              <a:rPr sz="2450" b="1" spc="-55" dirty="0">
                <a:latin typeface="Calibri"/>
                <a:cs typeface="Calibri"/>
              </a:rPr>
              <a:t>was</a:t>
            </a:r>
            <a:r>
              <a:rPr sz="2450" b="1" spc="365" dirty="0">
                <a:latin typeface="Calibri"/>
                <a:cs typeface="Calibri"/>
              </a:rPr>
              <a:t> </a:t>
            </a:r>
            <a:r>
              <a:rPr sz="2450" b="1" spc="-35" dirty="0">
                <a:latin typeface="Calibri"/>
                <a:cs typeface="Calibri"/>
              </a:rPr>
              <a:t>added</a:t>
            </a:r>
            <a:endParaRPr sz="245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505"/>
              </a:spcBef>
              <a:buSzPct val="94444"/>
              <a:buFont typeface="Arial"/>
              <a:buChar char="•"/>
              <a:tabLst>
                <a:tab pos="610235" algn="l"/>
              </a:tabLst>
            </a:pPr>
            <a:r>
              <a:rPr sz="1800" b="1" spc="-20" dirty="0">
                <a:solidFill>
                  <a:srgbClr val="E67A30"/>
                </a:solidFill>
                <a:latin typeface="Century Gothic"/>
                <a:cs typeface="Century Gothic"/>
              </a:rPr>
              <a:t>git </a:t>
            </a:r>
            <a:r>
              <a:rPr sz="1800" b="1" spc="-100" dirty="0">
                <a:solidFill>
                  <a:srgbClr val="E67A30"/>
                </a:solidFill>
                <a:latin typeface="Century Gothic"/>
                <a:cs typeface="Century Gothic"/>
              </a:rPr>
              <a:t>blame</a:t>
            </a:r>
            <a:r>
              <a:rPr sz="1800" b="1" spc="110" dirty="0">
                <a:solidFill>
                  <a:srgbClr val="E67A30"/>
                </a:solidFill>
                <a:latin typeface="Century Gothic"/>
                <a:cs typeface="Century Gothic"/>
              </a:rPr>
              <a:t> </a:t>
            </a:r>
            <a:r>
              <a:rPr sz="1800" b="1" spc="-35" dirty="0">
                <a:solidFill>
                  <a:srgbClr val="E67A30"/>
                </a:solidFill>
                <a:latin typeface="Century Gothic"/>
                <a:cs typeface="Century Gothic"/>
              </a:rPr>
              <a:t>&lt;filename&gt;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0500" y="6514338"/>
            <a:ext cx="15049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solidFill>
                  <a:srgbClr val="868686"/>
                </a:solidFill>
                <a:latin typeface="Arial Narrow"/>
                <a:cs typeface="Arial Narrow"/>
              </a:rPr>
              <a:t>23</a:t>
            </a:r>
            <a:endParaRPr sz="10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63" y="883666"/>
            <a:ext cx="211963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-5" dirty="0">
                <a:latin typeface="Calibri"/>
                <a:cs typeface="Calibri"/>
              </a:rPr>
              <a:t>ABORTING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" y="1660779"/>
            <a:ext cx="9826625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marR="5080" indent="-193040">
              <a:lnSpc>
                <a:spcPts val="2640"/>
              </a:lnSpc>
              <a:buChar char="•"/>
              <a:tabLst>
                <a:tab pos="201930" algn="l"/>
              </a:tabLst>
            </a:pP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abort current </a:t>
            </a:r>
            <a:r>
              <a:rPr sz="2500" spc="-15" dirty="0">
                <a:latin typeface="Calibri"/>
                <a:cs typeface="Calibri"/>
              </a:rPr>
              <a:t>uncommitted </a:t>
            </a:r>
            <a:r>
              <a:rPr sz="2500" spc="-20" dirty="0">
                <a:latin typeface="Calibri"/>
                <a:cs typeface="Calibri"/>
              </a:rPr>
              <a:t>changes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25" dirty="0">
                <a:latin typeface="Calibri"/>
                <a:cs typeface="Calibri"/>
              </a:rPr>
              <a:t>restore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30" dirty="0">
                <a:latin typeface="Calibri"/>
                <a:cs typeface="Calibri"/>
              </a:rPr>
              <a:t>working copy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7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the  </a:t>
            </a:r>
            <a:r>
              <a:rPr sz="2500" spc="-20" dirty="0">
                <a:latin typeface="Calibri"/>
                <a:cs typeface="Calibri"/>
              </a:rPr>
              <a:t>last </a:t>
            </a:r>
            <a:r>
              <a:rPr sz="2500" spc="-15" dirty="0">
                <a:latin typeface="Calibri"/>
                <a:cs typeface="Calibri"/>
              </a:rPr>
              <a:t>committed</a:t>
            </a:r>
            <a:r>
              <a:rPr sz="2500" spc="-180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state:</a:t>
            </a:r>
            <a:endParaRPr sz="2500">
              <a:latin typeface="Calibri"/>
              <a:cs typeface="Calibri"/>
            </a:endParaRPr>
          </a:p>
          <a:p>
            <a:pPr marL="226060" indent="-213360">
              <a:lnSpc>
                <a:spcPct val="100000"/>
              </a:lnSpc>
              <a:spcBef>
                <a:spcPts val="495"/>
              </a:spcBef>
              <a:buChar char="•"/>
              <a:tabLst>
                <a:tab pos="225425" algn="l"/>
                <a:tab pos="226060" algn="l"/>
              </a:tabLst>
            </a:pPr>
            <a:r>
              <a:rPr sz="2500" spc="-45" dirty="0">
                <a:latin typeface="Calibri"/>
                <a:cs typeface="Calibri"/>
              </a:rPr>
              <a:t>Discards </a:t>
            </a:r>
            <a:r>
              <a:rPr sz="2500" spc="-10" dirty="0">
                <a:latin typeface="Calibri"/>
                <a:cs typeface="Calibri"/>
              </a:rPr>
              <a:t>all of </a:t>
            </a:r>
            <a:r>
              <a:rPr sz="2500" spc="-25" dirty="0">
                <a:latin typeface="Calibri"/>
                <a:cs typeface="Calibri"/>
              </a:rPr>
              <a:t>currently </a:t>
            </a:r>
            <a:r>
              <a:rPr sz="2500" spc="-15" dirty="0">
                <a:latin typeface="Calibri"/>
                <a:cs typeface="Calibri"/>
              </a:rPr>
              <a:t>uncommitted </a:t>
            </a:r>
            <a:r>
              <a:rPr sz="2500" spc="-35" dirty="0">
                <a:latin typeface="Calibri"/>
                <a:cs typeface="Calibri"/>
              </a:rPr>
              <a:t>{unstaged </a:t>
            </a:r>
            <a:r>
              <a:rPr sz="2500" spc="-15" dirty="0">
                <a:latin typeface="Calibri"/>
                <a:cs typeface="Calibri"/>
              </a:rPr>
              <a:t>or </a:t>
            </a:r>
            <a:r>
              <a:rPr sz="2500" spc="-35" dirty="0">
                <a:latin typeface="Calibri"/>
                <a:cs typeface="Calibri"/>
              </a:rPr>
              <a:t>staged)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changes:</a:t>
            </a:r>
            <a:endParaRPr sz="25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90"/>
              </a:spcBef>
              <a:buChar char="•"/>
              <a:tabLst>
                <a:tab pos="610235" algn="l"/>
              </a:tabLst>
            </a:pPr>
            <a:r>
              <a:rPr sz="2100" spc="-25" dirty="0">
                <a:solidFill>
                  <a:srgbClr val="E47A31"/>
                </a:solidFill>
                <a:latin typeface="Calibri"/>
                <a:cs typeface="Calibri"/>
              </a:rPr>
              <a:t>git </a:t>
            </a:r>
            <a:r>
              <a:rPr sz="2100" spc="-45" dirty="0">
                <a:solidFill>
                  <a:srgbClr val="E47A31"/>
                </a:solidFill>
                <a:latin typeface="Calibri"/>
                <a:cs typeface="Calibri"/>
              </a:rPr>
              <a:t>reset</a:t>
            </a:r>
            <a:r>
              <a:rPr sz="2100" spc="220" dirty="0">
                <a:solidFill>
                  <a:srgbClr val="E47A31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E47A31"/>
                </a:solidFill>
                <a:latin typeface="Calibri"/>
                <a:cs typeface="Calibri"/>
              </a:rPr>
              <a:t>--hard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3515" y="6514338"/>
            <a:ext cx="16129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5279" y="853438"/>
            <a:ext cx="841249" cy="841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437" y="890270"/>
            <a:ext cx="384873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b="1" spc="55" dirty="0">
                <a:latin typeface="Calibri"/>
                <a:cs typeface="Calibri"/>
              </a:rPr>
              <a:t>ADDING</a:t>
            </a:r>
            <a:r>
              <a:rPr sz="3650" b="1" spc="240" dirty="0">
                <a:latin typeface="Calibri"/>
                <a:cs typeface="Calibri"/>
              </a:rPr>
              <a:t> </a:t>
            </a:r>
            <a:r>
              <a:rPr sz="3650" b="1" spc="-10" dirty="0">
                <a:latin typeface="Calibri"/>
                <a:cs typeface="Calibri"/>
              </a:rPr>
              <a:t>{STAGING)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7800" y="6495402"/>
            <a:ext cx="182245" cy="2628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1050" spc="-10" dirty="0">
                <a:solidFill>
                  <a:srgbClr val="878A8A"/>
                </a:solidFill>
                <a:latin typeface="Gill Sans MT"/>
                <a:cs typeface="Gill Sans MT"/>
              </a:rPr>
              <a:t>25</a:t>
            </a:fld>
            <a:endParaRPr sz="10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6" y="1660144"/>
            <a:ext cx="9864090" cy="135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>
              <a:lnSpc>
                <a:spcPts val="2650"/>
              </a:lnSpc>
              <a:buChar char="•"/>
              <a:tabLst>
                <a:tab pos="205104" algn="l"/>
              </a:tabLst>
            </a:pPr>
            <a:r>
              <a:rPr sz="2500" spc="-30" dirty="0">
                <a:latin typeface="Calibri"/>
                <a:cs typeface="Calibri"/>
              </a:rPr>
              <a:t>When ready </a:t>
            </a:r>
            <a:r>
              <a:rPr sz="2500" dirty="0">
                <a:latin typeface="Calibri"/>
                <a:cs typeface="Calibri"/>
              </a:rPr>
              <a:t>to </a:t>
            </a:r>
            <a:r>
              <a:rPr sz="2500" spc="-70" dirty="0">
                <a:latin typeface="Calibri"/>
                <a:cs typeface="Calibri"/>
              </a:rPr>
              <a:t>put </a:t>
            </a:r>
            <a:r>
              <a:rPr sz="2500" spc="-25" dirty="0">
                <a:latin typeface="Calibri"/>
                <a:cs typeface="Calibri"/>
              </a:rPr>
              <a:t>files </a:t>
            </a:r>
            <a:r>
              <a:rPr sz="2500" spc="-15" dirty="0">
                <a:latin typeface="Calibri"/>
                <a:cs typeface="Calibri"/>
              </a:rPr>
              <a:t>into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next </a:t>
            </a:r>
            <a:r>
              <a:rPr sz="2500" spc="-50" dirty="0">
                <a:latin typeface="Calibri"/>
                <a:cs typeface="Calibri"/>
              </a:rPr>
              <a:t>commit, </a:t>
            </a:r>
            <a:r>
              <a:rPr sz="2500" spc="-15" dirty="0">
                <a:latin typeface="Calibri"/>
                <a:cs typeface="Calibri"/>
              </a:rPr>
              <a:t>they </a:t>
            </a:r>
            <a:r>
              <a:rPr sz="2500" spc="-20" dirty="0">
                <a:latin typeface="Calibri"/>
                <a:cs typeface="Calibri"/>
              </a:rPr>
              <a:t>must </a:t>
            </a:r>
            <a:r>
              <a:rPr sz="2500" spc="-25" dirty="0">
                <a:latin typeface="Calibri"/>
                <a:cs typeface="Calibri"/>
              </a:rPr>
              <a:t>first </a:t>
            </a:r>
            <a:r>
              <a:rPr sz="2500" spc="-114" dirty="0">
                <a:latin typeface="Calibri"/>
                <a:cs typeface="Calibri"/>
              </a:rPr>
              <a:t>be </a:t>
            </a:r>
            <a:r>
              <a:rPr sz="2500" spc="-15" dirty="0">
                <a:latin typeface="Calibri"/>
                <a:cs typeface="Calibri"/>
              </a:rPr>
              <a:t>staged </a:t>
            </a:r>
            <a:r>
              <a:rPr sz="2500" spc="-25" dirty="0">
                <a:latin typeface="Calibri"/>
                <a:cs typeface="Calibri"/>
              </a:rPr>
              <a:t>with  </a:t>
            </a:r>
            <a:r>
              <a:rPr sz="2500" spc="-15" dirty="0">
                <a:latin typeface="Calibri"/>
                <a:cs typeface="Calibri"/>
              </a:rPr>
              <a:t>the </a:t>
            </a:r>
            <a:r>
              <a:rPr sz="2500" spc="-30" dirty="0">
                <a:latin typeface="Calibri"/>
                <a:cs typeface="Calibri"/>
              </a:rPr>
              <a:t>add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command.</a:t>
            </a:r>
            <a:endParaRPr sz="2500">
              <a:latin typeface="Calibri"/>
              <a:cs typeface="Calibri"/>
            </a:endParaRPr>
          </a:p>
          <a:p>
            <a:pPr marL="603885" lvl="1" indent="-192405">
              <a:lnSpc>
                <a:spcPct val="100000"/>
              </a:lnSpc>
              <a:spcBef>
                <a:spcPts val="165"/>
              </a:spcBef>
              <a:buChar char="•"/>
              <a:tabLst>
                <a:tab pos="604520" algn="l"/>
              </a:tabLst>
            </a:pPr>
            <a:r>
              <a:rPr sz="2100" spc="15" dirty="0">
                <a:solidFill>
                  <a:srgbClr val="E77A30"/>
                </a:solidFill>
                <a:latin typeface="Gill Sans MT"/>
                <a:cs typeface="Gill Sans MT"/>
              </a:rPr>
              <a:t>git </a:t>
            </a:r>
            <a:r>
              <a:rPr sz="2100" spc="60" dirty="0">
                <a:solidFill>
                  <a:srgbClr val="E77A30"/>
                </a:solidFill>
                <a:latin typeface="Gill Sans MT"/>
                <a:cs typeface="Gill Sans MT"/>
              </a:rPr>
              <a:t>add</a:t>
            </a:r>
            <a:r>
              <a:rPr sz="2100" spc="-185" dirty="0">
                <a:solidFill>
                  <a:srgbClr val="E77A30"/>
                </a:solidFill>
                <a:latin typeface="Gill Sans MT"/>
                <a:cs typeface="Gill Sans MT"/>
              </a:rPr>
              <a:t> </a:t>
            </a:r>
            <a:r>
              <a:rPr sz="2100" spc="-150" dirty="0">
                <a:solidFill>
                  <a:srgbClr val="E77A30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  <a:p>
            <a:pPr marL="603885" lvl="1" indent="-192405">
              <a:lnSpc>
                <a:spcPct val="100000"/>
              </a:lnSpc>
              <a:spcBef>
                <a:spcPts val="190"/>
              </a:spcBef>
              <a:buChar char="•"/>
              <a:tabLst>
                <a:tab pos="604520" algn="l"/>
              </a:tabLst>
            </a:pPr>
            <a:r>
              <a:rPr sz="2100" spc="15" dirty="0">
                <a:solidFill>
                  <a:srgbClr val="E77930"/>
                </a:solidFill>
                <a:latin typeface="Gill Sans MT"/>
                <a:cs typeface="Gill Sans MT"/>
              </a:rPr>
              <a:t>git </a:t>
            </a:r>
            <a:r>
              <a:rPr sz="2100" spc="60" dirty="0">
                <a:solidFill>
                  <a:srgbClr val="E77930"/>
                </a:solidFill>
                <a:latin typeface="Gill Sans MT"/>
                <a:cs typeface="Gill Sans MT"/>
              </a:rPr>
              <a:t>add</a:t>
            </a:r>
            <a:r>
              <a:rPr sz="2100" spc="-310" dirty="0">
                <a:solidFill>
                  <a:srgbClr val="E77930"/>
                </a:solidFill>
                <a:latin typeface="Gill Sans MT"/>
                <a:cs typeface="Gill Sans MT"/>
              </a:rPr>
              <a:t> </a:t>
            </a:r>
            <a:r>
              <a:rPr sz="2100" spc="-135" dirty="0">
                <a:solidFill>
                  <a:srgbClr val="E77930"/>
                </a:solidFill>
                <a:latin typeface="Gill Sans MT"/>
                <a:cs typeface="Gill Sans MT"/>
              </a:rPr>
              <a:t>* </a:t>
            </a:r>
            <a:r>
              <a:rPr sz="2100" spc="30" dirty="0">
                <a:solidFill>
                  <a:srgbClr val="E77930"/>
                </a:solidFill>
                <a:latin typeface="Gill Sans MT"/>
                <a:cs typeface="Gill Sans MT"/>
              </a:rPr>
              <a:t>.java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6415" y="4474464"/>
            <a:ext cx="3145536" cy="160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804" y="883920"/>
            <a:ext cx="275399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10" dirty="0">
                <a:latin typeface="Calibri"/>
                <a:cs typeface="Calibri"/>
              </a:rPr>
              <a:t>COMMITTING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7800" y="6495402"/>
            <a:ext cx="182245" cy="2628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1050" spc="-10" dirty="0">
                <a:solidFill>
                  <a:srgbClr val="878A8A"/>
                </a:solidFill>
                <a:latin typeface="Gill Sans MT"/>
                <a:cs typeface="Gill Sans MT"/>
              </a:rPr>
              <a:t>26</a:t>
            </a:fld>
            <a:endParaRPr sz="10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08" y="1660906"/>
            <a:ext cx="9262110" cy="259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marR="5080" indent="-187960">
              <a:lnSpc>
                <a:spcPts val="2650"/>
              </a:lnSpc>
              <a:buChar char="•"/>
              <a:tabLst>
                <a:tab pos="210185" algn="l"/>
              </a:tabLst>
            </a:pPr>
            <a:r>
              <a:rPr sz="2500" spc="-25" dirty="0">
                <a:latin typeface="Calibri"/>
                <a:cs typeface="Calibri"/>
              </a:rPr>
              <a:t>Once </a:t>
            </a:r>
            <a:r>
              <a:rPr sz="2500" spc="-20" dirty="0">
                <a:latin typeface="Calibri"/>
                <a:cs typeface="Calibri"/>
              </a:rPr>
              <a:t>all </a:t>
            </a:r>
            <a:r>
              <a:rPr sz="2500" spc="-25" dirty="0">
                <a:latin typeface="Calibri"/>
                <a:cs typeface="Calibri"/>
              </a:rPr>
              <a:t>desired </a:t>
            </a:r>
            <a:r>
              <a:rPr sz="2500" spc="-20" dirty="0">
                <a:latin typeface="Calibri"/>
                <a:cs typeface="Calibri"/>
              </a:rPr>
              <a:t>files </a:t>
            </a:r>
            <a:r>
              <a:rPr sz="2500" spc="-30" dirty="0">
                <a:latin typeface="Calibri"/>
                <a:cs typeface="Calibri"/>
              </a:rPr>
              <a:t>are </a:t>
            </a:r>
            <a:r>
              <a:rPr sz="2500" spc="-40" dirty="0">
                <a:latin typeface="Calibri"/>
                <a:cs typeface="Calibri"/>
              </a:rPr>
              <a:t>staged, </a:t>
            </a:r>
            <a:r>
              <a:rPr sz="2500" spc="-50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commit </a:t>
            </a:r>
            <a:r>
              <a:rPr sz="2500" spc="-25" dirty="0">
                <a:latin typeface="Calibri"/>
                <a:cs typeface="Calibri"/>
              </a:rPr>
              <a:t>command </a:t>
            </a:r>
            <a:r>
              <a:rPr sz="2500" spc="-30" dirty="0">
                <a:latin typeface="Calibri"/>
                <a:cs typeface="Calibri"/>
              </a:rPr>
              <a:t>saves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30" dirty="0">
                <a:latin typeface="Calibri"/>
                <a:cs typeface="Calibri"/>
              </a:rPr>
              <a:t>pending  </a:t>
            </a:r>
            <a:r>
              <a:rPr sz="2500" spc="-20" dirty="0">
                <a:latin typeface="Calibri"/>
                <a:cs typeface="Calibri"/>
              </a:rPr>
              <a:t>additions </a:t>
            </a:r>
            <a:r>
              <a:rPr sz="2500" spc="-50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local </a:t>
            </a:r>
            <a:r>
              <a:rPr sz="2500" spc="-35" dirty="0">
                <a:latin typeface="Calibri"/>
                <a:cs typeface="Calibri"/>
              </a:rPr>
              <a:t>repository.</a:t>
            </a:r>
            <a:endParaRPr sz="2500">
              <a:latin typeface="Calibri"/>
              <a:cs typeface="Calibri"/>
            </a:endParaRPr>
          </a:p>
          <a:p>
            <a:pPr marL="600710" lvl="1" indent="-186055">
              <a:lnSpc>
                <a:spcPct val="100000"/>
              </a:lnSpc>
              <a:spcBef>
                <a:spcPts val="150"/>
              </a:spcBef>
              <a:buChar char="•"/>
              <a:tabLst>
                <a:tab pos="601345" algn="l"/>
              </a:tabLst>
            </a:pPr>
            <a:r>
              <a:rPr sz="2100" spc="-10" dirty="0">
                <a:solidFill>
                  <a:srgbClr val="E87A31"/>
                </a:solidFill>
                <a:latin typeface="Calibri"/>
                <a:cs typeface="Calibri"/>
              </a:rPr>
              <a:t>git</a:t>
            </a:r>
            <a:r>
              <a:rPr sz="2100" spc="-75" dirty="0">
                <a:solidFill>
                  <a:srgbClr val="E87A3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E87A31"/>
                </a:solidFill>
                <a:latin typeface="Calibri"/>
                <a:cs typeface="Calibri"/>
              </a:rPr>
              <a:t>commit</a:t>
            </a:r>
            <a:endParaRPr sz="2100">
              <a:latin typeface="Calibri"/>
              <a:cs typeface="Calibri"/>
            </a:endParaRPr>
          </a:p>
          <a:p>
            <a:pPr marL="198755" indent="-186055">
              <a:lnSpc>
                <a:spcPct val="100000"/>
              </a:lnSpc>
              <a:spcBef>
                <a:spcPts val="530"/>
              </a:spcBef>
              <a:buChar char="•"/>
              <a:tabLst>
                <a:tab pos="198755" algn="l"/>
              </a:tabLst>
            </a:pP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5" dirty="0">
                <a:latin typeface="Calibri"/>
                <a:cs typeface="Calibri"/>
              </a:rPr>
              <a:t>supply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commit </a:t>
            </a:r>
            <a:r>
              <a:rPr sz="2500" spc="-20" dirty="0">
                <a:latin typeface="Calibri"/>
                <a:cs typeface="Calibri"/>
              </a:rPr>
              <a:t>message </a:t>
            </a:r>
            <a:r>
              <a:rPr sz="2500" spc="-15" dirty="0">
                <a:latin typeface="Calibri"/>
                <a:cs typeface="Calibri"/>
              </a:rPr>
              <a:t>directly </a:t>
            </a:r>
            <a:r>
              <a:rPr sz="2500" spc="-35" dirty="0">
                <a:latin typeface="Calibri"/>
                <a:cs typeface="Calibri"/>
              </a:rPr>
              <a:t>at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command</a:t>
            </a:r>
            <a:r>
              <a:rPr sz="2500" spc="-17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prompt:</a:t>
            </a:r>
            <a:endParaRPr sz="2500">
              <a:latin typeface="Calibri"/>
              <a:cs typeface="Calibri"/>
            </a:endParaRPr>
          </a:p>
          <a:p>
            <a:pPr marL="600710" lvl="1" indent="-186055">
              <a:lnSpc>
                <a:spcPct val="100000"/>
              </a:lnSpc>
              <a:spcBef>
                <a:spcPts val="204"/>
              </a:spcBef>
              <a:buChar char="•"/>
              <a:tabLst>
                <a:tab pos="601345" algn="l"/>
              </a:tabLst>
            </a:pPr>
            <a:r>
              <a:rPr sz="2100" spc="-10" dirty="0">
                <a:solidFill>
                  <a:srgbClr val="E77A30"/>
                </a:solidFill>
                <a:latin typeface="Calibri"/>
                <a:cs typeface="Calibri"/>
              </a:rPr>
              <a:t>git </a:t>
            </a:r>
            <a:r>
              <a:rPr sz="2100" spc="-5" dirty="0">
                <a:solidFill>
                  <a:srgbClr val="E77A30"/>
                </a:solidFill>
                <a:latin typeface="Calibri"/>
                <a:cs typeface="Calibri"/>
              </a:rPr>
              <a:t>commit </a:t>
            </a:r>
            <a:r>
              <a:rPr sz="2100" spc="215" dirty="0">
                <a:solidFill>
                  <a:srgbClr val="E77A30"/>
                </a:solidFill>
                <a:latin typeface="Calibri"/>
                <a:cs typeface="Calibri"/>
              </a:rPr>
              <a:t>-m </a:t>
            </a:r>
            <a:r>
              <a:rPr sz="2100" spc="-15" dirty="0">
                <a:solidFill>
                  <a:srgbClr val="E77A30"/>
                </a:solidFill>
                <a:latin typeface="Calibri"/>
                <a:cs typeface="Calibri"/>
              </a:rPr>
              <a:t>"&lt;commit</a:t>
            </a:r>
            <a:r>
              <a:rPr sz="2100" spc="-165" dirty="0">
                <a:solidFill>
                  <a:srgbClr val="E77A3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E77A30"/>
                </a:solidFill>
                <a:latin typeface="Calibri"/>
                <a:cs typeface="Calibri"/>
              </a:rPr>
              <a:t>message&gt;"</a:t>
            </a:r>
            <a:endParaRPr sz="2100">
              <a:latin typeface="Calibri"/>
              <a:cs typeface="Calibri"/>
            </a:endParaRPr>
          </a:p>
          <a:p>
            <a:pPr marL="198755" indent="-186055">
              <a:lnSpc>
                <a:spcPct val="100000"/>
              </a:lnSpc>
              <a:spcBef>
                <a:spcPts val="509"/>
              </a:spcBef>
              <a:buChar char="•"/>
              <a:tabLst>
                <a:tab pos="198755" algn="l"/>
              </a:tabLst>
            </a:pP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5" dirty="0">
                <a:latin typeface="Calibri"/>
                <a:cs typeface="Calibri"/>
              </a:rPr>
              <a:t>view </a:t>
            </a:r>
            <a:r>
              <a:rPr sz="2500" spc="-10" dirty="0">
                <a:latin typeface="Calibri"/>
                <a:cs typeface="Calibri"/>
              </a:rPr>
              <a:t>the statistics </a:t>
            </a:r>
            <a:r>
              <a:rPr sz="2500" spc="-20" dirty="0">
                <a:latin typeface="Calibri"/>
                <a:cs typeface="Calibri"/>
              </a:rPr>
              <a:t>and </a:t>
            </a:r>
            <a:r>
              <a:rPr sz="2500" spc="-25" dirty="0">
                <a:latin typeface="Calibri"/>
                <a:cs typeface="Calibri"/>
              </a:rPr>
              <a:t>facts about </a:t>
            </a: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last</a:t>
            </a:r>
            <a:r>
              <a:rPr sz="2500" spc="-16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commit:</a:t>
            </a:r>
            <a:endParaRPr sz="2500">
              <a:latin typeface="Calibri"/>
              <a:cs typeface="Calibri"/>
            </a:endParaRPr>
          </a:p>
          <a:p>
            <a:pPr marL="600710" lvl="1" indent="-186055">
              <a:lnSpc>
                <a:spcPct val="100000"/>
              </a:lnSpc>
              <a:spcBef>
                <a:spcPts val="185"/>
              </a:spcBef>
              <a:buChar char="•"/>
              <a:tabLst>
                <a:tab pos="601345" algn="l"/>
              </a:tabLst>
            </a:pPr>
            <a:r>
              <a:rPr sz="2100" spc="-10" dirty="0">
                <a:solidFill>
                  <a:srgbClr val="E87A30"/>
                </a:solidFill>
                <a:latin typeface="Calibri"/>
                <a:cs typeface="Calibri"/>
              </a:rPr>
              <a:t>git</a:t>
            </a:r>
            <a:r>
              <a:rPr sz="2100" spc="-60" dirty="0">
                <a:solidFill>
                  <a:srgbClr val="E87A3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E87A30"/>
                </a:solidFill>
                <a:latin typeface="Calibri"/>
                <a:cs typeface="Calibri"/>
              </a:rPr>
              <a:t>show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44383" y="3925823"/>
            <a:ext cx="1792224" cy="731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6703" y="5169408"/>
            <a:ext cx="1109473" cy="694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356" y="858011"/>
            <a:ext cx="524065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THE </a:t>
            </a:r>
            <a:r>
              <a:rPr spc="-20" dirty="0">
                <a:latin typeface="Calibri"/>
                <a:cs typeface="Calibri"/>
              </a:rPr>
              <a:t>REMOTE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WORKFLOW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50500" y="6523393"/>
            <a:ext cx="153670" cy="16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888888"/>
                </a:solidFill>
                <a:latin typeface="Tahoma"/>
                <a:cs typeface="Tahoma"/>
              </a:rPr>
              <a:t>27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08" y="1612646"/>
            <a:ext cx="9173845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645" indent="-192405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sz="2500" spc="-25" dirty="0">
                <a:latin typeface="Calibri"/>
                <a:cs typeface="Calibri"/>
              </a:rPr>
              <a:t>Working </a:t>
            </a:r>
            <a:r>
              <a:rPr sz="2500" spc="-20" dirty="0">
                <a:latin typeface="Calibri"/>
                <a:cs typeface="Calibri"/>
              </a:rPr>
              <a:t>with </a:t>
            </a:r>
            <a:r>
              <a:rPr sz="2500" spc="-25" dirty="0">
                <a:latin typeface="Calibri"/>
                <a:cs typeface="Calibri"/>
              </a:rPr>
              <a:t>remote </a:t>
            </a:r>
            <a:r>
              <a:rPr sz="2500" spc="-30" dirty="0">
                <a:latin typeface="Calibri"/>
                <a:cs typeface="Calibri"/>
              </a:rPr>
              <a:t>repositories </a:t>
            </a:r>
            <a:r>
              <a:rPr sz="2500" spc="-25" dirty="0">
                <a:latin typeface="Calibri"/>
                <a:cs typeface="Calibri"/>
              </a:rPr>
              <a:t>is one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20" dirty="0">
                <a:latin typeface="Calibri"/>
                <a:cs typeface="Calibri"/>
              </a:rPr>
              <a:t>the </a:t>
            </a:r>
            <a:r>
              <a:rPr sz="2500" spc="-35" dirty="0">
                <a:latin typeface="Calibri"/>
                <a:cs typeface="Calibri"/>
              </a:rPr>
              <a:t>primary </a:t>
            </a:r>
            <a:r>
              <a:rPr sz="2500" spc="-25" dirty="0">
                <a:latin typeface="Calibri"/>
                <a:cs typeface="Calibri"/>
              </a:rPr>
              <a:t>features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spc="-70" dirty="0">
                <a:latin typeface="Calibri"/>
                <a:cs typeface="Calibri"/>
              </a:rPr>
              <a:t>Git.</a:t>
            </a:r>
            <a:endParaRPr sz="2500">
              <a:latin typeface="Calibri"/>
              <a:cs typeface="Calibri"/>
            </a:endParaRPr>
          </a:p>
          <a:p>
            <a:pPr marL="207645" indent="-194945">
              <a:lnSpc>
                <a:spcPct val="100000"/>
              </a:lnSpc>
              <a:spcBef>
                <a:spcPts val="515"/>
              </a:spcBef>
              <a:buChar char="•"/>
              <a:tabLst>
                <a:tab pos="208279" algn="l"/>
              </a:tabLst>
            </a:pPr>
            <a:r>
              <a:rPr sz="2500" spc="-45" dirty="0">
                <a:latin typeface="Calibri"/>
                <a:cs typeface="Calibri"/>
              </a:rPr>
              <a:t>We </a:t>
            </a:r>
            <a:r>
              <a:rPr sz="2500" spc="-55" dirty="0">
                <a:latin typeface="Calibri"/>
                <a:cs typeface="Calibri"/>
              </a:rPr>
              <a:t>can </a:t>
            </a:r>
            <a:r>
              <a:rPr sz="2500" spc="-10" dirty="0">
                <a:latin typeface="Calibri"/>
                <a:cs typeface="Calibri"/>
              </a:rPr>
              <a:t>push </a:t>
            </a:r>
            <a:r>
              <a:rPr sz="2500" spc="-40" dirty="0">
                <a:latin typeface="Calibri"/>
                <a:cs typeface="Calibri"/>
              </a:rPr>
              <a:t>or </a:t>
            </a:r>
            <a:r>
              <a:rPr sz="2500" spc="-20" dirty="0">
                <a:latin typeface="Calibri"/>
                <a:cs typeface="Calibri"/>
              </a:rPr>
              <a:t>pull with</a:t>
            </a:r>
            <a:r>
              <a:rPr sz="2500" spc="18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colleagues.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708" y="2954782"/>
            <a:ext cx="10205085" cy="169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 indent="-210820">
              <a:lnSpc>
                <a:spcPct val="100000"/>
              </a:lnSpc>
              <a:buChar char="•"/>
              <a:tabLst>
                <a:tab pos="223520" algn="l"/>
                <a:tab pos="224154" algn="l"/>
              </a:tabLst>
            </a:pPr>
            <a:r>
              <a:rPr sz="2500" spc="-55" dirty="0">
                <a:latin typeface="Calibri"/>
                <a:cs typeface="Calibri"/>
              </a:rPr>
              <a:t>REMOTES</a:t>
            </a:r>
            <a:endParaRPr sz="2500">
              <a:latin typeface="Calibri"/>
              <a:cs typeface="Calibri"/>
            </a:endParaRPr>
          </a:p>
          <a:p>
            <a:pPr marL="604520" marR="5080" lvl="1" indent="-189865">
              <a:lnSpc>
                <a:spcPts val="2280"/>
              </a:lnSpc>
              <a:spcBef>
                <a:spcPts val="475"/>
              </a:spcBef>
              <a:buChar char="•"/>
              <a:tabLst>
                <a:tab pos="607695" algn="l"/>
              </a:tabLst>
            </a:pPr>
            <a:r>
              <a:rPr sz="2100" spc="-40" dirty="0">
                <a:solidFill>
                  <a:srgbClr val="010003"/>
                </a:solidFill>
                <a:latin typeface="Calibri"/>
                <a:cs typeface="Calibri"/>
              </a:rPr>
              <a:t>A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remote called origin is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automatically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created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if we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cloned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a remote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repository. </a:t>
            </a:r>
            <a:r>
              <a:rPr sz="2100" dirty="0">
                <a:solidFill>
                  <a:srgbClr val="010003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full 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address </a:t>
            </a:r>
            <a:r>
              <a:rPr sz="2100" dirty="0">
                <a:solidFill>
                  <a:srgbClr val="010002"/>
                </a:solidFill>
                <a:latin typeface="Calibri"/>
                <a:cs typeface="Calibri"/>
              </a:rPr>
              <a:t>of that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remote can </a:t>
            </a:r>
            <a:r>
              <a:rPr sz="2100" spc="-65" dirty="0">
                <a:solidFill>
                  <a:srgbClr val="010002"/>
                </a:solidFill>
                <a:latin typeface="Calibri"/>
                <a:cs typeface="Calibri"/>
              </a:rPr>
              <a:t>be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viewed</a:t>
            </a:r>
            <a:r>
              <a:rPr sz="2100" spc="310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solidFill>
                  <a:srgbClr val="010002"/>
                </a:solidFill>
                <a:latin typeface="Calibri"/>
                <a:cs typeface="Calibri"/>
              </a:rPr>
              <a:t>with:</a:t>
            </a:r>
            <a:endParaRPr sz="2100">
              <a:latin typeface="Calibri"/>
              <a:cs typeface="Calibri"/>
            </a:endParaRPr>
          </a:p>
          <a:p>
            <a:pPr marL="1009015" lvl="2" indent="-198120">
              <a:lnSpc>
                <a:spcPct val="100000"/>
              </a:lnSpc>
              <a:spcBef>
                <a:spcPts val="210"/>
              </a:spcBef>
              <a:buChar char="•"/>
              <a:tabLst>
                <a:tab pos="1009015" algn="l"/>
                <a:tab pos="1009650" algn="l"/>
              </a:tabLst>
            </a:pPr>
            <a:r>
              <a:rPr sz="1750" spc="-10" dirty="0">
                <a:solidFill>
                  <a:srgbClr val="E47B35"/>
                </a:solidFill>
                <a:latin typeface="Calibri"/>
                <a:cs typeface="Calibri"/>
              </a:rPr>
              <a:t>git </a:t>
            </a:r>
            <a:r>
              <a:rPr sz="1750" dirty="0">
                <a:solidFill>
                  <a:srgbClr val="E47B35"/>
                </a:solidFill>
                <a:latin typeface="Calibri"/>
                <a:cs typeface="Calibri"/>
              </a:rPr>
              <a:t>remote</a:t>
            </a:r>
            <a:r>
              <a:rPr sz="1750" spc="-80" dirty="0">
                <a:solidFill>
                  <a:srgbClr val="E47B35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E47B35"/>
                </a:solidFill>
                <a:latin typeface="Calibri"/>
                <a:cs typeface="Calibri"/>
              </a:rPr>
              <a:t>v</a:t>
            </a:r>
            <a:endParaRPr sz="1750">
              <a:latin typeface="Calibri"/>
              <a:cs typeface="Calibri"/>
            </a:endParaRPr>
          </a:p>
          <a:p>
            <a:pPr marL="603885" lvl="1" indent="-189230">
              <a:lnSpc>
                <a:spcPct val="100000"/>
              </a:lnSpc>
              <a:spcBef>
                <a:spcPts val="175"/>
              </a:spcBef>
              <a:buChar char="•"/>
              <a:tabLst>
                <a:tab pos="604520" algn="l"/>
              </a:tabLst>
            </a:pP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To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add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a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new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remote</a:t>
            </a:r>
            <a:r>
              <a:rPr sz="2100" spc="30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spc="-35" dirty="0">
                <a:solidFill>
                  <a:srgbClr val="020003"/>
                </a:solidFill>
                <a:latin typeface="Calibri"/>
                <a:cs typeface="Calibri"/>
              </a:rPr>
              <a:t>name: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283" y="4642358"/>
            <a:ext cx="4763135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buChar char="•"/>
              <a:tabLst>
                <a:tab pos="210185" algn="l"/>
                <a:tab pos="210820" algn="l"/>
              </a:tabLst>
            </a:pPr>
            <a:r>
              <a:rPr sz="1750" spc="-10" dirty="0">
                <a:solidFill>
                  <a:srgbClr val="030003"/>
                </a:solidFill>
                <a:latin typeface="Calibri"/>
                <a:cs typeface="Calibri"/>
              </a:rPr>
              <a:t>git </a:t>
            </a:r>
            <a:r>
              <a:rPr sz="1750" spc="5" dirty="0">
                <a:solidFill>
                  <a:srgbClr val="030003"/>
                </a:solidFill>
                <a:latin typeface="Calibri"/>
                <a:cs typeface="Calibri"/>
              </a:rPr>
              <a:t>remote </a:t>
            </a:r>
            <a:r>
              <a:rPr sz="1750" spc="15" dirty="0">
                <a:solidFill>
                  <a:srgbClr val="030003"/>
                </a:solidFill>
                <a:latin typeface="Calibri"/>
                <a:cs typeface="Calibri"/>
              </a:rPr>
              <a:t>add </a:t>
            </a:r>
            <a:r>
              <a:rPr sz="1750" spc="-10" dirty="0">
                <a:solidFill>
                  <a:srgbClr val="030003"/>
                </a:solidFill>
                <a:latin typeface="Calibri"/>
                <a:cs typeface="Calibri"/>
              </a:rPr>
              <a:t>&lt;remote </a:t>
            </a:r>
            <a:r>
              <a:rPr sz="1750" spc="-30" dirty="0">
                <a:solidFill>
                  <a:srgbClr val="030003"/>
                </a:solidFill>
                <a:latin typeface="Calibri"/>
                <a:cs typeface="Calibri"/>
              </a:rPr>
              <a:t>name&gt; </a:t>
            </a:r>
            <a:r>
              <a:rPr sz="1750" spc="-10" dirty="0">
                <a:solidFill>
                  <a:srgbClr val="030003"/>
                </a:solidFill>
                <a:latin typeface="Calibri"/>
                <a:cs typeface="Calibri"/>
              </a:rPr>
              <a:t>&lt;remote</a:t>
            </a:r>
            <a:r>
              <a:rPr sz="1750" spc="150" dirty="0">
                <a:solidFill>
                  <a:srgbClr val="030003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030003"/>
                </a:solidFill>
                <a:latin typeface="Calibri"/>
                <a:cs typeface="Calibri"/>
              </a:rPr>
              <a:t>address&gt;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5403" y="4440301"/>
            <a:ext cx="51308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0" spc="340" dirty="0">
                <a:solidFill>
                  <a:srgbClr val="1CAFC4"/>
                </a:solidFill>
                <a:latin typeface="Verdana"/>
                <a:cs typeface="Verdana"/>
              </a:rPr>
              <a:t>0</a:t>
            </a:r>
            <a:endParaRPr sz="5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1" y="865123"/>
            <a:ext cx="248793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-60" dirty="0">
                <a:latin typeface="Trebuchet MS"/>
                <a:cs typeface="Trebuchet MS"/>
              </a:rPr>
              <a:t>PUSH/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-270" dirty="0">
                <a:latin typeface="Trebuchet MS"/>
                <a:cs typeface="Trebuchet MS"/>
              </a:rPr>
              <a:t>PULL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50500" y="6501885"/>
            <a:ext cx="156845" cy="252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-10" dirty="0">
                <a:solidFill>
                  <a:srgbClr val="878787"/>
                </a:solidFill>
                <a:latin typeface="Times New Roman"/>
                <a:cs typeface="Times New Roman"/>
              </a:rPr>
              <a:t>28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0" indent="-185420">
              <a:lnSpc>
                <a:spcPct val="100000"/>
              </a:lnSpc>
              <a:buChar char="•"/>
              <a:tabLst>
                <a:tab pos="198755" algn="l"/>
              </a:tabLst>
            </a:pPr>
            <a:r>
              <a:rPr spc="-15" dirty="0"/>
              <a:t>To put </a:t>
            </a:r>
            <a:r>
              <a:rPr spc="-20" dirty="0"/>
              <a:t>changes </a:t>
            </a:r>
            <a:r>
              <a:rPr spc="-30" dirty="0"/>
              <a:t>from </a:t>
            </a:r>
            <a:r>
              <a:rPr spc="-25" dirty="0"/>
              <a:t>local </a:t>
            </a:r>
            <a:r>
              <a:rPr spc="-35" dirty="0"/>
              <a:t>repo </a:t>
            </a:r>
            <a:r>
              <a:rPr spc="-75" dirty="0"/>
              <a:t>in </a:t>
            </a:r>
            <a:r>
              <a:rPr spc="-15" dirty="0"/>
              <a:t>the </a:t>
            </a:r>
            <a:r>
              <a:rPr spc="-35" dirty="0"/>
              <a:t>remote</a:t>
            </a:r>
            <a:r>
              <a:rPr spc="325" dirty="0"/>
              <a:t> </a:t>
            </a:r>
            <a:r>
              <a:rPr spc="-40" dirty="0"/>
              <a:t>repo</a:t>
            </a:r>
          </a:p>
          <a:p>
            <a:pPr marL="599440" lvl="1" indent="-187960">
              <a:lnSpc>
                <a:spcPct val="100000"/>
              </a:lnSpc>
              <a:spcBef>
                <a:spcPts val="180"/>
              </a:spcBef>
              <a:buChar char="•"/>
              <a:tabLst>
                <a:tab pos="600075" algn="l"/>
              </a:tabLst>
            </a:pPr>
            <a:r>
              <a:rPr sz="2100" spc="10" dirty="0">
                <a:solidFill>
                  <a:srgbClr val="E77A30"/>
                </a:solidFill>
                <a:latin typeface="Calibri"/>
                <a:cs typeface="Calibri"/>
              </a:rPr>
              <a:t>git </a:t>
            </a:r>
            <a:r>
              <a:rPr sz="2100" spc="-65" dirty="0">
                <a:solidFill>
                  <a:srgbClr val="E77A30"/>
                </a:solidFill>
                <a:latin typeface="Calibri"/>
                <a:cs typeface="Calibri"/>
              </a:rPr>
              <a:t>push  </a:t>
            </a:r>
            <a:r>
              <a:rPr sz="2100" spc="-10" dirty="0">
                <a:solidFill>
                  <a:srgbClr val="E77A30"/>
                </a:solidFill>
                <a:latin typeface="Calibri"/>
                <a:cs typeface="Calibri"/>
              </a:rPr>
              <a:t>origin</a:t>
            </a:r>
            <a:r>
              <a:rPr sz="2100" spc="-190" dirty="0">
                <a:solidFill>
                  <a:srgbClr val="E77A30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E77A30"/>
                </a:solidFill>
                <a:latin typeface="Calibri"/>
                <a:cs typeface="Calibri"/>
              </a:rPr>
              <a:t>master</a:t>
            </a:r>
            <a:endParaRPr sz="2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19710" indent="-207010">
              <a:lnSpc>
                <a:spcPct val="100000"/>
              </a:lnSpc>
              <a:buChar char="•"/>
              <a:tabLst>
                <a:tab pos="220345" algn="l"/>
              </a:tabLst>
            </a:pPr>
            <a:r>
              <a:rPr spc="-65" dirty="0"/>
              <a:t>From </a:t>
            </a:r>
            <a:r>
              <a:rPr spc="-35" dirty="0"/>
              <a:t>remote repo </a:t>
            </a:r>
            <a:r>
              <a:rPr spc="-15" dirty="0"/>
              <a:t>to </a:t>
            </a:r>
            <a:r>
              <a:rPr spc="-20" dirty="0"/>
              <a:t>get most </a:t>
            </a:r>
            <a:r>
              <a:rPr spc="-25" dirty="0"/>
              <a:t>recent</a:t>
            </a:r>
            <a:r>
              <a:rPr spc="114" dirty="0"/>
              <a:t> </a:t>
            </a:r>
            <a:r>
              <a:rPr spc="-45" dirty="0"/>
              <a:t>changes.</a:t>
            </a:r>
          </a:p>
          <a:p>
            <a:pPr marL="599440" lvl="1" indent="-187960">
              <a:lnSpc>
                <a:spcPct val="100000"/>
              </a:lnSpc>
              <a:spcBef>
                <a:spcPts val="190"/>
              </a:spcBef>
              <a:buChar char="•"/>
              <a:tabLst>
                <a:tab pos="600075" algn="l"/>
              </a:tabLst>
            </a:pPr>
            <a:r>
              <a:rPr sz="2100" spc="10" dirty="0">
                <a:solidFill>
                  <a:srgbClr val="E8792F"/>
                </a:solidFill>
                <a:latin typeface="Calibri"/>
                <a:cs typeface="Calibri"/>
              </a:rPr>
              <a:t>git</a:t>
            </a:r>
            <a:r>
              <a:rPr sz="2100" spc="5" dirty="0">
                <a:solidFill>
                  <a:srgbClr val="E8792F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E8792F"/>
                </a:solidFill>
                <a:latin typeface="Calibri"/>
                <a:cs typeface="Calibri"/>
              </a:rPr>
              <a:t>pull</a:t>
            </a:r>
            <a:endParaRPr sz="2100">
              <a:latin typeface="Calibri"/>
              <a:cs typeface="Calibri"/>
            </a:endParaRPr>
          </a:p>
          <a:p>
            <a:pPr marL="599440" lvl="1" indent="-187960">
              <a:lnSpc>
                <a:spcPct val="100000"/>
              </a:lnSpc>
              <a:spcBef>
                <a:spcPts val="190"/>
              </a:spcBef>
              <a:buChar char="•"/>
              <a:tabLst>
                <a:tab pos="600075" algn="l"/>
              </a:tabLst>
            </a:pPr>
            <a:r>
              <a:rPr sz="2100" spc="10" dirty="0">
                <a:solidFill>
                  <a:srgbClr val="E87A2E"/>
                </a:solidFill>
                <a:latin typeface="Calibri"/>
                <a:cs typeface="Calibri"/>
              </a:rPr>
              <a:t>git </a:t>
            </a:r>
            <a:r>
              <a:rPr sz="2100" spc="-35" dirty="0">
                <a:solidFill>
                  <a:srgbClr val="E87A2E"/>
                </a:solidFill>
                <a:latin typeface="Calibri"/>
                <a:cs typeface="Calibri"/>
              </a:rPr>
              <a:t>pull </a:t>
            </a:r>
            <a:r>
              <a:rPr sz="2100" spc="-10" dirty="0">
                <a:solidFill>
                  <a:srgbClr val="E87A2E"/>
                </a:solidFill>
                <a:latin typeface="Calibri"/>
                <a:cs typeface="Calibri"/>
              </a:rPr>
              <a:t>&lt;remote</a:t>
            </a:r>
            <a:r>
              <a:rPr sz="2100" spc="100" dirty="0">
                <a:solidFill>
                  <a:srgbClr val="E87A2E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E87A2E"/>
                </a:solidFill>
                <a:latin typeface="Calibri"/>
                <a:cs typeface="Calibri"/>
              </a:rPr>
              <a:t>name&gt;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044" y="3944747"/>
            <a:ext cx="45097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2100" dirty="0">
                <a:solidFill>
                  <a:srgbClr val="E77A2F"/>
                </a:solidFill>
                <a:latin typeface="Calibri"/>
                <a:cs typeface="Calibri"/>
              </a:rPr>
              <a:t>git </a:t>
            </a:r>
            <a:r>
              <a:rPr sz="2100" spc="-35" dirty="0">
                <a:solidFill>
                  <a:srgbClr val="E77A2F"/>
                </a:solidFill>
                <a:latin typeface="Calibri"/>
                <a:cs typeface="Calibri"/>
              </a:rPr>
              <a:t>pull </a:t>
            </a:r>
            <a:r>
              <a:rPr sz="2100" spc="-10" dirty="0">
                <a:solidFill>
                  <a:srgbClr val="E77A2F"/>
                </a:solidFill>
                <a:latin typeface="Calibri"/>
                <a:cs typeface="Calibri"/>
              </a:rPr>
              <a:t>&lt;remote name&gt; </a:t>
            </a:r>
            <a:r>
              <a:rPr sz="2100" spc="-25" dirty="0">
                <a:solidFill>
                  <a:srgbClr val="E77A2F"/>
                </a:solidFill>
                <a:latin typeface="Calibri"/>
                <a:cs typeface="Calibri"/>
              </a:rPr>
              <a:t>&lt;branch</a:t>
            </a:r>
            <a:r>
              <a:rPr sz="2100" spc="420" dirty="0">
                <a:solidFill>
                  <a:srgbClr val="E77A2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E77A2F"/>
                </a:solidFill>
                <a:latin typeface="Calibri"/>
                <a:cs typeface="Calibri"/>
              </a:rPr>
              <a:t>name&gt;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9979" y="3954907"/>
            <a:ext cx="4088765" cy="187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b="1" u="sng" spc="265" dirty="0">
                <a:solidFill>
                  <a:srgbClr val="089309"/>
                </a:solidFill>
                <a:latin typeface="Palatino Linotype"/>
                <a:cs typeface="Palatino Linotype"/>
              </a:rPr>
              <a:t>k[</a:t>
            </a:r>
            <a:r>
              <a:rPr sz="4450" b="1" u="sng" spc="265" dirty="0">
                <a:solidFill>
                  <a:srgbClr val="F5F9F5"/>
                </a:solidFill>
                <a:latin typeface="Palatino Linotype"/>
                <a:cs typeface="Palatino Linotype"/>
              </a:rPr>
              <a:t>PUSH</a:t>
            </a:r>
            <a:r>
              <a:rPr sz="4450" b="1" u="sng" spc="265" dirty="0">
                <a:solidFill>
                  <a:srgbClr val="089309"/>
                </a:solidFill>
                <a:latin typeface="Palatino Linotype"/>
                <a:cs typeface="Palatino Linotype"/>
              </a:rPr>
              <a:t>j-+</a:t>
            </a:r>
            <a:endParaRPr sz="4450">
              <a:latin typeface="Palatino Linotype"/>
              <a:cs typeface="Palatino Linotype"/>
            </a:endParaRPr>
          </a:p>
          <a:p>
            <a:pPr marL="1237615">
              <a:lnSpc>
                <a:spcPct val="100000"/>
              </a:lnSpc>
              <a:spcBef>
                <a:spcPts val="3234"/>
              </a:spcBef>
            </a:pPr>
            <a:r>
              <a:rPr sz="4450" b="1" u="sng" spc="735" dirty="0">
                <a:solidFill>
                  <a:srgbClr val="C70507"/>
                </a:solidFill>
                <a:latin typeface="Palatino Linotype"/>
                <a:cs typeface="Palatino Linotype"/>
              </a:rPr>
              <a:t>+-</a:t>
            </a:r>
            <a:r>
              <a:rPr sz="4450" b="1" u="sng" spc="-459" dirty="0">
                <a:solidFill>
                  <a:srgbClr val="C70507"/>
                </a:solidFill>
                <a:latin typeface="Palatino Linotype"/>
                <a:cs typeface="Palatino Linotype"/>
              </a:rPr>
              <a:t>�</a:t>
            </a:r>
            <a:r>
              <a:rPr sz="4450" b="1" u="sng" spc="-165" dirty="0">
                <a:solidFill>
                  <a:srgbClr val="C70507"/>
                </a:solidFill>
                <a:latin typeface="Palatino Linotype"/>
                <a:cs typeface="Palatino Linotype"/>
              </a:rPr>
              <a:t>[</a:t>
            </a:r>
            <a:r>
              <a:rPr sz="4450" b="1" u="sng" spc="-50" dirty="0">
                <a:solidFill>
                  <a:srgbClr val="F5F9F5"/>
                </a:solidFill>
                <a:latin typeface="Palatino Linotype"/>
                <a:cs typeface="Palatino Linotype"/>
              </a:rPr>
              <a:t>PULL</a:t>
            </a:r>
            <a:r>
              <a:rPr sz="4450" b="1" u="sng" spc="70" dirty="0">
                <a:solidFill>
                  <a:srgbClr val="C70507"/>
                </a:solidFill>
                <a:latin typeface="Palatino Linotype"/>
                <a:cs typeface="Palatino Linotype"/>
              </a:rPr>
              <a:t>{</a:t>
            </a:r>
            <a:endParaRPr sz="4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4783" y="2743200"/>
            <a:ext cx="3230879" cy="3145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804" y="860044"/>
            <a:ext cx="139446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5" dirty="0"/>
              <a:t>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7452" y="6509740"/>
            <a:ext cx="158115" cy="1949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-15" dirty="0">
                <a:solidFill>
                  <a:srgbClr val="8A8787"/>
                </a:solidFill>
                <a:latin typeface="Calibri"/>
                <a:cs typeface="Calibri"/>
              </a:rPr>
              <a:t>29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708" y="1612646"/>
            <a:ext cx="7497445" cy="25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 indent="-195580">
              <a:lnSpc>
                <a:spcPct val="100000"/>
              </a:lnSpc>
              <a:buChar char="•"/>
              <a:tabLst>
                <a:tab pos="210820" algn="l"/>
              </a:tabLst>
            </a:pPr>
            <a:r>
              <a:rPr sz="2500" spc="-20" dirty="0">
                <a:latin typeface="Calibri"/>
                <a:cs typeface="Calibri"/>
              </a:rPr>
              <a:t>GitHub.com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70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site for </a:t>
            </a:r>
            <a:r>
              <a:rPr sz="2500" spc="-35" dirty="0">
                <a:latin typeface="Calibri"/>
                <a:cs typeface="Calibri"/>
              </a:rPr>
              <a:t>online </a:t>
            </a:r>
            <a:r>
              <a:rPr sz="2500" spc="-30" dirty="0">
                <a:latin typeface="Calibri"/>
                <a:cs typeface="Calibri"/>
              </a:rPr>
              <a:t>storage </a:t>
            </a:r>
            <a:r>
              <a:rPr sz="2500" spc="-35" dirty="0">
                <a:latin typeface="Calibri"/>
                <a:cs typeface="Calibri"/>
              </a:rPr>
              <a:t>of </a:t>
            </a:r>
            <a:r>
              <a:rPr sz="2500" spc="-50" dirty="0">
                <a:latin typeface="Calibri"/>
                <a:cs typeface="Calibri"/>
              </a:rPr>
              <a:t>Git</a:t>
            </a:r>
            <a:r>
              <a:rPr sz="2500" spc="30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repositories.</a:t>
            </a:r>
            <a:endParaRPr sz="25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95"/>
              </a:spcBef>
              <a:buChar char="•"/>
              <a:tabLst>
                <a:tab pos="610235" algn="l"/>
              </a:tabLst>
            </a:pPr>
            <a:r>
              <a:rPr sz="2100" spc="-25" dirty="0">
                <a:solidFill>
                  <a:srgbClr val="020002"/>
                </a:solidFill>
                <a:latin typeface="Calibri"/>
                <a:cs typeface="Calibri"/>
              </a:rPr>
              <a:t>We </a:t>
            </a: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can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create </a:t>
            </a:r>
            <a:r>
              <a:rPr sz="2100" spc="5" dirty="0">
                <a:solidFill>
                  <a:srgbClr val="020002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remote </a:t>
            </a: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repo there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and push code </a:t>
            </a: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to</a:t>
            </a:r>
            <a:r>
              <a:rPr sz="2100" spc="215" dirty="0">
                <a:solidFill>
                  <a:srgbClr val="020002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020002"/>
                </a:solidFill>
                <a:latin typeface="Calibri"/>
                <a:cs typeface="Calibri"/>
              </a:rPr>
              <a:t>it.</a:t>
            </a:r>
            <a:endParaRPr sz="21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75"/>
              </a:spcBef>
              <a:buChar char="•"/>
              <a:tabLst>
                <a:tab pos="610235" algn="l"/>
              </a:tabLst>
            </a:pPr>
            <a:r>
              <a:rPr sz="2100" spc="-25" dirty="0">
                <a:solidFill>
                  <a:srgbClr val="020003"/>
                </a:solidFill>
                <a:latin typeface="Calibri"/>
                <a:cs typeface="Calibri"/>
              </a:rPr>
              <a:t>We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can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get free space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for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open source</a:t>
            </a:r>
            <a:r>
              <a:rPr sz="2100" spc="114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projects</a:t>
            </a:r>
            <a:endParaRPr sz="2100">
              <a:latin typeface="Calibri"/>
              <a:cs typeface="Calibri"/>
            </a:endParaRPr>
          </a:p>
          <a:p>
            <a:pPr marL="222885" indent="-210185">
              <a:lnSpc>
                <a:spcPct val="100000"/>
              </a:lnSpc>
              <a:spcBef>
                <a:spcPts val="530"/>
              </a:spcBef>
              <a:buChar char="•"/>
              <a:tabLst>
                <a:tab pos="223520" algn="l"/>
              </a:tabLst>
            </a:pPr>
            <a:r>
              <a:rPr sz="2500" spc="-70" dirty="0">
                <a:latin typeface="Calibri"/>
                <a:cs typeface="Calibri"/>
              </a:rPr>
              <a:t>Its </a:t>
            </a:r>
            <a:r>
              <a:rPr sz="2500" spc="-30" dirty="0">
                <a:latin typeface="Calibri"/>
                <a:cs typeface="Calibri"/>
              </a:rPr>
              <a:t>not </a:t>
            </a:r>
            <a:r>
              <a:rPr sz="2500" spc="-20" dirty="0">
                <a:latin typeface="Calibri"/>
                <a:cs typeface="Calibri"/>
              </a:rPr>
              <a:t>mandatory </a:t>
            </a:r>
            <a:r>
              <a:rPr sz="2500" spc="-5" dirty="0">
                <a:latin typeface="Calibri"/>
                <a:cs typeface="Calibri"/>
              </a:rPr>
              <a:t>to </a:t>
            </a:r>
            <a:r>
              <a:rPr sz="2500" spc="-30" dirty="0">
                <a:latin typeface="Calibri"/>
                <a:cs typeface="Calibri"/>
              </a:rPr>
              <a:t>use </a:t>
            </a:r>
            <a:r>
              <a:rPr sz="2500" spc="-25" dirty="0">
                <a:latin typeface="Calibri"/>
                <a:cs typeface="Calibri"/>
              </a:rPr>
              <a:t>Github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spc="-30" dirty="0">
                <a:latin typeface="Calibri"/>
                <a:cs typeface="Calibri"/>
              </a:rPr>
              <a:t>use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Git.</a:t>
            </a:r>
            <a:endParaRPr sz="25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90"/>
              </a:spcBef>
              <a:buChar char="•"/>
              <a:tabLst>
                <a:tab pos="610235" algn="l"/>
              </a:tabLst>
            </a:pPr>
            <a:r>
              <a:rPr sz="2100" spc="-25" dirty="0">
                <a:solidFill>
                  <a:srgbClr val="020003"/>
                </a:solidFill>
                <a:latin typeface="Calibri"/>
                <a:cs typeface="Calibri"/>
              </a:rPr>
              <a:t>We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can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use </a:t>
            </a:r>
            <a:r>
              <a:rPr sz="2100" spc="-35" dirty="0">
                <a:solidFill>
                  <a:srgbClr val="020003"/>
                </a:solidFill>
                <a:latin typeface="Calibri"/>
                <a:cs typeface="Calibri"/>
              </a:rPr>
              <a:t>Git locally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for our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own </a:t>
            </a:r>
            <a:r>
              <a:rPr sz="2100" spc="40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20003"/>
                </a:solidFill>
                <a:latin typeface="Calibri"/>
                <a:cs typeface="Calibri"/>
              </a:rPr>
              <a:t>purposes.</a:t>
            </a:r>
            <a:endParaRPr sz="21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85"/>
              </a:spcBef>
              <a:buChar char="•"/>
              <a:tabLst>
                <a:tab pos="610235" algn="l"/>
              </a:tabLst>
            </a:pPr>
            <a:r>
              <a:rPr sz="2100" spc="-25" dirty="0">
                <a:solidFill>
                  <a:srgbClr val="030003"/>
                </a:solidFill>
                <a:latin typeface="Calibri"/>
                <a:cs typeface="Calibri"/>
              </a:rPr>
              <a:t>We </a:t>
            </a:r>
            <a:r>
              <a:rPr sz="2100" spc="-10" dirty="0">
                <a:solidFill>
                  <a:srgbClr val="030003"/>
                </a:solidFill>
                <a:latin typeface="Calibri"/>
                <a:cs typeface="Calibri"/>
              </a:rPr>
              <a:t>can also </a:t>
            </a:r>
            <a:r>
              <a:rPr sz="2100" spc="-5" dirty="0">
                <a:solidFill>
                  <a:srgbClr val="030003"/>
                </a:solidFill>
                <a:latin typeface="Calibri"/>
                <a:cs typeface="Calibri"/>
              </a:rPr>
              <a:t>set </a:t>
            </a:r>
            <a:r>
              <a:rPr sz="2100" spc="-20" dirty="0">
                <a:solidFill>
                  <a:srgbClr val="030003"/>
                </a:solidFill>
                <a:latin typeface="Calibri"/>
                <a:cs typeface="Calibri"/>
              </a:rPr>
              <a:t>up </a:t>
            </a:r>
            <a:r>
              <a:rPr sz="2100" spc="5" dirty="0">
                <a:solidFill>
                  <a:srgbClr val="030003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030003"/>
                </a:solidFill>
                <a:latin typeface="Calibri"/>
                <a:cs typeface="Calibri"/>
              </a:rPr>
              <a:t>server </a:t>
            </a:r>
            <a:r>
              <a:rPr sz="2100" dirty="0">
                <a:solidFill>
                  <a:srgbClr val="030003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030003"/>
                </a:solidFill>
                <a:latin typeface="Calibri"/>
                <a:cs typeface="Calibri"/>
              </a:rPr>
              <a:t>share</a:t>
            </a:r>
            <a:r>
              <a:rPr sz="2100" spc="140" dirty="0">
                <a:solidFill>
                  <a:srgbClr val="030003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solidFill>
                  <a:srgbClr val="030003"/>
                </a:solidFill>
                <a:latin typeface="Calibri"/>
                <a:cs typeface="Calibri"/>
              </a:rPr>
              <a:t>files.</a:t>
            </a:r>
            <a:endParaRPr sz="21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90"/>
              </a:spcBef>
              <a:buChar char="•"/>
              <a:tabLst>
                <a:tab pos="610235" algn="l"/>
              </a:tabLst>
            </a:pPr>
            <a:r>
              <a:rPr sz="2100" spc="-25" dirty="0">
                <a:solidFill>
                  <a:srgbClr val="030003"/>
                </a:solidFill>
                <a:latin typeface="Calibri"/>
                <a:cs typeface="Calibri"/>
              </a:rPr>
              <a:t>We </a:t>
            </a:r>
            <a:r>
              <a:rPr sz="2100" spc="-10" dirty="0">
                <a:solidFill>
                  <a:srgbClr val="030003"/>
                </a:solidFill>
                <a:latin typeface="Calibri"/>
                <a:cs typeface="Calibri"/>
              </a:rPr>
              <a:t>can </a:t>
            </a:r>
            <a:r>
              <a:rPr sz="2100" spc="-5" dirty="0">
                <a:solidFill>
                  <a:srgbClr val="030003"/>
                </a:solidFill>
                <a:latin typeface="Calibri"/>
                <a:cs typeface="Calibri"/>
              </a:rPr>
              <a:t>share </a:t>
            </a:r>
            <a:r>
              <a:rPr sz="2100" spc="5" dirty="0">
                <a:solidFill>
                  <a:srgbClr val="030003"/>
                </a:solidFill>
                <a:latin typeface="Calibri"/>
                <a:cs typeface="Calibri"/>
              </a:rPr>
              <a:t>a </a:t>
            </a:r>
            <a:r>
              <a:rPr sz="2100" spc="-10" dirty="0">
                <a:solidFill>
                  <a:srgbClr val="030003"/>
                </a:solidFill>
                <a:latin typeface="Calibri"/>
                <a:cs typeface="Calibri"/>
              </a:rPr>
              <a:t>repo </a:t>
            </a:r>
            <a:r>
              <a:rPr sz="2100" spc="-5" dirty="0">
                <a:solidFill>
                  <a:srgbClr val="030003"/>
                </a:solidFill>
                <a:latin typeface="Calibri"/>
                <a:cs typeface="Calibri"/>
              </a:rPr>
              <a:t>with</a:t>
            </a:r>
            <a:r>
              <a:rPr sz="2100" spc="70" dirty="0">
                <a:solidFill>
                  <a:srgbClr val="030003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30003"/>
                </a:solidFill>
                <a:latin typeface="Calibri"/>
                <a:cs typeface="Calibri"/>
              </a:rPr>
              <a:t>users.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5055" y="3718559"/>
            <a:ext cx="2694431" cy="268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029" y="859663"/>
            <a:ext cx="609155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latin typeface="Calibri"/>
                <a:cs typeface="Calibri"/>
              </a:rPr>
              <a:t>Introduction </a:t>
            </a:r>
            <a:r>
              <a:rPr spc="20" dirty="0">
                <a:latin typeface="Calibri"/>
                <a:cs typeface="Calibri"/>
              </a:rPr>
              <a:t>to </a:t>
            </a:r>
            <a:r>
              <a:rPr spc="-25" dirty="0">
                <a:latin typeface="Calibri"/>
                <a:cs typeface="Calibri"/>
              </a:rPr>
              <a:t>version </a:t>
            </a:r>
            <a:r>
              <a:rPr spc="-50" dirty="0">
                <a:latin typeface="Calibri"/>
                <a:cs typeface="Calibri"/>
              </a:rPr>
              <a:t>control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3</a:t>
            </a:fld>
            <a:endParaRPr sz="1000">
              <a:latin typeface="Sitka Display"/>
              <a:cs typeface="Sitka Dis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08" y="1612646"/>
            <a:ext cx="9753600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" indent="-185420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sz="2500" spc="-45" dirty="0">
                <a:latin typeface="Calibri"/>
                <a:cs typeface="Calibri"/>
              </a:rPr>
              <a:t>Enables </a:t>
            </a:r>
            <a:r>
              <a:rPr sz="2500" spc="-20" dirty="0">
                <a:latin typeface="Calibri"/>
                <a:cs typeface="Calibri"/>
              </a:rPr>
              <a:t>multiple </a:t>
            </a:r>
            <a:r>
              <a:rPr sz="2500" spc="-30" dirty="0">
                <a:latin typeface="Calibri"/>
                <a:cs typeface="Calibri"/>
              </a:rPr>
              <a:t>people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simultaneously </a:t>
            </a:r>
            <a:r>
              <a:rPr sz="2500" spc="-35" dirty="0">
                <a:latin typeface="Calibri"/>
                <a:cs typeface="Calibri"/>
              </a:rPr>
              <a:t>work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10" dirty="0">
                <a:latin typeface="Calibri"/>
                <a:cs typeface="Calibri"/>
              </a:rPr>
              <a:t>a </a:t>
            </a:r>
            <a:r>
              <a:rPr sz="2500" spc="-20" dirty="0">
                <a:latin typeface="Calibri"/>
                <a:cs typeface="Calibri"/>
              </a:rPr>
              <a:t>single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project.</a:t>
            </a:r>
            <a:endParaRPr sz="2500">
              <a:latin typeface="Calibri"/>
              <a:cs typeface="Calibri"/>
            </a:endParaRPr>
          </a:p>
          <a:p>
            <a:pPr marL="222885" indent="-210185">
              <a:lnSpc>
                <a:spcPct val="100000"/>
              </a:lnSpc>
              <a:spcBef>
                <a:spcPts val="515"/>
              </a:spcBef>
              <a:buChar char="•"/>
              <a:tabLst>
                <a:tab pos="223520" algn="l"/>
              </a:tabLst>
            </a:pPr>
            <a:r>
              <a:rPr sz="2500" spc="-45" dirty="0">
                <a:latin typeface="Calibri"/>
                <a:cs typeface="Calibri"/>
              </a:rPr>
              <a:t>Enables </a:t>
            </a:r>
            <a:r>
              <a:rPr sz="2500" spc="-30" dirty="0">
                <a:latin typeface="Calibri"/>
                <a:cs typeface="Calibri"/>
              </a:rPr>
              <a:t>one person </a:t>
            </a:r>
            <a:r>
              <a:rPr sz="2500" spc="-25" dirty="0">
                <a:latin typeface="Calibri"/>
                <a:cs typeface="Calibri"/>
              </a:rPr>
              <a:t>to use </a:t>
            </a:r>
            <a:r>
              <a:rPr sz="2500" spc="-30" dirty="0">
                <a:latin typeface="Calibri"/>
                <a:cs typeface="Calibri"/>
              </a:rPr>
              <a:t>multiple </a:t>
            </a:r>
            <a:r>
              <a:rPr sz="2500" spc="-25" dirty="0">
                <a:latin typeface="Calibri"/>
                <a:cs typeface="Calibri"/>
              </a:rPr>
              <a:t>computers </a:t>
            </a:r>
            <a:r>
              <a:rPr sz="2500" dirty="0">
                <a:latin typeface="Calibri"/>
                <a:cs typeface="Calibri"/>
              </a:rPr>
              <a:t>to </a:t>
            </a:r>
            <a:r>
              <a:rPr sz="2500" spc="-35" dirty="0">
                <a:latin typeface="Calibri"/>
                <a:cs typeface="Calibri"/>
              </a:rPr>
              <a:t>work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project.</a:t>
            </a:r>
            <a:endParaRPr sz="2500">
              <a:latin typeface="Calibri"/>
              <a:cs typeface="Calibri"/>
            </a:endParaRPr>
          </a:p>
          <a:p>
            <a:pPr marL="222885" indent="-207645">
              <a:lnSpc>
                <a:spcPct val="100000"/>
              </a:lnSpc>
              <a:spcBef>
                <a:spcPts val="525"/>
              </a:spcBef>
              <a:buChar char="•"/>
              <a:tabLst>
                <a:tab pos="223520" algn="l"/>
              </a:tabLst>
            </a:pPr>
            <a:r>
              <a:rPr sz="2500" spc="-40" dirty="0">
                <a:latin typeface="Calibri"/>
                <a:cs typeface="Calibri"/>
              </a:rPr>
              <a:t>Integrates </a:t>
            </a:r>
            <a:r>
              <a:rPr sz="2500" spc="-35" dirty="0">
                <a:latin typeface="Calibri"/>
                <a:cs typeface="Calibri"/>
              </a:rPr>
              <a:t>work </a:t>
            </a:r>
            <a:r>
              <a:rPr sz="2500" spc="-50" dirty="0">
                <a:latin typeface="Calibri"/>
                <a:cs typeface="Calibri"/>
              </a:rPr>
              <a:t>done </a:t>
            </a:r>
            <a:r>
              <a:rPr sz="2500" spc="-20" dirty="0">
                <a:latin typeface="Calibri"/>
                <a:cs typeface="Calibri"/>
              </a:rPr>
              <a:t>simultaneously by </a:t>
            </a:r>
            <a:r>
              <a:rPr sz="2500" spc="-40" dirty="0">
                <a:latin typeface="Calibri"/>
                <a:cs typeface="Calibri"/>
              </a:rPr>
              <a:t>different </a:t>
            </a:r>
            <a:r>
              <a:rPr sz="2500" spc="-20" dirty="0">
                <a:latin typeface="Calibri"/>
                <a:cs typeface="Calibri"/>
              </a:rPr>
              <a:t>team</a:t>
            </a:r>
            <a:r>
              <a:rPr sz="2500" spc="28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members.</a:t>
            </a:r>
            <a:endParaRPr sz="2500">
              <a:latin typeface="Calibri"/>
              <a:cs typeface="Calibri"/>
            </a:endParaRPr>
          </a:p>
          <a:p>
            <a:pPr marL="200660" marR="5080" indent="-187960">
              <a:lnSpc>
                <a:spcPts val="2660"/>
              </a:lnSpc>
              <a:spcBef>
                <a:spcPts val="894"/>
              </a:spcBef>
              <a:buChar char="•"/>
              <a:tabLst>
                <a:tab pos="211454" algn="l"/>
              </a:tabLst>
            </a:pPr>
            <a:r>
              <a:rPr sz="2500" spc="-35" dirty="0">
                <a:latin typeface="Calibri"/>
                <a:cs typeface="Calibri"/>
              </a:rPr>
              <a:t>Gives </a:t>
            </a:r>
            <a:r>
              <a:rPr sz="2500" spc="-25" dirty="0">
                <a:latin typeface="Calibri"/>
                <a:cs typeface="Calibri"/>
              </a:rPr>
              <a:t>access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historical versions of </a:t>
            </a:r>
            <a:r>
              <a:rPr sz="2500" spc="-15" dirty="0">
                <a:latin typeface="Calibri"/>
                <a:cs typeface="Calibri"/>
              </a:rPr>
              <a:t>project </a:t>
            </a:r>
            <a:r>
              <a:rPr sz="2500" dirty="0">
                <a:latin typeface="Calibri"/>
                <a:cs typeface="Calibri"/>
              </a:rPr>
              <a:t>so </a:t>
            </a:r>
            <a:r>
              <a:rPr sz="2500" spc="-15" dirty="0">
                <a:latin typeface="Calibri"/>
                <a:cs typeface="Calibri"/>
              </a:rPr>
              <a:t>that </a:t>
            </a:r>
            <a:r>
              <a:rPr sz="2500" spc="-10" dirty="0">
                <a:latin typeface="Calibri"/>
                <a:cs typeface="Calibri"/>
              </a:rPr>
              <a:t>if </a:t>
            </a:r>
            <a:r>
              <a:rPr sz="2500" spc="-15" dirty="0">
                <a:latin typeface="Calibri"/>
                <a:cs typeface="Calibri"/>
              </a:rPr>
              <a:t>one </a:t>
            </a:r>
            <a:r>
              <a:rPr sz="2500" spc="-25" dirty="0">
                <a:latin typeface="Calibri"/>
                <a:cs typeface="Calibri"/>
              </a:rPr>
              <a:t>makes 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6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mistake,  </a:t>
            </a:r>
            <a:r>
              <a:rPr sz="2500" spc="-20" dirty="0">
                <a:latin typeface="Calibri"/>
                <a:cs typeface="Calibri"/>
              </a:rPr>
              <a:t>s/he </a:t>
            </a:r>
            <a:r>
              <a:rPr sz="2500" spc="-15" dirty="0">
                <a:latin typeface="Calibri"/>
                <a:cs typeface="Calibri"/>
              </a:rPr>
              <a:t>can </a:t>
            </a:r>
            <a:r>
              <a:rPr sz="2500" spc="-10" dirty="0">
                <a:latin typeface="Calibri"/>
                <a:cs typeface="Calibri"/>
              </a:rPr>
              <a:t>roll </a:t>
            </a:r>
            <a:r>
              <a:rPr sz="2500" spc="-5" dirty="0">
                <a:latin typeface="Calibri"/>
                <a:cs typeface="Calibri"/>
              </a:rPr>
              <a:t>back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a </a:t>
            </a:r>
            <a:r>
              <a:rPr sz="2500" spc="-20" dirty="0">
                <a:latin typeface="Calibri"/>
                <a:cs typeface="Calibri"/>
              </a:rPr>
              <a:t>previous</a:t>
            </a:r>
            <a:r>
              <a:rPr sz="2500" spc="-23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version.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2468878"/>
            <a:ext cx="5925313" cy="3364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46410" y="5585333"/>
            <a:ext cx="16002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8F8D8D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008" y="2170048"/>
            <a:ext cx="4474465" cy="2487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08" y="860552"/>
            <a:ext cx="1011745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Why </a:t>
            </a:r>
            <a:r>
              <a:rPr spc="-160" dirty="0">
                <a:latin typeface="Calibri"/>
                <a:cs typeface="Calibri"/>
              </a:rPr>
              <a:t>Do </a:t>
            </a:r>
            <a:r>
              <a:rPr spc="-75" dirty="0">
                <a:latin typeface="Calibri"/>
                <a:cs typeface="Calibri"/>
              </a:rPr>
              <a:t>We </a:t>
            </a:r>
            <a:r>
              <a:rPr spc="-160" dirty="0">
                <a:latin typeface="Calibri"/>
                <a:cs typeface="Calibri"/>
              </a:rPr>
              <a:t>Need  </a:t>
            </a:r>
            <a:r>
              <a:rPr spc="-110"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Version </a:t>
            </a:r>
            <a:r>
              <a:rPr spc="-55" dirty="0">
                <a:latin typeface="Calibri"/>
                <a:cs typeface="Calibri"/>
              </a:rPr>
              <a:t>Control </a:t>
            </a:r>
            <a:r>
              <a:rPr spc="-65" dirty="0">
                <a:latin typeface="Calibri"/>
                <a:cs typeface="Calibri"/>
              </a:rPr>
              <a:t>System </a:t>
            </a:r>
            <a:r>
              <a:rPr spc="57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(VCS)?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4</a:t>
            </a:fld>
            <a:endParaRPr sz="1000">
              <a:latin typeface="Sitka Display"/>
              <a:cs typeface="Sitka Dis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08" y="1613408"/>
            <a:ext cx="3140710" cy="306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 indent="-207645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sz="2500" spc="-65" dirty="0">
                <a:latin typeface="Calibri"/>
                <a:cs typeface="Calibri"/>
              </a:rPr>
              <a:t>Backup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Restore</a:t>
            </a:r>
            <a:endParaRPr sz="2500">
              <a:latin typeface="Calibri"/>
              <a:cs typeface="Calibri"/>
            </a:endParaRPr>
          </a:p>
          <a:p>
            <a:pPr marL="207645" indent="-194945">
              <a:lnSpc>
                <a:spcPct val="100000"/>
              </a:lnSpc>
              <a:spcBef>
                <a:spcPts val="515"/>
              </a:spcBef>
              <a:buChar char="•"/>
              <a:tabLst>
                <a:tab pos="208279" algn="l"/>
              </a:tabLst>
            </a:pPr>
            <a:r>
              <a:rPr sz="2500" spc="-25" dirty="0">
                <a:latin typeface="Calibri"/>
                <a:cs typeface="Calibri"/>
              </a:rPr>
              <a:t>Synchronization</a:t>
            </a:r>
            <a:endParaRPr sz="2500">
              <a:latin typeface="Calibri"/>
              <a:cs typeface="Calibri"/>
            </a:endParaRPr>
          </a:p>
          <a:p>
            <a:pPr marL="222885" indent="-207645">
              <a:lnSpc>
                <a:spcPct val="100000"/>
              </a:lnSpc>
              <a:spcBef>
                <a:spcPts val="525"/>
              </a:spcBef>
              <a:buChar char="•"/>
              <a:tabLst>
                <a:tab pos="223520" algn="l"/>
              </a:tabLst>
            </a:pPr>
            <a:r>
              <a:rPr sz="2500" spc="-60" dirty="0">
                <a:latin typeface="Calibri"/>
                <a:cs typeface="Calibri"/>
              </a:rPr>
              <a:t>Undo</a:t>
            </a:r>
            <a:endParaRPr sz="2500">
              <a:latin typeface="Calibri"/>
              <a:cs typeface="Calibri"/>
            </a:endParaRPr>
          </a:p>
          <a:p>
            <a:pPr marL="198755" indent="-186055">
              <a:lnSpc>
                <a:spcPct val="100000"/>
              </a:lnSpc>
              <a:spcBef>
                <a:spcPts val="525"/>
              </a:spcBef>
              <a:buChar char="•"/>
              <a:tabLst>
                <a:tab pos="198755" algn="l"/>
              </a:tabLst>
            </a:pPr>
            <a:r>
              <a:rPr sz="2500" spc="-15" dirty="0">
                <a:latin typeface="Calibri"/>
                <a:cs typeface="Calibri"/>
              </a:rPr>
              <a:t>Track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Changes</a:t>
            </a:r>
            <a:endParaRPr sz="2500">
              <a:latin typeface="Calibri"/>
              <a:cs typeface="Calibri"/>
            </a:endParaRPr>
          </a:p>
          <a:p>
            <a:pPr marL="198755" indent="-186055">
              <a:lnSpc>
                <a:spcPct val="100000"/>
              </a:lnSpc>
              <a:spcBef>
                <a:spcPts val="525"/>
              </a:spcBef>
              <a:buChar char="•"/>
              <a:tabLst>
                <a:tab pos="198755" algn="l"/>
              </a:tabLst>
            </a:pPr>
            <a:r>
              <a:rPr sz="2500" spc="-15" dirty="0">
                <a:latin typeface="Calibri"/>
                <a:cs typeface="Calibri"/>
              </a:rPr>
              <a:t>Track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Ownership</a:t>
            </a:r>
            <a:endParaRPr sz="2500">
              <a:latin typeface="Calibri"/>
              <a:cs typeface="Calibri"/>
            </a:endParaRPr>
          </a:p>
          <a:p>
            <a:pPr marL="207645" indent="-192405">
              <a:lnSpc>
                <a:spcPct val="100000"/>
              </a:lnSpc>
              <a:spcBef>
                <a:spcPts val="525"/>
              </a:spcBef>
              <a:buChar char="•"/>
              <a:tabLst>
                <a:tab pos="208279" algn="l"/>
              </a:tabLst>
            </a:pPr>
            <a:r>
              <a:rPr sz="2500" spc="-35" dirty="0">
                <a:latin typeface="Calibri"/>
                <a:cs typeface="Calibri"/>
              </a:rPr>
              <a:t>Sandboxing</a:t>
            </a:r>
            <a:endParaRPr sz="2500">
              <a:latin typeface="Calibri"/>
              <a:cs typeface="Calibri"/>
            </a:endParaRPr>
          </a:p>
          <a:p>
            <a:pPr marL="222885" indent="-210185">
              <a:lnSpc>
                <a:spcPct val="100000"/>
              </a:lnSpc>
              <a:spcBef>
                <a:spcPts val="525"/>
              </a:spcBef>
              <a:buChar char="•"/>
              <a:tabLst>
                <a:tab pos="223520" algn="l"/>
              </a:tabLst>
            </a:pPr>
            <a:r>
              <a:rPr sz="2500" spc="-50" dirty="0">
                <a:latin typeface="Calibri"/>
                <a:cs typeface="Calibri"/>
              </a:rPr>
              <a:t>Branching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135" dirty="0">
                <a:latin typeface="Calibri"/>
                <a:cs typeface="Calibri"/>
              </a:rPr>
              <a:t> </a:t>
            </a:r>
            <a:r>
              <a:rPr sz="2500" spc="-55" dirty="0">
                <a:latin typeface="Calibri"/>
                <a:cs typeface="Calibri"/>
              </a:rPr>
              <a:t>merging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4143" y="1536063"/>
            <a:ext cx="694944" cy="1109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7792" y="1572768"/>
            <a:ext cx="3267455" cy="3511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188" y="859663"/>
            <a:ext cx="642302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Repositories </a:t>
            </a:r>
            <a:r>
              <a:rPr spc="-160" dirty="0">
                <a:latin typeface="Calibri"/>
                <a:cs typeface="Calibri"/>
              </a:rPr>
              <a:t>and  </a:t>
            </a:r>
            <a:r>
              <a:rPr spc="-40" dirty="0">
                <a:latin typeface="Calibri"/>
                <a:cs typeface="Calibri"/>
              </a:rPr>
              <a:t>working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copies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5</a:t>
            </a:fld>
            <a:endParaRPr sz="1000">
              <a:latin typeface="Sitka Display"/>
              <a:cs typeface="Sitka Displa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08" y="1546352"/>
            <a:ext cx="6644005" cy="403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454" marR="1510030" indent="-196215">
              <a:lnSpc>
                <a:spcPct val="117400"/>
              </a:lnSpc>
              <a:buChar char="•"/>
              <a:tabLst>
                <a:tab pos="205104" algn="l"/>
              </a:tabLst>
            </a:pPr>
            <a:r>
              <a:rPr sz="2500" spc="-30" dirty="0">
                <a:latin typeface="Calibri"/>
                <a:cs typeface="Calibri"/>
              </a:rPr>
              <a:t>Version </a:t>
            </a:r>
            <a:r>
              <a:rPr sz="2500" spc="-20" dirty="0">
                <a:latin typeface="Calibri"/>
                <a:cs typeface="Calibri"/>
              </a:rPr>
              <a:t>control </a:t>
            </a:r>
            <a:r>
              <a:rPr sz="2500" spc="-30" dirty="0">
                <a:latin typeface="Calibri"/>
                <a:cs typeface="Calibri"/>
              </a:rPr>
              <a:t>uses </a:t>
            </a:r>
            <a:r>
              <a:rPr sz="2500" spc="5" dirty="0">
                <a:latin typeface="Calibri"/>
                <a:cs typeface="Calibri"/>
              </a:rPr>
              <a:t>a </a:t>
            </a:r>
            <a:r>
              <a:rPr sz="2500" spc="-20" dirty="0">
                <a:latin typeface="Calibri"/>
                <a:cs typeface="Calibri"/>
              </a:rPr>
              <a:t>repository </a:t>
            </a:r>
            <a:r>
              <a:rPr sz="2500" spc="-10" dirty="0">
                <a:latin typeface="Calibri"/>
                <a:cs typeface="Calibri"/>
              </a:rPr>
              <a:t>and  </a:t>
            </a:r>
            <a:r>
              <a:rPr sz="2500" spc="5" dirty="0">
                <a:latin typeface="Calibri"/>
                <a:cs typeface="Calibri"/>
              </a:rPr>
              <a:t>a </a:t>
            </a:r>
            <a:r>
              <a:rPr sz="2500" spc="-30" dirty="0">
                <a:latin typeface="Calibri"/>
                <a:cs typeface="Calibri"/>
              </a:rPr>
              <a:t>working </a:t>
            </a:r>
            <a:r>
              <a:rPr sz="2500" spc="-5" dirty="0">
                <a:latin typeface="Calibri"/>
                <a:cs typeface="Calibri"/>
              </a:rPr>
              <a:t>copy </a:t>
            </a:r>
            <a:r>
              <a:rPr sz="2500" spc="-15" dirty="0">
                <a:latin typeface="Calibri"/>
                <a:cs typeface="Calibri"/>
              </a:rPr>
              <a:t>where </a:t>
            </a:r>
            <a:r>
              <a:rPr sz="2500" spc="-55" dirty="0">
                <a:latin typeface="Calibri"/>
                <a:cs typeface="Calibri"/>
              </a:rPr>
              <a:t>we </a:t>
            </a:r>
            <a:r>
              <a:rPr sz="2500" spc="-30" dirty="0">
                <a:latin typeface="Calibri"/>
                <a:cs typeface="Calibri"/>
              </a:rPr>
              <a:t>do </a:t>
            </a:r>
            <a:r>
              <a:rPr sz="2500" spc="-15" dirty="0">
                <a:latin typeface="Calibri"/>
                <a:cs typeface="Calibri"/>
              </a:rPr>
              <a:t>our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work.</a:t>
            </a:r>
            <a:endParaRPr sz="2500">
              <a:latin typeface="Calibri"/>
              <a:cs typeface="Calibri"/>
            </a:endParaRPr>
          </a:p>
          <a:p>
            <a:pPr marL="201930" indent="-186690">
              <a:lnSpc>
                <a:spcPct val="100000"/>
              </a:lnSpc>
              <a:spcBef>
                <a:spcPts val="525"/>
              </a:spcBef>
              <a:buChar char="•"/>
              <a:tabLst>
                <a:tab pos="202565" algn="l"/>
              </a:tabLst>
            </a:pPr>
            <a:r>
              <a:rPr sz="2500" spc="-15" dirty="0">
                <a:latin typeface="Calibri"/>
                <a:cs typeface="Calibri"/>
              </a:rPr>
              <a:t>Working </a:t>
            </a:r>
            <a:r>
              <a:rPr sz="2500" spc="-25" dirty="0">
                <a:latin typeface="Calibri"/>
                <a:cs typeface="Calibri"/>
              </a:rPr>
              <a:t>copy </a:t>
            </a:r>
            <a:r>
              <a:rPr sz="2500" spc="-10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personal copy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all </a:t>
            </a:r>
            <a:r>
              <a:rPr sz="2500" spc="-10" dirty="0">
                <a:latin typeface="Calibri"/>
                <a:cs typeface="Calibri"/>
              </a:rPr>
              <a:t>the</a:t>
            </a:r>
            <a:r>
              <a:rPr sz="2500" spc="-24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files.</a:t>
            </a:r>
            <a:endParaRPr sz="2500">
              <a:latin typeface="Calibri"/>
              <a:cs typeface="Calibri"/>
            </a:endParaRPr>
          </a:p>
          <a:p>
            <a:pPr marL="214629" marR="1359535" indent="-201930">
              <a:lnSpc>
                <a:spcPct val="117600"/>
              </a:lnSpc>
              <a:buChar char="•"/>
              <a:tabLst>
                <a:tab pos="208279" algn="l"/>
              </a:tabLst>
            </a:pPr>
            <a:r>
              <a:rPr sz="2500" spc="-45" dirty="0">
                <a:latin typeface="Calibri"/>
                <a:cs typeface="Calibri"/>
              </a:rPr>
              <a:t>We </a:t>
            </a:r>
            <a:r>
              <a:rPr sz="2500" spc="-20" dirty="0">
                <a:latin typeface="Calibri"/>
                <a:cs typeface="Calibri"/>
              </a:rPr>
              <a:t>changes </a:t>
            </a:r>
            <a:r>
              <a:rPr sz="2500" spc="-10" dirty="0">
                <a:latin typeface="Calibri"/>
                <a:cs typeface="Calibri"/>
              </a:rPr>
              <a:t>this </a:t>
            </a:r>
            <a:r>
              <a:rPr sz="2500" spc="-55" dirty="0">
                <a:latin typeface="Calibri"/>
                <a:cs typeface="Calibri"/>
              </a:rPr>
              <a:t>copy, </a:t>
            </a:r>
            <a:r>
              <a:rPr sz="2500" spc="-30" dirty="0">
                <a:latin typeface="Calibri"/>
                <a:cs typeface="Calibri"/>
              </a:rPr>
              <a:t>without </a:t>
            </a:r>
            <a:r>
              <a:rPr sz="2500" spc="-15" dirty="0">
                <a:latin typeface="Calibri"/>
                <a:cs typeface="Calibri"/>
              </a:rPr>
              <a:t>affecting  </a:t>
            </a:r>
            <a:r>
              <a:rPr sz="2500" spc="-25" dirty="0">
                <a:latin typeface="Calibri"/>
                <a:cs typeface="Calibri"/>
              </a:rPr>
              <a:t>our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teammates.</a:t>
            </a:r>
            <a:endParaRPr sz="2500">
              <a:latin typeface="Calibri"/>
              <a:cs typeface="Calibri"/>
            </a:endParaRPr>
          </a:p>
          <a:p>
            <a:pPr marL="213360" marR="2504440" indent="-198120">
              <a:lnSpc>
                <a:spcPts val="3529"/>
              </a:lnSpc>
              <a:spcBef>
                <a:spcPts val="204"/>
              </a:spcBef>
              <a:buChar char="•"/>
              <a:tabLst>
                <a:tab pos="208279" algn="l"/>
              </a:tabLst>
            </a:pPr>
            <a:r>
              <a:rPr sz="2500" spc="-50" dirty="0">
                <a:latin typeface="Calibri"/>
                <a:cs typeface="Calibri"/>
              </a:rPr>
              <a:t>When </a:t>
            </a:r>
            <a:r>
              <a:rPr sz="2500" spc="-40" dirty="0">
                <a:latin typeface="Calibri"/>
                <a:cs typeface="Calibri"/>
              </a:rPr>
              <a:t>we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20" dirty="0">
                <a:latin typeface="Calibri"/>
                <a:cs typeface="Calibri"/>
              </a:rPr>
              <a:t>happy </a:t>
            </a:r>
            <a:r>
              <a:rPr sz="2500" spc="-30" dirty="0">
                <a:latin typeface="Calibri"/>
                <a:cs typeface="Calibri"/>
              </a:rPr>
              <a:t>with </a:t>
            </a:r>
            <a:r>
              <a:rPr sz="2500" spc="-45" dirty="0">
                <a:latin typeface="Calibri"/>
                <a:cs typeface="Calibri"/>
              </a:rPr>
              <a:t>edits,  </a:t>
            </a:r>
            <a:r>
              <a:rPr sz="2500" spc="-25" dirty="0">
                <a:latin typeface="Calibri"/>
                <a:cs typeface="Calibri"/>
              </a:rPr>
              <a:t>commit </a:t>
            </a:r>
            <a:r>
              <a:rPr sz="2500" spc="-20" dirty="0">
                <a:latin typeface="Calibri"/>
                <a:cs typeface="Calibri"/>
              </a:rPr>
              <a:t>changes </a:t>
            </a:r>
            <a:r>
              <a:rPr sz="2500" spc="-25" dirty="0">
                <a:latin typeface="Calibri"/>
                <a:cs typeface="Calibri"/>
              </a:rPr>
              <a:t>to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repo.</a:t>
            </a:r>
            <a:endParaRPr sz="250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320"/>
              </a:spcBef>
              <a:buChar char="•"/>
              <a:tabLst>
                <a:tab pos="205104" algn="l"/>
              </a:tabLst>
            </a:pPr>
            <a:r>
              <a:rPr sz="2500" spc="-70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repo/repository </a:t>
            </a:r>
            <a:r>
              <a:rPr sz="2500" spc="-10" dirty="0">
                <a:latin typeface="Calibri"/>
                <a:cs typeface="Calibri"/>
              </a:rPr>
              <a:t>is </a:t>
            </a:r>
            <a:r>
              <a:rPr sz="2500" spc="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database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all</a:t>
            </a:r>
            <a:r>
              <a:rPr sz="2500" spc="-114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the</a:t>
            </a:r>
            <a:endParaRPr sz="2500">
              <a:latin typeface="Calibri"/>
              <a:cs typeface="Calibri"/>
            </a:endParaRPr>
          </a:p>
          <a:p>
            <a:pPr marL="214629">
              <a:lnSpc>
                <a:spcPct val="100000"/>
              </a:lnSpc>
              <a:spcBef>
                <a:spcPts val="525"/>
              </a:spcBef>
            </a:pPr>
            <a:r>
              <a:rPr sz="2500" spc="-20" dirty="0">
                <a:latin typeface="Calibri"/>
                <a:cs typeface="Calibri"/>
              </a:rPr>
              <a:t>edits </a:t>
            </a:r>
            <a:r>
              <a:rPr sz="2500" spc="-15" dirty="0">
                <a:latin typeface="Calibri"/>
                <a:cs typeface="Calibri"/>
              </a:rPr>
              <a:t>and </a:t>
            </a:r>
            <a:r>
              <a:rPr sz="2500" spc="-20" dirty="0">
                <a:latin typeface="Calibri"/>
                <a:cs typeface="Calibri"/>
              </a:rPr>
              <a:t>historical versions </a:t>
            </a:r>
            <a:r>
              <a:rPr sz="2500" spc="-50" dirty="0">
                <a:latin typeface="Calibri"/>
                <a:cs typeface="Calibri"/>
              </a:rPr>
              <a:t>{snapshots) </a:t>
            </a:r>
            <a:r>
              <a:rPr sz="2500" spc="5" dirty="0">
                <a:latin typeface="Calibri"/>
                <a:cs typeface="Calibri"/>
              </a:rPr>
              <a:t>of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project.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8608" y="2194560"/>
            <a:ext cx="2913888" cy="2279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2896" y="3048000"/>
            <a:ext cx="3438143" cy="1121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6671" y="3572127"/>
            <a:ext cx="950977" cy="902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80" y="3559936"/>
            <a:ext cx="950977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091" y="859663"/>
            <a:ext cx="850963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5" dirty="0">
                <a:latin typeface="Arial Narrow"/>
                <a:cs typeface="Arial Narrow"/>
              </a:rPr>
              <a:t>Distributed </a:t>
            </a:r>
            <a:r>
              <a:rPr b="1" spc="-20" dirty="0">
                <a:latin typeface="Arial Narrow"/>
                <a:cs typeface="Arial Narrow"/>
              </a:rPr>
              <a:t>and </a:t>
            </a:r>
            <a:r>
              <a:rPr b="1" spc="10" dirty="0">
                <a:latin typeface="Arial Narrow"/>
                <a:cs typeface="Arial Narrow"/>
              </a:rPr>
              <a:t>centralized version </a:t>
            </a:r>
            <a:r>
              <a:rPr b="1" spc="120" dirty="0">
                <a:latin typeface="Arial Narrow"/>
                <a:cs typeface="Arial Narrow"/>
              </a:rPr>
              <a:t> </a:t>
            </a:r>
            <a:r>
              <a:rPr b="1" spc="40" dirty="0">
                <a:latin typeface="Arial Narrow"/>
                <a:cs typeface="Arial Narrow"/>
              </a:rPr>
              <a:t>control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6</a:t>
            </a:fld>
            <a:endParaRPr sz="1000">
              <a:latin typeface="Sitka Display"/>
              <a:cs typeface="Sitka Displa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836" y="1654555"/>
            <a:ext cx="352806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500" b="1" spc="-35" dirty="0">
                <a:solidFill>
                  <a:srgbClr val="232529"/>
                </a:solidFill>
                <a:latin typeface="Calibri"/>
                <a:cs typeface="Calibri"/>
              </a:rPr>
              <a:t>Centralized </a:t>
            </a:r>
            <a:r>
              <a:rPr sz="2500" b="1" spc="-40" dirty="0">
                <a:solidFill>
                  <a:srgbClr val="232529"/>
                </a:solidFill>
                <a:latin typeface="Calibri"/>
                <a:cs typeface="Calibri"/>
              </a:rPr>
              <a:t>version</a:t>
            </a:r>
            <a:r>
              <a:rPr sz="2500" b="1" spc="360" dirty="0">
                <a:solidFill>
                  <a:srgbClr val="232529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232529"/>
                </a:solidFill>
                <a:latin typeface="Calibri"/>
                <a:cs typeface="Calibri"/>
              </a:rPr>
              <a:t>control</a:t>
            </a:r>
            <a:endParaRPr sz="2500">
              <a:latin typeface="Calibri"/>
              <a:cs typeface="Calibri"/>
            </a:endParaRPr>
          </a:p>
          <a:p>
            <a:pPr marL="822325">
              <a:lnSpc>
                <a:spcPct val="100000"/>
              </a:lnSpc>
              <a:spcBef>
                <a:spcPts val="2400"/>
              </a:spcBef>
            </a:pPr>
            <a:r>
              <a:rPr sz="1200" b="1" spc="-40" dirty="0">
                <a:solidFill>
                  <a:srgbClr val="81888D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50" spc="44" baseline="3703" dirty="0">
                <a:solidFill>
                  <a:srgbClr val="404346"/>
                </a:solidFill>
                <a:latin typeface="Tahoma"/>
                <a:cs typeface="Tahoma"/>
              </a:rPr>
              <a:t>Re</a:t>
            </a:r>
            <a:r>
              <a:rPr sz="1500" spc="30" dirty="0">
                <a:solidFill>
                  <a:srgbClr val="404346"/>
                </a:solidFill>
                <a:latin typeface="Tahoma"/>
                <a:cs typeface="Tahoma"/>
              </a:rPr>
              <a:t>p</a:t>
            </a:r>
            <a:r>
              <a:rPr sz="2250" spc="44" baseline="3703" dirty="0">
                <a:solidFill>
                  <a:srgbClr val="404346"/>
                </a:solidFill>
                <a:latin typeface="Tahoma"/>
                <a:cs typeface="Tahoma"/>
              </a:rPr>
              <a:t>ository</a:t>
            </a:r>
            <a:endParaRPr sz="2250" baseline="370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034" y="3907916"/>
            <a:ext cx="139636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6440" indent="-249554">
              <a:lnSpc>
                <a:spcPct val="100000"/>
              </a:lnSpc>
            </a:pPr>
            <a:r>
              <a:rPr sz="1700" spc="-15" dirty="0">
                <a:solidFill>
                  <a:srgbClr val="414546"/>
                </a:solidFill>
                <a:latin typeface="Calibri"/>
                <a:cs typeface="Calibri"/>
              </a:rPr>
              <a:t>Working</a:t>
            </a:r>
            <a:endParaRPr sz="1700">
              <a:latin typeface="Calibri"/>
              <a:cs typeface="Calibri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2250" spc="60" baseline="3703" dirty="0">
                <a:solidFill>
                  <a:srgbClr val="414546"/>
                </a:solidFill>
                <a:latin typeface="Tahoma"/>
                <a:cs typeface="Tahoma"/>
              </a:rPr>
              <a:t>o</a:t>
            </a:r>
            <a:r>
              <a:rPr sz="1500" spc="40" dirty="0">
                <a:solidFill>
                  <a:srgbClr val="414546"/>
                </a:solidFill>
                <a:latin typeface="Tahoma"/>
                <a:cs typeface="Tahoma"/>
              </a:rPr>
              <a:t>p</a:t>
            </a:r>
            <a:r>
              <a:rPr sz="2250" spc="60" baseline="-9259" dirty="0">
                <a:solidFill>
                  <a:srgbClr val="414546"/>
                </a:solidFill>
                <a:latin typeface="Tahoma"/>
                <a:cs typeface="Tahoma"/>
              </a:rPr>
              <a:t>y</a:t>
            </a:r>
            <a:endParaRPr sz="2250" baseline="-9259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250" b="1" dirty="0">
                <a:solidFill>
                  <a:srgbClr val="848A91"/>
                </a:solidFill>
                <a:latin typeface="Calibri"/>
                <a:cs typeface="Calibri"/>
              </a:rPr>
              <a:t>Wor1&lt;station/PC</a:t>
            </a:r>
            <a:r>
              <a:rPr sz="1250" b="1" spc="105" dirty="0">
                <a:solidFill>
                  <a:srgbClr val="848A91"/>
                </a:solidFill>
                <a:latin typeface="Calibri"/>
                <a:cs typeface="Calibri"/>
              </a:rPr>
              <a:t> </a:t>
            </a:r>
            <a:r>
              <a:rPr sz="1250" b="1" spc="20" dirty="0">
                <a:solidFill>
                  <a:srgbClr val="848A91"/>
                </a:solidFill>
                <a:latin typeface="Calibri"/>
                <a:cs typeface="Calibri"/>
              </a:rPr>
              <a:t>#1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3282" y="3899941"/>
            <a:ext cx="117475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0" marR="78105" indent="-247015">
              <a:lnSpc>
                <a:spcPct val="114599"/>
              </a:lnSpc>
            </a:pPr>
            <a:r>
              <a:rPr sz="1500" b="1" spc="-80" dirty="0">
                <a:solidFill>
                  <a:srgbClr val="424649"/>
                </a:solidFill>
                <a:latin typeface="Tahoma"/>
                <a:cs typeface="Tahoma"/>
              </a:rPr>
              <a:t>Working  </a:t>
            </a:r>
            <a:r>
              <a:rPr sz="1500" b="1" spc="-65" dirty="0">
                <a:solidFill>
                  <a:srgbClr val="424649"/>
                </a:solidFill>
                <a:latin typeface="Tahoma"/>
                <a:cs typeface="Tahoma"/>
              </a:rPr>
              <a:t>o</a:t>
            </a:r>
            <a:r>
              <a:rPr sz="2250" b="1" spc="-97" baseline="-5555" dirty="0">
                <a:solidFill>
                  <a:srgbClr val="424649"/>
                </a:solidFill>
                <a:latin typeface="Tahoma"/>
                <a:cs typeface="Tahoma"/>
              </a:rPr>
              <a:t>p</a:t>
            </a:r>
            <a:r>
              <a:rPr sz="2250" b="1" spc="-97" baseline="-11111" dirty="0">
                <a:solidFill>
                  <a:srgbClr val="424649"/>
                </a:solidFill>
                <a:latin typeface="Tahoma"/>
                <a:cs typeface="Tahoma"/>
              </a:rPr>
              <a:t>y</a:t>
            </a:r>
            <a:endParaRPr sz="2250" baseline="-11111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250" b="1" spc="-5" dirty="0">
                <a:solidFill>
                  <a:srgbClr val="848A91"/>
                </a:solidFill>
                <a:latin typeface="Calibri"/>
                <a:cs typeface="Calibri"/>
              </a:rPr>
              <a:t>Wor1&lt;station/PC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1982" y="4648580"/>
            <a:ext cx="117792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45" dirty="0">
                <a:solidFill>
                  <a:srgbClr val="848991"/>
                </a:solidFill>
                <a:latin typeface="Calibri"/>
                <a:cs typeface="Calibri"/>
              </a:rPr>
              <a:t>Workstation/PC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708" y="5063617"/>
            <a:ext cx="80645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spc="-365" dirty="0">
                <a:solidFill>
                  <a:srgbClr val="020003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600" spc="-365" dirty="0">
                <a:solidFill>
                  <a:srgbClr val="020003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600" spc="-365" dirty="0">
                <a:solidFill>
                  <a:srgbClr val="010002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0"/>
              </a:lnSpc>
            </a:pPr>
            <a:r>
              <a:rPr sz="1600" spc="-365" dirty="0">
                <a:solidFill>
                  <a:srgbClr val="020103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600" spc="-365" dirty="0">
                <a:solidFill>
                  <a:srgbClr val="030003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023" y="5122545"/>
            <a:ext cx="4233545" cy="146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1207770" indent="-3175">
              <a:lnSpc>
                <a:spcPts val="1889"/>
              </a:lnSpc>
            </a:pPr>
            <a:r>
              <a:rPr sz="1600" spc="-10" dirty="0">
                <a:solidFill>
                  <a:srgbClr val="020003"/>
                </a:solidFill>
                <a:latin typeface="Calibri"/>
                <a:cs typeface="Calibri"/>
              </a:rPr>
              <a:t>Subversion/CVS </a:t>
            </a:r>
            <a:r>
              <a:rPr sz="1600" spc="-60" dirty="0">
                <a:solidFill>
                  <a:srgbClr val="020003"/>
                </a:solidFill>
                <a:latin typeface="Calibri"/>
                <a:cs typeface="Calibri"/>
              </a:rPr>
              <a:t>- </a:t>
            </a:r>
            <a:r>
              <a:rPr sz="1600" dirty="0">
                <a:solidFill>
                  <a:srgbClr val="020003"/>
                </a:solidFill>
                <a:latin typeface="Calibri"/>
                <a:cs typeface="Calibri"/>
              </a:rPr>
              <a:t>Just </a:t>
            </a:r>
            <a:r>
              <a:rPr sz="1600" spc="-15" dirty="0">
                <a:solidFill>
                  <a:srgbClr val="020003"/>
                </a:solidFill>
                <a:latin typeface="Calibri"/>
                <a:cs typeface="Calibri"/>
              </a:rPr>
              <a:t>one </a:t>
            </a:r>
            <a:r>
              <a:rPr sz="1600" spc="-10" dirty="0">
                <a:solidFill>
                  <a:srgbClr val="020003"/>
                </a:solidFill>
                <a:latin typeface="Calibri"/>
                <a:cs typeface="Calibri"/>
              </a:rPr>
              <a:t>repository  </a:t>
            </a:r>
            <a:r>
              <a:rPr sz="1600" spc="-15" dirty="0">
                <a:solidFill>
                  <a:srgbClr val="020003"/>
                </a:solidFill>
                <a:latin typeface="Calibri"/>
                <a:cs typeface="Calibri"/>
              </a:rPr>
              <a:t>Central </a:t>
            </a:r>
            <a:r>
              <a:rPr sz="1600" spc="-10" dirty="0">
                <a:solidFill>
                  <a:srgbClr val="020003"/>
                </a:solidFill>
                <a:latin typeface="Calibri"/>
                <a:cs typeface="Calibri"/>
              </a:rPr>
              <a:t>server is</a:t>
            </a:r>
            <a:r>
              <a:rPr sz="1600" spc="-25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020003"/>
                </a:solidFill>
                <a:latin typeface="Calibri"/>
                <a:cs typeface="Calibri"/>
              </a:rPr>
              <a:t>must.</a:t>
            </a:r>
            <a:endParaRPr sz="1600">
              <a:latin typeface="Calibri"/>
              <a:cs typeface="Calibri"/>
            </a:endParaRPr>
          </a:p>
          <a:p>
            <a:pPr marL="17145">
              <a:lnSpc>
                <a:spcPts val="1830"/>
              </a:lnSpc>
            </a:pPr>
            <a:r>
              <a:rPr sz="1600" spc="-20" dirty="0">
                <a:solidFill>
                  <a:srgbClr val="010002"/>
                </a:solidFill>
                <a:latin typeface="Calibri"/>
                <a:cs typeface="Calibri"/>
              </a:rPr>
              <a:t>Spoke and </a:t>
            </a:r>
            <a:r>
              <a:rPr sz="1600" spc="-25" dirty="0">
                <a:solidFill>
                  <a:srgbClr val="010002"/>
                </a:solidFill>
                <a:latin typeface="Calibri"/>
                <a:cs typeface="Calibri"/>
              </a:rPr>
              <a:t>hub</a:t>
            </a:r>
            <a:r>
              <a:rPr sz="1600" spc="110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10002"/>
                </a:solidFill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 marL="26034">
              <a:lnSpc>
                <a:spcPts val="1885"/>
              </a:lnSpc>
            </a:pPr>
            <a:r>
              <a:rPr sz="1600" spc="-30" dirty="0">
                <a:solidFill>
                  <a:srgbClr val="020103"/>
                </a:solidFill>
                <a:latin typeface="Calibri"/>
                <a:cs typeface="Calibri"/>
              </a:rPr>
              <a:t>Local </a:t>
            </a:r>
            <a:r>
              <a:rPr sz="1600" spc="-15" dirty="0">
                <a:solidFill>
                  <a:srgbClr val="020103"/>
                </a:solidFill>
                <a:latin typeface="Calibri"/>
                <a:cs typeface="Calibri"/>
              </a:rPr>
              <a:t>changes are not</a:t>
            </a:r>
            <a:r>
              <a:rPr sz="1600" spc="30" dirty="0">
                <a:solidFill>
                  <a:srgbClr val="020103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20103"/>
                </a:solidFill>
                <a:latin typeface="Calibri"/>
                <a:cs typeface="Calibri"/>
              </a:rPr>
              <a:t>versioned</a:t>
            </a:r>
            <a:endParaRPr sz="1600">
              <a:latin typeface="Calibri"/>
              <a:cs typeface="Calibri"/>
            </a:endParaRPr>
          </a:p>
          <a:p>
            <a:pPr marL="14604" marR="5080" indent="11430">
              <a:lnSpc>
                <a:spcPts val="1889"/>
              </a:lnSpc>
              <a:spcBef>
                <a:spcPts val="65"/>
              </a:spcBef>
            </a:pPr>
            <a:r>
              <a:rPr sz="1600" spc="-35" dirty="0">
                <a:solidFill>
                  <a:srgbClr val="030003"/>
                </a:solidFill>
                <a:latin typeface="Calibri"/>
                <a:cs typeface="Calibri"/>
              </a:rPr>
              <a:t>Need </a:t>
            </a:r>
            <a:r>
              <a:rPr sz="1600" spc="-20" dirty="0">
                <a:solidFill>
                  <a:srgbClr val="030003"/>
                </a:solidFill>
                <a:latin typeface="Calibri"/>
                <a:cs typeface="Calibri"/>
              </a:rPr>
              <a:t>to </a:t>
            </a:r>
            <a:r>
              <a:rPr sz="1600" spc="-15" dirty="0">
                <a:solidFill>
                  <a:srgbClr val="030003"/>
                </a:solidFill>
                <a:latin typeface="Calibri"/>
                <a:cs typeface="Calibri"/>
              </a:rPr>
              <a:t>communicate </a:t>
            </a:r>
            <a:r>
              <a:rPr sz="1600" spc="-25" dirty="0">
                <a:solidFill>
                  <a:srgbClr val="030003"/>
                </a:solidFill>
                <a:latin typeface="Calibri"/>
                <a:cs typeface="Calibri"/>
              </a:rPr>
              <a:t>with </a:t>
            </a:r>
            <a:r>
              <a:rPr sz="1600" spc="-5" dirty="0">
                <a:solidFill>
                  <a:srgbClr val="030003"/>
                </a:solidFill>
                <a:latin typeface="Calibri"/>
                <a:cs typeface="Calibri"/>
              </a:rPr>
              <a:t>server </a:t>
            </a:r>
            <a:r>
              <a:rPr sz="1600" spc="-30" dirty="0">
                <a:solidFill>
                  <a:srgbClr val="030003"/>
                </a:solidFill>
                <a:latin typeface="Calibri"/>
                <a:cs typeface="Calibri"/>
              </a:rPr>
              <a:t>at </a:t>
            </a:r>
            <a:r>
              <a:rPr sz="1600" spc="-15" dirty="0">
                <a:solidFill>
                  <a:srgbClr val="030003"/>
                </a:solidFill>
                <a:latin typeface="Calibri"/>
                <a:cs typeface="Calibri"/>
              </a:rPr>
              <a:t>each check </a:t>
            </a:r>
            <a:r>
              <a:rPr sz="1600" spc="-10" dirty="0">
                <a:solidFill>
                  <a:srgbClr val="030003"/>
                </a:solidFill>
                <a:latin typeface="Calibri"/>
                <a:cs typeface="Calibri"/>
              </a:rPr>
              <a:t>in/  </a:t>
            </a:r>
            <a:r>
              <a:rPr sz="1600" spc="-20" dirty="0">
                <a:solidFill>
                  <a:srgbClr val="030003"/>
                </a:solidFill>
                <a:latin typeface="Calibri"/>
                <a:cs typeface="Calibri"/>
              </a:rPr>
              <a:t>checkout.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8307" y="1647190"/>
            <a:ext cx="262064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5" dirty="0">
                <a:solidFill>
                  <a:srgbClr val="252525"/>
                </a:solidFill>
                <a:latin typeface="Calibri"/>
                <a:cs typeface="Calibri"/>
              </a:rPr>
              <a:t>Distributed </a:t>
            </a:r>
            <a:r>
              <a:rPr sz="1900" spc="-10" dirty="0">
                <a:solidFill>
                  <a:srgbClr val="252525"/>
                </a:solidFill>
                <a:latin typeface="Calibri"/>
                <a:cs typeface="Calibri"/>
              </a:rPr>
              <a:t>version</a:t>
            </a:r>
            <a:r>
              <a:rPr sz="19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Calibri"/>
                <a:cs typeface="Calibri"/>
              </a:rPr>
              <a:t>control</a:t>
            </a:r>
            <a:endParaRPr sz="1900">
              <a:latin typeface="Calibri"/>
              <a:cs typeface="Calibri"/>
            </a:endParaRPr>
          </a:p>
          <a:p>
            <a:pPr marL="570865">
              <a:lnSpc>
                <a:spcPct val="100000"/>
              </a:lnSpc>
              <a:spcBef>
                <a:spcPts val="450"/>
              </a:spcBef>
            </a:pPr>
            <a:r>
              <a:rPr sz="950" b="1" i="1" spc="-15" dirty="0">
                <a:solidFill>
                  <a:srgbClr val="9FA6AC"/>
                </a:solidFill>
                <a:latin typeface="Century Gothic"/>
                <a:cs typeface="Century Gothic"/>
              </a:rPr>
              <a:t>Server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5139" y="3297301"/>
            <a:ext cx="717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5" dirty="0">
                <a:solidFill>
                  <a:srgbClr val="383839"/>
                </a:solidFill>
                <a:latin typeface="Calibri"/>
                <a:cs typeface="Calibri"/>
              </a:rPr>
              <a:t>Repository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2331" y="3315970"/>
            <a:ext cx="71501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0" dirty="0">
                <a:solidFill>
                  <a:srgbClr val="383839"/>
                </a:solidFill>
                <a:latin typeface="Calibri"/>
                <a:cs typeface="Calibri"/>
              </a:rPr>
              <a:t>Repository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8033" y="3316351"/>
            <a:ext cx="71945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5" dirty="0">
                <a:solidFill>
                  <a:srgbClr val="363738"/>
                </a:solidFill>
                <a:latin typeface="Calibri"/>
                <a:cs typeface="Calibri"/>
              </a:rPr>
              <a:t>Repository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9483" y="4676013"/>
            <a:ext cx="397319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90345" algn="l"/>
                <a:tab pos="2935605" algn="l"/>
              </a:tabLst>
            </a:pPr>
            <a:r>
              <a:rPr sz="1000" b="1" spc="10" dirty="0">
                <a:solidFill>
                  <a:srgbClr val="A0A4AB"/>
                </a:solidFill>
                <a:latin typeface="Calibri"/>
                <a:cs typeface="Calibri"/>
              </a:rPr>
              <a:t>Workstation/PC</a:t>
            </a:r>
            <a:r>
              <a:rPr sz="1000" b="1" spc="35" dirty="0">
                <a:solidFill>
                  <a:srgbClr val="A0A4AB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A0A4AB"/>
                </a:solidFill>
                <a:latin typeface="Calibri"/>
                <a:cs typeface="Calibri"/>
              </a:rPr>
              <a:t>#1	</a:t>
            </a:r>
            <a:r>
              <a:rPr sz="1000" b="1" spc="5" dirty="0">
                <a:solidFill>
                  <a:srgbClr val="A0A6AB"/>
                </a:solidFill>
                <a:latin typeface="Calibri"/>
                <a:cs typeface="Calibri"/>
              </a:rPr>
              <a:t>Workstation/PC</a:t>
            </a:r>
            <a:r>
              <a:rPr sz="1000" b="1" spc="35" dirty="0">
                <a:solidFill>
                  <a:srgbClr val="A0A6AB"/>
                </a:solidFill>
                <a:latin typeface="Calibri"/>
                <a:cs typeface="Calibri"/>
              </a:rPr>
              <a:t> </a:t>
            </a:r>
            <a:r>
              <a:rPr sz="1000" b="1" spc="-15" dirty="0">
                <a:solidFill>
                  <a:srgbClr val="A0A6AB"/>
                </a:solidFill>
                <a:latin typeface="Calibri"/>
                <a:cs typeface="Calibri"/>
              </a:rPr>
              <a:t>#2	</a:t>
            </a:r>
            <a:r>
              <a:rPr sz="1000" b="1" spc="-15" dirty="0">
                <a:solidFill>
                  <a:srgbClr val="9FA6AB"/>
                </a:solidFill>
                <a:latin typeface="Calibri"/>
                <a:cs typeface="Calibri"/>
              </a:rPr>
              <a:t>Work.station/PC</a:t>
            </a:r>
            <a:r>
              <a:rPr sz="1000" b="1" spc="-10" dirty="0">
                <a:solidFill>
                  <a:srgbClr val="9FA6AB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9FA6AB"/>
                </a:solidFill>
                <a:latin typeface="Calibri"/>
                <a:cs typeface="Calibri"/>
              </a:rPr>
              <a:t>#3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5203" y="5064252"/>
            <a:ext cx="80645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600" spc="-365" dirty="0">
                <a:solidFill>
                  <a:srgbClr val="010003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600" spc="-365" dirty="0">
                <a:solidFill>
                  <a:srgbClr val="020002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05"/>
              </a:lnSpc>
            </a:pPr>
            <a:r>
              <a:rPr sz="1600" spc="-365" dirty="0">
                <a:solidFill>
                  <a:srgbClr val="020003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9"/>
              </a:lnSpc>
            </a:pPr>
            <a:r>
              <a:rPr sz="1600" spc="-365" dirty="0">
                <a:solidFill>
                  <a:srgbClr val="020104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00"/>
              </a:lnSpc>
            </a:pPr>
            <a:r>
              <a:rPr sz="1600" spc="-365" dirty="0">
                <a:solidFill>
                  <a:srgbClr val="030003"/>
                </a:solidFill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7265" y="5121021"/>
            <a:ext cx="4448175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77315" indent="4445">
              <a:lnSpc>
                <a:spcPts val="1900"/>
              </a:lnSpc>
            </a:pPr>
            <a:r>
              <a:rPr sz="1600" spc="-30" dirty="0">
                <a:solidFill>
                  <a:srgbClr val="010003"/>
                </a:solidFill>
                <a:latin typeface="Calibri"/>
                <a:cs typeface="Calibri"/>
              </a:rPr>
              <a:t>GIT/ </a:t>
            </a:r>
            <a:r>
              <a:rPr sz="1600" spc="-25" dirty="0">
                <a:solidFill>
                  <a:srgbClr val="010003"/>
                </a:solidFill>
                <a:latin typeface="Calibri"/>
                <a:cs typeface="Calibri"/>
              </a:rPr>
              <a:t>Mercurial </a:t>
            </a:r>
            <a:r>
              <a:rPr sz="1600" spc="-60" dirty="0">
                <a:solidFill>
                  <a:srgbClr val="010003"/>
                </a:solidFill>
                <a:latin typeface="Calibri"/>
                <a:cs typeface="Calibri"/>
              </a:rPr>
              <a:t>- </a:t>
            </a:r>
            <a:r>
              <a:rPr sz="1600" spc="-25" dirty="0">
                <a:solidFill>
                  <a:srgbClr val="010003"/>
                </a:solidFill>
                <a:latin typeface="Calibri"/>
                <a:cs typeface="Calibri"/>
              </a:rPr>
              <a:t>Multiple </a:t>
            </a:r>
            <a:r>
              <a:rPr sz="1600" spc="-10" dirty="0">
                <a:solidFill>
                  <a:srgbClr val="010003"/>
                </a:solidFill>
                <a:latin typeface="Calibri"/>
                <a:cs typeface="Calibri"/>
              </a:rPr>
              <a:t>repositories  </a:t>
            </a:r>
            <a:r>
              <a:rPr sz="1600" spc="-15" dirty="0">
                <a:solidFill>
                  <a:srgbClr val="020002"/>
                </a:solidFill>
                <a:latin typeface="Calibri"/>
                <a:cs typeface="Calibri"/>
              </a:rPr>
              <a:t>Can </a:t>
            </a:r>
            <a:r>
              <a:rPr sz="1600" spc="-10" dirty="0">
                <a:solidFill>
                  <a:srgbClr val="020002"/>
                </a:solidFill>
                <a:latin typeface="Calibri"/>
                <a:cs typeface="Calibri"/>
              </a:rPr>
              <a:t>be </a:t>
            </a:r>
            <a:r>
              <a:rPr sz="1600" spc="-15" dirty="0">
                <a:solidFill>
                  <a:srgbClr val="020002"/>
                </a:solidFill>
                <a:latin typeface="Calibri"/>
                <a:cs typeface="Calibri"/>
              </a:rPr>
              <a:t>used </a:t>
            </a:r>
            <a:r>
              <a:rPr sz="1600" spc="-20" dirty="0">
                <a:solidFill>
                  <a:srgbClr val="020002"/>
                </a:solidFill>
                <a:latin typeface="Calibri"/>
                <a:cs typeface="Calibri"/>
              </a:rPr>
              <a:t>Offline</a:t>
            </a:r>
            <a:endParaRPr sz="1600">
              <a:latin typeface="Calibri"/>
              <a:cs typeface="Calibri"/>
            </a:endParaRPr>
          </a:p>
          <a:p>
            <a:pPr marL="23495">
              <a:lnSpc>
                <a:spcPts val="1825"/>
              </a:lnSpc>
            </a:pPr>
            <a:r>
              <a:rPr sz="1600" spc="-40" dirty="0">
                <a:solidFill>
                  <a:srgbClr val="020003"/>
                </a:solidFill>
                <a:latin typeface="Calibri"/>
                <a:cs typeface="Calibri"/>
              </a:rPr>
              <a:t>Full </a:t>
            </a:r>
            <a:r>
              <a:rPr sz="1600" spc="-15" dirty="0">
                <a:solidFill>
                  <a:srgbClr val="020003"/>
                </a:solidFill>
                <a:latin typeface="Calibri"/>
                <a:cs typeface="Calibri"/>
              </a:rPr>
              <a:t>history </a:t>
            </a:r>
            <a:r>
              <a:rPr sz="1600" spc="-10" dirty="0">
                <a:solidFill>
                  <a:srgbClr val="020003"/>
                </a:solidFill>
                <a:latin typeface="Calibri"/>
                <a:cs typeface="Calibri"/>
              </a:rPr>
              <a:t>of repository </a:t>
            </a:r>
            <a:r>
              <a:rPr sz="1600" spc="-5" dirty="0">
                <a:solidFill>
                  <a:srgbClr val="020003"/>
                </a:solidFill>
                <a:latin typeface="Calibri"/>
                <a:cs typeface="Calibri"/>
              </a:rPr>
              <a:t>lives </a:t>
            </a:r>
            <a:r>
              <a:rPr sz="1600" spc="-15" dirty="0">
                <a:solidFill>
                  <a:srgbClr val="020003"/>
                </a:solidFill>
                <a:latin typeface="Calibri"/>
                <a:cs typeface="Calibri"/>
              </a:rPr>
              <a:t>on </a:t>
            </a:r>
            <a:r>
              <a:rPr sz="1600" spc="-10" dirty="0">
                <a:solidFill>
                  <a:srgbClr val="020003"/>
                </a:solidFill>
                <a:latin typeface="Calibri"/>
                <a:cs typeface="Calibri"/>
              </a:rPr>
              <a:t>every </a:t>
            </a:r>
            <a:r>
              <a:rPr sz="1600" spc="-5" dirty="0">
                <a:solidFill>
                  <a:srgbClr val="020003"/>
                </a:solidFill>
                <a:latin typeface="Calibri"/>
                <a:cs typeface="Calibri"/>
              </a:rPr>
              <a:t>user's</a:t>
            </a:r>
            <a:r>
              <a:rPr sz="1600" spc="45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20003"/>
                </a:solidFill>
                <a:latin typeface="Calibri"/>
                <a:cs typeface="Calibri"/>
              </a:rPr>
              <a:t>machine</a:t>
            </a:r>
            <a:endParaRPr sz="1600">
              <a:latin typeface="Calibri"/>
              <a:cs typeface="Calibri"/>
            </a:endParaRPr>
          </a:p>
          <a:p>
            <a:pPr marL="23495">
              <a:lnSpc>
                <a:spcPts val="1889"/>
              </a:lnSpc>
            </a:pPr>
            <a:r>
              <a:rPr sz="1600" spc="-35" dirty="0">
                <a:solidFill>
                  <a:srgbClr val="020104"/>
                </a:solidFill>
                <a:latin typeface="Calibri"/>
                <a:cs typeface="Calibri"/>
              </a:rPr>
              <a:t>Peer </a:t>
            </a:r>
            <a:r>
              <a:rPr sz="1600" spc="-10" dirty="0">
                <a:solidFill>
                  <a:srgbClr val="020104"/>
                </a:solidFill>
                <a:latin typeface="Calibri"/>
                <a:cs typeface="Calibri"/>
              </a:rPr>
              <a:t>to </a:t>
            </a:r>
            <a:r>
              <a:rPr sz="1600" spc="-35" dirty="0">
                <a:solidFill>
                  <a:srgbClr val="020104"/>
                </a:solidFill>
                <a:latin typeface="Calibri"/>
                <a:cs typeface="Calibri"/>
              </a:rPr>
              <a:t>Peer</a:t>
            </a:r>
            <a:r>
              <a:rPr sz="1600" spc="5" dirty="0">
                <a:solidFill>
                  <a:srgbClr val="02010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20104"/>
                </a:solidFill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  <a:p>
            <a:pPr marL="23495">
              <a:lnSpc>
                <a:spcPts val="1900"/>
              </a:lnSpc>
            </a:pPr>
            <a:r>
              <a:rPr sz="1600" spc="-35" dirty="0">
                <a:solidFill>
                  <a:srgbClr val="030003"/>
                </a:solidFill>
                <a:latin typeface="Calibri"/>
                <a:cs typeface="Calibri"/>
              </a:rPr>
              <a:t>Many </a:t>
            </a:r>
            <a:r>
              <a:rPr sz="1600" spc="-15" dirty="0">
                <a:solidFill>
                  <a:srgbClr val="030003"/>
                </a:solidFill>
                <a:latin typeface="Calibri"/>
                <a:cs typeface="Calibri"/>
              </a:rPr>
              <a:t>operations </a:t>
            </a:r>
            <a:r>
              <a:rPr sz="1600" spc="-25" dirty="0">
                <a:solidFill>
                  <a:srgbClr val="030003"/>
                </a:solidFill>
                <a:latin typeface="Calibri"/>
                <a:cs typeface="Calibri"/>
              </a:rPr>
              <a:t>are </a:t>
            </a:r>
            <a:r>
              <a:rPr sz="1600" spc="-10" dirty="0">
                <a:solidFill>
                  <a:srgbClr val="030003"/>
                </a:solidFill>
                <a:latin typeface="Calibri"/>
                <a:cs typeface="Calibri"/>
              </a:rPr>
              <a:t>local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63" y="860552"/>
            <a:ext cx="193103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About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spc="-100" dirty="0">
                <a:latin typeface="Calibri"/>
                <a:cs typeface="Calibri"/>
              </a:rPr>
              <a:t>Git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z="1000" spc="-5" dirty="0">
                <a:solidFill>
                  <a:srgbClr val="868A8A"/>
                </a:solidFill>
                <a:latin typeface="Sitka Display"/>
                <a:cs typeface="Sitka Display"/>
              </a:rPr>
              <a:t>7</a:t>
            </a:fld>
            <a:endParaRPr sz="1000">
              <a:latin typeface="Sitka Display"/>
              <a:cs typeface="Sitka Displa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" y="1611248"/>
            <a:ext cx="6759575" cy="295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indent="-203835">
              <a:lnSpc>
                <a:spcPct val="100000"/>
              </a:lnSpc>
              <a:buChar char="•"/>
              <a:tabLst>
                <a:tab pos="217170" algn="l"/>
              </a:tabLst>
            </a:pPr>
            <a:r>
              <a:rPr sz="2500" spc="-40" dirty="0">
                <a:latin typeface="Calibri"/>
                <a:cs typeface="Calibri"/>
              </a:rPr>
              <a:t>Created </a:t>
            </a:r>
            <a:r>
              <a:rPr sz="2500" spc="-20" dirty="0">
                <a:latin typeface="Calibri"/>
                <a:cs typeface="Calibri"/>
              </a:rPr>
              <a:t>by </a:t>
            </a:r>
            <a:r>
              <a:rPr sz="2500" spc="-45" dirty="0">
                <a:latin typeface="Calibri"/>
                <a:cs typeface="Calibri"/>
              </a:rPr>
              <a:t>Linus </a:t>
            </a:r>
            <a:r>
              <a:rPr sz="2500" spc="-15" dirty="0">
                <a:latin typeface="Calibri"/>
                <a:cs typeface="Calibri"/>
              </a:rPr>
              <a:t>Torvalds </a:t>
            </a:r>
            <a:r>
              <a:rPr sz="2500" spc="-145" dirty="0">
                <a:latin typeface="Calibri"/>
                <a:cs typeface="Calibri"/>
              </a:rPr>
              <a:t>-  </a:t>
            </a:r>
            <a:r>
              <a:rPr sz="2500" spc="-25" dirty="0">
                <a:latin typeface="Calibri"/>
                <a:cs typeface="Calibri"/>
              </a:rPr>
              <a:t>creator </a:t>
            </a:r>
            <a:r>
              <a:rPr sz="2500" spc="-15" dirty="0">
                <a:latin typeface="Calibri"/>
                <a:cs typeface="Calibri"/>
              </a:rPr>
              <a:t>of </a:t>
            </a:r>
            <a:r>
              <a:rPr sz="2500" spc="-65" dirty="0">
                <a:latin typeface="Calibri"/>
                <a:cs typeface="Calibri"/>
              </a:rPr>
              <a:t>Linux, </a:t>
            </a:r>
            <a:r>
              <a:rPr sz="2500" spc="-30" dirty="0">
                <a:latin typeface="Calibri"/>
                <a:cs typeface="Calibri"/>
              </a:rPr>
              <a:t>in</a:t>
            </a:r>
            <a:r>
              <a:rPr sz="2500" spc="400" dirty="0">
                <a:latin typeface="Calibri"/>
                <a:cs typeface="Calibri"/>
              </a:rPr>
              <a:t> </a:t>
            </a:r>
            <a:r>
              <a:rPr sz="2500" spc="-75" dirty="0">
                <a:latin typeface="Calibri"/>
                <a:cs typeface="Calibri"/>
              </a:rPr>
              <a:t>2005</a:t>
            </a:r>
            <a:endParaRPr sz="2500">
              <a:latin typeface="Calibri"/>
              <a:cs typeface="Calibri"/>
            </a:endParaRPr>
          </a:p>
          <a:p>
            <a:pPr marL="213995" indent="-201295">
              <a:lnSpc>
                <a:spcPct val="100000"/>
              </a:lnSpc>
              <a:spcBef>
                <a:spcPts val="520"/>
              </a:spcBef>
              <a:buChar char="•"/>
              <a:tabLst>
                <a:tab pos="213995" algn="l"/>
              </a:tabLst>
            </a:pPr>
            <a:r>
              <a:rPr sz="2500" spc="-30" dirty="0">
                <a:latin typeface="Calibri"/>
                <a:cs typeface="Calibri"/>
              </a:rPr>
              <a:t>Goals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55" dirty="0">
                <a:latin typeface="Calibri"/>
                <a:cs typeface="Calibri"/>
              </a:rPr>
              <a:t> Git:</a:t>
            </a:r>
            <a:endParaRPr sz="2500">
              <a:latin typeface="Calibri"/>
              <a:cs typeface="Calibri"/>
            </a:endParaRPr>
          </a:p>
          <a:p>
            <a:pPr marL="612775" lvl="1" indent="-198120">
              <a:lnSpc>
                <a:spcPct val="100000"/>
              </a:lnSpc>
              <a:spcBef>
                <a:spcPts val="195"/>
              </a:spcBef>
              <a:buChar char="•"/>
              <a:tabLst>
                <a:tab pos="612775" algn="l"/>
                <a:tab pos="613410" algn="l"/>
              </a:tabLst>
            </a:pPr>
            <a:r>
              <a:rPr sz="2100" spc="-15" dirty="0">
                <a:solidFill>
                  <a:srgbClr val="030003"/>
                </a:solidFill>
                <a:latin typeface="Calibri"/>
                <a:cs typeface="Calibri"/>
              </a:rPr>
              <a:t>Speed</a:t>
            </a:r>
            <a:endParaRPr sz="2100">
              <a:latin typeface="Calibri"/>
              <a:cs typeface="Calibri"/>
            </a:endParaRPr>
          </a:p>
          <a:p>
            <a:pPr marL="612775" lvl="1" indent="-198120">
              <a:lnSpc>
                <a:spcPct val="100000"/>
              </a:lnSpc>
              <a:spcBef>
                <a:spcPts val="175"/>
              </a:spcBef>
              <a:buChar char="•"/>
              <a:tabLst>
                <a:tab pos="612775" algn="l"/>
                <a:tab pos="613410" algn="l"/>
              </a:tabLst>
            </a:pPr>
            <a:r>
              <a:rPr sz="2100" spc="-15" dirty="0">
                <a:solidFill>
                  <a:srgbClr val="010002"/>
                </a:solidFill>
                <a:latin typeface="Calibri"/>
                <a:cs typeface="Calibri"/>
              </a:rPr>
              <a:t>Support </a:t>
            </a:r>
            <a:r>
              <a:rPr sz="2100" spc="-25" dirty="0">
                <a:solidFill>
                  <a:srgbClr val="010002"/>
                </a:solidFill>
                <a:latin typeface="Calibri"/>
                <a:cs typeface="Calibri"/>
              </a:rPr>
              <a:t>for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non-linear</a:t>
            </a:r>
            <a:r>
              <a:rPr sz="2100" spc="175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10002"/>
                </a:solidFill>
                <a:latin typeface="Calibri"/>
                <a:cs typeface="Calibri"/>
              </a:rPr>
              <a:t>development</a:t>
            </a:r>
            <a:endParaRPr sz="2100">
              <a:latin typeface="Calibri"/>
              <a:cs typeface="Calibri"/>
            </a:endParaRPr>
          </a:p>
          <a:p>
            <a:pPr marL="1018540" lvl="2" indent="-204470">
              <a:lnSpc>
                <a:spcPct val="100000"/>
              </a:lnSpc>
              <a:spcBef>
                <a:spcPts val="245"/>
              </a:spcBef>
              <a:buChar char="•"/>
              <a:tabLst>
                <a:tab pos="1018540" algn="l"/>
                <a:tab pos="1019175" algn="l"/>
              </a:tabLst>
            </a:pPr>
            <a:r>
              <a:rPr sz="1750" spc="-10" dirty="0">
                <a:solidFill>
                  <a:srgbClr val="010002"/>
                </a:solidFill>
                <a:latin typeface="Calibri"/>
                <a:cs typeface="Calibri"/>
              </a:rPr>
              <a:t>(thousands </a:t>
            </a:r>
            <a:r>
              <a:rPr sz="1750" spc="30" dirty="0">
                <a:solidFill>
                  <a:srgbClr val="010002"/>
                </a:solidFill>
                <a:latin typeface="Calibri"/>
                <a:cs typeface="Calibri"/>
              </a:rPr>
              <a:t>of </a:t>
            </a:r>
            <a:r>
              <a:rPr sz="1750" spc="-15" dirty="0">
                <a:solidFill>
                  <a:srgbClr val="010002"/>
                </a:solidFill>
                <a:latin typeface="Calibri"/>
                <a:cs typeface="Calibri"/>
              </a:rPr>
              <a:t>parallel</a:t>
            </a:r>
            <a:r>
              <a:rPr sz="1750" spc="105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010002"/>
                </a:solidFill>
                <a:latin typeface="Calibri"/>
                <a:cs typeface="Calibri"/>
              </a:rPr>
              <a:t>branches)</a:t>
            </a:r>
            <a:endParaRPr sz="1750">
              <a:latin typeface="Calibri"/>
              <a:cs typeface="Calibri"/>
            </a:endParaRPr>
          </a:p>
          <a:p>
            <a:pPr marL="625475" lvl="1" indent="-210820">
              <a:lnSpc>
                <a:spcPct val="100000"/>
              </a:lnSpc>
              <a:spcBef>
                <a:spcPts val="185"/>
              </a:spcBef>
              <a:buChar char="•"/>
              <a:tabLst>
                <a:tab pos="624840" algn="l"/>
                <a:tab pos="625475" algn="l"/>
              </a:tabLst>
            </a:pPr>
            <a:r>
              <a:rPr sz="2100" spc="-35" dirty="0">
                <a:solidFill>
                  <a:srgbClr val="020001"/>
                </a:solidFill>
                <a:latin typeface="Calibri"/>
                <a:cs typeface="Calibri"/>
              </a:rPr>
              <a:t>Fully </a:t>
            </a:r>
            <a:r>
              <a:rPr sz="2100" dirty="0">
                <a:solidFill>
                  <a:srgbClr val="020001"/>
                </a:solidFill>
                <a:latin typeface="Calibri"/>
                <a:cs typeface="Calibri"/>
              </a:rPr>
              <a:t>distributed</a:t>
            </a:r>
            <a:endParaRPr sz="21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65"/>
              </a:spcBef>
              <a:buChar char="•"/>
              <a:tabLst>
                <a:tab pos="610235" algn="l"/>
              </a:tabLst>
            </a:pP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Able </a:t>
            </a:r>
            <a:r>
              <a:rPr sz="2100" spc="15" dirty="0">
                <a:solidFill>
                  <a:srgbClr val="020003"/>
                </a:solidFill>
                <a:latin typeface="Calibri"/>
                <a:cs typeface="Calibri"/>
              </a:rPr>
              <a:t>to </a:t>
            </a:r>
            <a:r>
              <a:rPr sz="2100" spc="-25" dirty="0">
                <a:solidFill>
                  <a:srgbClr val="020003"/>
                </a:solidFill>
                <a:latin typeface="Calibri"/>
                <a:cs typeface="Calibri"/>
              </a:rPr>
              <a:t>handle </a:t>
            </a:r>
            <a:r>
              <a:rPr sz="2100" spc="-35" dirty="0">
                <a:solidFill>
                  <a:srgbClr val="020003"/>
                </a:solidFill>
                <a:latin typeface="Calibri"/>
                <a:cs typeface="Calibri"/>
              </a:rPr>
              <a:t>large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projects</a:t>
            </a:r>
            <a:r>
              <a:rPr sz="2100" spc="330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efficiently</a:t>
            </a:r>
            <a:endParaRPr sz="2100">
              <a:latin typeface="Calibri"/>
              <a:cs typeface="Calibri"/>
            </a:endParaRPr>
          </a:p>
          <a:p>
            <a:pPr marL="228600" indent="-215900">
              <a:lnSpc>
                <a:spcPct val="100000"/>
              </a:lnSpc>
              <a:spcBef>
                <a:spcPts val="535"/>
              </a:spcBef>
              <a:buChar char="•"/>
              <a:tabLst>
                <a:tab pos="228600" algn="l"/>
                <a:tab pos="229235" algn="l"/>
              </a:tabLst>
            </a:pPr>
            <a:r>
              <a:rPr sz="2500" spc="-409" dirty="0">
                <a:latin typeface="Calibri"/>
                <a:cs typeface="Calibri"/>
              </a:rPr>
              <a:t>•     </a:t>
            </a:r>
            <a:r>
              <a:rPr sz="2500" spc="-45" dirty="0">
                <a:latin typeface="Calibri"/>
                <a:cs typeface="Calibri"/>
              </a:rPr>
              <a:t>Git </a:t>
            </a:r>
            <a:r>
              <a:rPr sz="2500" spc="-35" dirty="0">
                <a:latin typeface="Calibri"/>
                <a:cs typeface="Calibri"/>
              </a:rPr>
              <a:t>website: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u="heavy" spc="15" dirty="0">
                <a:solidFill>
                  <a:srgbClr val="0560BD"/>
                </a:solidFill>
                <a:latin typeface="Calibri"/>
                <a:cs typeface="Calibri"/>
              </a:rPr>
              <a:t>http:ljgit-scm.com/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6623" y="3889121"/>
            <a:ext cx="2048255" cy="149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0464" y="2084832"/>
            <a:ext cx="146304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5552" y="2084832"/>
            <a:ext cx="146303" cy="646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5679" y="2913886"/>
            <a:ext cx="536448" cy="755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8703" y="2084832"/>
            <a:ext cx="256032" cy="670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1871" y="2084832"/>
            <a:ext cx="268224" cy="670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1471" y="2097023"/>
            <a:ext cx="146303" cy="6339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1871" y="2694432"/>
            <a:ext cx="390144" cy="804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1904" y="3047998"/>
            <a:ext cx="414527" cy="4998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8608" y="4754878"/>
            <a:ext cx="524256" cy="7559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8091" y="859790"/>
            <a:ext cx="387794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5" dirty="0">
                <a:latin typeface="Calibri"/>
                <a:cs typeface="Calibri"/>
              </a:rPr>
              <a:t>Local  </a:t>
            </a:r>
            <a:r>
              <a:rPr spc="-25" dirty="0">
                <a:latin typeface="Calibri"/>
                <a:cs typeface="Calibri"/>
              </a:rPr>
              <a:t>git</a:t>
            </a:r>
            <a:r>
              <a:rPr spc="-43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87571" y="1585848"/>
            <a:ext cx="206819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31313"/>
                </a:solidFill>
                <a:latin typeface="Arial"/>
                <a:cs typeface="Arial"/>
              </a:rPr>
              <a:t>Local</a:t>
            </a:r>
            <a:r>
              <a:rPr sz="2000" b="1" spc="114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131313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8788" y="1918080"/>
            <a:ext cx="115062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00" dirty="0">
                <a:solidFill>
                  <a:srgbClr val="53535C"/>
                </a:solidFill>
                <a:latin typeface="Arial"/>
                <a:cs typeface="Arial"/>
              </a:rPr>
              <a:t>�</a:t>
            </a:r>
            <a:endParaRPr sz="1000">
              <a:latin typeface="Arial"/>
              <a:cs typeface="Arial"/>
            </a:endParaRPr>
          </a:p>
          <a:p>
            <a:pPr marL="490855" marR="5080" indent="33020">
              <a:lnSpc>
                <a:spcPct val="101299"/>
              </a:lnSpc>
              <a:spcBef>
                <a:spcPts val="1110"/>
              </a:spcBef>
            </a:pPr>
            <a:r>
              <a:rPr sz="1250" b="1" spc="-45" dirty="0">
                <a:solidFill>
                  <a:srgbClr val="2E3C2C"/>
                </a:solidFill>
                <a:latin typeface="Century Gothic"/>
                <a:cs typeface="Century Gothic"/>
              </a:rPr>
              <a:t>working  </a:t>
            </a:r>
            <a:r>
              <a:rPr sz="1250" b="1" spc="-55" dirty="0">
                <a:solidFill>
                  <a:srgbClr val="2E3C2C"/>
                </a:solidFill>
                <a:latin typeface="Century Gothic"/>
                <a:cs typeface="Century Gothic"/>
              </a:rPr>
              <a:t>directo</a:t>
            </a:r>
            <a:r>
              <a:rPr sz="1250" b="1" spc="-10" dirty="0">
                <a:solidFill>
                  <a:srgbClr val="2E3C2C"/>
                </a:solidFill>
                <a:latin typeface="Century Gothic"/>
                <a:cs typeface="Century Gothic"/>
              </a:rPr>
              <a:t>ry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9667" y="5857366"/>
            <a:ext cx="19856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9305" marR="5080" indent="-777240">
              <a:lnSpc>
                <a:spcPts val="2020"/>
              </a:lnSpc>
            </a:pPr>
            <a:r>
              <a:rPr sz="1700" spc="-15" dirty="0">
                <a:solidFill>
                  <a:srgbClr val="27212D"/>
                </a:solidFill>
                <a:latin typeface="Tahoma"/>
                <a:cs typeface="Tahoma"/>
              </a:rPr>
              <a:t>Unmodified/modified  </a:t>
            </a:r>
            <a:r>
              <a:rPr sz="1700" spc="-25" dirty="0">
                <a:solidFill>
                  <a:srgbClr val="27212D"/>
                </a:solidFill>
                <a:latin typeface="Tahoma"/>
                <a:cs typeface="Tahoma"/>
              </a:rPr>
              <a:t>Files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1189" y="2214117"/>
            <a:ext cx="56832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695">
              <a:lnSpc>
                <a:spcPct val="100800"/>
              </a:lnSpc>
            </a:pPr>
            <a:r>
              <a:rPr sz="1250" b="1" spc="-25" dirty="0">
                <a:solidFill>
                  <a:srgbClr val="3D421E"/>
                </a:solidFill>
                <a:latin typeface="Century Gothic"/>
                <a:cs typeface="Century Gothic"/>
              </a:rPr>
              <a:t>staging  </a:t>
            </a:r>
            <a:r>
              <a:rPr sz="1250" b="1" spc="-45" dirty="0">
                <a:solidFill>
                  <a:srgbClr val="3D421E"/>
                </a:solidFill>
                <a:latin typeface="Century Gothic"/>
                <a:cs typeface="Century Gothic"/>
              </a:rPr>
              <a:t>area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7483" y="5860415"/>
            <a:ext cx="67691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marR="5080" indent="-131445">
              <a:lnSpc>
                <a:spcPts val="2010"/>
              </a:lnSpc>
            </a:pPr>
            <a:r>
              <a:rPr sz="1700" spc="-15" dirty="0">
                <a:solidFill>
                  <a:srgbClr val="272229"/>
                </a:solidFill>
                <a:latin typeface="Tahoma"/>
                <a:cs typeface="Tahoma"/>
              </a:rPr>
              <a:t>Staged  </a:t>
            </a:r>
            <a:r>
              <a:rPr sz="1700" spc="-25" dirty="0">
                <a:solidFill>
                  <a:srgbClr val="272229"/>
                </a:solidFill>
                <a:latin typeface="Tahoma"/>
                <a:cs typeface="Tahoma"/>
              </a:rPr>
              <a:t>Files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2550" y="2214689"/>
            <a:ext cx="902969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 marR="5080" indent="-15240">
              <a:lnSpc>
                <a:spcPct val="101299"/>
              </a:lnSpc>
            </a:pPr>
            <a:r>
              <a:rPr sz="1250" b="1" spc="-25" dirty="0">
                <a:solidFill>
                  <a:srgbClr val="1E3449"/>
                </a:solidFill>
                <a:latin typeface="Century Gothic"/>
                <a:cs typeface="Century Gothic"/>
              </a:rPr>
              <a:t>git</a:t>
            </a:r>
            <a:r>
              <a:rPr sz="1250" b="1" spc="-90" dirty="0">
                <a:solidFill>
                  <a:srgbClr val="1E3449"/>
                </a:solidFill>
                <a:latin typeface="Century Gothic"/>
                <a:cs typeface="Century Gothic"/>
              </a:rPr>
              <a:t> </a:t>
            </a:r>
            <a:r>
              <a:rPr sz="1250" b="1" spc="-35" dirty="0">
                <a:solidFill>
                  <a:srgbClr val="1E3449"/>
                </a:solidFill>
                <a:latin typeface="Century Gothic"/>
                <a:cs typeface="Century Gothic"/>
              </a:rPr>
              <a:t>directory  </a:t>
            </a:r>
            <a:r>
              <a:rPr sz="1250" b="1" spc="-25" dirty="0">
                <a:solidFill>
                  <a:srgbClr val="1E3449"/>
                </a:solidFill>
                <a:latin typeface="Century Gothic"/>
                <a:cs typeface="Century Gothic"/>
              </a:rPr>
              <a:t>(repository)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19164" y="5869178"/>
            <a:ext cx="105283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5435">
              <a:lnSpc>
                <a:spcPts val="2010"/>
              </a:lnSpc>
            </a:pPr>
            <a:r>
              <a:rPr sz="1700" spc="-10" dirty="0">
                <a:solidFill>
                  <a:srgbClr val="28212A"/>
                </a:solidFill>
                <a:latin typeface="Tahoma"/>
                <a:cs typeface="Tahoma"/>
              </a:rPr>
              <a:t>Committed  </a:t>
            </a:r>
            <a:r>
              <a:rPr sz="1700" spc="-25" dirty="0">
                <a:solidFill>
                  <a:srgbClr val="28212A"/>
                </a:solidFill>
                <a:latin typeface="Tahoma"/>
                <a:cs typeface="Tahoma"/>
              </a:rPr>
              <a:t>Files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7556" y="6536308"/>
            <a:ext cx="895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868686"/>
                </a:solidFill>
                <a:latin typeface="Century"/>
                <a:cs typeface="Century"/>
              </a:rPr>
              <a:t>8</a:t>
            </a:r>
            <a:endParaRPr sz="9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43" y="860552"/>
            <a:ext cx="989647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59554" algn="l"/>
              </a:tabLst>
            </a:pPr>
            <a:r>
              <a:rPr spc="-70" dirty="0">
                <a:latin typeface="Calibri"/>
                <a:cs typeface="Calibri"/>
              </a:rPr>
              <a:t>Untracked,</a:t>
            </a:r>
            <a:r>
              <a:rPr spc="19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tracked,	</a:t>
            </a:r>
            <a:r>
              <a:rPr spc="-80" dirty="0">
                <a:latin typeface="Calibri"/>
                <a:cs typeface="Calibri"/>
              </a:rPr>
              <a:t>unstaged </a:t>
            </a:r>
            <a:r>
              <a:rPr spc="-70" dirty="0">
                <a:latin typeface="Calibri"/>
                <a:cs typeface="Calibri"/>
              </a:rPr>
              <a:t>and </a:t>
            </a:r>
            <a:r>
              <a:rPr spc="-45" dirty="0">
                <a:latin typeface="Calibri"/>
                <a:cs typeface="Calibri"/>
              </a:rPr>
              <a:t>staged</a:t>
            </a:r>
            <a:r>
              <a:rPr spc="5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changes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7556" y="6506438"/>
            <a:ext cx="86360" cy="1949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dirty="0">
                <a:solidFill>
                  <a:srgbClr val="8A868A"/>
                </a:solidFill>
                <a:latin typeface="Arial Narrow"/>
                <a:cs typeface="Arial Narrow"/>
              </a:rPr>
              <a:t>9</a:t>
            </a:r>
            <a:endParaRPr sz="10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" y="1610614"/>
            <a:ext cx="10133330" cy="381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buChar char="•"/>
              <a:tabLst>
                <a:tab pos="225425" algn="l"/>
                <a:tab pos="226060" algn="l"/>
              </a:tabLst>
            </a:pPr>
            <a:r>
              <a:rPr sz="2500" spc="-60" dirty="0">
                <a:latin typeface="Calibri"/>
                <a:cs typeface="Calibri"/>
              </a:rPr>
              <a:t>Untracked </a:t>
            </a:r>
            <a:r>
              <a:rPr sz="2500" spc="-30" dirty="0">
                <a:latin typeface="Calibri"/>
                <a:cs typeface="Calibri"/>
              </a:rPr>
              <a:t>changes </a:t>
            </a:r>
            <a:r>
              <a:rPr sz="2500" spc="-35" dirty="0">
                <a:latin typeface="Calibri"/>
                <a:cs typeface="Calibri"/>
              </a:rPr>
              <a:t>are </a:t>
            </a:r>
            <a:r>
              <a:rPr sz="2500" spc="-15" dirty="0">
                <a:latin typeface="Calibri"/>
                <a:cs typeface="Calibri"/>
              </a:rPr>
              <a:t>not </a:t>
            </a:r>
            <a:r>
              <a:rPr sz="2500" spc="-45" dirty="0">
                <a:latin typeface="Calibri"/>
                <a:cs typeface="Calibri"/>
              </a:rPr>
              <a:t>in</a:t>
            </a:r>
            <a:r>
              <a:rPr sz="2500" spc="345" dirty="0">
                <a:latin typeface="Calibri"/>
                <a:cs typeface="Calibri"/>
              </a:rPr>
              <a:t> </a:t>
            </a:r>
            <a:r>
              <a:rPr sz="2500" spc="-75" dirty="0">
                <a:latin typeface="Calibri"/>
                <a:cs typeface="Calibri"/>
              </a:rPr>
              <a:t>Git.</a:t>
            </a:r>
            <a:endParaRPr sz="2500">
              <a:latin typeface="Calibri"/>
              <a:cs typeface="Calibri"/>
            </a:endParaRPr>
          </a:p>
          <a:p>
            <a:pPr marL="601980" lvl="1" indent="-187325">
              <a:lnSpc>
                <a:spcPct val="100000"/>
              </a:lnSpc>
              <a:spcBef>
                <a:spcPts val="195"/>
              </a:spcBef>
              <a:buChar char="•"/>
              <a:tabLst>
                <a:tab pos="607695" algn="l"/>
              </a:tabLst>
            </a:pPr>
            <a:r>
              <a:rPr sz="2100" spc="-10" dirty="0">
                <a:solidFill>
                  <a:srgbClr val="020002"/>
                </a:solidFill>
                <a:latin typeface="Calibri"/>
                <a:cs typeface="Calibri"/>
              </a:rPr>
              <a:t>This </a:t>
            </a:r>
            <a:r>
              <a:rPr sz="2100" spc="5" dirty="0">
                <a:solidFill>
                  <a:srgbClr val="020002"/>
                </a:solidFill>
                <a:latin typeface="Calibri"/>
                <a:cs typeface="Calibri"/>
              </a:rPr>
              <a:t>file </a:t>
            </a:r>
            <a:r>
              <a:rPr sz="2100" spc="-5" dirty="0">
                <a:solidFill>
                  <a:srgbClr val="020002"/>
                </a:solidFill>
                <a:latin typeface="Calibri"/>
                <a:cs typeface="Calibri"/>
              </a:rPr>
              <a:t>exists </a:t>
            </a:r>
            <a:r>
              <a:rPr sz="2100" spc="-30" dirty="0">
                <a:solidFill>
                  <a:srgbClr val="020002"/>
                </a:solidFill>
                <a:latin typeface="Calibri"/>
                <a:cs typeface="Calibri"/>
              </a:rPr>
              <a:t>locally,  </a:t>
            </a:r>
            <a:r>
              <a:rPr sz="2100" spc="-55" dirty="0">
                <a:solidFill>
                  <a:srgbClr val="020002"/>
                </a:solidFill>
                <a:latin typeface="Calibri"/>
                <a:cs typeface="Calibri"/>
              </a:rPr>
              <a:t>but </a:t>
            </a:r>
            <a:r>
              <a:rPr sz="2100" dirty="0">
                <a:solidFill>
                  <a:srgbClr val="020002"/>
                </a:solidFill>
                <a:latin typeface="Calibri"/>
                <a:cs typeface="Calibri"/>
              </a:rPr>
              <a:t>isn't </a:t>
            </a:r>
            <a:r>
              <a:rPr sz="2100" spc="-15" dirty="0">
                <a:solidFill>
                  <a:srgbClr val="020002"/>
                </a:solidFill>
                <a:latin typeface="Calibri"/>
                <a:cs typeface="Calibri"/>
              </a:rPr>
              <a:t>a </a:t>
            </a:r>
            <a:r>
              <a:rPr sz="2100" dirty="0">
                <a:solidFill>
                  <a:srgbClr val="020002"/>
                </a:solidFill>
                <a:latin typeface="Calibri"/>
                <a:cs typeface="Calibri"/>
              </a:rPr>
              <a:t>part </a:t>
            </a:r>
            <a:r>
              <a:rPr sz="2100" spc="15" dirty="0">
                <a:solidFill>
                  <a:srgbClr val="020002"/>
                </a:solidFill>
                <a:latin typeface="Calibri"/>
                <a:cs typeface="Calibri"/>
              </a:rPr>
              <a:t>of </a:t>
            </a:r>
            <a:r>
              <a:rPr sz="2100" spc="5" dirty="0">
                <a:solidFill>
                  <a:srgbClr val="020002"/>
                </a:solidFill>
                <a:latin typeface="Calibri"/>
                <a:cs typeface="Calibri"/>
              </a:rPr>
              <a:t>the </a:t>
            </a:r>
            <a:r>
              <a:rPr sz="2100" spc="-35" dirty="0">
                <a:solidFill>
                  <a:srgbClr val="020002"/>
                </a:solidFill>
                <a:latin typeface="Calibri"/>
                <a:cs typeface="Calibri"/>
              </a:rPr>
              <a:t>Git</a:t>
            </a:r>
            <a:r>
              <a:rPr sz="2100" spc="75" dirty="0">
                <a:solidFill>
                  <a:srgbClr val="02000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20002"/>
                </a:solidFill>
                <a:latin typeface="Calibri"/>
                <a:cs typeface="Calibri"/>
              </a:rPr>
              <a:t>repository.</a:t>
            </a:r>
            <a:endParaRPr sz="2100">
              <a:latin typeface="Calibri"/>
              <a:cs typeface="Calibri"/>
            </a:endParaRPr>
          </a:p>
          <a:p>
            <a:pPr marL="601980" marR="5080" lvl="1" indent="-187325">
              <a:lnSpc>
                <a:spcPts val="2280"/>
              </a:lnSpc>
              <a:spcBef>
                <a:spcPts val="459"/>
              </a:spcBef>
              <a:buChar char="•"/>
              <a:tabLst>
                <a:tab pos="607695" algn="l"/>
              </a:tabLst>
            </a:pP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The </a:t>
            </a: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file's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change history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will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not </a:t>
            </a:r>
            <a:r>
              <a:rPr sz="2100" spc="-55" dirty="0">
                <a:solidFill>
                  <a:srgbClr val="020003"/>
                </a:solidFill>
                <a:latin typeface="Calibri"/>
                <a:cs typeface="Calibri"/>
              </a:rPr>
              <a:t>be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recorded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and </a:t>
            </a:r>
            <a:r>
              <a:rPr sz="2100" spc="-20" dirty="0">
                <a:solidFill>
                  <a:srgbClr val="020003"/>
                </a:solidFill>
                <a:latin typeface="Calibri"/>
                <a:cs typeface="Calibri"/>
              </a:rPr>
              <a:t>it </a:t>
            </a: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will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not </a:t>
            </a:r>
            <a:r>
              <a:rPr sz="2100" spc="-40" dirty="0">
                <a:solidFill>
                  <a:srgbClr val="020003"/>
                </a:solidFill>
                <a:latin typeface="Calibri"/>
                <a:cs typeface="Calibri"/>
              </a:rPr>
              <a:t>be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pushed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to </a:t>
            </a: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remote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copies  </a:t>
            </a:r>
            <a:r>
              <a:rPr sz="2100" spc="30" dirty="0">
                <a:solidFill>
                  <a:srgbClr val="020003"/>
                </a:solidFill>
                <a:latin typeface="Calibri"/>
                <a:cs typeface="Calibri"/>
              </a:rPr>
              <a:t>of</a:t>
            </a:r>
            <a:r>
              <a:rPr sz="2100" spc="-125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repository.</a:t>
            </a:r>
            <a:endParaRPr sz="2100">
              <a:latin typeface="Calibri"/>
              <a:cs typeface="Calibri"/>
            </a:endParaRPr>
          </a:p>
          <a:p>
            <a:pPr marL="625475" lvl="1" indent="-210820">
              <a:lnSpc>
                <a:spcPct val="100000"/>
              </a:lnSpc>
              <a:spcBef>
                <a:spcPts val="145"/>
              </a:spcBef>
              <a:buChar char="•"/>
              <a:tabLst>
                <a:tab pos="624840" algn="l"/>
                <a:tab pos="625475" algn="l"/>
              </a:tabLst>
            </a:pPr>
            <a:r>
              <a:rPr sz="2100" spc="-20" dirty="0">
                <a:solidFill>
                  <a:srgbClr val="020002"/>
                </a:solidFill>
                <a:latin typeface="Calibri"/>
                <a:cs typeface="Calibri"/>
              </a:rPr>
              <a:t>Untracked </a:t>
            </a:r>
            <a:r>
              <a:rPr sz="2100" dirty="0">
                <a:solidFill>
                  <a:srgbClr val="020002"/>
                </a:solidFill>
                <a:latin typeface="Calibri"/>
                <a:cs typeface="Calibri"/>
              </a:rPr>
              <a:t>files </a:t>
            </a:r>
            <a:r>
              <a:rPr sz="2100" spc="5" dirty="0">
                <a:solidFill>
                  <a:srgbClr val="020002"/>
                </a:solidFill>
                <a:latin typeface="Calibri"/>
                <a:cs typeface="Calibri"/>
              </a:rPr>
              <a:t>will </a:t>
            </a:r>
            <a:r>
              <a:rPr sz="2100" spc="25" dirty="0">
                <a:solidFill>
                  <a:srgbClr val="020002"/>
                </a:solidFill>
                <a:latin typeface="Calibri"/>
                <a:cs typeface="Calibri"/>
              </a:rPr>
              <a:t>show </a:t>
            </a:r>
            <a:r>
              <a:rPr sz="2100" dirty="0">
                <a:solidFill>
                  <a:srgbClr val="020002"/>
                </a:solidFill>
                <a:latin typeface="Calibri"/>
                <a:cs typeface="Calibri"/>
              </a:rPr>
              <a:t>up </a:t>
            </a:r>
            <a:r>
              <a:rPr sz="2100" spc="25" dirty="0">
                <a:solidFill>
                  <a:srgbClr val="020002"/>
                </a:solidFill>
                <a:latin typeface="Calibri"/>
                <a:cs typeface="Calibri"/>
              </a:rPr>
              <a:t>when </a:t>
            </a:r>
            <a:r>
              <a:rPr sz="2100" spc="5" dirty="0">
                <a:solidFill>
                  <a:srgbClr val="020002"/>
                </a:solidFill>
                <a:latin typeface="Calibri"/>
                <a:cs typeface="Calibri"/>
              </a:rPr>
              <a:t>viewing your </a:t>
            </a:r>
            <a:r>
              <a:rPr sz="2100" spc="-45" dirty="0">
                <a:solidFill>
                  <a:srgbClr val="020002"/>
                </a:solidFill>
                <a:latin typeface="Calibri"/>
                <a:cs typeface="Calibri"/>
              </a:rPr>
              <a:t>Git</a:t>
            </a:r>
            <a:r>
              <a:rPr sz="2100" spc="-310" dirty="0">
                <a:solidFill>
                  <a:srgbClr val="020002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20002"/>
                </a:solidFill>
                <a:latin typeface="Calibri"/>
                <a:cs typeface="Calibri"/>
              </a:rPr>
              <a:t>status.</a:t>
            </a:r>
            <a:endParaRPr sz="2100">
              <a:latin typeface="Calibri"/>
              <a:cs typeface="Calibri"/>
            </a:endParaRPr>
          </a:p>
          <a:p>
            <a:pPr marL="607695" marR="177165" lvl="1" indent="-193040">
              <a:lnSpc>
                <a:spcPts val="2250"/>
              </a:lnSpc>
              <a:spcBef>
                <a:spcPts val="490"/>
              </a:spcBef>
              <a:buChar char="•"/>
              <a:tabLst>
                <a:tab pos="610235" algn="l"/>
              </a:tabLst>
            </a:pP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A </a:t>
            </a:r>
            <a:r>
              <a:rPr sz="2100" spc="10" dirty="0">
                <a:solidFill>
                  <a:srgbClr val="020003"/>
                </a:solidFill>
                <a:latin typeface="Calibri"/>
                <a:cs typeface="Calibri"/>
              </a:rPr>
              <a:t>tracked </a:t>
            </a: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file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becomes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untracked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when running </a:t>
            </a:r>
            <a:r>
              <a:rPr sz="2100" spc="-10" dirty="0">
                <a:solidFill>
                  <a:srgbClr val="E87B2F"/>
                </a:solidFill>
                <a:latin typeface="Calibri"/>
                <a:cs typeface="Calibri"/>
              </a:rPr>
              <a:t>git </a:t>
            </a:r>
            <a:r>
              <a:rPr sz="2100" spc="-15" dirty="0">
                <a:solidFill>
                  <a:srgbClr val="E87B2F"/>
                </a:solidFill>
                <a:latin typeface="Calibri"/>
                <a:cs typeface="Calibri"/>
              </a:rPr>
              <a:t>rm </a:t>
            </a:r>
            <a:r>
              <a:rPr sz="2100" spc="-5" dirty="0">
                <a:solidFill>
                  <a:srgbClr val="E87B2F"/>
                </a:solidFill>
                <a:latin typeface="Calibri"/>
                <a:cs typeface="Calibri"/>
              </a:rPr>
              <a:t>--cached </a:t>
            </a:r>
            <a:r>
              <a:rPr sz="2100" spc="-45" dirty="0">
                <a:solidFill>
                  <a:srgbClr val="E87B2F"/>
                </a:solidFill>
                <a:latin typeface="Calibri"/>
                <a:cs typeface="Calibri"/>
              </a:rPr>
              <a:t>[file]</a:t>
            </a:r>
            <a:r>
              <a:rPr sz="2100" spc="-45" dirty="0">
                <a:solidFill>
                  <a:srgbClr val="020003"/>
                </a:solidFill>
                <a:latin typeface="Calibri"/>
                <a:cs typeface="Calibri"/>
              </a:rPr>
              <a:t>.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This </a:t>
            </a:r>
            <a:r>
              <a:rPr sz="2100" spc="15" dirty="0">
                <a:solidFill>
                  <a:srgbClr val="020003"/>
                </a:solidFill>
                <a:latin typeface="Calibri"/>
                <a:cs typeface="Calibri"/>
              </a:rPr>
              <a:t>will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remove 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the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file from </a:t>
            </a:r>
            <a:r>
              <a:rPr sz="2100" spc="-35" dirty="0">
                <a:solidFill>
                  <a:srgbClr val="020003"/>
                </a:solidFill>
                <a:latin typeface="Calibri"/>
                <a:cs typeface="Calibri"/>
              </a:rPr>
              <a:t>Git </a:t>
            </a:r>
            <a:r>
              <a:rPr sz="2100" spc="5" dirty="0">
                <a:solidFill>
                  <a:srgbClr val="020003"/>
                </a:solidFill>
                <a:latin typeface="Calibri"/>
                <a:cs typeface="Calibri"/>
              </a:rPr>
              <a:t>while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preserving </a:t>
            </a:r>
            <a:r>
              <a:rPr sz="2100" spc="-10" dirty="0">
                <a:solidFill>
                  <a:srgbClr val="020003"/>
                </a:solidFill>
                <a:latin typeface="Calibri"/>
                <a:cs typeface="Calibri"/>
              </a:rPr>
              <a:t>local</a:t>
            </a:r>
            <a:r>
              <a:rPr sz="2100" spc="75" dirty="0">
                <a:solidFill>
                  <a:srgbClr val="020003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20003"/>
                </a:solidFill>
                <a:latin typeface="Calibri"/>
                <a:cs typeface="Calibri"/>
              </a:rPr>
              <a:t>copy.</a:t>
            </a:r>
            <a:endParaRPr sz="2100">
              <a:latin typeface="Calibri"/>
              <a:cs typeface="Calibri"/>
            </a:endParaRPr>
          </a:p>
          <a:p>
            <a:pPr marL="198120" indent="-185420">
              <a:lnSpc>
                <a:spcPct val="100000"/>
              </a:lnSpc>
              <a:spcBef>
                <a:spcPts val="490"/>
              </a:spcBef>
              <a:buChar char="•"/>
              <a:tabLst>
                <a:tab pos="198120" algn="l"/>
              </a:tabLst>
            </a:pPr>
            <a:r>
              <a:rPr sz="2500" spc="-30" dirty="0">
                <a:latin typeface="Calibri"/>
                <a:cs typeface="Calibri"/>
              </a:rPr>
              <a:t>Tracked </a:t>
            </a:r>
            <a:r>
              <a:rPr sz="2500" spc="-25" dirty="0">
                <a:latin typeface="Calibri"/>
                <a:cs typeface="Calibri"/>
              </a:rPr>
              <a:t>files </a:t>
            </a:r>
            <a:r>
              <a:rPr sz="2500" spc="-35" dirty="0">
                <a:latin typeface="Calibri"/>
                <a:cs typeface="Calibri"/>
              </a:rPr>
              <a:t>are </a:t>
            </a:r>
            <a:r>
              <a:rPr sz="2500" spc="-45" dirty="0">
                <a:latin typeface="Calibri"/>
                <a:cs typeface="Calibri"/>
              </a:rPr>
              <a:t>in</a:t>
            </a:r>
            <a:r>
              <a:rPr sz="2500" spc="135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git</a:t>
            </a:r>
            <a:endParaRPr sz="2500">
              <a:latin typeface="Calibri"/>
              <a:cs typeface="Calibri"/>
            </a:endParaRPr>
          </a:p>
          <a:p>
            <a:pPr marL="615950" lvl="1" indent="-201295">
              <a:lnSpc>
                <a:spcPct val="100000"/>
              </a:lnSpc>
              <a:spcBef>
                <a:spcPts val="215"/>
              </a:spcBef>
              <a:buChar char="•"/>
              <a:tabLst>
                <a:tab pos="615950" algn="l"/>
                <a:tab pos="616585" algn="l"/>
              </a:tabLst>
            </a:pPr>
            <a:r>
              <a:rPr sz="2100" spc="-35" dirty="0">
                <a:solidFill>
                  <a:srgbClr val="010003"/>
                </a:solidFill>
                <a:latin typeface="Calibri"/>
                <a:cs typeface="Calibri"/>
              </a:rPr>
              <a:t>Git </a:t>
            </a:r>
            <a:r>
              <a:rPr sz="2100" spc="5" dirty="0">
                <a:solidFill>
                  <a:srgbClr val="010003"/>
                </a:solidFill>
                <a:latin typeface="Calibri"/>
                <a:cs typeface="Calibri"/>
              </a:rPr>
              <a:t>tracks the </a:t>
            </a:r>
            <a:r>
              <a:rPr sz="2100" spc="25" dirty="0">
                <a:solidFill>
                  <a:srgbClr val="010003"/>
                </a:solidFill>
                <a:latin typeface="Calibri"/>
                <a:cs typeface="Calibri"/>
              </a:rPr>
              <a:t>file's </a:t>
            </a:r>
            <a:r>
              <a:rPr sz="2100" spc="10" dirty="0">
                <a:solidFill>
                  <a:srgbClr val="010003"/>
                </a:solidFill>
                <a:latin typeface="Calibri"/>
                <a:cs typeface="Calibri"/>
              </a:rPr>
              <a:t>change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history </a:t>
            </a:r>
            <a:r>
              <a:rPr sz="2100" spc="-10" dirty="0">
                <a:solidFill>
                  <a:srgbClr val="010003"/>
                </a:solidFill>
                <a:latin typeface="Calibri"/>
                <a:cs typeface="Calibri"/>
              </a:rPr>
              <a:t>and </a:t>
            </a:r>
            <a:r>
              <a:rPr sz="2100" spc="-20" dirty="0">
                <a:solidFill>
                  <a:srgbClr val="010003"/>
                </a:solidFill>
                <a:latin typeface="Calibri"/>
                <a:cs typeface="Calibri"/>
              </a:rPr>
              <a:t>it </a:t>
            </a:r>
            <a:r>
              <a:rPr sz="2100" spc="15" dirty="0">
                <a:solidFill>
                  <a:srgbClr val="010003"/>
                </a:solidFill>
                <a:latin typeface="Calibri"/>
                <a:cs typeface="Calibri"/>
              </a:rPr>
              <a:t>will </a:t>
            </a:r>
            <a:r>
              <a:rPr sz="2100" spc="-55" dirty="0">
                <a:solidFill>
                  <a:srgbClr val="010003"/>
                </a:solidFill>
                <a:latin typeface="Calibri"/>
                <a:cs typeface="Calibri"/>
              </a:rPr>
              <a:t>be </a:t>
            </a:r>
            <a:r>
              <a:rPr sz="2100" spc="-5" dirty="0">
                <a:solidFill>
                  <a:srgbClr val="010003"/>
                </a:solidFill>
                <a:latin typeface="Calibri"/>
                <a:cs typeface="Calibri"/>
              </a:rPr>
              <a:t>pushed </a:t>
            </a:r>
            <a:r>
              <a:rPr sz="2100" spc="-20" dirty="0">
                <a:solidFill>
                  <a:srgbClr val="010003"/>
                </a:solidFill>
                <a:latin typeface="Calibri"/>
                <a:cs typeface="Calibri"/>
              </a:rPr>
              <a:t>to </a:t>
            </a:r>
            <a:r>
              <a:rPr sz="2100" spc="5" dirty="0">
                <a:solidFill>
                  <a:srgbClr val="010003"/>
                </a:solidFill>
                <a:latin typeface="Calibri"/>
                <a:cs typeface="Calibri"/>
              </a:rPr>
              <a:t>remote</a:t>
            </a:r>
            <a:r>
              <a:rPr sz="2100" spc="-40" dirty="0">
                <a:solidFill>
                  <a:srgbClr val="010003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10003"/>
                </a:solidFill>
                <a:latin typeface="Calibri"/>
                <a:cs typeface="Calibri"/>
              </a:rPr>
              <a:t>copies.</a:t>
            </a:r>
            <a:endParaRPr sz="2100">
              <a:latin typeface="Calibri"/>
              <a:cs typeface="Calibri"/>
            </a:endParaRPr>
          </a:p>
          <a:p>
            <a:pPr marL="607060" lvl="1" indent="-192405">
              <a:lnSpc>
                <a:spcPct val="100000"/>
              </a:lnSpc>
              <a:spcBef>
                <a:spcPts val="185"/>
              </a:spcBef>
              <a:buChar char="•"/>
              <a:tabLst>
                <a:tab pos="607695" algn="l"/>
              </a:tabLst>
            </a:pPr>
            <a:r>
              <a:rPr sz="2100" dirty="0">
                <a:solidFill>
                  <a:srgbClr val="010002"/>
                </a:solidFill>
                <a:latin typeface="Calibri"/>
                <a:cs typeface="Calibri"/>
              </a:rPr>
              <a:t>These files will </a:t>
            </a:r>
            <a:r>
              <a:rPr sz="2100" spc="25" dirty="0">
                <a:solidFill>
                  <a:srgbClr val="010002"/>
                </a:solidFill>
                <a:latin typeface="Calibri"/>
                <a:cs typeface="Calibri"/>
              </a:rPr>
              <a:t>show </a:t>
            </a:r>
            <a:r>
              <a:rPr sz="2100" dirty="0">
                <a:solidFill>
                  <a:srgbClr val="010002"/>
                </a:solidFill>
                <a:latin typeface="Calibri"/>
                <a:cs typeface="Calibri"/>
              </a:rPr>
              <a:t>up </a:t>
            </a:r>
            <a:r>
              <a:rPr sz="2100" spc="-10" dirty="0">
                <a:solidFill>
                  <a:srgbClr val="010002"/>
                </a:solidFill>
                <a:latin typeface="Calibri"/>
                <a:cs typeface="Calibri"/>
              </a:rPr>
              <a:t>in </a:t>
            </a:r>
            <a:r>
              <a:rPr sz="2100" spc="5" dirty="0">
                <a:solidFill>
                  <a:srgbClr val="010002"/>
                </a:solidFill>
                <a:latin typeface="Calibri"/>
                <a:cs typeface="Calibri"/>
              </a:rPr>
              <a:t>your </a:t>
            </a:r>
            <a:r>
              <a:rPr sz="2100" spc="-35" dirty="0">
                <a:solidFill>
                  <a:srgbClr val="010002"/>
                </a:solidFill>
                <a:latin typeface="Calibri"/>
                <a:cs typeface="Calibri"/>
              </a:rPr>
              <a:t>Git </a:t>
            </a:r>
            <a:r>
              <a:rPr sz="2100" spc="-5" dirty="0">
                <a:solidFill>
                  <a:srgbClr val="010002"/>
                </a:solidFill>
                <a:latin typeface="Calibri"/>
                <a:cs typeface="Calibri"/>
              </a:rPr>
              <a:t>status</a:t>
            </a:r>
            <a:r>
              <a:rPr sz="2100" spc="-50" dirty="0">
                <a:solidFill>
                  <a:srgbClr val="010002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10002"/>
                </a:solidFill>
                <a:latin typeface="Calibri"/>
                <a:cs typeface="Calibri"/>
              </a:rPr>
              <a:t>report.</a:t>
            </a:r>
            <a:endParaRPr sz="2100">
              <a:latin typeface="Calibri"/>
              <a:cs typeface="Calibri"/>
            </a:endParaRPr>
          </a:p>
          <a:p>
            <a:pPr marL="610235" lvl="1" indent="-195580">
              <a:lnSpc>
                <a:spcPct val="100000"/>
              </a:lnSpc>
              <a:spcBef>
                <a:spcPts val="190"/>
              </a:spcBef>
              <a:buChar char="•"/>
              <a:tabLst>
                <a:tab pos="610235" algn="l"/>
              </a:tabLst>
            </a:pPr>
            <a:r>
              <a:rPr sz="2100" spc="-20" dirty="0">
                <a:solidFill>
                  <a:srgbClr val="020003"/>
                </a:solidFill>
                <a:latin typeface="Calibri"/>
                <a:cs typeface="Calibri"/>
              </a:rPr>
              <a:t>An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untracked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file </a:t>
            </a:r>
            <a:r>
              <a:rPr sz="2100" spc="-25" dirty="0">
                <a:solidFill>
                  <a:srgbClr val="020003"/>
                </a:solidFill>
                <a:latin typeface="Calibri"/>
                <a:cs typeface="Calibri"/>
              </a:rPr>
              <a:t>becomes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a </a:t>
            </a:r>
            <a:r>
              <a:rPr sz="2100" dirty="0">
                <a:solidFill>
                  <a:srgbClr val="020003"/>
                </a:solidFill>
                <a:latin typeface="Calibri"/>
                <a:cs typeface="Calibri"/>
              </a:rPr>
              <a:t>tracked file </a:t>
            </a:r>
            <a:r>
              <a:rPr sz="2100" spc="25" dirty="0">
                <a:solidFill>
                  <a:srgbClr val="020003"/>
                </a:solidFill>
                <a:latin typeface="Calibri"/>
                <a:cs typeface="Calibri"/>
              </a:rPr>
              <a:t>when </a:t>
            </a:r>
            <a:r>
              <a:rPr sz="2100" spc="-30" dirty="0">
                <a:solidFill>
                  <a:srgbClr val="020003"/>
                </a:solidFill>
                <a:latin typeface="Calibri"/>
                <a:cs typeface="Calibri"/>
              </a:rPr>
              <a:t>it </a:t>
            </a:r>
            <a:r>
              <a:rPr sz="2100" spc="-15" dirty="0">
                <a:solidFill>
                  <a:srgbClr val="020003"/>
                </a:solidFill>
                <a:latin typeface="Calibri"/>
                <a:cs typeface="Calibri"/>
              </a:rPr>
              <a:t>is added </a:t>
            </a:r>
            <a:r>
              <a:rPr sz="2100" spc="-5" dirty="0">
                <a:solidFill>
                  <a:srgbClr val="020003"/>
                </a:solidFill>
                <a:latin typeface="Calibri"/>
                <a:cs typeface="Calibri"/>
              </a:rPr>
              <a:t>using </a:t>
            </a:r>
            <a:r>
              <a:rPr sz="2100" spc="-20" dirty="0">
                <a:solidFill>
                  <a:srgbClr val="E87A34"/>
                </a:solidFill>
                <a:latin typeface="Calibri"/>
                <a:cs typeface="Calibri"/>
              </a:rPr>
              <a:t>git </a:t>
            </a:r>
            <a:r>
              <a:rPr sz="2100" spc="-10" dirty="0">
                <a:solidFill>
                  <a:srgbClr val="E87A34"/>
                </a:solidFill>
                <a:latin typeface="Calibri"/>
                <a:cs typeface="Calibri"/>
              </a:rPr>
              <a:t>add </a:t>
            </a:r>
            <a:r>
              <a:rPr sz="2100" spc="85" dirty="0">
                <a:solidFill>
                  <a:srgbClr val="E87A34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solidFill>
                  <a:srgbClr val="E87A34"/>
                </a:solidFill>
                <a:latin typeface="Calibri"/>
                <a:cs typeface="Calibri"/>
              </a:rPr>
              <a:t>[file]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1879</Words>
  <Application>Microsoft Office PowerPoint</Application>
  <PresentationFormat>Custom</PresentationFormat>
  <Paragraphs>296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Arial</vt:lpstr>
      <vt:lpstr>Arial Black</vt:lpstr>
      <vt:lpstr>Arial Narrow</vt:lpstr>
      <vt:lpstr>Calibri</vt:lpstr>
      <vt:lpstr>Cambria</vt:lpstr>
      <vt:lpstr>Century</vt:lpstr>
      <vt:lpstr>Century Gothic</vt:lpstr>
      <vt:lpstr>Gill Sans MT</vt:lpstr>
      <vt:lpstr>Impact</vt:lpstr>
      <vt:lpstr>Palatino Linotype</vt:lpstr>
      <vt:lpstr>Sitka Display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Introduction to version control</vt:lpstr>
      <vt:lpstr>Why Do We Need  A Version Control System  (VCS)?</vt:lpstr>
      <vt:lpstr>Repositories and  working copies</vt:lpstr>
      <vt:lpstr>Distributed and centralized version  control</vt:lpstr>
      <vt:lpstr>About Git</vt:lpstr>
      <vt:lpstr>Local  git operations</vt:lpstr>
      <vt:lpstr>Untracked, tracked, unstaged and staged changes</vt:lpstr>
      <vt:lpstr>Untracked, unstaged and staged changes</vt:lpstr>
      <vt:lpstr>Basic Git workflow</vt:lpstr>
      <vt:lpstr>Terminology</vt:lpstr>
      <vt:lpstr>Terminology</vt:lpstr>
      <vt:lpstr>Workstation Setup</vt:lpstr>
      <vt:lpstr>Lets get started:  Create a new Git  Repository</vt:lpstr>
      <vt:lpstr>Lets get started:  Create a new Git  Repository</vt:lpstr>
      <vt:lpstr>Lets get started:  Create a new Git  Repository</vt:lpstr>
      <vt:lpstr>PowerPoint Presentation</vt:lpstr>
      <vt:lpstr>Git commands</vt:lpstr>
      <vt:lpstr>CLONING EXISTING PROJECTS</vt:lpstr>
      <vt:lpstr>DIFF</vt:lpstr>
      <vt:lpstr>The full list of changes since the beginning of time:</vt:lpstr>
      <vt:lpstr>BLAME</vt:lpstr>
      <vt:lpstr>ABORTING</vt:lpstr>
      <vt:lpstr>ADDING {STAGING)</vt:lpstr>
      <vt:lpstr>COMMITTING</vt:lpstr>
      <vt:lpstr>THE REMOTE WORKFLOW</vt:lpstr>
      <vt:lpstr>PUSH/ PULL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 &amp; GIT.pdf</dc:title>
  <dc:creator>Atin</dc:creator>
  <cp:lastModifiedBy>Love Dhir</cp:lastModifiedBy>
  <cp:revision>1</cp:revision>
  <dcterms:created xsi:type="dcterms:W3CDTF">2019-11-20T00:15:54Z</dcterms:created>
  <dcterms:modified xsi:type="dcterms:W3CDTF">2019-11-19T18:46:43Z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LastSaved">
    <vt:filetime>2019-11-19T00:00:00Z</vt:filetime>
  </property>
</Properties>
</file>