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4" r:id="rId2"/>
    <p:sldId id="278" r:id="rId3"/>
    <p:sldId id="288" r:id="rId4"/>
    <p:sldId id="334" r:id="rId5"/>
    <p:sldId id="335" r:id="rId6"/>
    <p:sldId id="337" r:id="rId7"/>
    <p:sldId id="336" r:id="rId8"/>
    <p:sldId id="341" r:id="rId9"/>
    <p:sldId id="343" r:id="rId10"/>
    <p:sldId id="338" r:id="rId11"/>
    <p:sldId id="339" r:id="rId12"/>
    <p:sldId id="340" r:id="rId13"/>
    <p:sldId id="344" r:id="rId14"/>
    <p:sldId id="345" r:id="rId15"/>
    <p:sldId id="346" r:id="rId16"/>
    <p:sldId id="315" r:id="rId17"/>
    <p:sldId id="347" r:id="rId18"/>
    <p:sldId id="348" r:id="rId19"/>
    <p:sldId id="316" r:id="rId20"/>
    <p:sldId id="349" r:id="rId21"/>
    <p:sldId id="350" r:id="rId22"/>
    <p:sldId id="352" r:id="rId23"/>
    <p:sldId id="351" r:id="rId24"/>
    <p:sldId id="353" r:id="rId25"/>
    <p:sldId id="354" r:id="rId26"/>
    <p:sldId id="355" r:id="rId27"/>
    <p:sldId id="356" r:id="rId28"/>
    <p:sldId id="281" r:id="rId29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8113" autoAdjust="0"/>
  </p:normalViewPr>
  <p:slideViewPr>
    <p:cSldViewPr>
      <p:cViewPr varScale="1">
        <p:scale>
          <a:sx n="117" d="100"/>
          <a:sy n="117" d="100"/>
        </p:scale>
        <p:origin x="119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139043"/>
            <a:ext cx="9144000" cy="2049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2475500"/>
            <a:ext cx="84249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간단한 분류 알고리즘 훈련</a:t>
            </a:r>
            <a:endParaRPr lang="en-US" altLang="ko-KR" sz="3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1852" y="4446023"/>
            <a:ext cx="1960295" cy="78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20170624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김강민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33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653786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6207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예제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996" y="1343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9042" y="1673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624" y="150470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3" y="25612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29" y="1249101"/>
            <a:ext cx="7951812" cy="53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653786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6207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예제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996" y="1343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9042" y="1673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624" y="150470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3" y="25612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84" y="1485003"/>
            <a:ext cx="64674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653786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6207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예제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996" y="1343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9042" y="1673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624" y="150470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3" y="25612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06" y="1504702"/>
            <a:ext cx="7299720" cy="48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653786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6207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예제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996" y="1343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9042" y="1673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624" y="150470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3" y="25612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95" y="1800645"/>
            <a:ext cx="6674543" cy="37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653786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6207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예제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996" y="1343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9042" y="1673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624" y="150470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3" y="25612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89238"/>
            <a:ext cx="5568131" cy="41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9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653786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6207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예제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996" y="1343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9042" y="1673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624" y="150470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3" y="25612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69" y="1819563"/>
            <a:ext cx="5753644" cy="39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94536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91235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연구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67281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2.3 </a:t>
            </a:r>
            <a:r>
              <a:rPr lang="ko-KR" altLang="en-US" sz="1400" dirty="0" err="1" smtClean="0">
                <a:latin typeface="+mj-ea"/>
                <a:ea typeface="+mj-ea"/>
              </a:rPr>
              <a:t>적응형</a:t>
            </a:r>
            <a:r>
              <a:rPr lang="ko-KR" altLang="en-US" sz="1400" dirty="0" smtClean="0">
                <a:latin typeface="+mj-ea"/>
                <a:ea typeface="+mj-ea"/>
              </a:rPr>
              <a:t> 선형 뉴런과 학습의 수렴</a:t>
            </a: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 smtClean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996" y="1343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9042" y="1673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7886" y="2229711"/>
            <a:ext cx="64087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j-ea"/>
                <a:ea typeface="+mj-ea"/>
              </a:rPr>
              <a:t>퍼셉트론이</a:t>
            </a:r>
            <a:r>
              <a:rPr lang="ko-KR" altLang="en-US" sz="1400" dirty="0" smtClean="0">
                <a:latin typeface="+mj-ea"/>
                <a:ea typeface="+mj-ea"/>
              </a:rPr>
              <a:t> 공개된 후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버나드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latin typeface="+mj-ea"/>
                <a:ea typeface="+mj-ea"/>
              </a:rPr>
              <a:t>위드로우와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latin typeface="+mj-ea"/>
                <a:ea typeface="+mj-ea"/>
              </a:rPr>
              <a:t>테드호프가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Adaline(ADAptive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Linear Neuron) </a:t>
            </a:r>
            <a:r>
              <a:rPr lang="ko-KR" altLang="en-US" sz="1400" dirty="0" smtClean="0">
                <a:latin typeface="+mj-ea"/>
                <a:ea typeface="+mj-ea"/>
              </a:rPr>
              <a:t>즉 </a:t>
            </a:r>
            <a:r>
              <a:rPr lang="ko-KR" altLang="en-US" sz="1400" dirty="0" err="1" smtClean="0">
                <a:latin typeface="+mj-ea"/>
                <a:ea typeface="+mj-ea"/>
              </a:rPr>
              <a:t>적응형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latin typeface="+mj-ea"/>
                <a:ea typeface="+mj-ea"/>
              </a:rPr>
              <a:t>선형뉴런을</a:t>
            </a:r>
            <a:r>
              <a:rPr lang="ko-KR" altLang="en-US" sz="1400" dirty="0" smtClean="0">
                <a:latin typeface="+mj-ea"/>
                <a:ea typeface="+mj-ea"/>
              </a:rPr>
              <a:t> 발표했다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     </a:t>
            </a:r>
            <a:r>
              <a:rPr lang="ko-KR" altLang="en-US" sz="1400" dirty="0" err="1" smtClean="0">
                <a:latin typeface="+mj-ea"/>
                <a:ea typeface="+mj-ea"/>
              </a:rPr>
              <a:t>아달린은</a:t>
            </a:r>
            <a:r>
              <a:rPr lang="ko-KR" altLang="en-US" sz="1400" dirty="0" smtClean="0">
                <a:latin typeface="+mj-ea"/>
                <a:ea typeface="+mj-ea"/>
              </a:rPr>
              <a:t> 비용 함수</a:t>
            </a:r>
            <a:r>
              <a:rPr lang="en-US" altLang="ko-KR" sz="1400" dirty="0" smtClean="0">
                <a:latin typeface="+mj-ea"/>
                <a:ea typeface="+mj-ea"/>
              </a:rPr>
              <a:t>(Cost Function)</a:t>
            </a:r>
            <a:r>
              <a:rPr lang="ko-KR" altLang="en-US" sz="1400" dirty="0" smtClean="0">
                <a:latin typeface="+mj-ea"/>
                <a:ea typeface="+mj-ea"/>
              </a:rPr>
              <a:t>을 정의하고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최소화하는 핵심 개념을 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    보여주기에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로지스틱</a:t>
            </a:r>
            <a:r>
              <a:rPr lang="ko-KR" altLang="en-US" sz="1400" dirty="0" smtClean="0">
                <a:latin typeface="+mj-ea"/>
                <a:ea typeface="+mj-ea"/>
              </a:rPr>
              <a:t> 회귀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서포트</a:t>
            </a:r>
            <a:r>
              <a:rPr lang="ko-KR" altLang="en-US" sz="1400" dirty="0" smtClean="0">
                <a:latin typeface="+mj-ea"/>
                <a:ea typeface="+mj-ea"/>
              </a:rPr>
              <a:t> 벡터 머신 과 같은 고급 머신 러닝 모델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    과 </a:t>
            </a:r>
            <a:r>
              <a:rPr lang="ko-KR" altLang="en-US" sz="1400" dirty="0" err="1" smtClean="0">
                <a:latin typeface="+mj-ea"/>
                <a:ea typeface="+mj-ea"/>
              </a:rPr>
              <a:t>회귀모델</a:t>
            </a:r>
            <a:r>
              <a:rPr lang="ko-KR" altLang="en-US" sz="1400" dirty="0" smtClean="0">
                <a:latin typeface="+mj-ea"/>
                <a:ea typeface="+mj-ea"/>
              </a:rPr>
              <a:t> 이해에 도움이 된다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주요 차이점으로는 </a:t>
            </a:r>
            <a:r>
              <a:rPr lang="ko-KR" altLang="en-US" sz="1300" u="sng" dirty="0" err="1"/>
              <a:t>아달린</a:t>
            </a:r>
            <a:r>
              <a:rPr lang="ko-KR" altLang="en-US" sz="1300" u="sng" dirty="0"/>
              <a:t> 알고리즘은 진짜 클래스 레이블과 선형 활성화 </a:t>
            </a:r>
            <a:r>
              <a:rPr lang="ko-KR" altLang="en-US" sz="1300" u="sng" dirty="0" smtClean="0"/>
              <a:t>함수</a:t>
            </a:r>
            <a:r>
              <a:rPr lang="en-US" altLang="ko-KR" sz="1300" u="sng" dirty="0" smtClean="0"/>
              <a:t/>
            </a:r>
            <a:br>
              <a:rPr lang="en-US" altLang="ko-KR" sz="1300" u="sng" dirty="0" smtClean="0"/>
            </a:br>
            <a:endParaRPr lang="en-US" altLang="ko-KR" sz="1300" u="sng" dirty="0" smtClean="0"/>
          </a:p>
          <a:p>
            <a:r>
              <a:rPr lang="ko-KR" altLang="en-US" sz="1300" dirty="0" smtClean="0"/>
              <a:t>     </a:t>
            </a:r>
            <a:r>
              <a:rPr lang="ko-KR" altLang="en-US" sz="1300" u="sng" dirty="0" smtClean="0"/>
              <a:t>의 </a:t>
            </a:r>
            <a:r>
              <a:rPr lang="ko-KR" altLang="en-US" sz="1300" u="sng" dirty="0"/>
              <a:t>실수 출력 값을 비교하여 모델의 오차를 계산하고 가중치를 업데이트합니다</a:t>
            </a:r>
            <a:r>
              <a:rPr lang="en-US" altLang="ko-KR" sz="1300" u="sng" dirty="0"/>
              <a:t>. </a:t>
            </a:r>
            <a:endParaRPr lang="en-US" altLang="ko-KR" sz="1300" u="sng" dirty="0" smtClean="0"/>
          </a:p>
          <a:p>
            <a:endParaRPr lang="en-US" altLang="ko-KR" sz="1300" u="sng" dirty="0"/>
          </a:p>
          <a:p>
            <a:r>
              <a:rPr lang="en-US" altLang="ko-KR" sz="1300" dirty="0" smtClean="0"/>
              <a:t>     </a:t>
            </a:r>
            <a:r>
              <a:rPr lang="ko-KR" altLang="en-US" sz="1300" u="sng" dirty="0" smtClean="0"/>
              <a:t>반대로 </a:t>
            </a:r>
            <a:r>
              <a:rPr lang="ko-KR" altLang="en-US" sz="1300" u="sng" dirty="0" err="1"/>
              <a:t>퍼셉트론은</a:t>
            </a:r>
            <a:r>
              <a:rPr lang="ko-KR" altLang="en-US" sz="1300" u="sng" dirty="0"/>
              <a:t> 진짜 클래스 레이블과 예측 클래스 레이블을 </a:t>
            </a:r>
            <a:r>
              <a:rPr lang="ko-KR" altLang="en-US" sz="1300" u="sng" dirty="0" smtClean="0"/>
              <a:t>비교한다</a:t>
            </a:r>
            <a:r>
              <a:rPr lang="en-US" altLang="ko-KR" sz="1300" u="sng" dirty="0" smtClean="0"/>
              <a:t>.</a:t>
            </a:r>
            <a:endParaRPr lang="en-US" altLang="ko-KR" sz="1300" u="sng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3" y="256490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6823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94536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91235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연구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996" y="1343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9042" y="1673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3" y="256490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35143"/>
            <a:ext cx="6166756" cy="40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94536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91235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연구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996" y="1343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9042" y="1673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3" y="256490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33" y="1718170"/>
            <a:ext cx="4355792" cy="31980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046459"/>
            <a:ext cx="5746238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18109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8894" y="25335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2" y="1422930"/>
            <a:ext cx="8076141" cy="5070022"/>
          </a:xfrm>
          <a:prstGeom prst="rect">
            <a:avLst/>
          </a:prstGeom>
        </p:spPr>
      </p:pic>
      <p:sp>
        <p:nvSpPr>
          <p:cNvPr id="30" name="직각 삼각형 29"/>
          <p:cNvSpPr/>
          <p:nvPr/>
        </p:nvSpPr>
        <p:spPr>
          <a:xfrm rot="5400000">
            <a:off x="688115" y="214098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769153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5856" y="736143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예제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55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2593098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2.1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인공 뉴런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초기 머신 러닝의 간단한 역사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2.2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파이썬으로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퍼셉트론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학습 알고리즘 구현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2.3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적응형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선형 뉴런과 학습의 수렴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요약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18109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8894" y="25335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0" name="직각 삼각형 29"/>
          <p:cNvSpPr/>
          <p:nvPr/>
        </p:nvSpPr>
        <p:spPr>
          <a:xfrm rot="5400000">
            <a:off x="688115" y="214098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7907349" cy="372710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275856" y="892807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7864" y="859797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예제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19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18109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8894" y="25335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0" name="직각 삼각형 29"/>
          <p:cNvSpPr/>
          <p:nvPr/>
        </p:nvSpPr>
        <p:spPr>
          <a:xfrm rot="5400000">
            <a:off x="688115" y="214098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26706"/>
            <a:ext cx="7812918" cy="347240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203848" y="802609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75856" y="769599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예제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655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28686" y="620688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18109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8894" y="25335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0" name="직각 삼각형 29"/>
          <p:cNvSpPr/>
          <p:nvPr/>
        </p:nvSpPr>
        <p:spPr>
          <a:xfrm rot="5400000">
            <a:off x="688115" y="214098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42" y="1510045"/>
            <a:ext cx="3954439" cy="2284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22" y="3812944"/>
            <a:ext cx="4072477" cy="28083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976" y="2248135"/>
            <a:ext cx="3675720" cy="25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0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18109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8894" y="25335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0" name="직각 삼각형 29"/>
          <p:cNvSpPr/>
          <p:nvPr/>
        </p:nvSpPr>
        <p:spPr>
          <a:xfrm rot="5400000">
            <a:off x="688115" y="214098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97" y="661702"/>
            <a:ext cx="7635390" cy="57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18109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8894" y="25335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0" name="직각 삼각형 29"/>
          <p:cNvSpPr/>
          <p:nvPr/>
        </p:nvSpPr>
        <p:spPr>
          <a:xfrm rot="5400000">
            <a:off x="688115" y="214098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35" y="745985"/>
            <a:ext cx="6437709" cy="56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18109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8894" y="25335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0" name="직각 삼각형 29"/>
          <p:cNvSpPr/>
          <p:nvPr/>
        </p:nvSpPr>
        <p:spPr>
          <a:xfrm rot="5400000">
            <a:off x="688115" y="214098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62" y="1103177"/>
            <a:ext cx="7751895" cy="49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18109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8894" y="25335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0" name="직각 삼각형 29"/>
          <p:cNvSpPr/>
          <p:nvPr/>
        </p:nvSpPr>
        <p:spPr>
          <a:xfrm rot="5400000">
            <a:off x="688115" y="214098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54" y="1340768"/>
            <a:ext cx="675946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16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18109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8894" y="253354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0" name="직각 삼각형 29"/>
          <p:cNvSpPr/>
          <p:nvPr/>
        </p:nvSpPr>
        <p:spPr>
          <a:xfrm rot="5400000">
            <a:off x="688115" y="214098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3" y="740254"/>
            <a:ext cx="4482058" cy="3248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789040"/>
            <a:ext cx="4302439" cy="281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END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94536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91235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머신러닝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역사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946" y="2014374"/>
            <a:ext cx="7827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j-ea"/>
                <a:ea typeface="+mj-ea"/>
              </a:rPr>
              <a:t>신경 생리학자 워렌 </a:t>
            </a:r>
            <a:r>
              <a:rPr lang="ko-KR" altLang="en-US" sz="1400" dirty="0" err="1" smtClean="0">
                <a:latin typeface="+mj-ea"/>
                <a:ea typeface="+mj-ea"/>
              </a:rPr>
              <a:t>맥컬로치와</a:t>
            </a:r>
            <a:r>
              <a:rPr lang="ko-KR" altLang="en-US" sz="1400" dirty="0" smtClean="0">
                <a:latin typeface="+mj-ea"/>
                <a:ea typeface="+mj-ea"/>
              </a:rPr>
              <a:t> 논리학자 월터 </a:t>
            </a:r>
            <a:r>
              <a:rPr lang="ko-KR" altLang="en-US" sz="1400" dirty="0" err="1" smtClean="0">
                <a:latin typeface="+mj-ea"/>
                <a:ea typeface="+mj-ea"/>
              </a:rPr>
              <a:t>피츠가</a:t>
            </a:r>
            <a:r>
              <a:rPr lang="ko-KR" altLang="en-US" sz="1400" dirty="0" smtClean="0">
                <a:latin typeface="+mj-ea"/>
                <a:ea typeface="+mj-ea"/>
              </a:rPr>
              <a:t> 함께 제안한 </a:t>
            </a:r>
            <a:r>
              <a:rPr lang="en-US" altLang="ko-KR" sz="1400" dirty="0" smtClean="0">
                <a:latin typeface="+mj-ea"/>
                <a:ea typeface="+mj-ea"/>
              </a:rPr>
              <a:t>MCP(</a:t>
            </a:r>
            <a:r>
              <a:rPr lang="ko-KR" altLang="en-US" sz="1400" dirty="0" err="1" smtClean="0">
                <a:latin typeface="+mj-ea"/>
                <a:ea typeface="+mj-ea"/>
              </a:rPr>
              <a:t>맥컬록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latin typeface="+mj-ea"/>
                <a:ea typeface="+mj-ea"/>
              </a:rPr>
              <a:t>피츠</a:t>
            </a:r>
            <a:r>
              <a:rPr lang="en-US" altLang="ko-KR" sz="1400" dirty="0" smtClean="0"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latin typeface="+mj-ea"/>
                <a:ea typeface="+mj-ea"/>
              </a:rPr>
              <a:t>뉴런이다</a:t>
            </a:r>
            <a:r>
              <a:rPr lang="en-US" altLang="ko-KR" sz="1400" dirty="0" smtClean="0"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latin typeface="+mj-ea"/>
                <a:ea typeface="+mj-ea"/>
              </a:rPr>
              <a:t>이들은 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    </a:t>
            </a:r>
            <a:r>
              <a:rPr lang="ko-KR" altLang="en-US" sz="1400" dirty="0" smtClean="0">
                <a:latin typeface="+mj-ea"/>
                <a:ea typeface="+mj-ea"/>
              </a:rPr>
              <a:t>두뇌를 이진 원소들의 집합으로 표현했는데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latin typeface="+mj-ea"/>
                <a:ea typeface="+mj-ea"/>
              </a:rPr>
              <a:t>이 발상을 기초로 하여 단층 </a:t>
            </a:r>
            <a:r>
              <a:rPr lang="ko-KR" altLang="en-US" sz="1400" dirty="0" err="1" smtClean="0">
                <a:latin typeface="+mj-ea"/>
                <a:ea typeface="+mj-ea"/>
              </a:rPr>
              <a:t>퍼셉트론</a:t>
            </a:r>
            <a:r>
              <a:rPr lang="ko-KR" altLang="en-US" sz="1400" dirty="0" smtClean="0">
                <a:latin typeface="+mj-ea"/>
                <a:ea typeface="+mj-ea"/>
              </a:rPr>
              <a:t> 모형을 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smtClean="0">
                <a:latin typeface="+mj-ea"/>
                <a:ea typeface="+mj-ea"/>
              </a:rPr>
              <a:t>     제안했다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23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3" y="27341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3" y="3399005"/>
            <a:ext cx="4896478" cy="28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94536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91235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머신러닝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역사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946" y="2014374"/>
            <a:ext cx="81155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단층 </a:t>
            </a:r>
            <a:r>
              <a:rPr lang="ko-KR" altLang="en-US" sz="1400" dirty="0" err="1">
                <a:latin typeface="+mj-ea"/>
              </a:rPr>
              <a:t>퍼셉트론은</a:t>
            </a:r>
            <a:r>
              <a:rPr lang="ko-KR" altLang="en-US" sz="1400" dirty="0">
                <a:latin typeface="+mj-ea"/>
              </a:rPr>
              <a:t> 다수의 신호</a:t>
            </a:r>
            <a:r>
              <a:rPr lang="en-US" altLang="ko-KR" sz="1400" dirty="0">
                <a:latin typeface="+mj-ea"/>
              </a:rPr>
              <a:t>(Input)</a:t>
            </a:r>
            <a:r>
              <a:rPr lang="ko-KR" altLang="en-US" sz="1400" dirty="0">
                <a:latin typeface="+mj-ea"/>
              </a:rPr>
              <a:t>을 받아 하나의 신호</a:t>
            </a:r>
            <a:r>
              <a:rPr lang="en-US" altLang="ko-KR" sz="1400" dirty="0">
                <a:latin typeface="+mj-ea"/>
              </a:rPr>
              <a:t>(Output)</a:t>
            </a:r>
            <a:r>
              <a:rPr lang="ko-KR" altLang="en-US" sz="1400" dirty="0" err="1">
                <a:latin typeface="+mj-ea"/>
              </a:rPr>
              <a:t>를</a:t>
            </a:r>
            <a:r>
              <a:rPr lang="ko-KR" altLang="en-US" sz="1400" dirty="0">
                <a:latin typeface="+mj-ea"/>
              </a:rPr>
              <a:t> </a:t>
            </a:r>
            <a:r>
              <a:rPr lang="ko-KR" altLang="en-US" sz="1400" dirty="0" smtClean="0">
                <a:latin typeface="+mj-ea"/>
              </a:rPr>
              <a:t>출력한다</a:t>
            </a:r>
            <a:r>
              <a:rPr lang="en-US" altLang="ko-KR" sz="1400" dirty="0">
                <a:latin typeface="+mj-ea"/>
              </a:rPr>
              <a:t>. </a:t>
            </a:r>
            <a:r>
              <a:rPr lang="ko-KR" altLang="en-US" sz="1400" dirty="0">
                <a:latin typeface="+mj-ea"/>
              </a:rPr>
              <a:t>이 동작은 </a:t>
            </a:r>
            <a:endParaRPr lang="en-US" altLang="ko-KR" sz="1400" dirty="0" smtClean="0">
              <a:latin typeface="+mj-ea"/>
            </a:endParaRP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 smtClean="0">
                <a:latin typeface="+mj-ea"/>
              </a:rPr>
              <a:t>     </a:t>
            </a:r>
            <a:r>
              <a:rPr lang="ko-KR" altLang="en-US" sz="1400" dirty="0" smtClean="0">
                <a:latin typeface="+mj-ea"/>
              </a:rPr>
              <a:t>뉴런과 </a:t>
            </a:r>
            <a:r>
              <a:rPr lang="ko-KR" altLang="en-US" sz="1400" dirty="0">
                <a:latin typeface="+mj-ea"/>
              </a:rPr>
              <a:t>굉장히 </a:t>
            </a:r>
            <a:r>
              <a:rPr lang="ko-KR" altLang="en-US" sz="1400" dirty="0" smtClean="0">
                <a:latin typeface="+mj-ea"/>
              </a:rPr>
              <a:t>흡사하다</a:t>
            </a:r>
            <a:r>
              <a:rPr lang="en-US" altLang="ko-KR" sz="1400" dirty="0" smtClean="0">
                <a:latin typeface="+mj-ea"/>
              </a:rPr>
              <a:t>. </a:t>
            </a:r>
            <a:r>
              <a:rPr lang="ko-KR" altLang="en-US" sz="1400" dirty="0">
                <a:latin typeface="+mj-ea"/>
              </a:rPr>
              <a:t>다수의 입력을 받았을 때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 err="1">
                <a:latin typeface="+mj-ea"/>
              </a:rPr>
              <a:t>퍼셉트론은</a:t>
            </a:r>
            <a:r>
              <a:rPr lang="ko-KR" altLang="en-US" sz="1400" dirty="0">
                <a:latin typeface="+mj-ea"/>
              </a:rPr>
              <a:t> 각 입력신호의 세기에 따라 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  <a:p>
            <a:r>
              <a:rPr lang="ko-KR" altLang="en-US" sz="1400" dirty="0" smtClean="0">
                <a:latin typeface="+mj-ea"/>
              </a:rPr>
              <a:t>     다른 </a:t>
            </a:r>
            <a:r>
              <a:rPr lang="ko-KR" altLang="en-US" sz="1400" dirty="0">
                <a:latin typeface="+mj-ea"/>
              </a:rPr>
              <a:t>가중치를 </a:t>
            </a:r>
            <a:r>
              <a:rPr lang="ko-KR" altLang="en-US" sz="1400" dirty="0" smtClean="0">
                <a:latin typeface="+mj-ea"/>
              </a:rPr>
              <a:t>부여한다</a:t>
            </a:r>
            <a:r>
              <a:rPr lang="en-US" altLang="ko-KR" sz="1400" dirty="0">
                <a:latin typeface="+mj-ea"/>
              </a:rPr>
              <a:t>. </a:t>
            </a:r>
            <a:r>
              <a:rPr lang="ko-KR" altLang="en-US" sz="1400" dirty="0">
                <a:latin typeface="+mj-ea"/>
              </a:rPr>
              <a:t>이를 비롯한 동작들을 수식으로 표현하면 이와 </a:t>
            </a:r>
            <a:r>
              <a:rPr lang="ko-KR" altLang="en-US" sz="1400" dirty="0" smtClean="0">
                <a:latin typeface="+mj-ea"/>
              </a:rPr>
              <a:t>같다</a:t>
            </a:r>
            <a:r>
              <a:rPr lang="en-US" altLang="ko-KR" sz="1400" dirty="0" smtClean="0">
                <a:latin typeface="+mj-ea"/>
              </a:rPr>
              <a:t>.</a:t>
            </a:r>
            <a:endParaRPr lang="en-US" altLang="ko-KR" sz="1400" dirty="0"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23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3" y="27341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53" y="3648015"/>
            <a:ext cx="8429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94536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91235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머신러닝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역사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733" y="1501748"/>
            <a:ext cx="8115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그림에서 색이 칠해진 영역은 뉴런 혹은 </a:t>
            </a:r>
            <a:r>
              <a:rPr lang="ko-KR" altLang="en-US" sz="1400" dirty="0" smtClean="0"/>
              <a:t>노드 </a:t>
            </a:r>
            <a:r>
              <a:rPr lang="ko-KR" altLang="en-US" sz="1400" dirty="0" err="1" smtClean="0"/>
              <a:t>라고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부르며 </a:t>
            </a:r>
            <a:r>
              <a:rPr lang="en-US" altLang="ko-KR" sz="1400" dirty="0"/>
              <a:t>x1 , x2 </a:t>
            </a:r>
            <a:r>
              <a:rPr lang="ko-KR" altLang="en-US" sz="1400" dirty="0"/>
              <a:t>는 입력신호</a:t>
            </a:r>
            <a:r>
              <a:rPr lang="en-US" altLang="ko-KR" sz="1400" dirty="0"/>
              <a:t>, y 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출력신호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w1 </a:t>
            </a:r>
            <a:r>
              <a:rPr lang="en-US" altLang="ko-KR" sz="1400" dirty="0"/>
              <a:t>, w2</a:t>
            </a:r>
            <a:r>
              <a:rPr lang="ko-KR" altLang="en-US" sz="1400" dirty="0"/>
              <a:t>는 가중치</a:t>
            </a:r>
            <a:r>
              <a:rPr lang="en-US" altLang="ko-KR" sz="1400" dirty="0"/>
              <a:t>(weight)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뜻한다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가중치의 크기가 클수록 해당 신호는 중요한 신호라고 볼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수 </a:t>
            </a:r>
            <a:r>
              <a:rPr lang="ko-KR" altLang="en-US" sz="1400" dirty="0"/>
              <a:t>있다</a:t>
            </a:r>
            <a:r>
              <a:rPr lang="en-US" altLang="ko-KR" sz="1400" dirty="0"/>
              <a:t>. </a:t>
            </a:r>
            <a:r>
              <a:rPr lang="ko-KR" altLang="en-US" sz="1400" dirty="0"/>
              <a:t>입력 값</a:t>
            </a:r>
            <a:r>
              <a:rPr lang="en-US" altLang="ko-KR" sz="1400" dirty="0"/>
              <a:t>(x)</a:t>
            </a:r>
            <a:r>
              <a:rPr lang="ko-KR" altLang="en-US" sz="1400" dirty="0"/>
              <a:t>과 가중치</a:t>
            </a:r>
            <a:r>
              <a:rPr lang="en-US" altLang="ko-KR" sz="1400" dirty="0"/>
              <a:t>(w)</a:t>
            </a:r>
            <a:r>
              <a:rPr lang="ko-KR" altLang="en-US" sz="1400" dirty="0"/>
              <a:t>의 곱을 모두 더한 다음 바이어스</a:t>
            </a:r>
            <a:r>
              <a:rPr lang="en-US" altLang="ko-KR" sz="1400" dirty="0"/>
              <a:t>(b)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더한 값인 </a:t>
            </a:r>
            <a:r>
              <a:rPr lang="ko-KR" altLang="en-US" sz="1400" dirty="0" err="1"/>
              <a:t>가중합의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결과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두고 </a:t>
            </a:r>
            <a:r>
              <a:rPr lang="en-US" altLang="ko-KR" sz="1400" dirty="0"/>
              <a:t>0</a:t>
            </a:r>
            <a:r>
              <a:rPr lang="ko-KR" altLang="en-US" sz="1400" dirty="0"/>
              <a:t>또는 </a:t>
            </a:r>
            <a:r>
              <a:rPr lang="en-US" altLang="ko-KR" sz="1400" dirty="0"/>
              <a:t>1</a:t>
            </a:r>
            <a:r>
              <a:rPr lang="ko-KR" altLang="en-US" sz="1400" dirty="0"/>
              <a:t>로 출력하는 방식이다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23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3" y="27341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09" y="3365170"/>
            <a:ext cx="3757980" cy="20994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13" y="3804531"/>
            <a:ext cx="4030633" cy="11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6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94536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91235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머신러닝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역사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210" y="1529352"/>
            <a:ext cx="8115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이때 </a:t>
            </a:r>
            <a:r>
              <a:rPr lang="ko-KR" altLang="en-US" sz="1400" dirty="0" err="1"/>
              <a:t>가중합의</a:t>
            </a:r>
            <a:r>
              <a:rPr lang="ko-KR" altLang="en-US" sz="1400" dirty="0"/>
              <a:t> 값을 판단하는 함수를 활성화 함수</a:t>
            </a:r>
            <a:r>
              <a:rPr lang="en-US" altLang="ko-KR" sz="1400" dirty="0"/>
              <a:t>(activation function)</a:t>
            </a:r>
            <a:r>
              <a:rPr lang="ko-KR" altLang="en-US" sz="1400" dirty="0"/>
              <a:t>이라고 한다</a:t>
            </a:r>
            <a:r>
              <a:rPr lang="en-US" altLang="ko-KR" sz="1400" dirty="0"/>
              <a:t>. </a:t>
            </a:r>
            <a:r>
              <a:rPr lang="ko-KR" altLang="en-US" sz="1400" dirty="0"/>
              <a:t>활성화 </a:t>
            </a:r>
            <a:r>
              <a:rPr lang="ko-KR" altLang="en-US" sz="1400" dirty="0" smtClean="0"/>
              <a:t>함수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sz="1400" dirty="0" smtClean="0"/>
              <a:t>     는 </a:t>
            </a:r>
            <a:r>
              <a:rPr lang="ko-KR" altLang="en-US" sz="1400" dirty="0"/>
              <a:t>이름처럼 입력으로 들어온 신호들의 총합이 활성화를 일으키는지 판단하는 역할을 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</a:t>
            </a:r>
            <a:r>
              <a:rPr lang="ko-KR" altLang="en-US" sz="1400" dirty="0" err="1" smtClean="0"/>
              <a:t>퍼셉트론은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활성화 함수로 </a:t>
            </a:r>
            <a:r>
              <a:rPr lang="ko-KR" altLang="en-US" sz="1400" dirty="0" err="1"/>
              <a:t>계단함수</a:t>
            </a:r>
            <a:r>
              <a:rPr lang="en-US" altLang="ko-KR" sz="1400" dirty="0"/>
              <a:t>(step function)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사용한다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23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3" y="27341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61" y="3165068"/>
            <a:ext cx="3708983" cy="2376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19" y="5569270"/>
            <a:ext cx="3209699" cy="1236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04" y="3212976"/>
            <a:ext cx="322042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2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45885" y="956367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7893" y="923357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머신러닝</a:t>
            </a:r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역사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6946" y="2014374"/>
            <a:ext cx="81155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j-ea"/>
              </a:rPr>
              <a:t>퍼셉트론</a:t>
            </a:r>
            <a:r>
              <a:rPr lang="ko-KR" altLang="en-US" sz="1400" dirty="0" smtClean="0">
                <a:latin typeface="+mj-ea"/>
              </a:rPr>
              <a:t> 학습 규칙</a:t>
            </a:r>
            <a:endParaRPr lang="en-US" altLang="ko-KR" sz="1400" dirty="0" smtClean="0"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1. </a:t>
            </a:r>
            <a:r>
              <a:rPr lang="ko-KR" altLang="en-US" sz="1400" dirty="0" smtClean="0">
                <a:latin typeface="+mj-ea"/>
                <a:ea typeface="+mj-ea"/>
              </a:rPr>
              <a:t>가중치를 </a:t>
            </a:r>
            <a:r>
              <a:rPr lang="ko-KR" altLang="en-US" sz="1400" dirty="0" err="1" smtClean="0">
                <a:latin typeface="+mj-ea"/>
                <a:ea typeface="+mj-ea"/>
              </a:rPr>
              <a:t>랜덤한</a:t>
            </a:r>
            <a:r>
              <a:rPr lang="ko-KR" altLang="en-US" sz="1400" dirty="0" smtClean="0">
                <a:latin typeface="+mj-ea"/>
                <a:ea typeface="+mj-ea"/>
              </a:rPr>
              <a:t> 작은 값으로 초기화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  <a:ea typeface="+mj-ea"/>
              </a:rPr>
              <a:t>2. </a:t>
            </a:r>
            <a:r>
              <a:rPr lang="ko-KR" altLang="en-US" sz="1400" dirty="0" smtClean="0">
                <a:latin typeface="+mj-ea"/>
                <a:ea typeface="+mj-ea"/>
              </a:rPr>
              <a:t>각 훈련 샘플 </a:t>
            </a:r>
            <a:r>
              <a:rPr lang="en-US" altLang="ko-KR" sz="1400" dirty="0" smtClean="0">
                <a:latin typeface="+mj-ea"/>
                <a:ea typeface="+mj-ea"/>
              </a:rPr>
              <a:t>x(i) </a:t>
            </a:r>
            <a:r>
              <a:rPr lang="ko-KR" altLang="en-US" sz="1400" dirty="0" smtClean="0">
                <a:latin typeface="+mj-ea"/>
                <a:ea typeface="+mj-ea"/>
              </a:rPr>
              <a:t>에서 다음 작업을 합니다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      a. </a:t>
            </a:r>
            <a:r>
              <a:rPr lang="ko-KR" altLang="en-US" sz="1400" dirty="0" smtClean="0">
                <a:latin typeface="+mj-ea"/>
                <a:ea typeface="+mj-ea"/>
              </a:rPr>
              <a:t>출력 값을 계산합니다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 smtClean="0">
                <a:latin typeface="+mj-ea"/>
                <a:ea typeface="+mj-ea"/>
              </a:rPr>
              <a:t>        b. </a:t>
            </a:r>
            <a:r>
              <a:rPr lang="ko-KR" altLang="en-US" sz="1400" dirty="0" smtClean="0">
                <a:latin typeface="+mj-ea"/>
                <a:ea typeface="+mj-ea"/>
              </a:rPr>
              <a:t>가중치를 업데이트합니다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238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3" y="273418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8" y="3732052"/>
            <a:ext cx="5809213" cy="262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817" y="1220940"/>
            <a:ext cx="4254252" cy="23539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763" y="3799473"/>
            <a:ext cx="26289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653786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6207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예제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996" y="1343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9042" y="1673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624" y="150470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3" y="25612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6869"/>
            <a:ext cx="7572835" cy="36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2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55099" y="653786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7107" y="6207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관련 예제</a:t>
            </a:r>
            <a:endParaRPr lang="en-US" altLang="ko-KR" sz="28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Presentation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2996" y="134377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9042" y="167385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624" y="150470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194990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3" y="256128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39" y="1778779"/>
            <a:ext cx="6243870" cy="380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0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615</Words>
  <Application>Microsoft Office PowerPoint</Application>
  <PresentationFormat>화면 슬라이드 쇼(4:3)</PresentationFormat>
  <Paragraphs>287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Yoon 윤고딕 520_TT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김 강민</cp:lastModifiedBy>
  <cp:revision>140</cp:revision>
  <dcterms:created xsi:type="dcterms:W3CDTF">2013-09-05T09:43:46Z</dcterms:created>
  <dcterms:modified xsi:type="dcterms:W3CDTF">2020-01-15T10:09:50Z</dcterms:modified>
</cp:coreProperties>
</file>