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75" r:id="rId2"/>
    <p:sldId id="276" r:id="rId3"/>
    <p:sldId id="274" r:id="rId4"/>
    <p:sldId id="284" r:id="rId5"/>
    <p:sldId id="285" r:id="rId6"/>
    <p:sldId id="301" r:id="rId7"/>
    <p:sldId id="289" r:id="rId8"/>
    <p:sldId id="288" r:id="rId9"/>
    <p:sldId id="299" r:id="rId10"/>
    <p:sldId id="300" r:id="rId11"/>
    <p:sldId id="302" r:id="rId12"/>
    <p:sldId id="304" r:id="rId13"/>
    <p:sldId id="303" r:id="rId14"/>
    <p:sldId id="296" r:id="rId15"/>
    <p:sldId id="297" r:id="rId16"/>
    <p:sldId id="295" r:id="rId1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Yafei" initials="WY" lastIdx="2" clrIdx="0">
    <p:extLst>
      <p:ext uri="{19B8F6BF-5375-455C-9EA6-DF929625EA0E}">
        <p15:presenceInfo xmlns:p15="http://schemas.microsoft.com/office/powerpoint/2012/main" userId="S::wangyafe@iu.edu::68cd65db-2688-4719-9d70-0dc48acc5c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8722"/>
    <a:srgbClr val="990000"/>
    <a:srgbClr val="006297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72320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176" y="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4/28/20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344922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4387562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8"/>
            <a:ext cx="9144000" cy="4411981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07F5-A671-0C40-869E-C763AF43C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3200" dirty="0"/>
              <a:t>Real-Time Anomaly Prediction for IndyCar Datasets with LSTM</a:t>
            </a:r>
            <a:br>
              <a:rPr lang="en-US" sz="4000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0884-79B7-EE4C-AC30-39E6B45EB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Yafei Wang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49FA9-1436-5D44-9E5D-F9FBCB35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28, 2020</a:t>
            </a:r>
          </a:p>
        </p:txBody>
      </p:sp>
    </p:spTree>
    <p:extLst>
      <p:ext uri="{BB962C8B-B14F-4D97-AF65-F5344CB8AC3E}">
        <p14:creationId xmlns:p14="http://schemas.microsoft.com/office/powerpoint/2010/main" val="40242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CFF4-A527-D547-A1AD-A9697C5B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2AD50E-29FC-E04C-A23B-5B202B9F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07682"/>
            <a:ext cx="3968564" cy="2645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AC81B-10CF-7A4E-B69A-E4B36EE6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6" y="1255014"/>
            <a:ext cx="3950208" cy="2633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A3704-363F-5643-ABE3-C28DFC854A33}"/>
              </a:ext>
            </a:extLst>
          </p:cNvPr>
          <p:cNvSpPr txBox="1"/>
          <p:nvPr/>
        </p:nvSpPr>
        <p:spPr>
          <a:xfrm>
            <a:off x="474214" y="735702"/>
            <a:ext cx="2537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Car 66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A3787-6DA5-CD41-AE3D-F8FDAA45828C}"/>
              </a:ext>
            </a:extLst>
          </p:cNvPr>
          <p:cNvSpPr txBox="1"/>
          <p:nvPr/>
        </p:nvSpPr>
        <p:spPr>
          <a:xfrm>
            <a:off x="734191" y="4360137"/>
            <a:ext cx="2394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Predict Score: 0.05 RMSE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488F5-B9CF-7748-BCF2-6E5E265EA0D0}"/>
              </a:ext>
            </a:extLst>
          </p:cNvPr>
          <p:cNvSpPr/>
          <p:nvPr/>
        </p:nvSpPr>
        <p:spPr>
          <a:xfrm>
            <a:off x="1090399" y="1624346"/>
            <a:ext cx="2459626" cy="5361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AA0-EB34-9545-87CF-70CB8DA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B251D-DB6F-7341-A1EA-A9F7280F58A0}"/>
              </a:ext>
            </a:extLst>
          </p:cNvPr>
          <p:cNvSpPr txBox="1"/>
          <p:nvPr/>
        </p:nvSpPr>
        <p:spPr>
          <a:xfrm>
            <a:off x="727787" y="795679"/>
            <a:ext cx="2537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Timestep =100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13738-F774-284C-9CA2-EBFB1D68DBE2}"/>
              </a:ext>
            </a:extLst>
          </p:cNvPr>
          <p:cNvSpPr txBox="1"/>
          <p:nvPr/>
        </p:nvSpPr>
        <p:spPr>
          <a:xfrm>
            <a:off x="867746" y="4175732"/>
            <a:ext cx="350831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Train Score: 0.04 RMSE </a:t>
            </a:r>
          </a:p>
          <a:p>
            <a:r>
              <a:rPr lang="en-US" sz="1600" dirty="0"/>
              <a:t>Test Score: 0.03 RMSE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23E167-28C5-D84F-9111-475181D6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1" y="1412881"/>
            <a:ext cx="3950208" cy="2633472"/>
          </a:xfrm>
          <a:prstGeom prst="rect">
            <a:avLst/>
          </a:prstGeom>
        </p:spPr>
      </p:pic>
      <p:pic>
        <p:nvPicPr>
          <p:cNvPr id="7" name="Picture 6" descr="A pencil and paper&#10;&#10;Description automatically generated">
            <a:extLst>
              <a:ext uri="{FF2B5EF4-FFF2-40B4-BE49-F238E27FC236}">
                <a16:creationId xmlns:a16="http://schemas.microsoft.com/office/drawing/2014/main" id="{7535E4C2-81CD-8D48-BAA3-A786E7F0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2" y="1412881"/>
            <a:ext cx="3950208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3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AA0-EB34-9545-87CF-70CB8DA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D7265-BB60-8E43-99EF-D35A936833C3}"/>
              </a:ext>
            </a:extLst>
          </p:cNvPr>
          <p:cNvSpPr txBox="1"/>
          <p:nvPr/>
        </p:nvSpPr>
        <p:spPr>
          <a:xfrm>
            <a:off x="662473" y="900837"/>
            <a:ext cx="2537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Car 3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2AFC8-A4A2-624A-AAD9-93C2F67F0CB3}"/>
              </a:ext>
            </a:extLst>
          </p:cNvPr>
          <p:cNvSpPr txBox="1"/>
          <p:nvPr/>
        </p:nvSpPr>
        <p:spPr>
          <a:xfrm>
            <a:off x="662473" y="4460080"/>
            <a:ext cx="2394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Predict Score: 0.03 RMSE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15780-559E-B340-B994-EC6FFADF0A6A}"/>
              </a:ext>
            </a:extLst>
          </p:cNvPr>
          <p:cNvSpPr txBox="1"/>
          <p:nvPr/>
        </p:nvSpPr>
        <p:spPr>
          <a:xfrm>
            <a:off x="5514392" y="4383135"/>
            <a:ext cx="11108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Car crash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61DBB-50FE-7349-9F4A-B07EE22F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3" y="1372123"/>
            <a:ext cx="3950208" cy="263347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B089C-683B-394E-886B-AE9B1936280A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3582035"/>
            <a:ext cx="2313992" cy="908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69513-143B-9442-B6E3-24CC7935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69" y="1381396"/>
            <a:ext cx="3950208" cy="26334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8F3581-57F8-7F41-AB8F-26EAE690C571}"/>
              </a:ext>
            </a:extLst>
          </p:cNvPr>
          <p:cNvCxnSpPr/>
          <p:nvPr/>
        </p:nvCxnSpPr>
        <p:spPr>
          <a:xfrm flipV="1">
            <a:off x="6625274" y="3809943"/>
            <a:ext cx="191715" cy="727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0E486CF-639E-8748-B94A-8F045B141C7F}"/>
              </a:ext>
            </a:extLst>
          </p:cNvPr>
          <p:cNvSpPr/>
          <p:nvPr/>
        </p:nvSpPr>
        <p:spPr>
          <a:xfrm>
            <a:off x="6524573" y="3455438"/>
            <a:ext cx="435457" cy="3452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802781-EAFD-D143-AB12-2BCBDBBADEDE}"/>
              </a:ext>
            </a:extLst>
          </p:cNvPr>
          <p:cNvSpPr/>
          <p:nvPr/>
        </p:nvSpPr>
        <p:spPr>
          <a:xfrm>
            <a:off x="2822440" y="3258258"/>
            <a:ext cx="435457" cy="36979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CFF4-A527-D547-A1AD-A9697C5B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A3704-363F-5643-ABE3-C28DFC854A33}"/>
              </a:ext>
            </a:extLst>
          </p:cNvPr>
          <p:cNvSpPr txBox="1"/>
          <p:nvPr/>
        </p:nvSpPr>
        <p:spPr>
          <a:xfrm>
            <a:off x="474214" y="735702"/>
            <a:ext cx="2537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Car 66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A3787-6DA5-CD41-AE3D-F8FDAA45828C}"/>
              </a:ext>
            </a:extLst>
          </p:cNvPr>
          <p:cNvSpPr txBox="1"/>
          <p:nvPr/>
        </p:nvSpPr>
        <p:spPr>
          <a:xfrm>
            <a:off x="734191" y="4360137"/>
            <a:ext cx="2394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Predict Score: 0.05 RMSE</a:t>
            </a:r>
          </a:p>
        </p:txBody>
      </p:sp>
      <p:pic>
        <p:nvPicPr>
          <p:cNvPr id="4" name="Picture 3" descr="A pencil and paper&#10;&#10;Description automatically generated">
            <a:extLst>
              <a:ext uri="{FF2B5EF4-FFF2-40B4-BE49-F238E27FC236}">
                <a16:creationId xmlns:a16="http://schemas.microsoft.com/office/drawing/2014/main" id="{FFEFFFDC-425D-8C40-9BE3-B6E09D50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255014"/>
            <a:ext cx="3950208" cy="26334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E24087-24F0-5C49-90E8-B6752A09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12" y="1255014"/>
            <a:ext cx="3950208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F271-D446-0346-B3FE-E718D30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E5F1-D12F-954C-B813-B769CEEB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result, the prediction speed is very closed to the ground truth</a:t>
            </a:r>
          </a:p>
          <a:p>
            <a:r>
              <a:rPr lang="en-US" dirty="0"/>
              <a:t>Adding a threshold would be possible to detect the anomaly event</a:t>
            </a:r>
          </a:p>
          <a:p>
            <a:r>
              <a:rPr lang="en-US" dirty="0"/>
              <a:t>Some possible questions</a:t>
            </a:r>
          </a:p>
          <a:p>
            <a:pPr lvl="1"/>
            <a:r>
              <a:rPr lang="en-US" sz="1600" dirty="0"/>
              <a:t>Stacked the dataset by row or column ? (there are 33 cars (objects), but every car’s speed shouldn’t depend others car by intuition. However, some car crash would definitely impact other cars)</a:t>
            </a:r>
          </a:p>
          <a:p>
            <a:pPr lvl="1"/>
            <a:r>
              <a:rPr lang="en-US" sz="1600" dirty="0"/>
              <a:t>How to use reasonable timestep ? (by simply testing two values in this project, results are different)</a:t>
            </a:r>
          </a:p>
          <a:p>
            <a:pPr lvl="1"/>
            <a:r>
              <a:rPr lang="en-US" sz="1600" dirty="0"/>
              <a:t>Other methods such as labelling car crashing should be more effective, but it’s time consuming to manually label it. What’s more, only 9 cars didn’t finish in 2018, so the crash dataset may be too small ? Possible some techniques such as GAN could be used to generate more new data ?</a:t>
            </a:r>
          </a:p>
        </p:txBody>
      </p:sp>
    </p:spTree>
    <p:extLst>
      <p:ext uri="{BB962C8B-B14F-4D97-AF65-F5344CB8AC3E}">
        <p14:creationId xmlns:p14="http://schemas.microsoft.com/office/powerpoint/2010/main" val="407101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1EC0-7ACB-8641-9B54-EB7A4033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E3CE-C054-D347-98DC-CC135285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[1] Liu et al. An Ensemble Model Based on Adaptive Noise Reducer and Over-Fitting Prevention LSTM for Multivariate Time Series Forecasting, IEEE Access, 2019(7)</a:t>
            </a:r>
          </a:p>
          <a:p>
            <a:pPr marL="0" indent="0">
              <a:buNone/>
            </a:pPr>
            <a:r>
              <a:rPr lang="en-US" sz="1400" dirty="0"/>
              <a:t>[2] </a:t>
            </a:r>
            <a:r>
              <a:rPr lang="en-US" sz="1400" dirty="0" err="1"/>
              <a:t>Anvardh</a:t>
            </a:r>
            <a:r>
              <a:rPr lang="en-US" sz="1400" dirty="0"/>
              <a:t> </a:t>
            </a:r>
            <a:r>
              <a:rPr lang="en-US" sz="1400" dirty="0" err="1"/>
              <a:t>Nanduri</a:t>
            </a:r>
            <a:r>
              <a:rPr lang="en-US" sz="1400" dirty="0"/>
              <a:t> and Lance Sherry. 2016. Anomaly detection in aircraft data using Recurrent Neural Networks (RNN). In 2016 Integrated Communications Navigation and Surveillance (ICNS). </a:t>
            </a:r>
            <a:r>
              <a:rPr lang="en-US" sz="1400" dirty="0" err="1"/>
              <a:t>Ieee</a:t>
            </a:r>
            <a:r>
              <a:rPr lang="en-US" sz="1400" dirty="0"/>
              <a:t>, 5C2–1.</a:t>
            </a:r>
          </a:p>
          <a:p>
            <a:pPr marL="0" indent="0">
              <a:buNone/>
            </a:pPr>
            <a:r>
              <a:rPr lang="en-US" sz="1400" dirty="0"/>
              <a:t>[3] Kyle </a:t>
            </a:r>
            <a:r>
              <a:rPr lang="en-US" sz="1400" dirty="0" err="1"/>
              <a:t>Hundman</a:t>
            </a:r>
            <a:r>
              <a:rPr lang="en-US" sz="1400" dirty="0"/>
              <a:t>, Valentino Constantinou, Christopher Laporte, Ian Colwell, and Tom </a:t>
            </a:r>
            <a:r>
              <a:rPr lang="en-US" sz="1400" dirty="0" err="1"/>
              <a:t>Soderstrom</a:t>
            </a:r>
            <a:r>
              <a:rPr lang="en-US" sz="1400" dirty="0"/>
              <a:t>. 2018. Detecting spacecraft anomalies using </a:t>
            </a:r>
            <a:r>
              <a:rPr lang="en-US" sz="1400" dirty="0" err="1"/>
              <a:t>lstms</a:t>
            </a:r>
            <a:r>
              <a:rPr lang="en-US" sz="1400" dirty="0"/>
              <a:t> and nonparametric dynamic thresholding. In Proceedings of the 24th ACM SIGKDD International Conference on Knowledge Discovery &amp; Data Mining. 387–39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243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BF8B4-7E52-5945-9CDD-1CF52C8CB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6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4352-E390-644B-BD26-B7F036B8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AE41-C340-0F40-8B59-7F6A9409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related work</a:t>
            </a:r>
          </a:p>
          <a:p>
            <a:r>
              <a:rPr lang="en-US" dirty="0"/>
              <a:t>Dataset pre-processing</a:t>
            </a:r>
          </a:p>
          <a:p>
            <a:r>
              <a:rPr lang="en-US" dirty="0"/>
              <a:t>LSTM model architecture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5378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FAF1-4D5B-0144-AED4-6EEC383C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related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9F8-CA2D-334D-A660-19FDE15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Anomaly detection is defined as patterns in data does not match with expected behavior. </a:t>
            </a:r>
          </a:p>
          <a:p>
            <a:r>
              <a:rPr lang="en-US" sz="1800" dirty="0"/>
              <a:t>A huge majority of cases use supervised (e.g. SVM and decision trees) and unsupervised (e.g. clustering) for batch data processing.</a:t>
            </a:r>
          </a:p>
          <a:p>
            <a:r>
              <a:rPr lang="en-US" sz="1800" dirty="0"/>
              <a:t>Algorithms for real-time anomaly detection mainly include Hierarchical Temporal Memory Algorithm (HTM), Skyline, Twitter </a:t>
            </a:r>
            <a:r>
              <a:rPr lang="en-US" sz="1800" dirty="0" err="1"/>
              <a:t>ADVec</a:t>
            </a:r>
            <a:r>
              <a:rPr lang="en-US" sz="1800" dirty="0"/>
              <a:t>, KNN CAD, Relative Entropy, Windowed Gaussian</a:t>
            </a:r>
            <a:r>
              <a:rPr lang="en-US" dirty="0"/>
              <a:t>.</a:t>
            </a:r>
            <a:endParaRPr lang="en-US" sz="1800" dirty="0"/>
          </a:p>
          <a:p>
            <a:r>
              <a:rPr lang="en-US" sz="1800" dirty="0"/>
              <a:t>However, those methods have limitation in addressing the multivariable problem due to its strong nonlinear fluctuations [1].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F9C9-1C6E-A94F-8404-E7518CF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related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6320-7EE9-0D4D-B9EA-78BC7E06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Previous work has shown that LSTM/RNN network can handle multivariate time-series data without the need for dimensionality reduction [2], which is very important for IndyCar case due to multivariate real-time metrics for each car such as speed, engine rpm, gear, lap distance and brake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dirty="0"/>
              <a:t>In this project, a LSTM model is used to predict the speed with IndyCar training data, and compare the result with real value to determine if there is something anomaly happens (inspired by [3])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DABC-DC77-024F-BF17-6A043C5D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A547-E325-5E45-8B76-9C11FBDE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Raw dataset of IndyCar 2018 is used in this project</a:t>
            </a:r>
          </a:p>
          <a:p>
            <a:r>
              <a:rPr lang="en-US" sz="1800" dirty="0"/>
              <a:t>Clean the raw dataset ( acknowledge instructor </a:t>
            </a:r>
            <a:r>
              <a:rPr lang="en-US" sz="1800" dirty="0" err="1"/>
              <a:t>Selahattin’s</a:t>
            </a:r>
            <a:r>
              <a:rPr lang="en-US" sz="1800" dirty="0"/>
              <a:t> help )</a:t>
            </a:r>
          </a:p>
          <a:p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59374-BE29-0E40-AB17-6A3BBCD9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1556008"/>
            <a:ext cx="5782188" cy="246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2CC4E-C68F-6042-9659-ADD34BC6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" y="4040942"/>
            <a:ext cx="7032882" cy="64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4F4CC-098E-DD41-A2E8-2C7AB66E95A2}"/>
              </a:ext>
            </a:extLst>
          </p:cNvPr>
          <p:cNvSpPr txBox="1"/>
          <p:nvPr/>
        </p:nvSpPr>
        <p:spPr>
          <a:xfrm>
            <a:off x="5047129" y="3021106"/>
            <a:ext cx="23873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Row length = 33*11586</a:t>
            </a:r>
          </a:p>
        </p:txBody>
      </p:sp>
    </p:spTree>
    <p:extLst>
      <p:ext uri="{BB962C8B-B14F-4D97-AF65-F5344CB8AC3E}">
        <p14:creationId xmlns:p14="http://schemas.microsoft.com/office/powerpoint/2010/main" val="32200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3ADD-633D-4542-9982-B2F7AE54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E75A-0B68-174B-BA06-F477D69C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1074"/>
            <a:ext cx="9144000" cy="4387562"/>
          </a:xfrm>
        </p:spPr>
        <p:txBody>
          <a:bodyPr/>
          <a:lstStyle/>
          <a:p>
            <a:r>
              <a:rPr lang="en-US" sz="1800" dirty="0"/>
              <a:t>Select speed and lap-distance as features (each car stacked by rows)</a:t>
            </a:r>
          </a:p>
          <a:p>
            <a:r>
              <a:rPr lang="en-US" sz="1800" dirty="0"/>
              <a:t>Training and test dataset</a:t>
            </a:r>
          </a:p>
          <a:p>
            <a:pPr lvl="1"/>
            <a:r>
              <a:rPr lang="en-US" sz="1500" dirty="0"/>
              <a:t>10% of total dataset as training</a:t>
            </a:r>
          </a:p>
          <a:p>
            <a:pPr lvl="1"/>
            <a:r>
              <a:rPr lang="en-US" sz="1500" dirty="0"/>
              <a:t>5% of total dataset as test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25279-3A63-3242-8522-4EDD10680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12"/>
          <a:stretch/>
        </p:blipFill>
        <p:spPr>
          <a:xfrm>
            <a:off x="3236260" y="1072010"/>
            <a:ext cx="4563493" cy="219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2E9FE6-AC8E-F041-9B1C-9CFD7196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07" y="3353462"/>
            <a:ext cx="7170421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7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5B5C-2D13-CE4B-A662-BE4D0DA5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F8914-D7BA-6845-9780-9D7F51E1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LSTM network is used in the project</a:t>
            </a:r>
          </a:p>
          <a:p>
            <a:r>
              <a:rPr lang="en-US" sz="1800" dirty="0"/>
              <a:t>Two hidden layers, with each using 32 units</a:t>
            </a:r>
          </a:p>
          <a:p>
            <a:r>
              <a:rPr lang="en-US" sz="1800" dirty="0"/>
              <a:t>Loss function: </a:t>
            </a:r>
            <a:r>
              <a:rPr lang="en-US" sz="1800" dirty="0" err="1"/>
              <a:t>mae</a:t>
            </a:r>
            <a:endParaRPr lang="en-US" sz="1800" dirty="0"/>
          </a:p>
          <a:p>
            <a:r>
              <a:rPr lang="en-US" sz="1800" dirty="0"/>
              <a:t>Optimizer: </a:t>
            </a:r>
            <a:r>
              <a:rPr lang="en-US" sz="1800" dirty="0" err="1"/>
              <a:t>adam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AC243A9-B555-AB44-B1B5-127A7AE9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1" y="2312894"/>
            <a:ext cx="7137382" cy="1800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65BDC-D161-8144-8C97-C70A7743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1" y="4129892"/>
            <a:ext cx="8811262" cy="5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AA0-EB34-9545-87CF-70CB8DA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E1047E-EDC3-734C-B077-3D1F3A35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0" y="1414387"/>
            <a:ext cx="3947949" cy="263196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4B361-2463-3040-9952-CF0C39EA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4" y="1412881"/>
            <a:ext cx="3950208" cy="2633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8B251D-DB6F-7341-A1EA-A9F7280F58A0}"/>
              </a:ext>
            </a:extLst>
          </p:cNvPr>
          <p:cNvSpPr txBox="1"/>
          <p:nvPr/>
        </p:nvSpPr>
        <p:spPr>
          <a:xfrm>
            <a:off x="727787" y="795679"/>
            <a:ext cx="2537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Timestep =10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13738-F774-284C-9CA2-EBFB1D68DBE2}"/>
              </a:ext>
            </a:extLst>
          </p:cNvPr>
          <p:cNvSpPr txBox="1"/>
          <p:nvPr/>
        </p:nvSpPr>
        <p:spPr>
          <a:xfrm>
            <a:off x="867746" y="4175732"/>
            <a:ext cx="350831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Train Score: 0.04 RMSE </a:t>
            </a:r>
          </a:p>
          <a:p>
            <a:r>
              <a:rPr lang="en-US" sz="1600" dirty="0"/>
              <a:t>Test Score: 0.03 RMSE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5703E5-604B-1242-AB72-83083EFB5507}"/>
              </a:ext>
            </a:extLst>
          </p:cNvPr>
          <p:cNvSpPr/>
          <p:nvPr/>
        </p:nvSpPr>
        <p:spPr>
          <a:xfrm>
            <a:off x="4840941" y="1846729"/>
            <a:ext cx="2976283" cy="43890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AA0-EB34-9545-87CF-70CB8DA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DE9FA-E216-3046-B6C4-ACEEADC2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9" y="1435304"/>
            <a:ext cx="3950208" cy="2633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D7265-BB60-8E43-99EF-D35A936833C3}"/>
              </a:ext>
            </a:extLst>
          </p:cNvPr>
          <p:cNvSpPr txBox="1"/>
          <p:nvPr/>
        </p:nvSpPr>
        <p:spPr>
          <a:xfrm>
            <a:off x="662473" y="900837"/>
            <a:ext cx="2537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Car 3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2AFC8-A4A2-624A-AAD9-93C2F67F0CB3}"/>
              </a:ext>
            </a:extLst>
          </p:cNvPr>
          <p:cNvSpPr txBox="1"/>
          <p:nvPr/>
        </p:nvSpPr>
        <p:spPr>
          <a:xfrm>
            <a:off x="662473" y="4460080"/>
            <a:ext cx="2394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Predict Score: 0.03 RMSE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3F778-5607-F24A-A640-A952A5B7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69" y="1435304"/>
            <a:ext cx="3950208" cy="26334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5FEEA0-98A4-9E43-9323-47050A327E3F}"/>
              </a:ext>
            </a:extLst>
          </p:cNvPr>
          <p:cNvSpPr/>
          <p:nvPr/>
        </p:nvSpPr>
        <p:spPr>
          <a:xfrm>
            <a:off x="2764943" y="3359021"/>
            <a:ext cx="435457" cy="3452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BB497C-FE3D-E643-BA6D-6FEA3A45434E}"/>
              </a:ext>
            </a:extLst>
          </p:cNvPr>
          <p:cNvSpPr/>
          <p:nvPr/>
        </p:nvSpPr>
        <p:spPr>
          <a:xfrm>
            <a:off x="6524573" y="3455438"/>
            <a:ext cx="435457" cy="3452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15780-559E-B340-B994-EC6FFADF0A6A}"/>
              </a:ext>
            </a:extLst>
          </p:cNvPr>
          <p:cNvSpPr txBox="1"/>
          <p:nvPr/>
        </p:nvSpPr>
        <p:spPr>
          <a:xfrm>
            <a:off x="5514392" y="4383135"/>
            <a:ext cx="11108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Car crash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209C24-D7C1-F64B-AC67-D71AD7E1CB5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200400" y="3628054"/>
            <a:ext cx="2313992" cy="908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184C7A-149D-5E4F-AAB3-D68598E4439C}"/>
              </a:ext>
            </a:extLst>
          </p:cNvPr>
          <p:cNvCxnSpPr>
            <a:stCxn id="9" idx="3"/>
          </p:cNvCxnSpPr>
          <p:nvPr/>
        </p:nvCxnSpPr>
        <p:spPr>
          <a:xfrm flipV="1">
            <a:off x="6625274" y="3809943"/>
            <a:ext cx="191715" cy="727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3FB5F51-6E98-EC40-931F-8E0AD77F54CA}"/>
              </a:ext>
            </a:extLst>
          </p:cNvPr>
          <p:cNvSpPr/>
          <p:nvPr/>
        </p:nvSpPr>
        <p:spPr>
          <a:xfrm>
            <a:off x="932370" y="1784479"/>
            <a:ext cx="1889146" cy="45669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2573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638</Words>
  <Application>Microsoft Macintosh PowerPoint</Application>
  <PresentationFormat>On-screen Show (16:9)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Wingdings</vt:lpstr>
      <vt:lpstr>PhysiCell-Training (v1)</vt:lpstr>
      <vt:lpstr>  Real-Time Anomaly Prediction for IndyCar Datasets with LSTM  </vt:lpstr>
      <vt:lpstr>Outline</vt:lpstr>
      <vt:lpstr>Motivation and related work </vt:lpstr>
      <vt:lpstr>Motivation and related work </vt:lpstr>
      <vt:lpstr>Dataset pre-processing</vt:lpstr>
      <vt:lpstr>Dataset pre-processing</vt:lpstr>
      <vt:lpstr>LSTM model architecture</vt:lpstr>
      <vt:lpstr>Results </vt:lpstr>
      <vt:lpstr>Results</vt:lpstr>
      <vt:lpstr>Results</vt:lpstr>
      <vt:lpstr>Results </vt:lpstr>
      <vt:lpstr>Results</vt:lpstr>
      <vt:lpstr>Results</vt:lpstr>
      <vt:lpstr>Discussion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Wang, Yafei</cp:lastModifiedBy>
  <cp:revision>322</cp:revision>
  <cp:lastPrinted>2016-10-13T20:36:44Z</cp:lastPrinted>
  <dcterms:created xsi:type="dcterms:W3CDTF">2017-08-25T15:45:43Z</dcterms:created>
  <dcterms:modified xsi:type="dcterms:W3CDTF">2020-04-28T19:35:33Z</dcterms:modified>
</cp:coreProperties>
</file>