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57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Parallel and Distributed </a:t>
            </a:r>
            <a:br>
              <a:rPr lang="x-none" altLang="zh-CN"/>
            </a:br>
            <a:r>
              <a:rPr lang="x-none" altLang="zh-CN"/>
              <a:t>GBT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Assumption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0440" y="1826260"/>
            <a:ext cx="5293995" cy="4351655"/>
          </a:xfrm>
        </p:spPr>
        <p:txBody>
          <a:bodyPr>
            <a:normAutofit fontScale="80000"/>
          </a:bodyPr>
          <a:p>
            <a:r>
              <a:rPr lang="x-none" altLang="zh-CN"/>
              <a:t>Training Data </a:t>
            </a:r>
            <a:r>
              <a:rPr lang="x-none" altLang="zh-CN">
                <a:solidFill>
                  <a:srgbClr val="FF0000"/>
                </a:solidFill>
              </a:rPr>
              <a:t>N</a:t>
            </a:r>
            <a:r>
              <a:rPr lang="x-none" altLang="zh-CN"/>
              <a:t> samples, </a:t>
            </a:r>
            <a:r>
              <a:rPr lang="x-none" altLang="zh-CN">
                <a:solidFill>
                  <a:srgbClr val="FF0000"/>
                </a:solidFill>
              </a:rPr>
              <a:t>M</a:t>
            </a:r>
            <a:r>
              <a:rPr lang="x-none" altLang="zh-CN"/>
              <a:t> Features, build tree with </a:t>
            </a:r>
            <a:r>
              <a:rPr lang="x-none" altLang="zh-CN">
                <a:solidFill>
                  <a:srgbClr val="FF0000"/>
                </a:solidFill>
              </a:rPr>
              <a:t>L</a:t>
            </a:r>
            <a:r>
              <a:rPr lang="x-none" altLang="zh-CN"/>
              <a:t> levels</a:t>
            </a:r>
            <a:endParaRPr lang="x-none" altLang="zh-CN"/>
          </a:p>
          <a:p>
            <a:r>
              <a:rPr lang="x-none" altLang="zh-CN">
                <a:sym typeface="+mn-ea"/>
              </a:rPr>
              <a:t>Model </a:t>
            </a:r>
            <a:r>
              <a:rPr lang="x-none" altLang="zh-CN"/>
              <a:t>GHSum with bin size </a:t>
            </a:r>
            <a:r>
              <a:rPr lang="x-none" altLang="zh-CN">
                <a:solidFill>
                  <a:srgbClr val="FF0000"/>
                </a:solidFill>
              </a:rPr>
              <a:t>B</a:t>
            </a:r>
            <a:endParaRPr lang="x-none" altLang="zh-CN">
              <a:solidFill>
                <a:srgbClr val="FF0000"/>
              </a:solidFill>
            </a:endParaRPr>
          </a:p>
          <a:p>
            <a:pPr lvl="1"/>
            <a:r>
              <a:rPr lang="x-none" altLang="zh-CN" sz="2400"/>
              <a:t>at each node, size: </a:t>
            </a:r>
            <a:r>
              <a:rPr lang="x-none" altLang="zh-CN" sz="2400">
                <a:solidFill>
                  <a:srgbClr val="0070C0"/>
                </a:solidFill>
              </a:rPr>
              <a:t>B*M</a:t>
            </a:r>
            <a:endParaRPr lang="x-none" altLang="zh-CN" sz="2400">
              <a:solidFill>
                <a:srgbClr val="0070C0"/>
              </a:solidFill>
            </a:endParaRPr>
          </a:p>
          <a:p>
            <a:pPr lvl="1"/>
            <a:r>
              <a:rPr lang="x-none" altLang="zh-CN"/>
              <a:t>a</a:t>
            </a:r>
            <a:r>
              <a:rPr lang="x-none" altLang="zh-CN">
                <a:sym typeface="+mn-ea"/>
              </a:rPr>
              <a:t>t each level,size: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x-none" altLang="zh-CN" baseline="30000">
                <a:solidFill>
                  <a:srgbClr val="0070C0"/>
                </a:solidFill>
                <a:sym typeface="+mn-ea"/>
              </a:rPr>
              <a:t>L-1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B*M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r>
              <a:rPr lang="x-none" altLang="zh-CN"/>
              <a:t>Higgs, for example:</a:t>
            </a:r>
            <a:endParaRPr lang="x-none" altLang="zh-CN"/>
          </a:p>
          <a:p>
            <a:pPr lvl="1"/>
            <a:r>
              <a:rPr lang="x-none" altLang="zh-CN" sz="2400"/>
              <a:t>N = 10m, M = 28, L = 6, B = 256</a:t>
            </a:r>
            <a:endParaRPr lang="x-none" altLang="zh-CN" sz="2400"/>
          </a:p>
          <a:p>
            <a:pPr lvl="1"/>
            <a:r>
              <a:rPr lang="x-none" altLang="zh-CN" sz="2400"/>
              <a:t>model size at L=6, 32*256*28&lt;&lt;10m </a:t>
            </a:r>
            <a:endParaRPr lang="x-none" altLang="zh-CN" sz="2400"/>
          </a:p>
          <a:p>
            <a:pPr lvl="0"/>
            <a:r>
              <a:rPr lang="x-none" altLang="zh-CN" sz="2800"/>
              <a:t>Most cases </a:t>
            </a:r>
            <a:endParaRPr lang="x-none" altLang="zh-CN" sz="2800"/>
          </a:p>
          <a:p>
            <a:pPr lvl="1"/>
            <a:r>
              <a:rPr lang="x-none" altLang="zh-CN" sz="2400"/>
              <a:t>dense: M &lt;1K, L&lt;8</a:t>
            </a:r>
            <a:endParaRPr lang="x-none" altLang="zh-CN" sz="2400"/>
          </a:p>
          <a:p>
            <a:pPr lvl="1"/>
            <a:r>
              <a:rPr lang="x-none" altLang="zh-CN" sz="2400"/>
              <a:t>sparse can be an issue</a:t>
            </a:r>
            <a:endParaRPr lang="x-none" altLang="zh-CN" sz="2400"/>
          </a:p>
          <a:p>
            <a:pPr lvl="1"/>
            <a:r>
              <a:rPr lang="x-none" altLang="zh-CN" sz="2000"/>
              <a:t>deep tree </a:t>
            </a:r>
            <a:r>
              <a:rPr lang="x-none" altLang="zh-CN">
                <a:sym typeface="+mn-ea"/>
              </a:rPr>
              <a:t>can be an issue</a:t>
            </a:r>
            <a:endParaRPr lang="x-none" altLang="zh-CN"/>
          </a:p>
          <a:p>
            <a:pPr lvl="1"/>
            <a:endParaRPr lang="x-none" altLang="zh-CN" sz="2400"/>
          </a:p>
          <a:p>
            <a:pPr lvl="1"/>
            <a:endParaRPr lang="x-none" altLang="zh-CN" sz="2400"/>
          </a:p>
          <a:p>
            <a:endParaRPr lang="x-none" altLang="zh-CN"/>
          </a:p>
        </p:txBody>
      </p:sp>
      <p:pic>
        <p:nvPicPr>
          <p:cNvPr id="8" name="内容占位符 7" descr="d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2285" y="1812290"/>
            <a:ext cx="5181600" cy="1985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Cache Friendly Data Orgnization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3440" y="1733550"/>
            <a:ext cx="5181600" cy="4351338"/>
          </a:xfrm>
        </p:spPr>
        <p:txBody>
          <a:bodyPr/>
          <a:p>
            <a:r>
              <a:rPr lang="x-none" altLang="zh-CN"/>
              <a:t>Column-wised orgnization</a:t>
            </a:r>
            <a:endParaRPr lang="x-none" altLang="zh-CN"/>
          </a:p>
          <a:p>
            <a:r>
              <a:rPr lang="x-none" altLang="zh-CN"/>
              <a:t>Issue: non-continuous memory access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dynamic instance set </a:t>
            </a:r>
            <a:endParaRPr lang="x-none" altLang="zh-CN"/>
          </a:p>
          <a:p>
            <a:pPr lvl="0"/>
            <a:r>
              <a:rPr lang="x-none" altLang="zh-CN"/>
              <a:t>Proposal</a:t>
            </a:r>
            <a:endParaRPr lang="x-none" altLang="zh-CN"/>
          </a:p>
          <a:p>
            <a:pPr lvl="1"/>
            <a:r>
              <a:rPr lang="x-none" altLang="zh-CN"/>
              <a:t>multi-columns as a block to fit one cache line</a:t>
            </a:r>
            <a:endParaRPr lang="x-none" altLang="zh-CN"/>
          </a:p>
        </p:txBody>
      </p:sp>
      <p:pic>
        <p:nvPicPr>
          <p:cNvPr id="4" name="内容占位符 3" descr="datase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3865" y="1734185"/>
            <a:ext cx="518160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Data Partition</a:t>
            </a:r>
            <a:endParaRPr lang="x-none" altLang="zh-CN"/>
          </a:p>
        </p:txBody>
      </p:sp>
      <p:pic>
        <p:nvPicPr>
          <p:cNvPr id="4" name="内容占位符 3" descr="datas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8565" y="1608455"/>
            <a:ext cx="3399155" cy="2400935"/>
          </a:xfrm>
          <a:prstGeom prst="rect">
            <a:avLst/>
          </a:prstGeom>
        </p:spPr>
      </p:pic>
      <p:pic>
        <p:nvPicPr>
          <p:cNvPr id="5" name="内容占位符 4" descr="dtre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0585" y="4274820"/>
            <a:ext cx="4070985" cy="1560195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6175375" y="1574800"/>
            <a:ext cx="5181600" cy="4672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In case N &gt;&gt; ModelSize</a:t>
            </a:r>
            <a:endParaRPr lang="x-none" altLang="zh-CN">
              <a:solidFill>
                <a:schemeClr val="tx1"/>
              </a:solidFill>
            </a:endParaRPr>
          </a:p>
          <a:p>
            <a:pPr lvl="1"/>
            <a:r>
              <a:rPr lang="x-none" altLang="zh-CN" sz="2400">
                <a:solidFill>
                  <a:schemeClr val="tx1"/>
                </a:solidFill>
              </a:rPr>
              <a:t>data parallelism: training data statically partitioned among nodes</a:t>
            </a:r>
            <a:endParaRPr lang="x-none" altLang="zh-CN" sz="2400">
              <a:solidFill>
                <a:schemeClr val="tx1"/>
              </a:solidFill>
            </a:endParaRPr>
          </a:p>
          <a:p>
            <a:pPr lvl="1"/>
            <a:r>
              <a:rPr lang="x-none" altLang="zh-CN" sz="2400">
                <a:solidFill>
                  <a:schemeClr val="tx1"/>
                </a:solidFill>
              </a:rPr>
              <a:t>model parallelism: optional and preferred when modelsize is big</a:t>
            </a:r>
            <a:endParaRPr lang="x-none" altLang="zh-CN" sz="2400">
              <a:solidFill>
                <a:schemeClr val="tx1"/>
              </a:solidFill>
            </a:endParaRPr>
          </a:p>
          <a:p>
            <a:r>
              <a:rPr lang="x-none" altLang="zh-CN">
                <a:solidFill>
                  <a:srgbClr val="FF0000"/>
                </a:solidFill>
              </a:rPr>
              <a:t>Single pass</a:t>
            </a:r>
            <a:r>
              <a:rPr lang="x-none" altLang="zh-CN"/>
              <a:t> on train data for each level. (half when reuse GHSum</a:t>
            </a:r>
            <a:r>
              <a:rPr lang="x-none" altLang="zh-CN" baseline="-25000">
                <a:solidFill>
                  <a:schemeClr val="tx1"/>
                </a:solidFill>
                <a:uFillTx/>
              </a:rPr>
              <a:t>_parent</a:t>
            </a:r>
            <a:r>
              <a:rPr lang="x-none" altLang="zh-CN"/>
              <a:t>)</a:t>
            </a:r>
            <a:endParaRPr lang="x-none" altLang="zh-CN"/>
          </a:p>
          <a:p>
            <a:r>
              <a:rPr lang="x-none" altLang="zh-CN"/>
              <a:t>Keep GHSum of the same level in memory 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Data and Model Parallelism by Model Rotation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lvl="1"/>
            <a:r>
              <a:rPr lang="x-none" altLang="zh-CN" sz="2800">
                <a:sym typeface="+mn-ea"/>
              </a:rPr>
              <a:t>training data statically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/>
              <a:t>GHSum split by feature columns</a:t>
            </a:r>
            <a:endParaRPr lang="x-none" altLang="zh-CN"/>
          </a:p>
          <a:p>
            <a:r>
              <a:rPr lang="x-none" altLang="zh-CN"/>
              <a:t>Scheduler to avoid update conflicts</a:t>
            </a:r>
            <a:endParaRPr lang="x-none" altLang="zh-CN"/>
          </a:p>
          <a:p>
            <a:pPr lvl="1"/>
            <a:r>
              <a:rPr lang="x-none" altLang="zh-CN"/>
              <a:t>rotate local model partition to neighbor at each sub-step</a:t>
            </a:r>
            <a:endParaRPr lang="x-none" altLang="zh-CN"/>
          </a:p>
          <a:p>
            <a:pPr lvl="1"/>
            <a:r>
              <a:rPr lang="x-none" altLang="zh-CN"/>
              <a:t>finish after K sub-steps(K nodes)</a:t>
            </a:r>
            <a:endParaRPr lang="x-none" altLang="zh-CN"/>
          </a:p>
          <a:p>
            <a:pPr lvl="1"/>
            <a:r>
              <a:rPr lang="x-none" altLang="zh-CN"/>
              <a:t>kind of a ring-allreduce</a:t>
            </a:r>
            <a:endParaRPr lang="x-none" altLang="zh-CN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4245" y="1825625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Block Dynamic Scheduling in Shared Memory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a low cost solution to remove synchronization overhead</a:t>
            </a:r>
            <a:endParaRPr lang="x-none" altLang="en-US"/>
          </a:p>
          <a:p>
            <a:r>
              <a:rPr lang="x-none" altLang="en-US">
                <a:sym typeface="+mn-ea"/>
              </a:rPr>
              <a:t>number of partitions is larger than the number of threads,</a:t>
            </a:r>
            <a:endParaRPr lang="x-none" altLang="en-US"/>
          </a:p>
          <a:p>
            <a:r>
              <a:rPr lang="x-none" altLang="en-US">
                <a:sym typeface="+mn-ea"/>
              </a:rPr>
              <a:t>always ‘free’ rows and columns avaliable when one thread finishes its current task.</a:t>
            </a:r>
            <a:endParaRPr lang="x-none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6995" y="1825625"/>
            <a:ext cx="4143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Pipelining and Timer Control in Distributed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Each sampler only works for the same period of time and then the samplers do synchronization all together.</a:t>
            </a:r>
            <a:endParaRPr lang="x-none" altLang="en-US"/>
          </a:p>
          <a:p>
            <a:r>
              <a:rPr lang="x-none" altLang="en-US">
                <a:sym typeface="+mn-ea"/>
              </a:rPr>
              <a:t>They all use a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timer </a:t>
            </a:r>
            <a:r>
              <a:rPr lang="x-none" altLang="en-US">
                <a:sym typeface="+mn-ea"/>
              </a:rPr>
              <a:t>to control the synchronization point rather than waiting until all the blocks to finish.</a:t>
            </a:r>
            <a:endParaRPr lang="x-none" altLang="en-US"/>
          </a:p>
          <a:p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/>
          </a:p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4245" y="1825625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Kingsoft Office WPP</Application>
  <PresentationFormat>宽屏</PresentationFormat>
  <Paragraphs>59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10</cp:revision>
  <dcterms:created xsi:type="dcterms:W3CDTF">2018-09-05T12:35:37Z</dcterms:created>
  <dcterms:modified xsi:type="dcterms:W3CDTF">2018-09-05T12:35:37Z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