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66" r:id="rId4"/>
    <p:sldId id="268" r:id="rId5"/>
    <p:sldId id="270" r:id="rId6"/>
    <p:sldId id="271" r:id="rId7"/>
    <p:sldId id="274" r:id="rId8"/>
    <p:sldId id="272" r:id="rId9"/>
    <p:sldId id="275" r:id="rId10"/>
    <p:sldId id="276" r:id="rId12"/>
    <p:sldId id="277" r:id="rId13"/>
    <p:sldId id="280" r:id="rId14"/>
    <p:sldId id="281" r:id="rId15"/>
    <p:sldId id="284" r:id="rId16"/>
    <p:sldId id="282" r:id="rId17"/>
    <p:sldId id="283" r:id="rId18"/>
    <p:sldId id="273" r:id="rId19"/>
    <p:sldId id="258" r:id="rId20"/>
    <p:sldId id="298" r:id="rId21"/>
    <p:sldId id="259" r:id="rId22"/>
    <p:sldId id="257" r:id="rId23"/>
    <p:sldId id="301" r:id="rId24"/>
    <p:sldId id="300" r:id="rId25"/>
    <p:sldId id="310" r:id="rId26"/>
    <p:sldId id="261" r:id="rId27"/>
    <p:sldId id="263" r:id="rId28"/>
    <p:sldId id="262" r:id="rId29"/>
    <p:sldId id="286" r:id="rId30"/>
    <p:sldId id="27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*global bins need more candidates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* </a:t>
            </a:r>
            <a:r>
              <a:rPr lang="en-US"/>
              <a:t>We first partition a vector to several ranges based on</a:t>
            </a:r>
            <a:endParaRPr lang="en-US"/>
          </a:p>
          <a:p>
            <a:r>
              <a:rPr lang="en-US"/>
              <a:t>feature indexes, then use hash partition to put each partition onto</a:t>
            </a:r>
            <a:endParaRPr lang="en-US"/>
          </a:p>
          <a:p>
            <a:r>
              <a:rPr lang="en-US"/>
              <a:t>one node.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*</a:t>
            </a:r>
            <a:r>
              <a:rPr lang="zh-CN" altLang="en-US">
                <a:sym typeface="+mn-ea"/>
              </a:rPr>
              <a:t>http://ntur.lib.ntu.edu.tw/retrieve/188513/17.pdf</a:t>
            </a:r>
            <a:endParaRPr lang="zh-CN" altLang="en-US"/>
          </a:p>
          <a:p>
            <a:r>
              <a:rPr lang="zh-CN" altLang="en-US">
                <a:sym typeface="+mn-ea"/>
              </a:rPr>
              <a:t>[1]H.-F. Yu et al., “Feature engineering and classifier ensemble for KDD cup 2010,” in KDD Cup, 2010.</a:t>
            </a:r>
            <a:endParaRPr lang="zh-CN" altLang="en-US"/>
          </a:p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094740"/>
            <a:ext cx="5181600" cy="5083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094740"/>
            <a:ext cx="5181600" cy="5083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6770" y="160020"/>
            <a:ext cx="10515600" cy="811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9630" y="1060450"/>
            <a:ext cx="10515600" cy="511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Times New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Times New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Times New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Times New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951720" cy="2387600"/>
          </a:xfrm>
        </p:spPr>
        <p:txBody>
          <a:bodyPr/>
          <a:p>
            <a:r>
              <a:rPr lang="x-none" altLang="zh-CN" sz="5400"/>
              <a:t>Parallel and Distributed GBT</a:t>
            </a:r>
            <a:endParaRPr lang="x-none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9/18/2018</a:t>
            </a:r>
            <a:endParaRPr lang="en-US" altLang="zh-CN"/>
          </a:p>
          <a:p>
            <a:r>
              <a:rPr lang="x-none" altLang="zh-CN"/>
              <a:t>Bo Peng</a:t>
            </a:r>
            <a:endParaRPr lang="x-none" altLang="zh-CN"/>
          </a:p>
          <a:p>
            <a:r>
              <a:rPr lang="x-none" altLang="zh-CN"/>
              <a:t>IPCC@Indiana University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LightGBM</a:t>
            </a:r>
            <a:r>
              <a:rPr lang="x-none" altLang="zh-CN" baseline="30000"/>
              <a:t>[2][3]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lvl="1"/>
            <a:r>
              <a:rPr lang="x-none" altLang="zh-CN" sz="2800">
                <a:sym typeface="+mn-ea"/>
              </a:rPr>
              <a:t>high communication costs ~O(|features|*binSize)</a:t>
            </a:r>
            <a:endParaRPr lang="x-none" altLang="zh-CN" sz="2800"/>
          </a:p>
          <a:p>
            <a:pPr lvl="1"/>
            <a:r>
              <a:rPr lang="x-none" altLang="zh-CN"/>
              <a:t>PV-Tree (Parallel Voting Decision Tree)</a:t>
            </a:r>
            <a:endParaRPr lang="x-none" altLang="zh-CN"/>
          </a:p>
          <a:p>
            <a:pPr lvl="2"/>
            <a:r>
              <a:rPr lang="x-none" altLang="zh-CN" sz="2000"/>
              <a:t>local voting: select top-k features based on local data</a:t>
            </a:r>
            <a:endParaRPr lang="x-none" altLang="zh-CN" sz="2000"/>
          </a:p>
          <a:p>
            <a:pPr lvl="2"/>
            <a:r>
              <a:rPr lang="x-none" altLang="zh-CN" sz="2000"/>
              <a:t>global voting: select top-2k features by votings from local candidates</a:t>
            </a:r>
            <a:endParaRPr lang="x-none" altLang="zh-CN" sz="2000"/>
          </a:p>
          <a:p>
            <a:pPr lvl="2"/>
            <a:r>
              <a:rPr lang="x-none" altLang="zh-CN" sz="2000"/>
              <a:t>collect full-grained histograms of the globally top-2k features, and findBestSplit</a:t>
            </a:r>
            <a:endParaRPr lang="x-none" altLang="zh-CN" sz="2000"/>
          </a:p>
          <a:p>
            <a:pPr lvl="0"/>
            <a:r>
              <a:rPr lang="x-none" altLang="zh-CN" sz="2800"/>
              <a:t>high dimensionality</a:t>
            </a:r>
            <a:endParaRPr lang="x-none" altLang="zh-CN" sz="2800"/>
          </a:p>
          <a:p>
            <a:pPr lvl="1"/>
            <a:r>
              <a:rPr lang="x-none" altLang="zh-CN" sz="2400"/>
              <a:t>Gradient-based One-side sampling</a:t>
            </a:r>
            <a:endParaRPr lang="x-none" altLang="zh-CN" sz="2400"/>
          </a:p>
          <a:p>
            <a:pPr lvl="2"/>
            <a:r>
              <a:rPr lang="x-none" altLang="zh-CN" sz="2000"/>
              <a:t>exclude a significant proportion of data instances with </a:t>
            </a:r>
            <a:r>
              <a:rPr lang="x-none" altLang="zh-CN" sz="2000">
                <a:solidFill>
                  <a:srgbClr val="FF0000"/>
                </a:solidFill>
              </a:rPr>
              <a:t>small gradients</a:t>
            </a:r>
            <a:r>
              <a:rPr lang="x-none" altLang="zh-CN" sz="2000"/>
              <a:t> in estimate the score</a:t>
            </a:r>
            <a:endParaRPr lang="x-none" altLang="zh-CN" sz="2000"/>
          </a:p>
          <a:p>
            <a:pPr lvl="2"/>
            <a:r>
              <a:rPr lang="x-none" altLang="zh-CN" sz="2000"/>
              <a:t>better than SGB(Stochastic GB) with the same sampling ratio</a:t>
            </a:r>
            <a:endParaRPr lang="x-none" altLang="zh-CN" sz="2000"/>
          </a:p>
          <a:p>
            <a:pPr lvl="0"/>
            <a:r>
              <a:rPr lang="x-none" altLang="zh-CN" sz="2800"/>
              <a:t>Sparsity</a:t>
            </a:r>
            <a:endParaRPr lang="x-none" altLang="zh-CN" sz="2800"/>
          </a:p>
          <a:p>
            <a:pPr lvl="1"/>
            <a:r>
              <a:rPr lang="x-none" altLang="zh-CN" sz="2400"/>
              <a:t>Exclusive feature bundling</a:t>
            </a:r>
            <a:endParaRPr lang="x-none" altLang="zh-CN" sz="2400"/>
          </a:p>
          <a:p>
            <a:pPr lvl="2"/>
            <a:r>
              <a:rPr lang="x-none" altLang="zh-CN" sz="2000"/>
              <a:t>bundle mutually exclusive features(never nonzero values simultaneously) into a single feaure</a:t>
            </a:r>
            <a:endParaRPr lang="x-none" altLang="zh-CN" sz="2000"/>
          </a:p>
          <a:p>
            <a:pPr lvl="2"/>
            <a:r>
              <a:rPr lang="x-none" altLang="zh-CN" sz="2000"/>
              <a:t>letting exclusive features reside in different bins (adding offsets to original values)</a:t>
            </a:r>
            <a:endParaRPr lang="x-none" altLang="zh-CN" sz="2000"/>
          </a:p>
          <a:p>
            <a:pPr lvl="2"/>
            <a:endParaRPr lang="x-none" altLang="zh-CN" sz="2000"/>
          </a:p>
          <a:p>
            <a:pPr lvl="1"/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DimBoost</a:t>
            </a:r>
            <a:r>
              <a:rPr lang="x-none" altLang="zh-CN" baseline="30000"/>
              <a:t>[4][5]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zh-CN"/>
              <a:t>high dimensionality (industry application with 330K features)</a:t>
            </a:r>
            <a:endParaRPr lang="x-none" altLang="zh-CN"/>
          </a:p>
          <a:p>
            <a:r>
              <a:rPr lang="x-none" altLang="zh-CN"/>
              <a:t>Optimize Communication</a:t>
            </a:r>
            <a:endParaRPr lang="x-none" altLang="zh-CN"/>
          </a:p>
          <a:p>
            <a:pPr lvl="1"/>
            <a:r>
              <a:rPr lang="x-none" altLang="zh-CN"/>
              <a:t>parameter server</a:t>
            </a:r>
            <a:endParaRPr lang="x-none" altLang="zh-CN"/>
          </a:p>
          <a:p>
            <a:pPr lvl="2"/>
            <a:r>
              <a:rPr lang="x-none" altLang="zh-CN"/>
              <a:t>claims to be one communication step and take less time (</a:t>
            </a:r>
            <a:r>
              <a:rPr lang="x-none" altLang="zh-CN">
                <a:solidFill>
                  <a:srgbClr val="FF0000"/>
                </a:solidFill>
              </a:rPr>
              <a:t>?</a:t>
            </a:r>
            <a:r>
              <a:rPr lang="x-none" altLang="zh-CN"/>
              <a:t>)</a:t>
            </a:r>
            <a:endParaRPr lang="x-none" altLang="zh-CN"/>
          </a:p>
          <a:p>
            <a:pPr lvl="1"/>
            <a:r>
              <a:rPr lang="x-none" altLang="zh-CN"/>
              <a:t>two-phase-split finding</a:t>
            </a:r>
            <a:endParaRPr lang="x-none" altLang="zh-CN"/>
          </a:p>
          <a:p>
            <a:pPr lvl="2"/>
            <a:r>
              <a:rPr lang="x-none" altLang="zh-CN" sz="2000"/>
              <a:t>server-side split</a:t>
            </a:r>
            <a:endParaRPr lang="x-none" altLang="zh-CN" sz="2000"/>
          </a:p>
          <a:p>
            <a:pPr lvl="1"/>
            <a:r>
              <a:rPr lang="x-none" altLang="zh-CN" sz="2400"/>
              <a:t>round-robin task scheduler</a:t>
            </a:r>
            <a:endParaRPr lang="x-none" altLang="zh-CN" sz="2400"/>
          </a:p>
          <a:p>
            <a:pPr lvl="2"/>
            <a:r>
              <a:rPr lang="x-none" altLang="zh-CN" sz="2000"/>
              <a:t>schedule the splitting tasks among the workers</a:t>
            </a:r>
            <a:endParaRPr lang="x-none" altLang="zh-CN" sz="2000"/>
          </a:p>
          <a:p>
            <a:pPr lvl="1"/>
            <a:r>
              <a:rPr lang="x-none" altLang="zh-CN"/>
              <a:t>low-precision gradient histogram</a:t>
            </a:r>
            <a:endParaRPr lang="x-none" altLang="zh-CN"/>
          </a:p>
          <a:p>
            <a:pPr lvl="2"/>
            <a:r>
              <a:rPr lang="x-none" altLang="zh-CN" sz="2000"/>
              <a:t>each item q in a histogram, encode to a d-bit integer q'=floor(q/|c|*2</a:t>
            </a:r>
            <a:r>
              <a:rPr lang="x-none" altLang="zh-CN" sz="2000" baseline="30000"/>
              <a:t>d</a:t>
            </a:r>
            <a:r>
              <a:rPr lang="x-none" altLang="zh-CN" sz="2000"/>
              <a:t>)</a:t>
            </a:r>
            <a:endParaRPr lang="x-none" altLang="zh-CN" sz="2000"/>
          </a:p>
          <a:p>
            <a:pPr lvl="2"/>
            <a:r>
              <a:rPr lang="x-none" altLang="zh-CN" sz="2000"/>
              <a:t>d=8 often enough to obtain no loss on final accuracy</a:t>
            </a:r>
            <a:endParaRPr lang="x-none" altLang="zh-CN" sz="2000"/>
          </a:p>
          <a:p>
            <a:pPr lvl="0"/>
            <a:r>
              <a:rPr lang="x-none" altLang="zh-CN"/>
              <a:t>Optimize Computation</a:t>
            </a:r>
            <a:endParaRPr lang="x-none" altLang="zh-CN"/>
          </a:p>
          <a:p>
            <a:pPr lvl="1"/>
            <a:r>
              <a:rPr lang="x-none" altLang="zh-CN" sz="2400"/>
              <a:t>parallel batch construction</a:t>
            </a:r>
            <a:endParaRPr lang="x-none" altLang="zh-CN" sz="2400"/>
          </a:p>
          <a:p>
            <a:pPr lvl="2"/>
            <a:r>
              <a:rPr lang="x-none" altLang="zh-CN" sz="2000"/>
              <a:t>divides a range into </a:t>
            </a:r>
            <a:r>
              <a:rPr lang="x-none" altLang="zh-CN" sz="2000">
                <a:solidFill>
                  <a:srgbClr val="FF0000"/>
                </a:solidFill>
              </a:rPr>
              <a:t>batches </a:t>
            </a:r>
            <a:r>
              <a:rPr lang="x-none" altLang="zh-CN" sz="2000"/>
              <a:t>for the big nodes in the first few layers</a:t>
            </a:r>
            <a:endParaRPr lang="x-none" altLang="zh-CN" sz="2000"/>
          </a:p>
          <a:p>
            <a:pPr lvl="1"/>
            <a:r>
              <a:rPr lang="x-none" altLang="zh-CN" sz="2400"/>
              <a:t>spare histogram construction</a:t>
            </a:r>
            <a:endParaRPr lang="x-none" altLang="zh-CN" sz="2400"/>
          </a:p>
          <a:p>
            <a:pPr lvl="2"/>
            <a:r>
              <a:rPr lang="x-none" altLang="zh-CN" sz="2000"/>
              <a:t>only non-zero entries</a:t>
            </a:r>
            <a:endParaRPr lang="x-none" altLang="zh-CN" sz="2000"/>
          </a:p>
          <a:p>
            <a:pPr lvl="2"/>
            <a:endParaRPr lang="x-none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2120" y="1355090"/>
            <a:ext cx="4503420" cy="396557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6820" y="1188085"/>
            <a:ext cx="651129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09495"/>
            <a:ext cx="5181600" cy="265239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60855"/>
            <a:ext cx="5181600" cy="37503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GPU-GBDT</a:t>
            </a:r>
            <a:r>
              <a:rPr lang="x-none" altLang="zh-CN" baseline="30000"/>
              <a:t>[6]</a:t>
            </a:r>
            <a:endParaRPr lang="x-none" altLang="zh-CN" baseline="3000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zh-CN"/>
              <a:t>sparse representation</a:t>
            </a:r>
            <a:endParaRPr lang="x-none" altLang="zh-CN"/>
          </a:p>
          <a:p>
            <a:pPr lvl="1"/>
            <a:r>
              <a:rPr lang="x-none" altLang="zh-CN" sz="2400"/>
              <a:t>similar to Column Block</a:t>
            </a:r>
            <a:endParaRPr lang="x-none" altLang="zh-CN" sz="2400"/>
          </a:p>
          <a:p>
            <a:r>
              <a:rPr lang="x-none" altLang="zh-CN">
                <a:solidFill>
                  <a:srgbClr val="FF0000"/>
                </a:solidFill>
              </a:rPr>
              <a:t>fine-grain</a:t>
            </a:r>
            <a:r>
              <a:rPr lang="x-none" altLang="zh-CN"/>
              <a:t> parallelism </a:t>
            </a:r>
            <a:endParaRPr lang="x-none" altLang="zh-CN"/>
          </a:p>
          <a:p>
            <a:pPr lvl="1"/>
            <a:r>
              <a:rPr lang="x-none" altLang="zh-CN"/>
              <a:t>parallelizing the score computation of each split point: segmented prefix sum  --&gt; GHSum</a:t>
            </a:r>
            <a:endParaRPr lang="x-none" altLang="zh-CN"/>
          </a:p>
          <a:p>
            <a:pPr lvl="1"/>
            <a:r>
              <a:rPr lang="x-none" altLang="zh-CN"/>
              <a:t>select best split point: semented reduction</a:t>
            </a:r>
            <a:endParaRPr lang="x-none" altLang="zh-CN"/>
          </a:p>
          <a:p>
            <a:pPr lvl="1"/>
            <a:r>
              <a:rPr lang="x-none" altLang="zh-CN"/>
              <a:t>splitting a node: maintain values of each feature in the new node in sorted order </a:t>
            </a:r>
            <a:endParaRPr lang="x-none" altLang="zh-CN"/>
          </a:p>
          <a:p>
            <a:pPr lvl="0"/>
            <a:r>
              <a:rPr lang="x-none" altLang="zh-CN"/>
              <a:t>Run-length encoding compression</a:t>
            </a:r>
            <a:endParaRPr lang="x-none" altLang="zh-CN"/>
          </a:p>
          <a:p>
            <a:pPr lvl="1"/>
            <a:r>
              <a:rPr lang="x-none" altLang="zh-CN"/>
              <a:t>sorted by feature values</a:t>
            </a:r>
            <a:endParaRPr lang="x-none" altLang="zh-CN"/>
          </a:p>
          <a:p>
            <a:pPr lvl="1"/>
            <a:r>
              <a:rPr lang="x-none" altLang="zh-CN"/>
              <a:t>repeated values can be compressed</a:t>
            </a:r>
            <a:endParaRPr lang="x-none" altLang="zh-CN"/>
          </a:p>
          <a:p>
            <a:pPr lvl="1"/>
            <a:r>
              <a:rPr lang="x-none" altLang="zh-CN"/>
              <a:t>directly splitting RLE elements</a:t>
            </a:r>
            <a:endParaRPr lang="x-none" altLang="zh-CN"/>
          </a:p>
          <a:p>
            <a:pPr lvl="0"/>
            <a:r>
              <a:rPr lang="x-none" altLang="zh-CN"/>
              <a:t>thread/block workload dynamic allocation</a:t>
            </a:r>
            <a:endParaRPr lang="x-none" altLang="zh-CN"/>
          </a:p>
          <a:p>
            <a:pPr lvl="1"/>
            <a:r>
              <a:rPr lang="x-none" altLang="zh-CN" sz="2400"/>
              <a:t>under a memory constrain</a:t>
            </a:r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4035" y="1525905"/>
            <a:ext cx="5181600" cy="169037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035" y="3926205"/>
            <a:ext cx="3694430" cy="1104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15" y="1357630"/>
            <a:ext cx="4914265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Problem</a:t>
            </a:r>
            <a:endParaRPr lang="x-none" altLang="zh-CN"/>
          </a:p>
          <a:p>
            <a:r>
              <a:rPr lang="x-none" altLang="zh-CN"/>
              <a:t>Related work</a:t>
            </a:r>
            <a:endParaRPr lang="x-none" altLang="zh-CN"/>
          </a:p>
          <a:p>
            <a:r>
              <a:rPr lang="x-none" altLang="zh-CN">
                <a:solidFill>
                  <a:schemeClr val="accent5"/>
                </a:solidFill>
              </a:rPr>
              <a:t>Proposal</a:t>
            </a:r>
            <a:endParaRPr lang="x-none" altLang="zh-CN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Assumption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zh-CN"/>
              <a:t>Assumption: </a:t>
            </a:r>
            <a:endParaRPr lang="x-none" altLang="zh-CN"/>
          </a:p>
          <a:p>
            <a:pPr lvl="1"/>
            <a:r>
              <a:rPr lang="x-none" altLang="zh-CN" sz="2400"/>
              <a:t>Model: GHSum, (Bins, g, h)</a:t>
            </a:r>
            <a:endParaRPr lang="x-none" altLang="zh-CN" sz="2400"/>
          </a:p>
          <a:p>
            <a:pPr lvl="1"/>
            <a:r>
              <a:rPr lang="x-none" altLang="zh-CN"/>
              <a:t>Model size &lt;&lt; Training Data size</a:t>
            </a:r>
            <a:endParaRPr lang="x-none" altLang="zh-CN"/>
          </a:p>
          <a:p>
            <a:r>
              <a:rPr lang="x-none" altLang="zh-CN"/>
              <a:t>Training Data </a:t>
            </a:r>
            <a:r>
              <a:rPr lang="x-none" altLang="zh-CN">
                <a:solidFill>
                  <a:srgbClr val="FF0000"/>
                </a:solidFill>
              </a:rPr>
              <a:t>N</a:t>
            </a:r>
            <a:r>
              <a:rPr lang="x-none" altLang="zh-CN"/>
              <a:t> samples, </a:t>
            </a:r>
            <a:r>
              <a:rPr lang="x-none" altLang="zh-CN">
                <a:solidFill>
                  <a:srgbClr val="FF0000"/>
                </a:solidFill>
              </a:rPr>
              <a:t>M</a:t>
            </a:r>
            <a:r>
              <a:rPr lang="x-none" altLang="zh-CN"/>
              <a:t> Features, build tree with </a:t>
            </a:r>
            <a:r>
              <a:rPr lang="x-none" altLang="zh-CN">
                <a:solidFill>
                  <a:srgbClr val="FF0000"/>
                </a:solidFill>
              </a:rPr>
              <a:t>L</a:t>
            </a:r>
            <a:r>
              <a:rPr lang="x-none" altLang="zh-CN"/>
              <a:t> levels</a:t>
            </a:r>
            <a:endParaRPr lang="x-none" altLang="zh-CN"/>
          </a:p>
          <a:p>
            <a:r>
              <a:rPr lang="x-none" altLang="zh-CN">
                <a:sym typeface="+mn-ea"/>
              </a:rPr>
              <a:t>Model </a:t>
            </a:r>
            <a:r>
              <a:rPr lang="x-none" altLang="zh-CN"/>
              <a:t>GHSum with bin size </a:t>
            </a:r>
            <a:r>
              <a:rPr lang="x-none" altLang="zh-CN">
                <a:solidFill>
                  <a:srgbClr val="FF0000"/>
                </a:solidFill>
              </a:rPr>
              <a:t>B</a:t>
            </a:r>
            <a:endParaRPr lang="x-none" altLang="zh-CN">
              <a:solidFill>
                <a:srgbClr val="FF0000"/>
              </a:solidFill>
            </a:endParaRPr>
          </a:p>
          <a:p>
            <a:pPr lvl="1"/>
            <a:r>
              <a:rPr lang="x-none" altLang="zh-CN" sz="2400"/>
              <a:t>at each node, size: </a:t>
            </a:r>
            <a:r>
              <a:rPr lang="x-none" altLang="zh-CN" sz="2400">
                <a:solidFill>
                  <a:srgbClr val="0070C0"/>
                </a:solidFill>
              </a:rPr>
              <a:t>B*M</a:t>
            </a:r>
            <a:endParaRPr lang="x-none" altLang="zh-CN" sz="2400">
              <a:solidFill>
                <a:srgbClr val="0070C0"/>
              </a:solidFill>
            </a:endParaRPr>
          </a:p>
          <a:p>
            <a:pPr lvl="1"/>
            <a:r>
              <a:rPr lang="x-none" altLang="zh-CN"/>
              <a:t>a</a:t>
            </a:r>
            <a:r>
              <a:rPr lang="x-none" altLang="zh-CN">
                <a:sym typeface="+mn-ea"/>
              </a:rPr>
              <a:t>t each level,size: 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2</a:t>
            </a:r>
            <a:r>
              <a:rPr lang="x-none" altLang="zh-CN" baseline="30000">
                <a:solidFill>
                  <a:srgbClr val="0070C0"/>
                </a:solidFill>
                <a:sym typeface="+mn-ea"/>
              </a:rPr>
              <a:t>L-1</a:t>
            </a:r>
            <a:r>
              <a:rPr lang="x-none" altLang="zh-CN">
                <a:solidFill>
                  <a:srgbClr val="0070C0"/>
                </a:solidFill>
                <a:sym typeface="+mn-ea"/>
              </a:rPr>
              <a:t>*B*M</a:t>
            </a:r>
            <a:endParaRPr lang="x-none" altLang="zh-CN"/>
          </a:p>
          <a:p>
            <a:pPr lvl="0"/>
            <a:r>
              <a:rPr lang="x-none" altLang="zh-CN" sz="2400">
                <a:sym typeface="+mn-ea"/>
              </a:rPr>
              <a:t>Most cases </a:t>
            </a:r>
            <a:endParaRPr lang="x-none" altLang="zh-CN" sz="2400"/>
          </a:p>
          <a:p>
            <a:pPr lvl="1"/>
            <a:r>
              <a:rPr lang="x-none" altLang="zh-CN" sz="2400">
                <a:sym typeface="+mn-ea"/>
              </a:rPr>
              <a:t>M &lt;1K, L&lt;8, B~[20,100]</a:t>
            </a:r>
            <a:endParaRPr lang="x-none" altLang="zh-CN" sz="2400"/>
          </a:p>
          <a:p>
            <a:pPr lvl="1"/>
            <a:r>
              <a:rPr lang="x-none" altLang="zh-CN" sz="2400">
                <a:sym typeface="+mn-ea"/>
              </a:rPr>
              <a:t>high dimension can be an issue</a:t>
            </a:r>
            <a:endParaRPr lang="x-none" altLang="zh-CN" sz="2400"/>
          </a:p>
          <a:p>
            <a:pPr lvl="1"/>
            <a:r>
              <a:rPr lang="x-none" altLang="zh-CN" sz="2400">
                <a:sym typeface="+mn-ea"/>
              </a:rPr>
              <a:t>deep tree can be an issue (GBT prefers shallow trees)</a:t>
            </a:r>
            <a:endParaRPr lang="x-none" altLang="zh-CN" sz="2400"/>
          </a:p>
          <a:p>
            <a:pPr lvl="1"/>
            <a:endParaRPr lang="x-none" altLang="zh-CN" sz="2400"/>
          </a:p>
          <a:p>
            <a:endParaRPr lang="x-none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4294967295"/>
          </p:nvPr>
        </p:nvSpPr>
        <p:spPr>
          <a:xfrm>
            <a:off x="7010400" y="1094740"/>
            <a:ext cx="5181600" cy="5083175"/>
          </a:xfrm>
        </p:spPr>
        <p:txBody>
          <a:bodyPr>
            <a:normAutofit/>
          </a:bodyPr>
          <a:p>
            <a:pPr lvl="0"/>
            <a:endParaRPr lang="x-none" altLang="zh-CN" sz="28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>
                <a:sym typeface="+mn-ea"/>
              </a:rPr>
              <a:t>Dataset Statistics</a:t>
            </a:r>
            <a:endParaRPr lang="x-none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x-none" altLang="zh-CN" sz="2800">
                <a:sym typeface="+mn-ea"/>
              </a:rPr>
              <a:t>example:</a:t>
            </a:r>
            <a:endParaRPr lang="x-none" altLang="zh-CN" sz="2800">
              <a:sym typeface="+mn-ea"/>
            </a:endParaRPr>
          </a:p>
          <a:p>
            <a:pPr lvl="1"/>
            <a:r>
              <a:rPr lang="x-none" altLang="zh-CN" sz="2800">
                <a:sym typeface="+mn-ea"/>
              </a:rPr>
              <a:t>Higgs: N = 10m, M = 28</a:t>
            </a:r>
            <a:endParaRPr lang="x-none" altLang="zh-CN" sz="2800">
              <a:sym typeface="+mn-ea"/>
            </a:endParaRPr>
          </a:p>
          <a:p>
            <a:pPr lvl="2"/>
            <a:r>
              <a:rPr lang="x-none" altLang="zh-CN" sz="2800">
                <a:sym typeface="+mn-ea"/>
              </a:rPr>
              <a:t>L = 6, B = 128; model size at level L, 32*128*28 &lt;&lt; 10m </a:t>
            </a:r>
            <a:endParaRPr lang="x-none" altLang="zh-CN" sz="2800">
              <a:sym typeface="+mn-ea"/>
            </a:endParaRPr>
          </a:p>
          <a:p>
            <a:pPr lvl="1"/>
            <a:r>
              <a:rPr lang="x-none" altLang="zh-CN" sz="2800">
                <a:sym typeface="+mn-ea"/>
              </a:rPr>
              <a:t>KDD10: N=19M, M=29M </a:t>
            </a:r>
            <a:endParaRPr lang="x-none" altLang="zh-CN" sz="2800">
              <a:sym typeface="+mn-ea"/>
            </a:endParaRPr>
          </a:p>
          <a:p>
            <a:pPr lvl="2"/>
            <a:r>
              <a:rPr lang="x-none" altLang="zh-CN" sz="2800">
                <a:sym typeface="+mn-ea"/>
              </a:rPr>
              <a:t>feature enginering: expand a categorical feature into a set of binary features, combination</a:t>
            </a:r>
            <a:r>
              <a:rPr lang="x-none" altLang="zh-CN" sz="2800" baseline="30000">
                <a:sym typeface="+mn-ea"/>
              </a:rPr>
              <a:t>*</a:t>
            </a:r>
            <a:endParaRPr lang="x-none" altLang="zh-CN" sz="2800" baseline="300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Cache Friendly Data Orgnization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33440" y="1417955"/>
            <a:ext cx="5181600" cy="4667250"/>
          </a:xfrm>
        </p:spPr>
        <p:txBody>
          <a:bodyPr>
            <a:normAutofit lnSpcReduction="10000"/>
          </a:bodyPr>
          <a:p>
            <a:r>
              <a:rPr lang="x-none" altLang="zh-CN"/>
              <a:t>Issue: non-continuous memory access in feature level parallelism</a:t>
            </a:r>
            <a:endParaRPr lang="x-none" altLang="zh-CN"/>
          </a:p>
          <a:p>
            <a:pPr lvl="1"/>
            <a:r>
              <a:rPr lang="x-none" altLang="zh-CN" sz="2400"/>
              <a:t>prefer column-wised data orgnization</a:t>
            </a:r>
            <a:endParaRPr lang="x-none" altLang="zh-CN" sz="2400"/>
          </a:p>
          <a:p>
            <a:pPr lvl="1"/>
            <a:r>
              <a:rPr lang="x-none" altLang="zh-CN"/>
              <a:t>dynamic instance set </a:t>
            </a:r>
            <a:endParaRPr lang="x-none" altLang="zh-CN"/>
          </a:p>
          <a:p>
            <a:pPr lvl="1"/>
            <a:r>
              <a:rPr lang="x-none" altLang="zh-CN"/>
              <a:t>N is large, (g,h) can not even fit into LLC cache</a:t>
            </a:r>
            <a:endParaRPr lang="x-none" altLang="zh-CN"/>
          </a:p>
          <a:p>
            <a:pPr lvl="0"/>
            <a:r>
              <a:rPr lang="x-none" altLang="zh-CN"/>
              <a:t>Ideas</a:t>
            </a:r>
            <a:endParaRPr lang="x-none" altLang="zh-CN"/>
          </a:p>
          <a:p>
            <a:pPr lvl="1"/>
            <a:r>
              <a:rPr lang="x-none" altLang="zh-CN"/>
              <a:t>multi-columns to fit one </a:t>
            </a:r>
            <a:r>
              <a:rPr lang="x-none" altLang="zh-CN">
                <a:solidFill>
                  <a:schemeClr val="accent5"/>
                </a:solidFill>
              </a:rPr>
              <a:t>cache line</a:t>
            </a:r>
            <a:endParaRPr lang="x-none" altLang="zh-CN">
              <a:solidFill>
                <a:schemeClr val="accent5"/>
              </a:solidFill>
            </a:endParaRPr>
          </a:p>
          <a:p>
            <a:pPr lvl="1"/>
            <a:r>
              <a:rPr lang="x-none" altLang="zh-CN">
                <a:solidFill>
                  <a:srgbClr val="FF0000"/>
                </a:solidFill>
              </a:rPr>
              <a:t>clolumn block</a:t>
            </a:r>
            <a:r>
              <a:rPr lang="x-none" altLang="zh-CN">
                <a:solidFill>
                  <a:schemeClr val="tx1"/>
                </a:solidFill>
              </a:rPr>
              <a:t> to get a small range of (g,h) access cache friendly </a:t>
            </a:r>
            <a:endParaRPr lang="x-none" altLang="zh-CN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970" y="1189990"/>
            <a:ext cx="3273425" cy="2580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3952875"/>
            <a:ext cx="3313430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>
                <a:solidFill>
                  <a:schemeClr val="accent5"/>
                </a:solidFill>
              </a:rPr>
              <a:t>Problem</a:t>
            </a:r>
            <a:endParaRPr lang="x-none" altLang="zh-CN">
              <a:solidFill>
                <a:schemeClr val="accent5"/>
              </a:solidFill>
            </a:endParaRPr>
          </a:p>
          <a:p>
            <a:r>
              <a:rPr lang="x-none" altLang="zh-CN"/>
              <a:t>Related work</a:t>
            </a:r>
            <a:endParaRPr lang="x-none" altLang="zh-CN"/>
          </a:p>
          <a:p>
            <a:r>
              <a:rPr lang="x-none" altLang="zh-CN"/>
              <a:t>Proposal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Training data access</a:t>
            </a:r>
            <a:endParaRPr lang="x-none" altLang="zh-CN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1150" y="1841500"/>
            <a:ext cx="3858260" cy="2160270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5469890" y="1096010"/>
            <a:ext cx="5884545" cy="5083175"/>
          </a:xfrm>
        </p:spPr>
        <p:txBody>
          <a:bodyPr>
            <a:normAutofit/>
          </a:bodyPr>
          <a:p>
            <a:r>
              <a:rPr lang="x-none" altLang="zh-CN" sz="2800">
                <a:sym typeface="+mn-ea"/>
              </a:rPr>
              <a:t>Issue: redundent access to training data in node level parallelism</a:t>
            </a:r>
            <a:endParaRPr lang="x-none" altLang="zh-CN" sz="2800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prefer row-wised data orgnization, however, it conflicts with feaure level parallelism</a:t>
            </a:r>
            <a:endParaRPr lang="x-none" altLang="zh-CN" sz="2400">
              <a:sym typeface="+mn-ea"/>
            </a:endParaRPr>
          </a:p>
          <a:p>
            <a:r>
              <a:rPr lang="x-none" altLang="zh-CN">
                <a:sym typeface="+mn-ea"/>
              </a:rPr>
              <a:t>Ideas</a:t>
            </a:r>
            <a:endParaRPr lang="x-none" altLang="zh-CN">
              <a:sym typeface="+mn-ea"/>
            </a:endParaRPr>
          </a:p>
          <a:p>
            <a:pPr lvl="1"/>
            <a:r>
              <a:rPr lang="x-none" altLang="zh-CN" sz="2400">
                <a:sym typeface="+mn-ea"/>
              </a:rPr>
              <a:t>process </a:t>
            </a:r>
            <a:r>
              <a:rPr lang="x-none" altLang="zh-CN" sz="2400">
                <a:solidFill>
                  <a:srgbClr val="FF0000"/>
                </a:solidFill>
                <a:sym typeface="+mn-ea"/>
              </a:rPr>
              <a:t>layer-by-layer</a:t>
            </a:r>
            <a:endParaRPr lang="x-none" altLang="zh-CN" sz="24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x-none" altLang="zh-CN" sz="2400">
                <a:sym typeface="+mn-ea"/>
              </a:rPr>
              <a:t>Keep column-wised orgnization</a:t>
            </a:r>
            <a:endParaRPr lang="x-none" altLang="zh-CN" sz="2400">
              <a:sym typeface="+mn-ea"/>
            </a:endParaRPr>
          </a:p>
          <a:p>
            <a:pPr lvl="1"/>
            <a:r>
              <a:rPr lang="x-none" altLang="zh-CN">
                <a:sym typeface="+mn-ea"/>
              </a:rPr>
              <a:t>Keep all GHSum of the same level in cache</a:t>
            </a:r>
            <a:endParaRPr lang="x-none" altLang="zh-CN" sz="24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x-none" altLang="zh-CN" sz="2400">
                <a:solidFill>
                  <a:srgbClr val="FF0000"/>
                </a:solidFill>
                <a:sym typeface="+mn-ea"/>
              </a:rPr>
              <a:t>Single pass</a:t>
            </a:r>
            <a:r>
              <a:rPr lang="x-none" altLang="zh-CN" sz="2400">
                <a:sym typeface="+mn-ea"/>
              </a:rPr>
              <a:t> on train data for each level. (half when reuse GHSum</a:t>
            </a:r>
            <a:r>
              <a:rPr lang="x-none" altLang="zh-CN" sz="2400" baseline="-25000">
                <a:uFillTx/>
                <a:sym typeface="+mn-ea"/>
              </a:rPr>
              <a:t>_parent</a:t>
            </a:r>
            <a:r>
              <a:rPr lang="x-none" altLang="zh-CN" sz="2400">
                <a:sym typeface="+mn-ea"/>
              </a:rPr>
              <a:t>)</a:t>
            </a:r>
            <a:endParaRPr lang="x-none" altLang="zh-CN" sz="24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Instance Set access</a:t>
            </a:r>
            <a:endParaRPr lang="x-none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x-none" altLang="zh-CN"/>
              <a:t>Issue:Dynamic instance set</a:t>
            </a:r>
            <a:endParaRPr lang="x-none" altLang="zh-CN"/>
          </a:p>
          <a:p>
            <a:pPr lvl="1"/>
            <a:r>
              <a:rPr lang="x-none" altLang="zh-CN"/>
              <a:t>move instance id around after node split</a:t>
            </a:r>
            <a:endParaRPr lang="x-none" altLang="zh-CN"/>
          </a:p>
          <a:p>
            <a:pPr lvl="1"/>
            <a:r>
              <a:rPr lang="x-none" altLang="zh-CN"/>
              <a:t>maintain in order to process node-by-node</a:t>
            </a:r>
            <a:endParaRPr lang="x-none" altLang="zh-CN"/>
          </a:p>
          <a:p>
            <a:pPr lvl="0"/>
            <a:r>
              <a:rPr lang="x-none" altLang="zh-CN"/>
              <a:t>Ideas</a:t>
            </a:r>
            <a:endParaRPr lang="x-none" altLang="zh-CN"/>
          </a:p>
          <a:p>
            <a:pPr lvl="1"/>
            <a:r>
              <a:rPr lang="x-none" altLang="zh-CN"/>
              <a:t>encode &lt;nodeid, level&gt; into a uniq nodeID, (easy for binary tree)</a:t>
            </a:r>
            <a:endParaRPr lang="x-none" altLang="zh-CN"/>
          </a:p>
          <a:p>
            <a:pPr lvl="1"/>
            <a:r>
              <a:rPr lang="x-none" altLang="zh-CN"/>
              <a:t>a </a:t>
            </a:r>
            <a:r>
              <a:rPr lang="x-none" altLang="zh-CN">
                <a:sym typeface="+mn-ea"/>
              </a:rPr>
              <a:t>nodeID </a:t>
            </a:r>
            <a:r>
              <a:rPr lang="x-none" altLang="zh-CN"/>
              <a:t>vector to maintain the current leaf level instance sets directly</a:t>
            </a:r>
            <a:endParaRPr lang="x-none" altLang="zh-CN"/>
          </a:p>
          <a:p>
            <a:pPr lvl="1"/>
            <a:r>
              <a:rPr lang="x-none" altLang="zh-CN"/>
              <a:t>support random access by instance id &lt;i&gt;</a:t>
            </a:r>
            <a:endParaRPr lang="x-none" altLang="zh-CN"/>
          </a:p>
          <a:p>
            <a:pPr lvl="1"/>
            <a:r>
              <a:rPr lang="x-none" altLang="zh-CN"/>
              <a:t>sequential scan to get &lt;f</a:t>
            </a:r>
            <a:r>
              <a:rPr lang="x-none" altLang="zh-CN" baseline="-25000"/>
              <a:t>i</a:t>
            </a:r>
            <a:r>
              <a:rPr lang="x-none" altLang="zh-CN"/>
              <a:t>, g</a:t>
            </a:r>
            <a:r>
              <a:rPr lang="x-none" altLang="zh-CN" baseline="-25000"/>
              <a:t>i</a:t>
            </a:r>
            <a:r>
              <a:rPr lang="x-none" altLang="zh-CN"/>
              <a:t>,h</a:t>
            </a:r>
            <a:r>
              <a:rPr lang="x-none" altLang="zh-CN" baseline="-25000"/>
              <a:t>i</a:t>
            </a:r>
            <a:r>
              <a:rPr lang="x-none" altLang="zh-CN"/>
              <a:t>&gt; </a:t>
            </a:r>
            <a:endParaRPr lang="x-none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23060" y="1247775"/>
            <a:ext cx="3705860" cy="29140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>
                <a:sym typeface="+mn-ea"/>
              </a:rPr>
              <a:t>Block-based Data Orgnization and Parallelsim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zh-CN"/>
              <a:t>Column Block</a:t>
            </a:r>
            <a:endParaRPr lang="x-none" altLang="zh-CN"/>
          </a:p>
          <a:p>
            <a:pPr lvl="1"/>
            <a:r>
              <a:rPr lang="x-none" altLang="zh-CN"/>
              <a:t>the basic unit for parallelism</a:t>
            </a:r>
            <a:endParaRPr lang="x-none" altLang="zh-CN"/>
          </a:p>
          <a:p>
            <a:pPr lvl="1"/>
            <a:r>
              <a:rPr lang="x-none" altLang="zh-CN"/>
              <a:t>column-wised data orgnization</a:t>
            </a:r>
            <a:endParaRPr lang="x-none" altLang="zh-CN"/>
          </a:p>
          <a:p>
            <a:pPr lvl="1"/>
            <a:r>
              <a:rPr lang="x-none" altLang="zh-CN"/>
              <a:t>dense/sparse support</a:t>
            </a:r>
            <a:endParaRPr lang="x-none" altLang="zh-CN"/>
          </a:p>
          <a:p>
            <a:pPr lvl="1"/>
            <a:r>
              <a:rPr lang="x-none" altLang="zh-CN"/>
              <a:t>sorted by feature values</a:t>
            </a:r>
            <a:endParaRPr lang="x-none" altLang="zh-CN"/>
          </a:p>
          <a:p>
            <a:r>
              <a:rPr lang="x-none" altLang="zh-CN"/>
              <a:t>Set the block number/size to</a:t>
            </a:r>
            <a:endParaRPr lang="x-none" altLang="zh-CN"/>
          </a:p>
          <a:p>
            <a:pPr lvl="1"/>
            <a:r>
              <a:rPr lang="x-none" altLang="zh-CN" sz="2400"/>
              <a:t>fit all active &lt;g,h&gt;,nodeIDVec blocks in LLC</a:t>
            </a:r>
            <a:endParaRPr lang="x-none" altLang="zh-CN" sz="2400"/>
          </a:p>
          <a:p>
            <a:pPr lvl="1"/>
            <a:r>
              <a:rPr lang="x-none" altLang="zh-CN" sz="2400"/>
              <a:t>fit all active GHSum blocks in L2</a:t>
            </a:r>
            <a:endParaRPr lang="x-none" altLang="zh-CN" sz="2400"/>
          </a:p>
          <a:p>
            <a:pPr lvl="1"/>
            <a:r>
              <a:rPr lang="x-none" altLang="zh-CN" sz="2400"/>
              <a:t>loop order can be optimized</a:t>
            </a:r>
            <a:endParaRPr lang="x-none" altLang="zh-CN" sz="2400"/>
          </a:p>
          <a:p>
            <a:pPr lvl="1"/>
            <a:endParaRPr lang="x-none" altLang="zh-CN"/>
          </a:p>
          <a:p>
            <a:endParaRPr lang="x-none" altLang="zh-CN"/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1210" y="2058035"/>
            <a:ext cx="5181600" cy="26866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93800" y="4815840"/>
            <a:ext cx="4183380" cy="1463040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 algn="l"/>
            <a:r>
              <a:rPr lang="x-none" altLang="zh-CN"/>
              <a:t>for j in column_block:</a:t>
            </a:r>
            <a:endParaRPr lang="x-none" altLang="zh-CN"/>
          </a:p>
          <a:p>
            <a:pPr algn="l"/>
            <a:r>
              <a:rPr lang="x-none" altLang="zh-CN"/>
              <a:t>  for each </a:t>
            </a:r>
            <a:r>
              <a:rPr lang="x-none" altLang="zh-CN">
                <a:sym typeface="+mn-ea"/>
              </a:rPr>
              <a:t>x</a:t>
            </a:r>
            <a:r>
              <a:rPr lang="x-none" altLang="zh-CN" baseline="-25000">
                <a:sym typeface="+mn-ea"/>
              </a:rPr>
              <a:t>i,j</a:t>
            </a:r>
            <a:r>
              <a:rPr lang="x-none" altLang="zh-CN"/>
              <a:t> in the column X</a:t>
            </a:r>
            <a:r>
              <a:rPr lang="x-none" altLang="zh-CN" baseline="-25000"/>
              <a:t>,j</a:t>
            </a:r>
            <a:r>
              <a:rPr lang="x-none" altLang="zh-CN"/>
              <a:t>:</a:t>
            </a:r>
            <a:endParaRPr lang="x-none" altLang="zh-CN"/>
          </a:p>
          <a:p>
            <a:pPr algn="l"/>
            <a:r>
              <a:rPr lang="x-none" altLang="zh-CN"/>
              <a:t>    nodeid = nodeIDVec[i]</a:t>
            </a:r>
            <a:endParaRPr lang="x-none" altLang="zh-CN"/>
          </a:p>
          <a:p>
            <a:pPr algn="l"/>
            <a:r>
              <a:rPr lang="x-none" altLang="zh-CN"/>
              <a:t>    bindid = Bins[j][</a:t>
            </a:r>
            <a:r>
              <a:rPr lang="x-none" altLang="zh-CN">
                <a:sym typeface="+mn-ea"/>
              </a:rPr>
              <a:t>x</a:t>
            </a:r>
            <a:r>
              <a:rPr lang="x-none" altLang="zh-CN" baseline="-25000">
                <a:sym typeface="+mn-ea"/>
              </a:rPr>
              <a:t>i,j</a:t>
            </a:r>
            <a:r>
              <a:rPr lang="x-none" altLang="zh-CN">
                <a:sym typeface="+mn-ea"/>
              </a:rPr>
              <a:t>]</a:t>
            </a:r>
            <a:endParaRPr lang="x-none" altLang="zh-CN">
              <a:sym typeface="+mn-ea"/>
            </a:endParaRPr>
          </a:p>
          <a:p>
            <a:pPr algn="l"/>
            <a:r>
              <a:rPr lang="x-none" altLang="zh-CN"/>
              <a:t>    GHSum[nodeid][j][binid] += g[i]</a:t>
            </a:r>
            <a:endParaRPr lang="x-none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1173480" y="1143000"/>
            <a:ext cx="4271645" cy="772160"/>
            <a:chOff x="760" y="1800"/>
            <a:chExt cx="6727" cy="12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3" y="1832"/>
              <a:ext cx="4845" cy="659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574" y="2440"/>
              <a:ext cx="2439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nodeid=1+2</a:t>
              </a:r>
              <a:r>
                <a:rPr lang="x-none" altLang="en-US" baseline="30000"/>
                <a:t>L-1</a:t>
              </a:r>
              <a:endParaRPr lang="x-none" altLang="en-US" baseline="30000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760" y="1800"/>
              <a:ext cx="15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/>
                <a:t>Level L</a:t>
              </a:r>
              <a:endParaRPr lang="x-none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Unified Computation Model for Parallelism 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lvl="1"/>
            <a:r>
              <a:rPr lang="x-none" altLang="zh-CN" sz="2800">
                <a:sym typeface="+mn-ea"/>
              </a:rPr>
              <a:t>Proposal</a:t>
            </a:r>
            <a:endParaRPr lang="x-none" altLang="zh-CN" sz="2800">
              <a:sym typeface="+mn-ea"/>
            </a:endParaRPr>
          </a:p>
          <a:p>
            <a:pPr marL="457200" lvl="2"/>
            <a:r>
              <a:rPr lang="x-none" altLang="zh-CN" sz="2800">
                <a:sym typeface="+mn-ea"/>
              </a:rPr>
              <a:t>unified computation model: </a:t>
            </a:r>
            <a:r>
              <a:rPr lang="x-none" altLang="zh-CN" sz="2800">
                <a:solidFill>
                  <a:srgbClr val="FF0000"/>
                </a:solidFill>
                <a:sym typeface="+mn-ea"/>
              </a:rPr>
              <a:t>model rotation </a:t>
            </a:r>
            <a:endParaRPr lang="x-none" altLang="zh-CN" sz="2800">
              <a:solidFill>
                <a:srgbClr val="FF0000"/>
              </a:solidFill>
              <a:sym typeface="+mn-ea"/>
            </a:endParaRPr>
          </a:p>
          <a:p>
            <a:pPr marL="0" lvl="1"/>
            <a:r>
              <a:rPr lang="x-none" altLang="zh-CN" sz="2800">
                <a:sym typeface="+mn-ea"/>
              </a:rPr>
              <a:t>Data partitioned to blocks</a:t>
            </a:r>
            <a:endParaRPr lang="x-none" altLang="zh-CN" sz="2800">
              <a:sym typeface="+mn-ea"/>
            </a:endParaRPr>
          </a:p>
          <a:p>
            <a:pPr marL="457200" lvl="2"/>
            <a:r>
              <a:rPr lang="x-none" altLang="zh-CN" sz="2800">
                <a:sym typeface="+mn-ea"/>
              </a:rPr>
              <a:t>Data Parallelsim: </a:t>
            </a:r>
            <a:endParaRPr lang="x-none" altLang="zh-CN" sz="2800">
              <a:sym typeface="+mn-ea"/>
            </a:endParaRPr>
          </a:p>
          <a:p>
            <a:pPr marL="457200" lvl="2"/>
            <a:r>
              <a:rPr lang="x-none" altLang="zh-CN" sz="2800">
                <a:sym typeface="+mn-ea"/>
              </a:rPr>
              <a:t>Model parallelism: GHSum split by feature columns</a:t>
            </a:r>
            <a:endParaRPr lang="x-none" altLang="zh-CN" sz="2800">
              <a:sym typeface="+mn-ea"/>
            </a:endParaRPr>
          </a:p>
          <a:p>
            <a:r>
              <a:rPr lang="x-none" altLang="zh-CN" sz="2800">
                <a:solidFill>
                  <a:schemeClr val="accent5"/>
                </a:solidFill>
                <a:sym typeface="+mn-ea"/>
              </a:rPr>
              <a:t>Scheduler </a:t>
            </a:r>
            <a:r>
              <a:rPr lang="x-none" altLang="zh-CN" sz="2800">
                <a:sym typeface="+mn-ea"/>
              </a:rPr>
              <a:t>to </a:t>
            </a:r>
            <a:r>
              <a:rPr lang="x-none" altLang="zh-CN" sz="2800">
                <a:solidFill>
                  <a:srgbClr val="FF0000"/>
                </a:solidFill>
                <a:sym typeface="+mn-ea"/>
              </a:rPr>
              <a:t>avoid update conflicts</a:t>
            </a:r>
            <a:endParaRPr lang="x-none" altLang="zh-CN" sz="2800">
              <a:solidFill>
                <a:srgbClr val="FF0000"/>
              </a:solidFill>
              <a:sym typeface="+mn-ea"/>
            </a:endParaRPr>
          </a:p>
          <a:p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367155"/>
            <a:ext cx="5181600" cy="45370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Dynamic Scheduling in Shared Memory systems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x-none" altLang="en-US">
                <a:sym typeface="+mn-ea"/>
              </a:rPr>
              <a:t>a low cost solution to remove synchronization overhead</a:t>
            </a:r>
            <a:endParaRPr lang="x-none" altLang="en-US"/>
          </a:p>
          <a:p>
            <a:r>
              <a:rPr lang="x-none" altLang="en-US">
                <a:sym typeface="+mn-ea"/>
              </a:rPr>
              <a:t>number of partitions is larger than the number of threads,</a:t>
            </a:r>
            <a:endParaRPr lang="x-none" altLang="en-US"/>
          </a:p>
          <a:p>
            <a:r>
              <a:rPr lang="x-none" altLang="en-US">
                <a:sym typeface="+mn-ea"/>
              </a:rPr>
              <a:t>always ‘free’ rows and columns avaliable when one thread finishes its current task.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cache-aware block size</a:t>
            </a:r>
            <a:endParaRPr lang="x-none" altLang="en-US">
              <a:sym typeface="+mn-ea"/>
            </a:endParaRPr>
          </a:p>
          <a:p>
            <a:r>
              <a:rPr lang="x-none" altLang="zh-CN"/>
              <a:t>sparse representation ready</a:t>
            </a:r>
            <a:endParaRPr lang="x-none" altLang="zh-CN"/>
          </a:p>
        </p:txBody>
      </p:sp>
      <p:pic>
        <p:nvPicPr>
          <p:cNvPr id="7" name="Picture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3440" y="1345565"/>
            <a:ext cx="4143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000"/>
              <a:t>Distributed Model Rotation</a:t>
            </a:r>
            <a:endParaRPr lang="x-none" altLang="zh-CN" sz="4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pPr marL="0" lvl="1"/>
            <a:r>
              <a:rPr lang="x-none" altLang="zh-CN" sz="2800">
                <a:sym typeface="+mn-ea"/>
              </a:rPr>
              <a:t>Training data randomly partitioned among nodes</a:t>
            </a:r>
            <a:endParaRPr lang="x-none" altLang="zh-CN" sz="2800">
              <a:solidFill>
                <a:schemeClr val="tx1"/>
              </a:solidFill>
            </a:endParaRPr>
          </a:p>
          <a:p>
            <a:r>
              <a:rPr lang="x-none" altLang="zh-CN"/>
              <a:t>Model partitioned among nodes</a:t>
            </a:r>
            <a:endParaRPr lang="x-none" altLang="zh-CN"/>
          </a:p>
          <a:p>
            <a:pPr lvl="1"/>
            <a:r>
              <a:rPr lang="x-none" altLang="zh-CN"/>
              <a:t>split by feature columns</a:t>
            </a:r>
            <a:endParaRPr lang="x-none" altLang="zh-CN"/>
          </a:p>
          <a:p>
            <a:r>
              <a:rPr lang="x-none" altLang="zh-CN"/>
              <a:t>Scheduler to avoid update conflicts</a:t>
            </a:r>
            <a:endParaRPr lang="x-none" altLang="zh-CN"/>
          </a:p>
          <a:p>
            <a:pPr lvl="1"/>
            <a:r>
              <a:rPr lang="x-none" altLang="zh-CN"/>
              <a:t>rotate local model partition to neighbor at each sub-step</a:t>
            </a:r>
            <a:endParaRPr lang="x-none" altLang="zh-CN"/>
          </a:p>
          <a:p>
            <a:pPr lvl="1"/>
            <a:r>
              <a:rPr lang="x-none" altLang="zh-CN"/>
              <a:t>finish after K sub-steps(K nodes)</a:t>
            </a:r>
            <a:endParaRPr lang="x-none" altLang="zh-CN"/>
          </a:p>
          <a:p>
            <a:pPr lvl="1"/>
            <a:r>
              <a:rPr lang="x-none" altLang="zh-CN"/>
              <a:t>kind of a </a:t>
            </a:r>
            <a:r>
              <a:rPr lang="x-none" altLang="zh-CN">
                <a:solidFill>
                  <a:srgbClr val="FF0000"/>
                </a:solidFill>
              </a:rPr>
              <a:t>ring-allreduce</a:t>
            </a:r>
            <a:endParaRPr lang="x-none" altLang="zh-CN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1360" y="1169670"/>
            <a:ext cx="49688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/>
              <a:t>Reduce Overhead of Collective Communication</a:t>
            </a:r>
            <a:endParaRPr lang="x-none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x-none" altLang="en-US">
                <a:sym typeface="+mn-ea"/>
              </a:rPr>
              <a:t>Design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Each worker only works for the same period of time and then they do synchronization all together.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They all use a </a:t>
            </a:r>
            <a:r>
              <a:rPr lang="x-none" altLang="en-US">
                <a:solidFill>
                  <a:srgbClr val="FF0000"/>
                </a:solidFill>
                <a:sym typeface="+mn-ea"/>
              </a:rPr>
              <a:t>timer </a:t>
            </a:r>
            <a:r>
              <a:rPr lang="x-none" altLang="en-US">
                <a:sym typeface="+mn-ea"/>
              </a:rPr>
              <a:t>to control the synchronization point rather than waiting until all the blocks to finish.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not ready for fault tolerance, but ready for straggler</a:t>
            </a:r>
            <a:endParaRPr lang="x-none" altLang="en-US">
              <a:sym typeface="+mn-ea"/>
            </a:endParaRPr>
          </a:p>
          <a:p>
            <a:r>
              <a:rPr lang="x-none">
                <a:sym typeface="+mn-ea"/>
              </a:rPr>
              <a:t>Stochastic GBT support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This adjustment does not change the property of the uniform random selection of blocks.</a:t>
            </a:r>
            <a:endParaRPr lang="x-none" altLang="en-US">
              <a:sym typeface="+mn-ea"/>
            </a:endParaRPr>
          </a:p>
          <a:p>
            <a:endParaRPr lang="x-none" altLang="en-US"/>
          </a:p>
          <a:p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5655" y="1624965"/>
            <a:ext cx="5181600" cy="21901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000"/>
              <a:t>More </a:t>
            </a:r>
            <a:r>
              <a:rPr lang="x-none" altLang="zh-CN"/>
              <a:t>to consider</a:t>
            </a:r>
            <a:endParaRPr lang="x-none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Feature Bundle</a:t>
            </a:r>
            <a:endParaRPr lang="x-none" altLang="zh-CN"/>
          </a:p>
          <a:p>
            <a:pPr lvl="1"/>
            <a:r>
              <a:rPr lang="x-none" altLang="zh-CN" sz="2400"/>
              <a:t>deal with category features </a:t>
            </a:r>
            <a:endParaRPr lang="x-none" altLang="zh-CN" sz="2400"/>
          </a:p>
          <a:p>
            <a:r>
              <a:rPr lang="x-none" altLang="zh-CN"/>
              <a:t>Feature Sampling</a:t>
            </a:r>
            <a:endParaRPr lang="x-none" altLang="zh-CN"/>
          </a:p>
          <a:p>
            <a:pPr lvl="1"/>
            <a:r>
              <a:rPr lang="x-none" altLang="zh-CN" sz="2400"/>
              <a:t>design scheduler with </a:t>
            </a:r>
            <a:r>
              <a:rPr lang="x-none" altLang="zh-CN">
                <a:sym typeface="+mn-ea"/>
              </a:rPr>
              <a:t>Gradient-based priority</a:t>
            </a:r>
            <a:endParaRPr lang="x-none" altLang="zh-CN">
              <a:sym typeface="+mn-ea"/>
            </a:endParaRPr>
          </a:p>
          <a:p>
            <a:pPr lvl="0"/>
            <a:r>
              <a:rPr lang="x-none" altLang="zh-CN"/>
              <a:t>Data Compression</a:t>
            </a:r>
            <a:endParaRPr lang="x-none" altLang="zh-CN"/>
          </a:p>
          <a:p>
            <a:pPr lvl="1"/>
            <a:r>
              <a:rPr lang="x-none" altLang="zh-CN"/>
              <a:t>model compression: low-precision compression</a:t>
            </a:r>
            <a:endParaRPr lang="x-none" altLang="zh-CN"/>
          </a:p>
          <a:p>
            <a:pPr lvl="1"/>
            <a:r>
              <a:rPr lang="x-none" altLang="zh-CN"/>
              <a:t>traning data compression: RLE</a:t>
            </a:r>
            <a:endParaRPr lang="x-none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000"/>
              <a:t>References</a:t>
            </a:r>
            <a:endParaRPr lang="x-none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[1]T. Chen and C. Guestrin, “Xgboost: A scalable tree boosting system,” in Proceedings of the 22nd acm sigkdd international conference on knowledge discovery and data mining, 2016, pp. 785–794.</a:t>
            </a:r>
            <a:endParaRPr lang="zh-CN" altLang="en-US"/>
          </a:p>
          <a:p>
            <a:r>
              <a:rPr lang="zh-CN" altLang="en-US">
                <a:sym typeface="+mn-ea"/>
              </a:rPr>
              <a:t>[</a:t>
            </a:r>
            <a:r>
              <a:rPr lang="x-none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]Q. Meng et al., “A communication-efficient parallel algorithm for decision tree,” in Advances in Neural Information Processing Systems, 2016, pp. 1279–1287.</a:t>
            </a:r>
            <a:endParaRPr lang="zh-CN" altLang="en-US"/>
          </a:p>
          <a:p>
            <a:r>
              <a:rPr lang="zh-CN" altLang="en-US">
                <a:sym typeface="+mn-ea"/>
              </a:rPr>
              <a:t>[</a:t>
            </a:r>
            <a:r>
              <a:rPr lang="x-none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]G. Ke et al., “LightGBM: A Highly Efficient Gradient Boosting Decision Tree,” in Advances in Neural Information Processing Systems, 2017, pp. 3149–3157.</a:t>
            </a:r>
            <a:endParaRPr lang="zh-CN" altLang="en-US">
              <a:sym typeface="+mn-ea"/>
            </a:endParaRPr>
          </a:p>
          <a:p>
            <a:r>
              <a:rPr lang="zh-CN" altLang="en-US"/>
              <a:t>[4]J. Jiang, B. Cui, C. Zhang, and F. Fu, “DimBoost: Boosting Gradient Boosting Decision Tree to Higher Dimensions,” in Proceedings of the 2018 International Conference on Management of Data, 2018, pp. 1363–1376.</a:t>
            </a:r>
            <a:endParaRPr lang="zh-CN" altLang="en-US"/>
          </a:p>
          <a:p>
            <a:r>
              <a:rPr lang="zh-CN" altLang="en-US"/>
              <a:t>[5]J. Jiang, J. Jiang, B. Cui, and C. Zhang, “TencentBoost: A Gradient Boosting Tree System with Parameter Server,” in 2017 IEEE 33rd International Conference on Data Engineering (ICDE), 2017, pp. 281–284.</a:t>
            </a:r>
            <a:endParaRPr lang="zh-CN" altLang="en-US"/>
          </a:p>
          <a:p>
            <a:r>
              <a:rPr lang="zh-CN" altLang="en-US"/>
              <a:t>[6]Z. Wen, B. He, R. Kotagiri, S. Lu, and J. Shi, “Efficient Gradient Boosted Decision Tree Training on GPUs,” in 2018 IEEE International Parallel and Distributed Processing Symposium (IPDPS), 2018, pp. 234–243.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Building a Tree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470" y="4229735"/>
            <a:ext cx="10568305" cy="1950085"/>
          </a:xfrm>
        </p:spPr>
        <p:txBody>
          <a:bodyPr/>
          <a:p>
            <a:r>
              <a:rPr lang="x-none" altLang="zh-CN">
                <a:solidFill>
                  <a:srgbClr val="FF0000"/>
                </a:solidFill>
              </a:rPr>
              <a:t>findBestSplit </a:t>
            </a:r>
            <a:r>
              <a:rPr lang="x-none" altLang="zh-CN"/>
              <a:t>is the bottleneck</a:t>
            </a:r>
            <a:endParaRPr lang="x-none" altLang="zh-CN"/>
          </a:p>
          <a:p>
            <a:pPr lvl="1"/>
            <a:r>
              <a:rPr lang="x-none" altLang="zh-CN"/>
              <a:t>For each node, go through all instances in the node and all features</a:t>
            </a:r>
            <a:endParaRPr lang="x-none" altLang="zh-CN"/>
          </a:p>
          <a:p>
            <a:pPr lvl="1"/>
            <a:r>
              <a:rPr lang="x-none" altLang="zh-CN"/>
              <a:t>parallelism: node level, </a:t>
            </a:r>
            <a:r>
              <a:rPr lang="x-none" altLang="zh-CN">
                <a:sym typeface="+mn-ea"/>
              </a:rPr>
              <a:t>feature level, inside single feature level</a:t>
            </a:r>
            <a:r>
              <a:rPr lang="x-none" altLang="zh-CN"/>
              <a:t> </a:t>
            </a:r>
            <a:endParaRPr lang="x-none" altLang="zh-CN"/>
          </a:p>
          <a:p>
            <a:pPr lvl="1"/>
            <a:endParaRPr lang="x-none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045" y="970915"/>
            <a:ext cx="4984750" cy="2976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5" y="848995"/>
            <a:ext cx="4244975" cy="3345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7" name="组合 96"/>
          <p:cNvGrpSpPr/>
          <p:nvPr/>
        </p:nvGrpSpPr>
        <p:grpSpPr>
          <a:xfrm>
            <a:off x="1784350" y="3740150"/>
            <a:ext cx="1885950" cy="2591435"/>
            <a:chOff x="2810" y="5890"/>
            <a:chExt cx="2970" cy="4081"/>
          </a:xfrm>
        </p:grpSpPr>
        <p:sp>
          <p:nvSpPr>
            <p:cNvPr id="7" name="矩形 6"/>
            <p:cNvSpPr/>
            <p:nvPr/>
          </p:nvSpPr>
          <p:spPr>
            <a:xfrm>
              <a:off x="3087" y="6396"/>
              <a:ext cx="616" cy="3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88" y="7738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f</a:t>
              </a:r>
              <a:r>
                <a:rPr lang="x-none" altLang="zh-CN" sz="1600" baseline="-25000">
                  <a:solidFill>
                    <a:schemeClr val="tx1"/>
                  </a:solidFill>
                </a:rPr>
                <a:t>i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927" y="6396"/>
              <a:ext cx="617" cy="3478"/>
              <a:chOff x="1267" y="6196"/>
              <a:chExt cx="617" cy="347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687" y="6406"/>
              <a:ext cx="617" cy="3478"/>
              <a:chOff x="1267" y="6196"/>
              <a:chExt cx="617" cy="347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67" y="6196"/>
                <a:ext cx="616" cy="34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268" y="7538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i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2880" y="591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f</a:t>
              </a:r>
              <a:r>
                <a:rPr lang="x-none" altLang="zh-CN" baseline="-25000"/>
                <a:t>t-1</a:t>
              </a:r>
              <a:endParaRPr lang="x-none" altLang="zh-CN" baseline="-250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10" y="5890"/>
              <a:ext cx="1060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g,h</a:t>
              </a:r>
              <a:endParaRPr lang="x-none" altLang="zh-CN"/>
            </a:p>
          </p:txBody>
        </p:sp>
        <p:sp>
          <p:nvSpPr>
            <p:cNvPr id="48" name="矩形 47"/>
            <p:cNvSpPr/>
            <p:nvPr/>
          </p:nvSpPr>
          <p:spPr>
            <a:xfrm>
              <a:off x="2810" y="6003"/>
              <a:ext cx="2970" cy="3969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103370" y="933450"/>
            <a:ext cx="2221230" cy="728345"/>
            <a:chOff x="6462" y="1470"/>
            <a:chExt cx="3498" cy="1147"/>
          </a:xfrm>
        </p:grpSpPr>
        <p:sp>
          <p:nvSpPr>
            <p:cNvPr id="64" name="矩形 63"/>
            <p:cNvSpPr/>
            <p:nvPr/>
          </p:nvSpPr>
          <p:spPr>
            <a:xfrm>
              <a:off x="6940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441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7952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>
                  <a:solidFill>
                    <a:schemeClr val="tx1"/>
                  </a:solidFill>
                </a:rPr>
                <a:t>i</a:t>
              </a:r>
              <a:endParaRPr lang="x-none" altLang="zh-CN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463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974" y="1997"/>
              <a:ext cx="510" cy="6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462" y="147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Node Instance Set</a:t>
              </a:r>
              <a:endParaRPr lang="x-none" altLang="zh-CN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784350" y="1009650"/>
            <a:ext cx="2564765" cy="2533650"/>
            <a:chOff x="2810" y="1590"/>
            <a:chExt cx="4039" cy="3990"/>
          </a:xfrm>
        </p:grpSpPr>
        <p:sp>
          <p:nvSpPr>
            <p:cNvPr id="33" name="文本框 32"/>
            <p:cNvSpPr txBox="1"/>
            <p:nvPr/>
          </p:nvSpPr>
          <p:spPr>
            <a:xfrm>
              <a:off x="3350" y="1590"/>
              <a:ext cx="349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/>
                <a:t>Histogram</a:t>
              </a:r>
              <a:endParaRPr lang="x-none" altLang="zh-CN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2810" y="2060"/>
              <a:ext cx="2970" cy="3520"/>
              <a:chOff x="2810" y="2060"/>
              <a:chExt cx="2970" cy="352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0" y="2060"/>
                <a:ext cx="2970" cy="352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870" y="4030"/>
                <a:ext cx="488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endParaRPr lang="x-none" altLang="zh-CN">
                  <a:sym typeface="+mn-ea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420" y="2260"/>
                <a:ext cx="1060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/>
                  <a:t>Bins</a:t>
                </a:r>
                <a:endParaRPr lang="x-none" altLang="zh-CN" sz="1200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4478" y="2710"/>
                <a:ext cx="616" cy="2026"/>
                <a:chOff x="7558" y="2520"/>
                <a:chExt cx="616" cy="2026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7558" y="25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</a:rPr>
                    <a:t>0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7558" y="302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1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7558" y="353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2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7558" y="404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x-none" altLang="zh-CN" sz="1600">
                      <a:solidFill>
                        <a:schemeClr val="tx1"/>
                      </a:solidFill>
                      <a:sym typeface="+mn-ea"/>
                    </a:rPr>
                    <a:t>b</a:t>
                  </a:r>
                  <a:r>
                    <a:rPr lang="x-none" altLang="zh-CN" sz="1600" baseline="-25000">
                      <a:solidFill>
                        <a:schemeClr val="tx1"/>
                      </a:solidFill>
                      <a:sym typeface="+mn-ea"/>
                    </a:rPr>
                    <a:t>3</a:t>
                  </a:r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01" name="组合 100"/>
          <p:cNvGrpSpPr/>
          <p:nvPr/>
        </p:nvGrpSpPr>
        <p:grpSpPr>
          <a:xfrm>
            <a:off x="1343660" y="1662430"/>
            <a:ext cx="3868420" cy="664845"/>
            <a:chOff x="2116" y="2618"/>
            <a:chExt cx="6092" cy="1047"/>
          </a:xfrm>
        </p:grpSpPr>
        <p:cxnSp>
          <p:nvCxnSpPr>
            <p:cNvPr id="70" name="曲线连接符 69"/>
            <p:cNvCxnSpPr>
              <a:stCxn id="66" idx="2"/>
              <a:endCxn id="6" idx="3"/>
            </p:cNvCxnSpPr>
            <p:nvPr/>
          </p:nvCxnSpPr>
          <p:spPr>
            <a:xfrm rot="5400000">
              <a:off x="4638" y="95"/>
              <a:ext cx="1047" cy="6092"/>
            </a:xfrm>
            <a:prstGeom prst="curved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6100" y="304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①</a:t>
              </a:r>
              <a:endParaRPr lang="zh-CN" altLang="en-US">
                <a:cs typeface="东文宋体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886075" y="3361690"/>
            <a:ext cx="1753870" cy="1719580"/>
            <a:chOff x="4545" y="5294"/>
            <a:chExt cx="2762" cy="2708"/>
          </a:xfrm>
        </p:grpSpPr>
        <p:cxnSp>
          <p:nvCxnSpPr>
            <p:cNvPr id="77" name="曲线连接符 76"/>
            <p:cNvCxnSpPr/>
            <p:nvPr/>
          </p:nvCxnSpPr>
          <p:spPr>
            <a:xfrm flipV="1">
              <a:off x="4545" y="5294"/>
              <a:ext cx="2763" cy="2708"/>
            </a:xfrm>
            <a:prstGeom prst="curvedConnector3">
              <a:avLst>
                <a:gd name="adj1" fmla="val 50018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5920" y="5617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④</a:t>
              </a:r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2545080" y="1591310"/>
            <a:ext cx="2716530" cy="3412490"/>
            <a:chOff x="4008" y="2506"/>
            <a:chExt cx="4278" cy="5374"/>
          </a:xfrm>
        </p:grpSpPr>
        <p:cxnSp>
          <p:nvCxnSpPr>
            <p:cNvPr id="76" name="曲线连接符 75"/>
            <p:cNvCxnSpPr/>
            <p:nvPr/>
          </p:nvCxnSpPr>
          <p:spPr>
            <a:xfrm rot="5400000">
              <a:off x="3460" y="3054"/>
              <a:ext cx="5375" cy="4279"/>
            </a:xfrm>
            <a:prstGeom prst="curvedConnector4">
              <a:avLst>
                <a:gd name="adj1" fmla="val 41506"/>
                <a:gd name="adj2" fmla="val 108764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4070" y="4967"/>
              <a:ext cx="24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cs typeface="东文宋体" charset="0"/>
                </a:rPr>
                <a:t>③</a:t>
              </a:r>
              <a:endParaRPr lang="zh-CN" altLang="en-US">
                <a:cs typeface="东文宋体" charset="0"/>
              </a:endParaRPr>
            </a:p>
          </p:txBody>
        </p:sp>
      </p:grpSp>
      <p:cxnSp>
        <p:nvCxnSpPr>
          <p:cNvPr id="90" name="曲线连接符 89"/>
          <p:cNvCxnSpPr/>
          <p:nvPr/>
        </p:nvCxnSpPr>
        <p:spPr>
          <a:xfrm rot="5400000" flipH="1" flipV="1">
            <a:off x="2842260" y="4452620"/>
            <a:ext cx="1657350" cy="1964055"/>
          </a:xfrm>
          <a:prstGeom prst="curvedConnector4">
            <a:avLst>
              <a:gd name="adj1" fmla="val -14349"/>
              <a:gd name="adj2" fmla="val 54979"/>
            </a:avLst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3830" y="5815330"/>
            <a:ext cx="3026410" cy="403225"/>
          </a:xfrm>
          <a:prstGeom prst="rect">
            <a:avLst/>
          </a:prstGeom>
        </p:spPr>
      </p:pic>
      <p:grpSp>
        <p:nvGrpSpPr>
          <p:cNvPr id="99" name="组合 98"/>
          <p:cNvGrpSpPr/>
          <p:nvPr/>
        </p:nvGrpSpPr>
        <p:grpSpPr>
          <a:xfrm>
            <a:off x="4267835" y="1917700"/>
            <a:ext cx="2309495" cy="3136900"/>
            <a:chOff x="6721" y="3020"/>
            <a:chExt cx="3637" cy="4940"/>
          </a:xfrm>
        </p:grpSpPr>
        <p:grpSp>
          <p:nvGrpSpPr>
            <p:cNvPr id="50" name="组合 49"/>
            <p:cNvGrpSpPr/>
            <p:nvPr/>
          </p:nvGrpSpPr>
          <p:grpSpPr>
            <a:xfrm>
              <a:off x="7308" y="4020"/>
              <a:ext cx="616" cy="2026"/>
              <a:chOff x="7558" y="2520"/>
              <a:chExt cx="616" cy="202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G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968" y="4020"/>
              <a:ext cx="616" cy="2026"/>
              <a:chOff x="7558" y="2520"/>
              <a:chExt cx="616" cy="2026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7558" y="25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</a:rPr>
                  <a:t>0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558" y="302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558" y="353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558" y="4040"/>
                <a:ext cx="617" cy="50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x-none" altLang="zh-CN" sz="1600">
                    <a:solidFill>
                      <a:schemeClr val="tx1"/>
                    </a:solidFill>
                    <a:sym typeface="+mn-ea"/>
                  </a:rPr>
                  <a:t>H</a:t>
                </a:r>
                <a:r>
                  <a:rPr lang="x-none" altLang="zh-CN" sz="1600" baseline="-25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x-none" altLang="zh-CN" sz="1600" baseline="-25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右大括号 73"/>
            <p:cNvSpPr/>
            <p:nvPr/>
          </p:nvSpPr>
          <p:spPr>
            <a:xfrm>
              <a:off x="8690" y="4047"/>
              <a:ext cx="300" cy="15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130" y="4517"/>
              <a:ext cx="100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/>
                <a:t>Left</a:t>
              </a:r>
              <a:endParaRPr lang="x-none" altLang="zh-CN"/>
            </a:p>
          </p:txBody>
        </p:sp>
        <p:cxnSp>
          <p:nvCxnSpPr>
            <p:cNvPr id="86" name="直接箭头连接符 85"/>
            <p:cNvCxnSpPr>
              <a:endCxn id="74" idx="2"/>
            </p:cNvCxnSpPr>
            <p:nvPr/>
          </p:nvCxnSpPr>
          <p:spPr>
            <a:xfrm flipH="1">
              <a:off x="8690" y="5527"/>
              <a:ext cx="540" cy="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9140" y="5160"/>
              <a:ext cx="106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Split Point</a:t>
              </a:r>
              <a:endParaRPr lang="x-none" altLang="zh-CN" sz="12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732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G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88" y="7010"/>
              <a:ext cx="617" cy="5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 sz="1600">
                  <a:solidFill>
                    <a:schemeClr val="tx1"/>
                  </a:solidFill>
                </a:rPr>
                <a:t>H</a:t>
              </a:r>
              <a:endParaRPr lang="x-none" altLang="zh-CN" sz="1600" baseline="-2500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721" y="3402"/>
              <a:ext cx="3489" cy="4559"/>
            </a:xfrm>
            <a:prstGeom prst="rect">
              <a:avLst/>
            </a:prstGeom>
            <a:noFill/>
            <a:ln w="2222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560" y="3570"/>
              <a:ext cx="10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GHSum</a:t>
              </a:r>
              <a:endParaRPr lang="x-none" altLang="zh-CN" sz="12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460" y="6570"/>
              <a:ext cx="1260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 sz="1200"/>
                <a:t>GH</a:t>
              </a:r>
              <a:r>
                <a:rPr lang="x-none" altLang="zh-CN" sz="1200" baseline="-25000"/>
                <a:t>total</a:t>
              </a:r>
              <a:endParaRPr lang="x-none" altLang="zh-CN" sz="1200" baseline="-2500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390" y="3020"/>
              <a:ext cx="1968" cy="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zh-CN" sz="1200" b="1">
                  <a:solidFill>
                    <a:srgbClr val="C00000"/>
                  </a:solidFill>
                </a:rPr>
                <a:t>Dynamic Memory</a:t>
              </a:r>
              <a:endParaRPr lang="x-none" altLang="zh-CN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2120" y="822325"/>
            <a:ext cx="4606925" cy="5358765"/>
          </a:xfrm>
        </p:spPr>
        <p:txBody>
          <a:bodyPr>
            <a:normAutofit/>
          </a:bodyPr>
          <a:p>
            <a:r>
              <a:rPr lang="x-none" altLang="zh-CN"/>
              <a:t>findBestSplit is the bottleneck</a:t>
            </a:r>
            <a:endParaRPr lang="x-none" altLang="zh-CN"/>
          </a:p>
          <a:p>
            <a:pPr lvl="1"/>
            <a:r>
              <a:rPr lang="x-none" altLang="zh-CN">
                <a:solidFill>
                  <a:srgbClr val="FF0000"/>
                </a:solidFill>
              </a:rPr>
              <a:t>GHSum </a:t>
            </a:r>
            <a:r>
              <a:rPr lang="x-none" altLang="zh-CN"/>
              <a:t>is the core data structure</a:t>
            </a:r>
            <a:endParaRPr lang="x-none" altLang="zh-CN"/>
          </a:p>
          <a:p>
            <a:pPr lvl="2"/>
            <a:r>
              <a:rPr lang="x-none" altLang="zh-CN" sz="2000"/>
              <a:t>for each feature</a:t>
            </a:r>
            <a:endParaRPr lang="x-none" altLang="zh-CN" sz="2000"/>
          </a:p>
          <a:p>
            <a:pPr lvl="2"/>
            <a:r>
              <a:rPr lang="x-none" altLang="zh-CN" sz="2000"/>
              <a:t>bins, fixed split points</a:t>
            </a:r>
            <a:endParaRPr lang="x-none" altLang="zh-CN" sz="2000"/>
          </a:p>
          <a:p>
            <a:pPr lvl="2"/>
            <a:r>
              <a:rPr lang="x-none" altLang="zh-CN" sz="2000"/>
              <a:t>g,h summation on instances whose value fall into the bin</a:t>
            </a:r>
            <a:r>
              <a:rPr lang="x-none" altLang="zh-CN"/>
              <a:t> </a:t>
            </a:r>
            <a:endParaRPr lang="x-none" altLang="zh-CN"/>
          </a:p>
          <a:p>
            <a:pPr lvl="1"/>
            <a:endParaRPr lang="x-none" altLang="zh-CN"/>
          </a:p>
        </p:txBody>
      </p:sp>
      <p:grpSp>
        <p:nvGrpSpPr>
          <p:cNvPr id="13" name="Group 12"/>
          <p:cNvGrpSpPr/>
          <p:nvPr/>
        </p:nvGrpSpPr>
        <p:grpSpPr>
          <a:xfrm>
            <a:off x="417830" y="784860"/>
            <a:ext cx="1499870" cy="5485130"/>
            <a:chOff x="658" y="1236"/>
            <a:chExt cx="2362" cy="8638"/>
          </a:xfrm>
        </p:grpSpPr>
        <p:grpSp>
          <p:nvGrpSpPr>
            <p:cNvPr id="100" name="组合 99"/>
            <p:cNvGrpSpPr/>
            <p:nvPr/>
          </p:nvGrpSpPr>
          <p:grpSpPr>
            <a:xfrm>
              <a:off x="658" y="1236"/>
              <a:ext cx="2363" cy="8638"/>
              <a:chOff x="658" y="1236"/>
              <a:chExt cx="2363" cy="8638"/>
            </a:xfrm>
          </p:grpSpPr>
          <p:grpSp>
            <p:nvGrpSpPr>
              <p:cNvPr id="95" name="组合 94"/>
              <p:cNvGrpSpPr/>
              <p:nvPr/>
            </p:nvGrpSpPr>
            <p:grpSpPr>
              <a:xfrm>
                <a:off x="1467" y="2068"/>
                <a:ext cx="647" cy="7806"/>
                <a:chOff x="1467" y="2068"/>
                <a:chExt cx="647" cy="780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1497" y="2068"/>
                  <a:ext cx="616" cy="34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498" y="3410"/>
                  <a:ext cx="617" cy="50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x-none" altLang="zh-CN" sz="1600" baseline="-250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" name="组合 23"/>
                <p:cNvGrpSpPr/>
                <p:nvPr/>
              </p:nvGrpSpPr>
              <p:grpSpPr>
                <a:xfrm>
                  <a:off x="1467" y="6396"/>
                  <a:ext cx="617" cy="3478"/>
                  <a:chOff x="1467" y="6396"/>
                  <a:chExt cx="617" cy="3478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1467" y="6396"/>
                    <a:ext cx="616" cy="347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468" y="7738"/>
                    <a:ext cx="617" cy="50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x-none" altLang="zh-CN" sz="1600">
                        <a:solidFill>
                          <a:schemeClr val="tx1"/>
                        </a:solidFill>
                      </a:rPr>
                      <a:t>y</a:t>
                    </a:r>
                    <a:r>
                      <a:rPr lang="x-none" altLang="zh-CN" sz="1600" baseline="-25000">
                        <a:solidFill>
                          <a:schemeClr val="tx1"/>
                        </a:solidFill>
                      </a:rPr>
                      <a:t>i</a:t>
                    </a:r>
                    <a:endParaRPr lang="x-none" altLang="zh-CN" sz="1600" baseline="-250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8" name="文本框 27"/>
              <p:cNvSpPr txBox="1"/>
              <p:nvPr/>
            </p:nvSpPr>
            <p:spPr>
              <a:xfrm>
                <a:off x="1360" y="1600"/>
                <a:ext cx="1060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/>
                  <a:t>X</a:t>
                </a:r>
                <a:r>
                  <a:rPr lang="x-none" altLang="zh-CN" baseline="-25000"/>
                  <a:t>j</a:t>
                </a:r>
                <a:endParaRPr lang="x-none" altLang="zh-CN" baseline="-250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310" y="5910"/>
                <a:ext cx="1060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/>
                  <a:t>Y</a:t>
                </a:r>
                <a:endParaRPr lang="x-none" altLang="zh-CN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58" y="1236"/>
                <a:ext cx="2363" cy="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x-none" altLang="zh-CN" sz="1200" b="1"/>
                  <a:t>Single Feature j </a:t>
                </a:r>
                <a:endParaRPr lang="x-none" altLang="zh-CN" sz="1200" b="1"/>
              </a:p>
            </p:txBody>
          </p:sp>
        </p:grpSp>
        <p:sp>
          <p:nvSpPr>
            <p:cNvPr id="2" name="Text Box 1"/>
            <p:cNvSpPr txBox="1"/>
            <p:nvPr/>
          </p:nvSpPr>
          <p:spPr>
            <a:xfrm>
              <a:off x="1447" y="3303"/>
              <a:ext cx="1057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zh-CN">
                  <a:sym typeface="+mn-ea"/>
                </a:rPr>
                <a:t>x</a:t>
              </a:r>
              <a:r>
                <a:rPr lang="x-none" altLang="zh-CN" baseline="-25000">
                  <a:sym typeface="+mn-ea"/>
                </a:rPr>
                <a:t>ij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35325" y="2454275"/>
            <a:ext cx="1404620" cy="894715"/>
            <a:chOff x="5095" y="3865"/>
            <a:chExt cx="2212" cy="1409"/>
          </a:xfrm>
        </p:grpSpPr>
        <p:sp>
          <p:nvSpPr>
            <p:cNvPr id="80" name="文本框 79"/>
            <p:cNvSpPr txBox="1"/>
            <p:nvPr/>
          </p:nvSpPr>
          <p:spPr>
            <a:xfrm>
              <a:off x="5710" y="3865"/>
              <a:ext cx="24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cs typeface="东文宋体" charset="0"/>
                </a:rPr>
                <a:t>③</a:t>
              </a:r>
              <a:endParaRPr lang="zh-CN" altLang="en-US">
                <a:cs typeface="东文宋体" charset="0"/>
              </a:endParaRPr>
            </a:p>
          </p:txBody>
        </p:sp>
        <p:cxnSp>
          <p:nvCxnSpPr>
            <p:cNvPr id="73" name="曲线连接符 72"/>
            <p:cNvCxnSpPr/>
            <p:nvPr/>
          </p:nvCxnSpPr>
          <p:spPr>
            <a:xfrm>
              <a:off x="5095" y="3964"/>
              <a:ext cx="2213" cy="1310"/>
            </a:xfrm>
            <a:prstGeom prst="curvedConnector3">
              <a:avLst>
                <a:gd name="adj1" fmla="val 50023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 Box 3"/>
            <p:cNvSpPr txBox="1"/>
            <p:nvPr/>
          </p:nvSpPr>
          <p:spPr>
            <a:xfrm>
              <a:off x="5644" y="4267"/>
              <a:ext cx="1012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400"/>
                <a:t>binID</a:t>
              </a:r>
              <a:endParaRPr lang="x-none" alt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7445" y="2357120"/>
            <a:ext cx="1687830" cy="548005"/>
            <a:chOff x="1807" y="3712"/>
            <a:chExt cx="2658" cy="863"/>
          </a:xfrm>
        </p:grpSpPr>
        <p:cxnSp>
          <p:nvCxnSpPr>
            <p:cNvPr id="71" name="曲线连接符 70"/>
            <p:cNvCxnSpPr>
              <a:stCxn id="6" idx="2"/>
            </p:cNvCxnSpPr>
            <p:nvPr/>
          </p:nvCxnSpPr>
          <p:spPr>
            <a:xfrm rot="5400000" flipV="1">
              <a:off x="3013" y="2711"/>
              <a:ext cx="247" cy="2658"/>
            </a:xfrm>
            <a:prstGeom prst="curved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3016" y="3999"/>
              <a:ext cx="64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cs typeface="东文宋体" charset="0"/>
                </a:rPr>
                <a:t>②</a:t>
              </a:r>
              <a:endParaRPr lang="zh-CN" altLang="en-US">
                <a:cs typeface="东文宋体" charset="0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3216" y="3712"/>
              <a:ext cx="1012" cy="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400"/>
                <a:t>X</a:t>
              </a:r>
              <a:r>
                <a:rPr lang="x-none" altLang="en-US" sz="1400" baseline="-25000"/>
                <a:t>i,j</a:t>
              </a:r>
              <a:endParaRPr lang="x-none" altLang="en-US" sz="1400" baseline="-2500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10" y="5407025"/>
            <a:ext cx="1228090" cy="33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Distributed findBestSplit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3449955"/>
            <a:ext cx="10515600" cy="3104515"/>
          </a:xfrm>
        </p:spPr>
        <p:txBody>
          <a:bodyPr>
            <a:normAutofit fontScale="90000"/>
          </a:bodyPr>
          <a:p>
            <a:r>
              <a:rPr lang="zh-CN" altLang="en-US"/>
              <a:t>Partition by rows (</a:t>
            </a:r>
            <a:r>
              <a:rPr lang="x-none" altLang="zh-CN"/>
              <a:t>instances</a:t>
            </a:r>
            <a:r>
              <a:rPr lang="zh-CN" altLang="en-US"/>
              <a:t>)</a:t>
            </a:r>
            <a:endParaRPr lang="zh-CN" altLang="en-US"/>
          </a:p>
          <a:p>
            <a:pPr lvl="1"/>
            <a:r>
              <a:rPr lang="zh-CN" altLang="en-US"/>
              <a:t>need gobal communication to build </a:t>
            </a:r>
            <a:r>
              <a:rPr lang="zh-CN" altLang="en-US">
                <a:solidFill>
                  <a:srgbClr val="FF0000"/>
                </a:solidFill>
              </a:rPr>
              <a:t>Bins</a:t>
            </a:r>
            <a:r>
              <a:rPr lang="zh-CN" altLang="en-US"/>
              <a:t>, </a:t>
            </a:r>
            <a:r>
              <a:rPr lang="x-none" altLang="zh-CN"/>
              <a:t>(build </a:t>
            </a:r>
            <a:r>
              <a:rPr lang="zh-CN" altLang="en-US"/>
              <a:t>once if use global static Bins</a:t>
            </a:r>
            <a:r>
              <a:rPr lang="x-none" altLang="zh-CN"/>
              <a:t>)</a:t>
            </a:r>
            <a:endParaRPr lang="zh-CN" altLang="en-US"/>
          </a:p>
          <a:p>
            <a:pPr lvl="1"/>
            <a:r>
              <a:rPr lang="zh-CN" altLang="en-US"/>
              <a:t>need gobal communication to build </a:t>
            </a:r>
            <a:r>
              <a:rPr lang="zh-CN" altLang="en-US">
                <a:solidFill>
                  <a:srgbClr val="FF0000"/>
                </a:solidFill>
              </a:rPr>
              <a:t>GHSum </a:t>
            </a:r>
            <a:r>
              <a:rPr lang="zh-CN" altLang="en-US"/>
              <a:t>for each feature in findBestSplit() → </a:t>
            </a:r>
            <a:r>
              <a:rPr lang="zh-CN" altLang="en-US">
                <a:solidFill>
                  <a:schemeClr val="accent5"/>
                </a:solidFill>
              </a:rPr>
              <a:t>allreduce(GHSum)</a:t>
            </a:r>
            <a:endParaRPr lang="zh-CN" altLang="en-US">
              <a:solidFill>
                <a:schemeClr val="accent5"/>
              </a:solidFill>
            </a:endParaRPr>
          </a:p>
          <a:p>
            <a:r>
              <a:rPr lang="zh-CN" altLang="en-US"/>
              <a:t>Partition by columns (features)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Bins </a:t>
            </a:r>
            <a:r>
              <a:rPr lang="zh-CN" altLang="en-US"/>
              <a:t>and </a:t>
            </a:r>
            <a:r>
              <a:rPr lang="zh-CN" altLang="en-US">
                <a:solidFill>
                  <a:srgbClr val="FF0000"/>
                </a:solidFill>
              </a:rPr>
              <a:t>GHSum </a:t>
            </a:r>
            <a:r>
              <a:rPr lang="zh-CN" altLang="en-US"/>
              <a:t>are all local, no communication</a:t>
            </a:r>
            <a:endParaRPr lang="zh-CN" altLang="en-US"/>
          </a:p>
          <a:p>
            <a:pPr lvl="1"/>
            <a:r>
              <a:rPr lang="zh-CN" altLang="en-US"/>
              <a:t>need global communication to select the best feature in findBestSplit() → </a:t>
            </a:r>
            <a:r>
              <a:rPr lang="zh-CN" altLang="en-US">
                <a:solidFill>
                  <a:schemeClr val="accent5"/>
                </a:solidFill>
              </a:rPr>
              <a:t>allreduce(maxscore)</a:t>
            </a:r>
            <a:r>
              <a:rPr lang="zh-CN" altLang="en-US"/>
              <a:t>, also need to </a:t>
            </a:r>
            <a:r>
              <a:rPr lang="zh-CN" altLang="en-US">
                <a:solidFill>
                  <a:schemeClr val="accent5"/>
                </a:solidFill>
              </a:rPr>
              <a:t>broadcast(Split Instance Set)</a:t>
            </a:r>
            <a:endParaRPr lang="zh-CN" altLang="en-US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6580" y="1044575"/>
            <a:ext cx="3337560" cy="2239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270" y="898525"/>
            <a:ext cx="3255010" cy="2430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Issues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irregular memory access</a:t>
            </a:r>
            <a:endParaRPr lang="x-none" altLang="zh-CN"/>
          </a:p>
          <a:p>
            <a:pPr lvl="1"/>
            <a:r>
              <a:rPr lang="x-none" altLang="zh-CN" sz="2400"/>
              <a:t>instances in one tree node are dynamic set</a:t>
            </a:r>
            <a:endParaRPr lang="x-none" altLang="zh-CN" sz="2400"/>
          </a:p>
          <a:p>
            <a:pPr lvl="1"/>
            <a:r>
              <a:rPr lang="x-none" altLang="zh-CN" sz="2400"/>
              <a:t>non-continuous memory access to g,h</a:t>
            </a:r>
            <a:endParaRPr lang="x-none" altLang="zh-CN" sz="2400"/>
          </a:p>
          <a:p>
            <a:pPr lvl="1"/>
            <a:r>
              <a:rPr lang="x-none" altLang="zh-CN" sz="2400"/>
              <a:t>read/write after write dependency,  GH[bin[X[i,j]]] += g[i], will stall when cache miss on access g[i]</a:t>
            </a:r>
            <a:endParaRPr lang="x-none" altLang="zh-CN" sz="2400"/>
          </a:p>
          <a:p>
            <a:r>
              <a:rPr lang="x-none" altLang="zh-CN"/>
              <a:t>spasity</a:t>
            </a:r>
            <a:endParaRPr lang="x-none" altLang="zh-CN"/>
          </a:p>
          <a:p>
            <a:pPr lvl="1"/>
            <a:r>
              <a:rPr lang="x-none" altLang="zh-CN"/>
              <a:t>missing values</a:t>
            </a:r>
            <a:endParaRPr lang="x-none" altLang="zh-CN"/>
          </a:p>
          <a:p>
            <a:pPr lvl="1"/>
            <a:r>
              <a:rPr lang="x-none" altLang="zh-CN"/>
              <a:t>frequent zero entries</a:t>
            </a:r>
            <a:endParaRPr lang="x-none" altLang="zh-CN"/>
          </a:p>
          <a:p>
            <a:pPr lvl="1"/>
            <a:r>
              <a:rPr lang="x-none" altLang="zh-CN"/>
              <a:t>artifacts of feature engineering such as one-hot-encoding</a:t>
            </a:r>
            <a:endParaRPr lang="x-none" altLang="zh-CN"/>
          </a:p>
          <a:p>
            <a:pPr lvl="0"/>
            <a:r>
              <a:rPr lang="x-none" altLang="zh-CN"/>
              <a:t>high dimensionality</a:t>
            </a:r>
            <a:endParaRPr lang="x-none" altLang="zh-CN"/>
          </a:p>
          <a:p>
            <a:pPr lvl="1"/>
            <a:r>
              <a:rPr lang="x-none" altLang="zh-CN" sz="2400"/>
              <a:t>|features| can be very large (10~50M)</a:t>
            </a:r>
            <a:endParaRPr lang="x-none" altLang="zh-CN" sz="2400"/>
          </a:p>
          <a:p>
            <a:pPr lvl="1"/>
            <a:endParaRPr lang="x-none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Problem</a:t>
            </a:r>
            <a:endParaRPr lang="x-none" altLang="zh-CN"/>
          </a:p>
          <a:p>
            <a:r>
              <a:rPr lang="x-none" altLang="zh-CN">
                <a:solidFill>
                  <a:schemeClr val="accent5"/>
                </a:solidFill>
              </a:rPr>
              <a:t>Related work</a:t>
            </a:r>
            <a:endParaRPr lang="x-none" altLang="zh-CN">
              <a:solidFill>
                <a:schemeClr val="accent5"/>
              </a:solidFill>
            </a:endParaRPr>
          </a:p>
          <a:p>
            <a:r>
              <a:rPr lang="x-none" altLang="zh-CN"/>
              <a:t>Proposal</a:t>
            </a:r>
            <a:endParaRPr lang="x-none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XGBoost</a:t>
            </a:r>
            <a:r>
              <a:rPr lang="x-none" altLang="zh-CN" baseline="30000"/>
              <a:t>[1]</a:t>
            </a:r>
            <a:endParaRPr lang="x-none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Standard baseline</a:t>
            </a:r>
            <a:endParaRPr lang="x-none" altLang="zh-CN"/>
          </a:p>
          <a:p>
            <a:r>
              <a:rPr lang="x-none" altLang="zh-CN"/>
              <a:t>Algorithm</a:t>
            </a:r>
            <a:endParaRPr lang="x-none" altLang="zh-CN"/>
          </a:p>
          <a:p>
            <a:pPr lvl="1"/>
            <a:r>
              <a:rPr lang="x-none" altLang="zh-CN"/>
              <a:t>approximate algorithm with both local and global proposal methods (</a:t>
            </a:r>
            <a:r>
              <a:rPr lang="x-none" altLang="zh-CN">
                <a:solidFill>
                  <a:srgbClr val="FF0000"/>
                </a:solidFill>
              </a:rPr>
              <a:t>Bins</a:t>
            </a:r>
            <a:r>
              <a:rPr lang="x-none" altLang="zh-CN"/>
              <a:t>)*</a:t>
            </a:r>
            <a:endParaRPr lang="x-none" altLang="zh-CN"/>
          </a:p>
          <a:p>
            <a:pPr lvl="1"/>
            <a:r>
              <a:rPr lang="x-none" altLang="zh-CN"/>
              <a:t>sparsity-aware, only collect statistics of non-missing entries</a:t>
            </a:r>
            <a:endParaRPr lang="x-none" altLang="zh-CN"/>
          </a:p>
          <a:p>
            <a:pPr lvl="0"/>
            <a:r>
              <a:rPr lang="x-none" altLang="zh-CN"/>
              <a:t>System</a:t>
            </a:r>
            <a:endParaRPr lang="x-none" altLang="zh-CN"/>
          </a:p>
          <a:p>
            <a:pPr lvl="1"/>
            <a:r>
              <a:rPr lang="x-none" altLang="zh-CN" sz="2400">
                <a:solidFill>
                  <a:srgbClr val="FF0000"/>
                </a:solidFill>
              </a:rPr>
              <a:t>Column Block  </a:t>
            </a:r>
            <a:r>
              <a:rPr lang="x-none" altLang="zh-CN" sz="2400"/>
              <a:t> </a:t>
            </a:r>
            <a:endParaRPr lang="x-none" altLang="zh-CN" sz="2400"/>
          </a:p>
          <a:p>
            <a:pPr lvl="2"/>
            <a:r>
              <a:rPr lang="x-none" altLang="zh-CN">
                <a:sym typeface="+mn-ea"/>
              </a:rPr>
              <a:t>each block is a subset of rows </a:t>
            </a:r>
            <a:endParaRPr lang="x-none" altLang="zh-CN" sz="2000"/>
          </a:p>
          <a:p>
            <a:pPr lvl="2"/>
            <a:r>
              <a:rPr lang="x-none" altLang="zh-CN" sz="2000"/>
              <a:t>in each block, data stored in compressed column(CSC) format, with each column </a:t>
            </a:r>
            <a:r>
              <a:rPr lang="x-none" altLang="zh-CN" sz="2000">
                <a:solidFill>
                  <a:schemeClr val="accent5"/>
                </a:solidFill>
              </a:rPr>
              <a:t>sorted</a:t>
            </a:r>
            <a:r>
              <a:rPr lang="x-none" altLang="zh-CN" sz="2000"/>
              <a:t> by corresponding feature value</a:t>
            </a:r>
            <a:endParaRPr lang="x-none" altLang="zh-CN" sz="2000"/>
          </a:p>
          <a:p>
            <a:pPr lvl="2"/>
            <a:r>
              <a:rPr lang="x-none" altLang="zh-CN" sz="2000"/>
              <a:t>support feature level parallelism</a:t>
            </a:r>
            <a:endParaRPr lang="x-none" altLang="zh-CN" sz="2000"/>
          </a:p>
          <a:p>
            <a:pPr lvl="2"/>
            <a:r>
              <a:rPr lang="x-none" altLang="zh-CN" sz="2000"/>
              <a:t>linear scan to find best split</a:t>
            </a:r>
            <a:endParaRPr lang="x-none" altLang="zh-CN" sz="2000"/>
          </a:p>
          <a:p>
            <a:pPr lvl="1"/>
            <a:r>
              <a:rPr lang="x-none" altLang="zh-CN" sz="2400"/>
              <a:t>Cache-aware access</a:t>
            </a:r>
            <a:endParaRPr lang="x-none" altLang="zh-CN" sz="2400"/>
          </a:p>
          <a:p>
            <a:pPr lvl="2"/>
            <a:r>
              <a:rPr lang="x-none" altLang="zh-CN" sz="2000"/>
              <a:t>choose correct block size to get gradient statistics(g,h) fit into the CPU cache. (2</a:t>
            </a:r>
            <a:r>
              <a:rPr lang="x-none" altLang="zh-CN" sz="2000" baseline="30000"/>
              <a:t>16</a:t>
            </a:r>
            <a:r>
              <a:rPr lang="x-none" altLang="zh-CN" sz="2000"/>
              <a:t>)</a:t>
            </a:r>
            <a:endParaRPr lang="x-none" altLang="zh-CN" sz="2000"/>
          </a:p>
          <a:p>
            <a:pPr lvl="1"/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1005" y="3227070"/>
            <a:ext cx="8790305" cy="3545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45" y="-17145"/>
            <a:ext cx="8228330" cy="3228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8321</Words>
  <Application>Kingsoft Office WPP</Application>
  <PresentationFormat>宽屏</PresentationFormat>
  <Paragraphs>356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Parallel and Distributed GBT</vt:lpstr>
      <vt:lpstr>Outline</vt:lpstr>
      <vt:lpstr>Building a Tree</vt:lpstr>
      <vt:lpstr>PowerPoint 演示文稿</vt:lpstr>
      <vt:lpstr>Distributed Split</vt:lpstr>
      <vt:lpstr>Issues</vt:lpstr>
      <vt:lpstr>Outline</vt:lpstr>
      <vt:lpstr>XGBoost[1]</vt:lpstr>
      <vt:lpstr>PowerPoint 演示文稿</vt:lpstr>
      <vt:lpstr>LightGBM[2][3]</vt:lpstr>
      <vt:lpstr>DimBoost[4][5]</vt:lpstr>
      <vt:lpstr>PowerPoint 演示文稿</vt:lpstr>
      <vt:lpstr>PowerPoint 演示文稿</vt:lpstr>
      <vt:lpstr>GPU-GBDT[6]</vt:lpstr>
      <vt:lpstr>PowerPoint 演示文稿</vt:lpstr>
      <vt:lpstr>Outline</vt:lpstr>
      <vt:lpstr>Assumption</vt:lpstr>
      <vt:lpstr>Assumption</vt:lpstr>
      <vt:lpstr>Cache Friendly Data Orgnization</vt:lpstr>
      <vt:lpstr>Training data access</vt:lpstr>
      <vt:lpstr>Sequential Scan on the Instance Set</vt:lpstr>
      <vt:lpstr>Block-based Data Orgnization and Parallelsim</vt:lpstr>
      <vt:lpstr>PowerPoint 演示文稿</vt:lpstr>
      <vt:lpstr>Block Dynamic Scheduling in Shared Memory systems</vt:lpstr>
      <vt:lpstr>Distributed Model Rotation</vt:lpstr>
      <vt:lpstr>Pipelining and Timer Control in Distributed Systems</vt:lpstr>
      <vt:lpstr>More to consider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pb</dc:creator>
  <cp:lastModifiedBy>pb</cp:lastModifiedBy>
  <cp:revision>47</cp:revision>
  <dcterms:created xsi:type="dcterms:W3CDTF">2018-09-19T15:35:35Z</dcterms:created>
  <dcterms:modified xsi:type="dcterms:W3CDTF">2018-09-19T15:35:35Z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