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F5B6BF-C27C-40FB-934D-1CD75C867E9E}">
  <a:tblStyle styleId="{E0F5B6BF-C27C-40FB-934D-1CD75C867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f1b7fe26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4ef1b7fe26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f1b7fe26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f1b7fe26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f1b7fe26_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f1b7fe26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f1b7fe26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ef1b7fe26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f1b7fe26_1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ef1b7fe26_19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f1b7fe26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ef1b7fe26_17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f1b7fe2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ef1b7fe26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ef1b7fe26_2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ef1b7fe26_2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7330931" y="4141643"/>
            <a:ext cx="1814539" cy="1001513"/>
          </a:xfrm>
          <a:custGeom>
            <a:rect b="b" l="l" r="r" t="t"/>
            <a:pathLst>
              <a:path extrusionOk="0" h="1534886" w="2296885">
                <a:moveTo>
                  <a:pt x="696685" y="0"/>
                </a:moveTo>
                <a:lnTo>
                  <a:pt x="0" y="1534886"/>
                </a:lnTo>
                <a:lnTo>
                  <a:pt x="2296885" y="1534886"/>
                </a:lnTo>
                <a:lnTo>
                  <a:pt x="2296885" y="10886"/>
                </a:lnTo>
                <a:lnTo>
                  <a:pt x="696685" y="0"/>
                </a:lnTo>
                <a:close/>
              </a:path>
            </a:pathLst>
          </a:cu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1" y="4141643"/>
            <a:ext cx="7688395" cy="1003228"/>
          </a:xfrm>
          <a:custGeom>
            <a:rect b="b" l="l" r="r" t="t"/>
            <a:pathLst>
              <a:path extrusionOk="0" h="1567543" w="9732146">
                <a:moveTo>
                  <a:pt x="9720943" y="0"/>
                </a:moveTo>
                <a:lnTo>
                  <a:pt x="9013371" y="1567543"/>
                </a:lnTo>
                <a:lnTo>
                  <a:pt x="0" y="1567543"/>
                </a:lnTo>
                <a:lnTo>
                  <a:pt x="0" y="0"/>
                </a:lnTo>
                <a:lnTo>
                  <a:pt x="130628" y="0"/>
                </a:lnTo>
                <a:lnTo>
                  <a:pt x="9710057" y="0"/>
                </a:lnTo>
                <a:lnTo>
                  <a:pt x="9732146" y="26753"/>
                </a:lnTo>
                <a:lnTo>
                  <a:pt x="9720943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526774" y="4152886"/>
            <a:ext cx="6617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26774" y="568700"/>
            <a:ext cx="8073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2732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26774" y="-546653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21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>
  <p:cSld name="图片与标题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800"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4.jpg"/><Relationship Id="rId5" Type="http://schemas.openxmlformats.org/officeDocument/2006/relationships/image" Target="../media/image17.jpg"/><Relationship Id="rId6" Type="http://schemas.openxmlformats.org/officeDocument/2006/relationships/image" Target="../media/image2.jpg"/><Relationship Id="rId7" Type="http://schemas.openxmlformats.org/officeDocument/2006/relationships/image" Target="../media/image19.jpg"/><Relationship Id="rId8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8" y="732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latin typeface="Calibri"/>
                <a:ea typeface="Calibri"/>
                <a:cs typeface="Calibri"/>
                <a:sym typeface="Calibri"/>
              </a:rPr>
              <a:t>Gradient Boosting Tree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554175" y="4399575"/>
            <a:ext cx="6849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526724" y="4149336"/>
            <a:ext cx="6617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 sz="2400"/>
              <a:t>Gradient Boosting Tree Algorithm</a:t>
            </a:r>
            <a:endParaRPr sz="240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89325" y="518775"/>
            <a:ext cx="4211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descr="boostingtree"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33" y="568642"/>
            <a:ext cx="3793331" cy="17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26733" y="2519363"/>
            <a:ext cx="4073843" cy="15225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Tree: learn f</a:t>
            </a:r>
            <a:r>
              <a:rPr b="0" baseline="-2500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0" baseline="-2500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as a tree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stage-wise and train on the previous residual at the next step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general loss function to guide the tree split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second order gradient approximation on loss function to calculate the score function and optimal weight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76" y="2489835"/>
            <a:ext cx="1895475" cy="2709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5187616" y="700516"/>
            <a:ext cx="3288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100" u="none" cap="none" strike="noStrike">
                <a:solidFill>
                  <a:srgbClr val="000000"/>
                </a:solidFill>
              </a:rPr>
              <a:t>Major Challenges of GBT training</a:t>
            </a:r>
            <a:endParaRPr b="1" i="0" sz="11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bounded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Irregular memory access pattern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 to vectorize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scalability if not well designed for parallelism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225899" y="2157250"/>
            <a:ext cx="35838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100" u="none" cap="none" strike="noStrike">
                <a:solidFill>
                  <a:srgbClr val="000000"/>
                </a:solidFill>
              </a:rPr>
              <a:t>Our solution:</a:t>
            </a:r>
            <a:endParaRPr b="1" i="0" sz="11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Organize data as block and use block as the basic unit for parallelism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data and model parallelism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block size and parallelism type according to the input data matrix shape to achieve optimal performance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526774" y="4152886"/>
            <a:ext cx="66174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Applications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676" y="220031"/>
            <a:ext cx="1921197" cy="153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50" y="269474"/>
            <a:ext cx="1975576" cy="14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925" y="417915"/>
            <a:ext cx="2904851" cy="114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683" y="2204664"/>
            <a:ext cx="1518700" cy="13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712825" y="1734950"/>
            <a:ext cx="2136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Higgs boson 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291550" y="1757000"/>
            <a:ext cx="1244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Credit scoring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753688" y="1734950"/>
            <a:ext cx="2013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Computer-aided diagnosis of lung nodule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917763" y="3685950"/>
            <a:ext cx="1755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Eye pupil localization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5072" y="2259163"/>
            <a:ext cx="1575175" cy="13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3995000" y="3742950"/>
            <a:ext cx="1921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 Travel time prediction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3038" y="2278819"/>
            <a:ext cx="1575175" cy="1500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6973050" y="3742950"/>
            <a:ext cx="1853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MicroRNA</a:t>
            </a:r>
            <a:r>
              <a:rPr lang="zh-CN">
                <a:latin typeface="Calibri"/>
                <a:ea typeface="Calibri"/>
                <a:cs typeface="Calibri"/>
                <a:sym typeface="Calibri"/>
              </a:rPr>
              <a:t>-Disease Association prediction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526774" y="4229086"/>
            <a:ext cx="66174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Related Work</a:t>
            </a:r>
            <a:endParaRPr/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416575" y="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{E0F5B6BF-C27C-40FB-934D-1CD75C867E9E}</a:tableStyleId>
              </a:tblPr>
              <a:tblGrid>
                <a:gridCol w="2035200"/>
                <a:gridCol w="5018700"/>
                <a:gridCol w="465900"/>
                <a:gridCol w="765375"/>
              </a:tblGrid>
              <a:tr h="2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800"/>
                        <a:t>Application classification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800"/>
                        <a:t>Title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800"/>
                        <a:t>Year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800"/>
                        <a:t>Reference No.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8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particle identification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Boosted decision trees as an alternative to artificial neural networks for particle identification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2005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[1]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8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Phone duration modeling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Phone duration modeling using gradient tree boosting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2007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[2]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8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insurance loss cost modeling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Gradient boosting trees for auto insurance loss cost modeling and prediction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[3]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Mobility management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Smart City Mobility Application—Gradient Boosting Trees for Mobility Prediction and Analysis Based on Crowdsourced Data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[4]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Higgs boson classification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Higgs Boson Discovery with Boosted Trees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[5]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8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freeway travel time prediction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A gradient boosting method to improve travel time prediction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[6]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Quantitative structure–activity relationship models in pharmacy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Extreme Gradient Boosting as a Method for Quantitative Structure–Activity Relationships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[7]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Eye pupil localization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An accurate eye pupil localization approach based on adaptive gradient boosting decision tree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[8]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credit scoring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A boosted decision tree approach using Bayesian hyper-parameter optimization for credit scoring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[9]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MiRNA-Disease Association prediction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EGBMMDA: Extreme Gradient Boosting Machine for MiRNA-Disease Association prediction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[10]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commercial building energy consumption prediction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Gradient boosting machine for modeling the energy consumption of commercial buildings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[11]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8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computer-aided diagnosis system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Computer-aided diagnosis of lung nodule using gradient tree boosting and Bayesian optimization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2018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[12]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641159" y="156119"/>
            <a:ext cx="782621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11487" y="4451116"/>
            <a:ext cx="3770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Bottleneck Analysis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71700" y="2207025"/>
            <a:ext cx="84366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BuildHist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b="1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EvaluateSplit</a:t>
            </a: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b="1"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ApplySplit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are three core functions.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Exponential growth of execution time are all observed over the tree depth, or linear to number of leaves.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2250" lvl="0" marL="215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EvaluateSplit and ApplySplit should be proportional to number of leaves. 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22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BuildHist, the number of memory R/W is linearly 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proportional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 the number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of tree depth. The execution time should ideally keep linear over tree depth.  However</a:t>
            </a: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both XGBoost and LightGBM have exponential growth observed. 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22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BuildHist occupies 90% time for LightGBM, 60% time for XGBoost at tree depth 8. At depth 16, these numbers go to 60% and </a:t>
            </a: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70% .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Reasons: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22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Frequent </a:t>
            </a: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thread synchronization. Both XGBoost and LightGBM apply OpenMP in parallelizing BuildHist inside one leaf, therefore the n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umber of threads synchronization are proportional to the numbers of leaves.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22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Random access to intermediate model data, and the size of data increases proportional to the numbers of leaves.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0" name="Google Shape;180;p30" title="图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00" y="91350"/>
            <a:ext cx="3537000" cy="211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 title="图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075" y="156125"/>
            <a:ext cx="3398799" cy="205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641159" y="156119"/>
            <a:ext cx="7826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52401" y="4333250"/>
            <a:ext cx="8325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zh-C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ptimization: </a:t>
            </a:r>
            <a:r>
              <a:rPr b="0" i="0" lang="zh-C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Number of Thread Synchronization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6" y="454116"/>
            <a:ext cx="2163225" cy="5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3455099" y="1834564"/>
            <a:ext cx="54618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GBT has </a:t>
            </a:r>
            <a:r>
              <a:rPr i="0" lang="zh-C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tree growth methods: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Level-wise growth: nodes in the same level are all selected 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BuildHist</a:t>
            </a:r>
            <a:r>
              <a:rPr i="0" lang="zh-C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Leaf-wise growth: </a:t>
            </a:r>
            <a:r>
              <a:rPr i="0" lang="zh-C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node with the largest loss_chg is selected </a:t>
            </a:r>
            <a:endParaRPr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 </a:t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Level-wise growth: 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9849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i="0" lang="zh-C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in the same level can run BuildHist in parallel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9849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zh-CN" sz="1100">
                <a:latin typeface="Times New Roman"/>
                <a:ea typeface="Times New Roman"/>
                <a:cs typeface="Times New Roman"/>
                <a:sym typeface="Times New Roman"/>
              </a:rPr>
              <a:t>control task granularity by splitting nodes into groups</a:t>
            </a:r>
            <a:endParaRPr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Leaf-wise growth: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9849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0" lang="zh-C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top </a:t>
            </a:r>
            <a:r>
              <a:rPr i="0" lang="zh-C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nodes with largest loss_chg </a:t>
            </a:r>
            <a:r>
              <a:rPr lang="zh-CN" sz="1100">
                <a:latin typeface="Times New Roman"/>
                <a:ea typeface="Times New Roman"/>
                <a:cs typeface="Times New Roman"/>
                <a:sym typeface="Times New Roman"/>
              </a:rPr>
              <a:t>each time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lang="zh-C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Mixmode of data parallelism and model parallelism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9849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data parallelism with thread local model replicas when node number is small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9849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model parallelism when node number is larger than thread number and support to remove OpenMP loop barrier by node level scheduling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Times New Roman"/>
                <a:ea typeface="Times New Roman"/>
                <a:cs typeface="Times New Roman"/>
                <a:sym typeface="Times New Roman"/>
              </a:rPr>
              <a:t>achieve the same convergence rate and even better at some dataset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1" title="图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500" y="79925"/>
            <a:ext cx="2757225" cy="18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850" y="79925"/>
            <a:ext cx="2694024" cy="18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641150" y="2011625"/>
            <a:ext cx="1899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>
                <a:latin typeface="Calibri"/>
                <a:ea typeface="Calibri"/>
                <a:cs typeface="Calibri"/>
                <a:sym typeface="Calibri"/>
              </a:rPr>
              <a:t>Level-wise growth with NodeBlockSize=2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641150" y="3125050"/>
            <a:ext cx="1899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Calibri"/>
                <a:ea typeface="Calibri"/>
                <a:cs typeface="Calibri"/>
                <a:sym typeface="Calibri"/>
              </a:rPr>
              <a:t>Leaf-wise growth with NodeBlockSize=2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641150" y="230300"/>
            <a:ext cx="1899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Calibri"/>
                <a:ea typeface="Calibri"/>
                <a:cs typeface="Calibri"/>
                <a:sym typeface="Calibri"/>
              </a:rPr>
              <a:t>Level-wise growth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641150" y="987188"/>
            <a:ext cx="1899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Calibri"/>
                <a:ea typeface="Calibri"/>
                <a:cs typeface="Calibri"/>
                <a:sym typeface="Calibri"/>
              </a:rPr>
              <a:t>Leaf-wise growth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99" y="1220923"/>
            <a:ext cx="2694019" cy="73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31"/>
          <p:cNvGrpSpPr/>
          <p:nvPr/>
        </p:nvGrpSpPr>
        <p:grpSpPr>
          <a:xfrm>
            <a:off x="226775" y="2248936"/>
            <a:ext cx="2973494" cy="789839"/>
            <a:chOff x="226775" y="2248936"/>
            <a:chExt cx="2973494" cy="789839"/>
          </a:xfrm>
        </p:grpSpPr>
        <p:pic>
          <p:nvPicPr>
            <p:cNvPr id="198" name="Google Shape;19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6775" y="2248936"/>
              <a:ext cx="2973494" cy="55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00062" y="2843450"/>
              <a:ext cx="598675" cy="195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0" name="Google Shape;200;p31"/>
            <p:cNvCxnSpPr/>
            <p:nvPr/>
          </p:nvCxnSpPr>
          <p:spPr>
            <a:xfrm flipH="1">
              <a:off x="1803950" y="2757475"/>
              <a:ext cx="63600" cy="134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31"/>
            <p:cNvCxnSpPr/>
            <p:nvPr/>
          </p:nvCxnSpPr>
          <p:spPr>
            <a:xfrm>
              <a:off x="1900225" y="2759100"/>
              <a:ext cx="32700" cy="132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D9D9D9">
                  <a:alpha val="50000"/>
                </a:srgbClr>
              </a:outerShdw>
            </a:effectLst>
          </p:spPr>
        </p:cxnSp>
        <p:cxnSp>
          <p:nvCxnSpPr>
            <p:cNvPr id="202" name="Google Shape;202;p31"/>
            <p:cNvCxnSpPr/>
            <p:nvPr/>
          </p:nvCxnSpPr>
          <p:spPr>
            <a:xfrm flipH="1">
              <a:off x="2060425" y="2759100"/>
              <a:ext cx="37500" cy="1356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D9D9D9">
                  <a:alpha val="50000"/>
                </a:srgbClr>
              </a:outerShdw>
            </a:effectLst>
          </p:spPr>
        </p:cxnSp>
        <p:cxnSp>
          <p:nvCxnSpPr>
            <p:cNvPr id="203" name="Google Shape;203;p31"/>
            <p:cNvCxnSpPr/>
            <p:nvPr/>
          </p:nvCxnSpPr>
          <p:spPr>
            <a:xfrm>
              <a:off x="2127325" y="2755825"/>
              <a:ext cx="58800" cy="138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D9D9D9">
                  <a:alpha val="50000"/>
                </a:srgbClr>
              </a:outerShdw>
            </a:effectLst>
          </p:spPr>
        </p:cxnSp>
      </p:grpSp>
      <p:grpSp>
        <p:nvGrpSpPr>
          <p:cNvPr id="204" name="Google Shape;204;p31"/>
          <p:cNvGrpSpPr/>
          <p:nvPr/>
        </p:nvGrpSpPr>
        <p:grpSpPr>
          <a:xfrm>
            <a:off x="112387" y="3387250"/>
            <a:ext cx="3337587" cy="738600"/>
            <a:chOff x="112387" y="3387250"/>
            <a:chExt cx="3337587" cy="738600"/>
          </a:xfrm>
        </p:grpSpPr>
        <p:pic>
          <p:nvPicPr>
            <p:cNvPr id="205" name="Google Shape;205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12387" y="3387250"/>
              <a:ext cx="3337587" cy="738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6" name="Google Shape;206;p31"/>
            <p:cNvCxnSpPr/>
            <p:nvPr/>
          </p:nvCxnSpPr>
          <p:spPr>
            <a:xfrm>
              <a:off x="2565200" y="3693675"/>
              <a:ext cx="66300" cy="110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D9D9D9">
                  <a:alpha val="50000"/>
                </a:srgbClr>
              </a:outerShdw>
            </a:effectLst>
          </p:spPr>
        </p:cxnSp>
        <p:sp>
          <p:nvSpPr>
            <p:cNvPr id="207" name="Google Shape;207;p31"/>
            <p:cNvSpPr/>
            <p:nvPr/>
          </p:nvSpPr>
          <p:spPr>
            <a:xfrm rot="8367651">
              <a:off x="2664861" y="3757138"/>
              <a:ext cx="60003" cy="119811"/>
            </a:xfrm>
            <a:prstGeom prst="moon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 rot="8550068">
              <a:off x="2079778" y="3741540"/>
              <a:ext cx="60124" cy="119827"/>
            </a:xfrm>
            <a:prstGeom prst="moon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31"/>
            <p:cNvCxnSpPr/>
            <p:nvPr/>
          </p:nvCxnSpPr>
          <p:spPr>
            <a:xfrm flipH="1">
              <a:off x="2089440" y="3699603"/>
              <a:ext cx="53700" cy="828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641159" y="156119"/>
            <a:ext cx="7826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141951" y="4311075"/>
            <a:ext cx="8325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zh-C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ptimization: </a:t>
            </a: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Friendly Random Memory Access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322625" y="386950"/>
            <a:ext cx="44604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operation in BuildHist:</a:t>
            </a:r>
            <a:b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 as the relation between nodeid and rowid dynamically changes when the tree grows.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Block based data organization</a:t>
            </a:r>
            <a:b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GHSum is a 3-D matrix &lt;node</a:t>
            </a:r>
            <a:r>
              <a:rPr i="1"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feature</a:t>
            </a:r>
            <a:r>
              <a:rPr i="1"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bin</a:t>
            </a:r>
            <a:r>
              <a:rPr i="1"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, organized by BLOCKS, small 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cubes with a continuous memory layout.</a:t>
            </a:r>
            <a:b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size is configurable to control the size of memory region of continuous writes, to make the write cache friendly.</a:t>
            </a:r>
            <a:b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BLOCKS(cubes) in GHSum is the basic unit for parallelism, updates without conflicts.</a:t>
            </a:r>
            <a:b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Experiment: on synset (100 features), leaf-wise, max 256 leaves</a:t>
            </a:r>
            <a:b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with different block configurations has 0.75x-3.64x speedup over the one with (node_block_size=1, feature_block_size=1)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2" title="图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13" y="2340500"/>
            <a:ext cx="2920224" cy="18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37" y="539219"/>
            <a:ext cx="2957976" cy="164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7000" y="2919925"/>
            <a:ext cx="2839675" cy="21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641159" y="156119"/>
            <a:ext cx="782621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10475" y="4383150"/>
            <a:ext cx="6327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Evaluation - Shared Memory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242026" y="2426775"/>
            <a:ext cx="2886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1) Level-wise growth: block .vs. xgboost-hist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●"/>
            </a:pP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achieve 1.6x~17x speedup on four different datasets, </a:t>
            </a: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Microsoft Yahei"/>
              <a:buChar char="●"/>
            </a:pPr>
            <a:r>
              <a:rPr lang="zh-CN" sz="110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parallelism is faster in shallow tree depth, model parallelism wins in deep tree</a:t>
            </a:r>
            <a:endParaRPr sz="11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3" title="图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39352"/>
            <a:ext cx="3052437" cy="188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 title="图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437" y="539352"/>
            <a:ext cx="3052437" cy="188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 title="图表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250" y="539350"/>
            <a:ext cx="3052425" cy="18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3444800" y="2426775"/>
            <a:ext cx="4602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2) Leaf-wise growth: block .vs. xgboost-hist .vs. lightgbm</a:t>
            </a:r>
            <a:endParaRPr b="0" i="0" sz="11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Char char="●"/>
            </a:pPr>
            <a:r>
              <a:rPr lang="zh-CN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achieve 1.6x~11x speedup over xgboost-hist,1.2x~3.4x speedup over lightgbm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Microsoft Yahei"/>
              <a:buChar char="●"/>
            </a:pPr>
            <a:r>
              <a:rPr lang="zh-CN" sz="110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mixmode with &lt;data parallelism, asynchronized model parallelism, data parallelism&gt; wins</a:t>
            </a:r>
            <a:endParaRPr sz="11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310475" y="3522325"/>
            <a:ext cx="66405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notes: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yfcc: xgboost-hist run out-of-mem in depth 10, lightgbm run out-of-mem in depth 12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526774" y="4152886"/>
            <a:ext cx="66174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526774" y="568700"/>
            <a:ext cx="80739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[1] Roe, B.P., Yang, H.J., Zhu, J., Liu, Y., Stancu, I. and McGregor, G., 2005. Boosted decision trees as an alternative to artificial neural networks for particle identification. Nuclear Instruments and Methods in Physics Research Section A: Accelerators, Spectrometers, Detectors and Associated Equipment, 543(2-3), pp.577-584.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[2] </a:t>
            </a:r>
            <a:r>
              <a:rPr lang="zh-CN" sz="800"/>
              <a:t>Yamagishi, J., Kawai, H. and Kobayashi, T., 2008. Phone duration modeling using gradient tree boosting. Speech Communication, 50(5), pp.405-415.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[3] </a:t>
            </a:r>
            <a:r>
              <a:rPr lang="zh-CN" sz="800"/>
              <a:t>Guelman, L., 2012. Gradient boosting trees for auto insurance loss cost modeling and prediction. Expert Systems with Applications, 39(3), pp.3659-3667.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[4] </a:t>
            </a:r>
            <a:r>
              <a:rPr lang="zh-CN" sz="800"/>
              <a:t>Semanjski, I. and Gautama, S., 2015. Smart city mobility application—gradient boosting trees for mobility prediction and analysis based on crowdsourced data. Sensors, 15(7), pp.15974-15987.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[5] </a:t>
            </a:r>
            <a:r>
              <a:rPr lang="zh-CN" sz="800"/>
              <a:t>Chen, T. and He, T., 2015, August. Higgs boson discovery with boosted trees. In NIPS 2014 Workshop on High-energy Physics and Machine Learning (pp. 69-80).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[6] </a:t>
            </a:r>
            <a:r>
              <a:rPr lang="zh-CN" sz="800"/>
              <a:t>Zhang, Y. and Haghani, A., 2015. A gradient boosting method to improve travel time prediction. Transportation Research Part C: Emerging Technologies, 58, pp.308-324.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[7] </a:t>
            </a:r>
            <a:r>
              <a:rPr lang="zh-CN" sz="800"/>
              <a:t>Sheridan, R.P., Wang, W.M., Liaw, A., Ma, J. and Gifford, E.M., 2016. Extreme gradient boosting as a method for quantitative structure–activity relationships. Journal of chemical information and modeling, 56(12), pp.2353-2360.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[8] </a:t>
            </a:r>
            <a:r>
              <a:rPr lang="zh-CN" sz="800"/>
              <a:t>Tian, D., He, G., Wu, J., Chen, H. and Jiang, Y., 2016, November. An accurate eye pupil localization approach based on adaptive gradient boosting decision tree. In Visual Communications and Image Processing (VCIP), 2016 (pp. 1-4). IEEE.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[9] </a:t>
            </a:r>
            <a:r>
              <a:rPr lang="zh-CN" sz="800"/>
              <a:t>Xia, Y., Liu, C., Li, Y. and Liu, N., 2017. A boosted decision tree approach using Bayesian hyper-parameter optimization for credit scoring. Expert Systems with Applications, 78, pp.225-241.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[10] </a:t>
            </a:r>
            <a:r>
              <a:rPr lang="zh-CN" sz="800"/>
              <a:t>Chen, X., Huang, L., Xie, D. and Zhao, Q., 2018. Egbmmda: extreme gradient boosting machine for mirna-disease association prediction. Cell death &amp; disease, 9(1), p.3.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00"/>
              <a:t>[11] </a:t>
            </a:r>
            <a:r>
              <a:rPr lang="zh-CN" sz="800"/>
              <a:t>Touzani, S., Granderson, J. and Fernandes, S., 2018. Gradient boosting machine for modeling the energy consumption of commercial buildings. Energy and Buildings, 158, pp.1533-1543.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800"/>
              <a:t>[12] </a:t>
            </a:r>
            <a:r>
              <a:rPr lang="zh-CN" sz="800"/>
              <a:t>Nishio, M., Nishizawa, M., Sugiyama, O., Kojima, R., Yakami, M., Kuroda, T. and Togashi, K., 2018. Computer-aided diagnosis of lung nodule using gradient tree boosting and Bayesian optimization. PloS one, 13(4), p.e0195875.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