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3"/>
  </p:sldMasterIdLst>
  <p:notesMasterIdLst>
    <p:notesMasterId r:id="rId7"/>
  </p:notesMasterIdLst>
  <p:sldIdLst>
    <p:sldId id="256" r:id="rId4"/>
    <p:sldId id="308" r:id="rId5"/>
    <p:sldId id="276" r:id="rId6"/>
    <p:sldId id="335" r:id="rId8"/>
    <p:sldId id="344" r:id="rId9"/>
    <p:sldId id="366" r:id="rId10"/>
    <p:sldId id="346" r:id="rId11"/>
    <p:sldId id="349" r:id="rId12"/>
    <p:sldId id="338" r:id="rId13"/>
    <p:sldId id="339" r:id="rId14"/>
    <p:sldId id="350" r:id="rId15"/>
    <p:sldId id="367" r:id="rId16"/>
    <p:sldId id="351" r:id="rId17"/>
    <p:sldId id="352" r:id="rId18"/>
    <p:sldId id="353" r:id="rId19"/>
    <p:sldId id="368" r:id="rId20"/>
    <p:sldId id="355" r:id="rId21"/>
    <p:sldId id="356" r:id="rId22"/>
    <p:sldId id="357" r:id="rId23"/>
    <p:sldId id="358" r:id="rId24"/>
    <p:sldId id="360" r:id="rId25"/>
    <p:sldId id="361" r:id="rId26"/>
    <p:sldId id="369" r:id="rId27"/>
    <p:sldId id="362" r:id="rId28"/>
    <p:sldId id="364" r:id="rId29"/>
    <p:sldId id="370" r:id="rId30"/>
    <p:sldId id="347" r:id="rId31"/>
    <p:sldId id="348" r:id="rId32"/>
    <p:sldId id="3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9788" autoAdjust="0"/>
  </p:normalViewPr>
  <p:slideViewPr>
    <p:cSldViewPr snapToGrid="0">
      <p:cViewPr varScale="1">
        <p:scale>
          <a:sx n="119" d="100"/>
          <a:sy n="119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19C-2B95-4317-8E53-77879C4CB1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7E17-D931-4E6F-808D-3F04879476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8107E17-D931-4E6F-808D-3F04879476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1. why hard to explain?</a:t>
            </a:r>
            <a:endParaRPr lang="x-none" altLang="en-US"/>
          </a:p>
          <a:p>
            <a:pPr lvl="1"/>
            <a:r>
              <a:rPr lang="en-US">
                <a:sym typeface="+mn-ea"/>
              </a:rPr>
              <a:t>many trade-offs between effectiveness (contributions to converge) and efficiency (computational cost) of model updates</a:t>
            </a:r>
            <a:r>
              <a:rPr lang="x-none" altLang="en-US">
                <a:sym typeface="+mn-ea"/>
              </a:rPr>
              <a:t>.</a:t>
            </a:r>
            <a:endParaRPr lang="x-none" altLang="en-US"/>
          </a:p>
          <a:p>
            <a:pPr lvl="2"/>
            <a:r>
              <a:rPr lang="x-none" altLang="en-US">
                <a:sym typeface="+mn-ea"/>
              </a:rPr>
              <a:t>decrease the time complexity of the computation by introducing approximations.</a:t>
            </a:r>
            <a:endParaRPr lang="x-none" altLang="en-US"/>
          </a:p>
          <a:p>
            <a:pPr lvl="2"/>
            <a:r>
              <a:rPr lang="x-none" altLang="en-US">
                <a:sym typeface="+mn-ea"/>
              </a:rPr>
              <a:t>reduce the synchronization overhead by using an asynchronous parallel system working on a stale model.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improve model update efficiency at the cost of the model update effectiveness for convergence.</a:t>
            </a:r>
            <a:endParaRPr lang="x-none" altLang="en-US">
              <a:sym typeface="+mn-ea"/>
            </a:endParaRPr>
          </a:p>
          <a:p>
            <a:r>
              <a:rPr lang="x-none" altLang="en-US"/>
              <a:t>2. 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8107E17-D931-4E6F-808D-3F04879476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MCMC:</a:t>
            </a:r>
            <a:endParaRPr lang="x-none" altLang="en-US"/>
          </a:p>
          <a:p>
            <a:r>
              <a:rPr lang="x-none" altLang="en-US"/>
              <a:t>MCMC framework, samples can be drawn according to</a:t>
            </a:r>
            <a:endParaRPr lang="x-none" altLang="en-US"/>
          </a:p>
          <a:p>
            <a:r>
              <a:rPr lang="x-none" altLang="en-US"/>
              <a:t>the unknown posterior distribution by a carefully designed</a:t>
            </a:r>
            <a:endParaRPr lang="x-none" altLang="en-US"/>
          </a:p>
          <a:p>
            <a:r>
              <a:rPr lang="x-none" altLang="en-US"/>
              <a:t>transition function that visits the whole parameter space.</a:t>
            </a:r>
            <a:endParaRPr lang="x-none" altLang="en-US"/>
          </a:p>
          <a:p>
            <a:r>
              <a:rPr lang="x-none" altLang="en-US"/>
              <a:t>Gibbs sampling is one such design that visits the parameter</a:t>
            </a:r>
            <a:endParaRPr lang="x-none" altLang="en-US"/>
          </a:p>
          <a:p>
            <a:r>
              <a:rPr lang="x-none" altLang="en-US"/>
              <a:t>space from one dimension to the other. For each iteration,</a:t>
            </a:r>
            <a:endParaRPr lang="x-none" altLang="en-US"/>
          </a:p>
          <a:p>
            <a:r>
              <a:rPr lang="x-none" altLang="en-US"/>
              <a:t>it fixes all the states of other dimensions and only updates</a:t>
            </a:r>
            <a:endParaRPr lang="x-none" altLang="en-US"/>
          </a:p>
          <a:p>
            <a:r>
              <a:rPr lang="x-none" altLang="en-US"/>
              <a:t>the current visiting one.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8107E17-D931-4E6F-808D-3F04879476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https://dsc-spidal.github.io/harp/docs/programming/computation-models/</a:t>
            </a:r>
            <a:endParaRPr lang="en-US"/>
          </a:p>
          <a:p>
            <a:endParaRPr lang="en-US"/>
          </a:p>
          <a:p>
            <a:r>
              <a:rPr lang="x-none" altLang="en-US"/>
              <a:t>talk about the features of different approaches</a:t>
            </a:r>
            <a:endParaRPr lang="x-none" altLang="en-US"/>
          </a:p>
          <a:p>
            <a:r>
              <a:rPr lang="x-none" altLang="en-US"/>
              <a:t>why they use this approach</a:t>
            </a:r>
            <a:endParaRPr lang="x-none" altLang="en-US"/>
          </a:p>
          <a:p>
            <a:r>
              <a:rPr lang="x-none" altLang="en-US"/>
              <a:t>1. allreduce,  easy-to implement, easy to understand</a:t>
            </a:r>
            <a:endParaRPr lang="x-none" altLang="en-US"/>
          </a:p>
          <a:p>
            <a:r>
              <a:rPr lang="x-none" altLang="en-US"/>
              <a:t>2. no-sync, no synchronization overhead, easy to scale out, but at cost of model update effectivness</a:t>
            </a:r>
            <a:endParaRPr lang="x-none" altLang="en-US"/>
          </a:p>
          <a:p>
            <a:r>
              <a:rPr lang="x-none" altLang="en-US"/>
              <a:t>3. rotation, keep model update effective, at cost of synchronization overhead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8107E17-D931-4E6F-808D-3F04879476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select and evaluate on these Four trainers to show that </a:t>
            </a:r>
            <a:endParaRPr lang="x-none" altLang="en-US"/>
          </a:p>
          <a:p>
            <a:r>
              <a:rPr lang="x-none" altLang="en-US"/>
              <a:t>1. Sysstem design in perspective of parallel efficiency is important, which is overlooked in related works.</a:t>
            </a:r>
            <a:endParaRPr lang="x-none" altLang="en-US"/>
          </a:p>
          <a:p>
            <a:r>
              <a:rPr lang="x-none" altLang="en-US"/>
              <a:t>2. Rotation with optimization of reducing synchronization overhead, is proven to be a good solution.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8107E17-D931-4E6F-808D-3F04879476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8107E17-D931-4E6F-808D-3F04879476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573435-8487-43E9-88F0-26A5F345AD8F}" type="datetimeFigureOut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012BE-285D-4644-A9A6-9AB001C248D4}" type="slidenum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573435-8487-43E9-88F0-26A5F345AD8F}" type="datetimeFigureOut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012BE-285D-4644-A9A6-9AB001C248D4}" type="slidenum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573435-8487-43E9-88F0-26A5F345AD8F}" type="datetimeFigureOut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012BE-285D-4644-A9A6-9AB001C248D4}" type="slidenum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6225" y="6560185"/>
            <a:ext cx="1233805" cy="18161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AF012BE-285D-4644-A9A6-9AB001C248D4}" type="slidenum">
              <a:rPr lang="en-US" smtClean="0">
                <a:solidFill>
                  <a:srgbClr val="000000"/>
                </a:solidFill>
              </a:rPr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Signa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573435-8487-43E9-88F0-26A5F345AD8F}" type="datetimeFigureOut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012BE-285D-4644-A9A6-9AB001C248D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573435-8487-43E9-88F0-26A5F345AD8F}" type="datetimeFigureOut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012BE-285D-4644-A9A6-9AB001C248D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573435-8487-43E9-88F0-26A5F345AD8F}" type="datetimeFigureOut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012BE-285D-4644-A9A6-9AB001C248D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6225" y="6560185"/>
            <a:ext cx="1233805" cy="18161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AF012BE-285D-4644-A9A6-9AB001C248D4}" type="slidenum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Signa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336675"/>
            <a:ext cx="838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336675"/>
            <a:ext cx="838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HarpLDA+: Optimizing Latent Dirichlet Allocation for Parallel Efficiency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94418"/>
            <a:ext cx="6858000" cy="1655762"/>
          </a:xfrm>
        </p:spPr>
        <p:txBody>
          <a:bodyPr/>
          <a:lstStyle/>
          <a:p>
            <a:endParaRPr lang="en-US" sz="1200" b="1" smtClean="0"/>
          </a:p>
          <a:p>
            <a:r>
              <a:rPr lang="en-US" sz="1200" b="1" smtClean="0"/>
              <a:t>Bo Peng</a:t>
            </a:r>
            <a:r>
              <a:rPr lang="en-US" sz="1200" b="1" baseline="30000" smtClean="0">
                <a:solidFill>
                  <a:schemeClr val="accent4"/>
                </a:solidFill>
                <a:uFillTx/>
              </a:rPr>
              <a:t>1 </a:t>
            </a:r>
            <a:r>
              <a:rPr lang="en-US" sz="1200" b="1" smtClean="0">
                <a:sym typeface="+mn-ea"/>
              </a:rPr>
              <a:t>Bingjing Zhang</a:t>
            </a:r>
            <a:r>
              <a:rPr lang="en-US" sz="1200" b="1" baseline="30000" smtClean="0">
                <a:sym typeface="+mn-ea"/>
              </a:rPr>
              <a:t>1</a:t>
            </a:r>
            <a:r>
              <a:rPr lang="en-US" sz="1200" b="1" smtClean="0">
                <a:sym typeface="+mn-ea"/>
              </a:rPr>
              <a:t> Langshi Chen</a:t>
            </a:r>
            <a:r>
              <a:rPr lang="en-US" sz="1200" b="1" baseline="30000" smtClean="0">
                <a:sym typeface="+mn-ea"/>
              </a:rPr>
              <a:t>1</a:t>
            </a:r>
            <a:r>
              <a:rPr lang="en-US" sz="1200" b="1" smtClean="0">
                <a:sym typeface="+mn-ea"/>
              </a:rPr>
              <a:t> Mihai Avram</a:t>
            </a:r>
            <a:r>
              <a:rPr lang="en-US" sz="1200" b="1" baseline="30000" smtClean="0">
                <a:sym typeface="+mn-ea"/>
              </a:rPr>
              <a:t>1 </a:t>
            </a:r>
            <a:r>
              <a:rPr lang="en-US" sz="1200" b="1" smtClean="0">
                <a:sym typeface="+mn-ea"/>
              </a:rPr>
              <a:t>Robert Henschel</a:t>
            </a:r>
            <a:r>
              <a:rPr lang="en-US" sz="1200" b="1" baseline="30000" smtClean="0">
                <a:sym typeface="+mn-ea"/>
              </a:rPr>
              <a:t>2 </a:t>
            </a:r>
            <a:r>
              <a:rPr lang="en-US" sz="1200" b="1" smtClean="0">
                <a:sym typeface="+mn-ea"/>
              </a:rPr>
              <a:t>Craig Stewart</a:t>
            </a:r>
            <a:r>
              <a:rPr lang="en-US" sz="1200" b="1" baseline="30000" smtClean="0">
                <a:sym typeface="+mn-ea"/>
              </a:rPr>
              <a:t>2</a:t>
            </a:r>
            <a:endParaRPr lang="en-US" sz="1200" b="1" baseline="30000" smtClean="0">
              <a:sym typeface="+mn-ea"/>
            </a:endParaRPr>
          </a:p>
          <a:p>
            <a:r>
              <a:rPr lang="en-US" sz="1200" b="1" smtClean="0"/>
              <a:t>Shaojuan Zhu</a:t>
            </a:r>
            <a:r>
              <a:rPr lang="en-US" sz="1200" b="1" baseline="30000" smtClean="0"/>
              <a:t>3 </a:t>
            </a:r>
            <a:r>
              <a:rPr lang="en-US" sz="1200" b="1" smtClean="0"/>
              <a:t>Emily Mccallum</a:t>
            </a:r>
            <a:r>
              <a:rPr lang="en-US" sz="1200" b="1" baseline="30000" smtClean="0"/>
              <a:t>3 </a:t>
            </a:r>
            <a:r>
              <a:rPr lang="en-US" sz="1200" b="1" smtClean="0"/>
              <a:t>Lisa Smith</a:t>
            </a:r>
            <a:r>
              <a:rPr lang="en-US" sz="1200" b="1" baseline="30000" smtClean="0"/>
              <a:t>3 </a:t>
            </a:r>
            <a:r>
              <a:rPr lang="en-US" sz="1200" b="1" smtClean="0"/>
              <a:t>Tom Zahniser</a:t>
            </a:r>
            <a:r>
              <a:rPr lang="en-US" sz="1200" b="1" baseline="30000" smtClean="0"/>
              <a:t>3 </a:t>
            </a:r>
            <a:r>
              <a:rPr lang="en-US" sz="1200" b="1" smtClean="0"/>
              <a:t>Jon Omer</a:t>
            </a:r>
            <a:r>
              <a:rPr lang="en-US" sz="1200" b="1" baseline="30000" smtClean="0"/>
              <a:t>3 </a:t>
            </a:r>
            <a:r>
              <a:rPr lang="en-US" sz="1200" b="1" smtClean="0"/>
              <a:t>Judy Qiu</a:t>
            </a:r>
            <a:r>
              <a:rPr lang="en-US" sz="1200" b="1" baseline="30000" smtClean="0"/>
              <a:t>1</a:t>
            </a:r>
            <a:endParaRPr lang="en-US" sz="1200" b="1" baseline="30000" smtClean="0"/>
          </a:p>
          <a:p>
            <a:endParaRPr lang="en-US" sz="1200" b="1" baseline="30000" smtClean="0"/>
          </a:p>
          <a:p>
            <a:r>
              <a:rPr lang="en-US" sz="1200" b="1" baseline="30000" smtClean="0"/>
              <a:t>1</a:t>
            </a:r>
            <a:r>
              <a:rPr lang="en-US" sz="1200" b="1" smtClean="0"/>
              <a:t>School of Informatics and Computing, Indiana University</a:t>
            </a:r>
            <a:endParaRPr lang="en-US" sz="1200" b="1" smtClean="0"/>
          </a:p>
          <a:p>
            <a:r>
              <a:rPr lang="en-US" sz="1200" b="1" baseline="30000" smtClean="0"/>
              <a:t>2</a:t>
            </a:r>
            <a:r>
              <a:rPr lang="en-US" sz="1200" b="1" smtClean="0"/>
              <a:t>UITS, Indiana University</a:t>
            </a:r>
            <a:endParaRPr lang="en-US" sz="1200" b="1" smtClean="0"/>
          </a:p>
          <a:p>
            <a:r>
              <a:rPr lang="en-US" sz="1200" b="1" baseline="30000" smtClean="0"/>
              <a:t>3</a:t>
            </a:r>
            <a:r>
              <a:rPr lang="en-US" sz="1200" b="1" smtClean="0"/>
              <a:t>Intel Corporation</a:t>
            </a:r>
            <a:endParaRPr lang="en-US" sz="1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Optimizing </a:t>
            </a:r>
            <a:r>
              <a:rPr lang="x-none" altLang="en-US">
                <a:sym typeface="+mn-ea"/>
              </a:rPr>
              <a:t>Access to </a:t>
            </a:r>
            <a:r>
              <a:rPr lang="x-none" altLang="en-US"/>
              <a:t>Share Model </a:t>
            </a:r>
            <a:endParaRPr lang="x-none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1869440"/>
            <a:ext cx="4097655" cy="3440430"/>
          </a:xfrm>
          <a:prstGeom prst="rect">
            <a:avLst/>
          </a:prstGeom>
        </p:spPr>
      </p:pic>
      <p:sp>
        <p:nvSpPr>
          <p:cNvPr id="17" name="Content Placeholder 16"/>
          <p:cNvSpPr/>
          <p:nvPr>
            <p:ph sz="quarter" idx="4"/>
          </p:nvPr>
        </p:nvSpPr>
        <p:spPr>
          <a:xfrm>
            <a:off x="4055745" y="1640840"/>
            <a:ext cx="5047615" cy="39725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AllReduce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works on a stale model </a:t>
            </a:r>
            <a:endParaRPr lang="en-US"/>
          </a:p>
          <a:p>
            <a:pPr lvl="1"/>
            <a:r>
              <a:rPr lang="en-US"/>
              <a:t>synchronization on model replicas. </a:t>
            </a:r>
            <a:endParaRPr lang="en-US"/>
          </a:p>
          <a:p>
            <a:r>
              <a:rPr lang="x-none" altLang="en-US" b="1">
                <a:solidFill>
                  <a:srgbClr val="FF0000"/>
                </a:solidFill>
              </a:rPr>
              <a:t>No-</a:t>
            </a:r>
            <a:r>
              <a:rPr lang="en-US" b="1">
                <a:solidFill>
                  <a:srgbClr val="FF0000"/>
                </a:solidFill>
              </a:rPr>
              <a:t>sync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local replicas</a:t>
            </a:r>
            <a:endParaRPr lang="en-US"/>
          </a:p>
          <a:p>
            <a:pPr lvl="1"/>
            <a:r>
              <a:rPr lang="en-US"/>
              <a:t>synchronizes </a:t>
            </a:r>
            <a:r>
              <a:rPr lang="x-none" altLang="en-US"/>
              <a:t>i</a:t>
            </a:r>
            <a:r>
              <a:rPr lang="en-US"/>
              <a:t>n a best effort through a group of parameter servers.</a:t>
            </a:r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Rotation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distributed model partitions</a:t>
            </a:r>
            <a:endParaRPr lang="en-US"/>
          </a:p>
          <a:p>
            <a:pPr lvl="1"/>
            <a:r>
              <a:rPr lang="en-US"/>
              <a:t>partitions ‘rotate’ among the workers keeping model updates conflict free.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Optimizing Sampling Algorithm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345565"/>
            <a:ext cx="8380095" cy="4030345"/>
          </a:xfrm>
        </p:spPr>
        <p:txBody>
          <a:bodyPr/>
          <a:p>
            <a:r>
              <a:rPr lang="x-none" altLang="en-US"/>
              <a:t>Sampling process</a:t>
            </a:r>
            <a:endParaRPr lang="x-none" altLang="en-US"/>
          </a:p>
          <a:p>
            <a:pPr lvl="1"/>
            <a:r>
              <a:rPr lang="x-none" altLang="en-US"/>
              <a:t>first </a:t>
            </a:r>
            <a:r>
              <a:rPr lang="x-none" altLang="en-US">
                <a:solidFill>
                  <a:srgbClr val="FF0000"/>
                </a:solidFill>
              </a:rPr>
              <a:t>calculate </a:t>
            </a:r>
            <a:r>
              <a:rPr lang="x-none" altLang="en-US"/>
              <a:t>the probability of each event k</a:t>
            </a:r>
            <a:endParaRPr lang="x-none" altLang="en-US"/>
          </a:p>
          <a:p>
            <a:pPr lvl="1"/>
            <a:r>
              <a:rPr lang="x-none" altLang="en-US"/>
              <a:t>generate a random number and </a:t>
            </a:r>
            <a:r>
              <a:rPr lang="x-none" altLang="en-US">
                <a:solidFill>
                  <a:srgbClr val="FF0000"/>
                </a:solidFill>
              </a:rPr>
              <a:t>search </a:t>
            </a:r>
            <a:r>
              <a:rPr lang="x-none" altLang="en-US"/>
              <a:t>along the probabilities </a:t>
            </a:r>
            <a:endParaRPr lang="x-none" altLang="en-US"/>
          </a:p>
          <a:p>
            <a:r>
              <a:rPr lang="x-none" altLang="en-US"/>
              <a:t>SparseLDA</a:t>
            </a:r>
            <a:endParaRPr lang="x-none" altLang="en-US"/>
          </a:p>
          <a:p>
            <a:pPr lvl="1"/>
            <a:r>
              <a:rPr lang="x-none" altLang="en-US"/>
              <a:t>N,M is sparse, only none zero elements need in sampling</a:t>
            </a:r>
            <a:endParaRPr lang="x-none" altLang="en-US"/>
          </a:p>
          <a:p>
            <a:r>
              <a:rPr lang="x-none" altLang="en-US"/>
              <a:t>F+Tree</a:t>
            </a:r>
            <a:endParaRPr lang="x-none" altLang="en-US"/>
          </a:p>
          <a:p>
            <a:pPr lvl="1"/>
            <a:r>
              <a:rPr lang="x-none" altLang="en-US"/>
              <a:t>search with tree other than linearly</a:t>
            </a:r>
            <a:endParaRPr lang="x-none" altLang="en-US"/>
          </a:p>
          <a:p>
            <a:r>
              <a:rPr lang="x-none" altLang="en-US"/>
              <a:t>MH: </a:t>
            </a:r>
            <a:endParaRPr lang="x-none" altLang="en-US"/>
          </a:p>
          <a:p>
            <a:pPr lvl="1"/>
            <a:r>
              <a:rPr lang="x-none" altLang="en-US"/>
              <a:t>Alias Table to draw sample on fixed distribution in O(1)</a:t>
            </a:r>
            <a:endParaRPr lang="x-none" altLang="en-US"/>
          </a:p>
          <a:p>
            <a:pPr lvl="1"/>
            <a:r>
              <a:rPr lang="x-none" altLang="en-US"/>
              <a:t>Approximate by Metropolis Hasting sampling</a:t>
            </a:r>
            <a:endParaRPr lang="x-none" altLang="en-US"/>
          </a:p>
          <a:p>
            <a:r>
              <a:rPr lang="x-none" altLang="en-US"/>
              <a:t>UpdateDelay</a:t>
            </a:r>
            <a:endParaRPr lang="x-none" altLang="en-US"/>
          </a:p>
          <a:p>
            <a:pPr lvl="1"/>
            <a:r>
              <a:rPr lang="x-none" altLang="en-US"/>
              <a:t>delay all the updates</a:t>
            </a:r>
            <a:endParaRPr lang="x-non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185" y="1138555"/>
            <a:ext cx="484060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Outline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  <a:sym typeface="+mn-ea"/>
              </a:rPr>
              <a:t>Problem and Motivation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Large scale LDA training is challenging</a:t>
            </a:r>
            <a:endParaRPr lang="x-none" altLang="en-US"/>
          </a:p>
          <a:p>
            <a:r>
              <a:rPr lang="x-none" altLang="en-US">
                <a:solidFill>
                  <a:schemeClr val="tx1"/>
                </a:solidFill>
              </a:rPr>
              <a:t>Background</a:t>
            </a:r>
            <a:endParaRPr lang="x-none" altLang="en-US">
              <a:solidFill>
                <a:schemeClr val="tx1"/>
              </a:solidFill>
            </a:endParaRPr>
          </a:p>
          <a:p>
            <a:pPr lvl="1"/>
            <a:r>
              <a:rPr lang="x-none" altLang="en-US"/>
              <a:t>Parallel and distributed LDA algorithm</a:t>
            </a:r>
            <a:endParaRPr lang="x-none" altLang="en-US"/>
          </a:p>
          <a:p>
            <a:r>
              <a:rPr lang="x-none" altLang="en-US">
                <a:solidFill>
                  <a:schemeClr val="accent1"/>
                </a:solidFill>
              </a:rPr>
              <a:t>Our Approach</a:t>
            </a:r>
            <a:endParaRPr lang="x-none" altLang="en-US">
              <a:solidFill>
                <a:schemeClr val="accent1"/>
              </a:solidFill>
            </a:endParaRPr>
          </a:p>
          <a:p>
            <a:pPr lvl="1"/>
            <a:r>
              <a:rPr lang="x-none" altLang="en-US"/>
              <a:t>System design optimized for parallel efficiency</a:t>
            </a:r>
            <a:endParaRPr lang="x-none" altLang="en-US"/>
          </a:p>
          <a:p>
            <a:r>
              <a:rPr lang="x-none" altLang="en-US"/>
              <a:t>Experiments</a:t>
            </a:r>
            <a:endParaRPr lang="x-none" altLang="en-US"/>
          </a:p>
          <a:p>
            <a:pPr lvl="1"/>
            <a:r>
              <a:rPr lang="x-none" altLang="en-US"/>
              <a:t>Evaluation and validation</a:t>
            </a:r>
            <a:endParaRPr lang="x-none" altLang="en-US"/>
          </a:p>
          <a:p>
            <a:r>
              <a:rPr lang="x-none" altLang="en-US"/>
              <a:t>Conclusion</a:t>
            </a:r>
            <a:endParaRPr lang="x-none" altLang="en-US"/>
          </a:p>
          <a:p>
            <a:pPr lvl="1"/>
            <a:r>
              <a:rPr lang="x-none" altLang="en-US"/>
              <a:t>Contributions and insights learned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Our Approach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Sampling algorithm: </a:t>
            </a:r>
            <a:r>
              <a:rPr lang="x-none" altLang="en-US">
                <a:sym typeface="+mn-ea"/>
              </a:rPr>
              <a:t>SparseLDA </a:t>
            </a:r>
            <a:endParaRPr lang="x-none" altLang="en-US"/>
          </a:p>
          <a:p>
            <a:r>
              <a:rPr lang="x-none" altLang="en-US"/>
              <a:t>Synchronized design: </a:t>
            </a:r>
            <a:r>
              <a:rPr lang="en-US"/>
              <a:t>Rotation architecture </a:t>
            </a:r>
            <a:endParaRPr lang="en-US"/>
          </a:p>
          <a:p>
            <a:r>
              <a:rPr lang="x-none" altLang="en-US"/>
              <a:t>Focus on </a:t>
            </a:r>
            <a:r>
              <a:rPr lang="en-US"/>
              <a:t>reducing the synchronization overhead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Dynamic Scheduling in Shared Memory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320" y="1336675"/>
            <a:ext cx="4222115" cy="4038600"/>
          </a:xfrm>
        </p:spPr>
        <p:txBody>
          <a:bodyPr/>
          <a:p>
            <a:r>
              <a:rPr lang="x-none" altLang="en-US"/>
              <a:t>a low cost solution to remove synchronization overhead</a:t>
            </a:r>
            <a:endParaRPr lang="x-none" altLang="en-US"/>
          </a:p>
          <a:p>
            <a:r>
              <a:rPr lang="x-none" altLang="en-US"/>
              <a:t>number of partitions is larger than the number of threads,</a:t>
            </a:r>
            <a:endParaRPr lang="x-none" altLang="en-US"/>
          </a:p>
          <a:p>
            <a:r>
              <a:rPr lang="x-none" altLang="en-US"/>
              <a:t>always ‘free’ rows and columns avaliable when one thread finishes its current task.</a:t>
            </a: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80" y="1664335"/>
            <a:ext cx="3004185" cy="31553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Pipelining and Timer Control in Distributed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50" y="1336675"/>
            <a:ext cx="4248150" cy="4038600"/>
          </a:xfrm>
        </p:spPr>
        <p:txBody>
          <a:bodyPr/>
          <a:p>
            <a:r>
              <a:rPr lang="x-none" altLang="en-US"/>
              <a:t>Each sampler only works for the same period of time and then the samplers do synchronization all together.</a:t>
            </a:r>
            <a:endParaRPr lang="x-none" altLang="en-US"/>
          </a:p>
          <a:p>
            <a:r>
              <a:rPr lang="x-none" altLang="en-US"/>
              <a:t>They all use a </a:t>
            </a:r>
            <a:r>
              <a:rPr lang="x-none" altLang="en-US">
                <a:solidFill>
                  <a:srgbClr val="FF0000"/>
                </a:solidFill>
              </a:rPr>
              <a:t>timer </a:t>
            </a:r>
            <a:r>
              <a:rPr lang="x-none" altLang="en-US"/>
              <a:t>to control the synchronization point rather than waiting until all the blocks to finish.</a:t>
            </a:r>
            <a:endParaRPr lang="x-none" altLang="en-US"/>
          </a:p>
          <a:p>
            <a:r>
              <a:rPr lang="x-none" altLang="en-US">
                <a:sym typeface="+mn-ea"/>
              </a:rPr>
              <a:t>This adjustment does not change the property of the uniform random selection of blocks.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3933190"/>
            <a:ext cx="4287520" cy="1865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1510030"/>
            <a:ext cx="2762250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Outline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  <a:sym typeface="+mn-ea"/>
              </a:rPr>
              <a:t>Problem and Motivation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Large scale LDA training is challenging</a:t>
            </a:r>
            <a:endParaRPr lang="x-none" altLang="en-US"/>
          </a:p>
          <a:p>
            <a:r>
              <a:rPr lang="x-none" altLang="en-US">
                <a:solidFill>
                  <a:schemeClr val="tx1"/>
                </a:solidFill>
              </a:rPr>
              <a:t>Background</a:t>
            </a:r>
            <a:endParaRPr lang="x-none" altLang="en-US">
              <a:solidFill>
                <a:schemeClr val="tx1"/>
              </a:solidFill>
            </a:endParaRPr>
          </a:p>
          <a:p>
            <a:pPr lvl="1"/>
            <a:r>
              <a:rPr lang="x-none" altLang="en-US"/>
              <a:t>Parallel and distributed LDA algorithm</a:t>
            </a:r>
            <a:endParaRPr lang="x-none" altLang="en-US"/>
          </a:p>
          <a:p>
            <a:r>
              <a:rPr lang="x-none" altLang="en-US">
                <a:solidFill>
                  <a:schemeClr val="tx1"/>
                </a:solidFill>
              </a:rPr>
              <a:t>Our Approach</a:t>
            </a:r>
            <a:endParaRPr lang="x-none" altLang="en-US">
              <a:solidFill>
                <a:schemeClr val="tx1"/>
              </a:solidFill>
            </a:endParaRPr>
          </a:p>
          <a:p>
            <a:pPr lvl="1"/>
            <a:r>
              <a:rPr lang="x-none" altLang="en-US"/>
              <a:t>System design optimized for parallel efficiency</a:t>
            </a:r>
            <a:endParaRPr lang="x-none" altLang="en-US"/>
          </a:p>
          <a:p>
            <a:r>
              <a:rPr lang="x-none" altLang="en-US">
                <a:solidFill>
                  <a:schemeClr val="accent1"/>
                </a:solidFill>
              </a:rPr>
              <a:t>Experiments</a:t>
            </a:r>
            <a:endParaRPr lang="x-none" altLang="en-US">
              <a:solidFill>
                <a:schemeClr val="accent1"/>
              </a:solidFill>
            </a:endParaRPr>
          </a:p>
          <a:p>
            <a:pPr lvl="1"/>
            <a:r>
              <a:rPr lang="x-none" altLang="en-US"/>
              <a:t>Evaluation and validation</a:t>
            </a:r>
            <a:endParaRPr lang="x-none" altLang="en-US"/>
          </a:p>
          <a:p>
            <a:r>
              <a:rPr lang="x-none" altLang="en-US"/>
              <a:t>Conclusion</a:t>
            </a:r>
            <a:endParaRPr lang="x-none" altLang="en-US"/>
          </a:p>
          <a:p>
            <a:pPr lvl="1"/>
            <a:r>
              <a:rPr lang="x-none" altLang="en-US"/>
              <a:t>Contributions and insights learned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Experiment Settings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Datasets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Trainers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Cluster</a:t>
            </a:r>
            <a:endParaRPr lang="x-none" altLang="en-US"/>
          </a:p>
          <a:p>
            <a:pPr lvl="1"/>
            <a:r>
              <a:rPr lang="x-none" altLang="en-US" sz="1600"/>
              <a:t>128 nodes, Xeon E5-2699/70 v3 processors,128 GB DRAM, QDR InfiniBand</a:t>
            </a:r>
            <a:endParaRPr lang="x-none" altLang="en-US" sz="1600"/>
          </a:p>
          <a:p>
            <a:r>
              <a:rPr lang="x-none" altLang="en-US"/>
              <a:t>Parameters</a:t>
            </a:r>
            <a:endParaRPr lang="x-none" altLang="en-US"/>
          </a:p>
          <a:p>
            <a:pPr lvl="1"/>
            <a:r>
              <a:rPr lang="x-none" altLang="en-US" sz="1600"/>
              <a:t>hyper-parameters α = 50/K and β = 0.01</a:t>
            </a:r>
            <a:endParaRPr lang="x-none" altLang="en-US" sz="160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5480" y="1711960"/>
            <a:ext cx="3868420" cy="104076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83125" y="1703070"/>
            <a:ext cx="4079240" cy="984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" y="3152140"/>
            <a:ext cx="8244205" cy="1301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Performance of Sequential Algorithm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430" y="1336675"/>
            <a:ext cx="4231005" cy="4038600"/>
          </a:xfrm>
        </p:spPr>
        <p:txBody>
          <a:bodyPr/>
          <a:p>
            <a:r>
              <a:rPr lang="x-none" altLang="en-US"/>
              <a:t>Sequential</a:t>
            </a:r>
            <a:endParaRPr lang="x-none" altLang="en-US"/>
          </a:p>
          <a:p>
            <a:pPr lvl="1"/>
            <a:r>
              <a:rPr lang="x-none" altLang="en-US" sz="1600"/>
              <a:t>WarpLDA is the fastest </a:t>
            </a:r>
            <a:endParaRPr lang="x-none" altLang="en-US" sz="1600"/>
          </a:p>
          <a:p>
            <a:pPr lvl="1"/>
            <a:r>
              <a:rPr lang="x-none" altLang="en-US" sz="1600"/>
              <a:t>F+NomadLDA, a standard SparseLDA sampler, always has the fastest converge rate</a:t>
            </a:r>
            <a:endParaRPr lang="x-none" altLang="en-US" sz="1600"/>
          </a:p>
          <a:p>
            <a:pPr lvl="0"/>
            <a:r>
              <a:rPr lang="x-none" altLang="en-US"/>
              <a:t>Parallel</a:t>
            </a:r>
            <a:endParaRPr lang="x-none" altLang="en-US"/>
          </a:p>
          <a:p>
            <a:pPr lvl="1"/>
            <a:r>
              <a:rPr lang="x-none" altLang="en-US" sz="1600"/>
              <a:t>HarpLDA+ runs as well as WarpLDA at K = 1000 and exceeds its performance for K = 10000. </a:t>
            </a:r>
            <a:endParaRPr lang="x-none" altLang="en-US" sz="1600"/>
          </a:p>
          <a:p>
            <a:pPr lvl="1"/>
            <a:r>
              <a:rPr lang="x-none" altLang="en-US" sz="1600">
                <a:sym typeface="+mn-ea"/>
              </a:rPr>
              <a:t>HarpLDA+ </a:t>
            </a:r>
            <a:r>
              <a:rPr lang="x-none" altLang="en-US" sz="1600"/>
              <a:t>demonstrates the best parallel efficiency which explains the boost of its performance froma single thread to a large number of threads.</a:t>
            </a:r>
            <a:endParaRPr lang="x-none" alt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1477010"/>
            <a:ext cx="4411980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Intra-node Parallel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540" y="1336675"/>
            <a:ext cx="4239895" cy="4038600"/>
          </a:xfrm>
        </p:spPr>
        <p:txBody>
          <a:bodyPr/>
          <a:p>
            <a:r>
              <a:rPr lang="x-none" altLang="en-US"/>
              <a:t>HarpLDA+ performs the best with only 2% wait time, which is much less than that of Harp-nods, the trainer without dynamic scheduling. </a:t>
            </a:r>
            <a:endParaRPr lang="x-none" altLang="en-US"/>
          </a:p>
          <a:p>
            <a:r>
              <a:rPr lang="x-none" altLang="en-US"/>
              <a:t>When comparing with other trainers, the overhead in our Java dynamic scheduler is much less.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3221355"/>
            <a:ext cx="4394835" cy="1870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720850"/>
            <a:ext cx="438213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Outline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sym typeface="+mn-ea"/>
              </a:rPr>
              <a:t>Problem and Motivation</a:t>
            </a:r>
            <a:endParaRPr lang="x-none" altLang="en-US">
              <a:solidFill>
                <a:schemeClr val="accent1"/>
              </a:solidFill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Large scale LDA training is challenging</a:t>
            </a:r>
            <a:endParaRPr lang="x-none" altLang="en-US"/>
          </a:p>
          <a:p>
            <a:r>
              <a:rPr lang="x-none" altLang="en-US"/>
              <a:t>Background</a:t>
            </a:r>
            <a:endParaRPr lang="x-none" altLang="en-US"/>
          </a:p>
          <a:p>
            <a:pPr lvl="1"/>
            <a:r>
              <a:rPr lang="x-none" altLang="en-US"/>
              <a:t>Parallel and distributed LDA algorithm</a:t>
            </a:r>
            <a:endParaRPr lang="x-none" altLang="en-US"/>
          </a:p>
          <a:p>
            <a:r>
              <a:rPr lang="x-none" altLang="en-US"/>
              <a:t>Our Approach</a:t>
            </a:r>
            <a:endParaRPr lang="x-none" altLang="en-US"/>
          </a:p>
          <a:p>
            <a:pPr lvl="1"/>
            <a:r>
              <a:rPr lang="x-none" altLang="en-US"/>
              <a:t>System design optimized for parallel efficiency</a:t>
            </a:r>
            <a:endParaRPr lang="x-none" altLang="en-US"/>
          </a:p>
          <a:p>
            <a:r>
              <a:rPr lang="x-none" altLang="en-US"/>
              <a:t>Experiments</a:t>
            </a:r>
            <a:endParaRPr lang="x-none" altLang="en-US"/>
          </a:p>
          <a:p>
            <a:pPr lvl="1"/>
            <a:r>
              <a:rPr lang="x-none" altLang="en-US"/>
              <a:t>Evaluation and validation</a:t>
            </a:r>
            <a:endParaRPr lang="x-none" altLang="en-US"/>
          </a:p>
          <a:p>
            <a:r>
              <a:rPr lang="x-none" altLang="en-US"/>
              <a:t>Conclusion</a:t>
            </a:r>
            <a:endParaRPr lang="x-none" altLang="en-US"/>
          </a:p>
          <a:p>
            <a:pPr lvl="1"/>
            <a:r>
              <a:rPr lang="x-none" altLang="en-US"/>
              <a:t>Contributions and insights learned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Distributed Parallel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355" y="1398905"/>
            <a:ext cx="4196080" cy="3977640"/>
          </a:xfrm>
        </p:spPr>
        <p:txBody>
          <a:bodyPr/>
          <a:p>
            <a:r>
              <a:rPr lang="x-none" altLang="en-US"/>
              <a:t>LightLDA, as an asynchronous approach, has less problems of load imbalance than the synchronized approaches, but a lower convergence rate.</a:t>
            </a:r>
            <a:endParaRPr lang="x-none" altLang="en-US"/>
          </a:p>
          <a:p>
            <a:r>
              <a:rPr lang="x-none" altLang="en-US"/>
              <a:t>F+NomadLDA is observed to have the most load imbalance problems and also exhibits a very high overhead ratio.</a:t>
            </a:r>
            <a:endParaRPr lang="x-none" altLang="en-US"/>
          </a:p>
          <a:p>
            <a:r>
              <a:rPr lang="x-none" altLang="en-US"/>
              <a:t>HarpLDA+ has the best overall performance,6x faster than LightLDA, 2x faster than NomadLDA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737995"/>
            <a:ext cx="3933190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Straggler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00" y="1336675"/>
            <a:ext cx="4204335" cy="4038600"/>
          </a:xfrm>
        </p:spPr>
        <p:txBody>
          <a:bodyPr/>
          <a:p>
            <a:r>
              <a:rPr lang="x-none" altLang="en-US"/>
              <a:t>LightLDA benefits by its SSP design to represent a stable and scaleable trainer in a cluster with minor variances, but stalls in case of straggler. </a:t>
            </a:r>
            <a:endParaRPr lang="x-none" altLang="en-US"/>
          </a:p>
          <a:p>
            <a:r>
              <a:rPr lang="x-none" altLang="en-US"/>
              <a:t>F+NomadLDA has a load balance scheduler which is designed to deal with these kinds of situations, but it does not work.</a:t>
            </a:r>
            <a:endParaRPr lang="x-none" altLang="en-US"/>
          </a:p>
          <a:p>
            <a:r>
              <a:rPr lang="x-none" altLang="en-US"/>
              <a:t>HarpLDA+ demonstrates a stable performance in the case of straggler, losing about 25% performance in the presence of a straggler.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1663700"/>
            <a:ext cx="4483100" cy="3425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Large Model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430" y="1336675"/>
            <a:ext cx="4231005" cy="4038600"/>
          </a:xfrm>
        </p:spPr>
        <p:txBody>
          <a:bodyPr/>
          <a:p>
            <a:r>
              <a:rPr lang="x-none" altLang="en-US"/>
              <a:t>When K increases to 1 million, LightLDA runs much faster than HarpLDA+ due to time complexity of O(1) in the MH sampling algorithm</a:t>
            </a:r>
            <a:endParaRPr lang="x-none" altLang="en-US"/>
          </a:p>
          <a:p>
            <a:r>
              <a:rPr lang="x-none" altLang="en-US"/>
              <a:t>It slows down and is surpassed by HarpLDA+ because of its ineffectiveness of computation, despite using a very large MH step parameter such as 128</a:t>
            </a:r>
            <a:endParaRPr lang="x-none" altLang="en-US"/>
          </a:p>
          <a:p>
            <a:r>
              <a:rPr lang="x-none" altLang="en-US"/>
              <a:t>HarpLDA+ demonstrates impressive performance, given that the algorithm has a time complexity of O(K</a:t>
            </a:r>
            <a:r>
              <a:rPr lang="x-none" altLang="en-US" baseline="-25000"/>
              <a:t>d </a:t>
            </a:r>
            <a:r>
              <a:rPr lang="x-none" altLang="en-US"/>
              <a:t>+ K</a:t>
            </a:r>
            <a:r>
              <a:rPr lang="x-none" altLang="en-US" baseline="-25000"/>
              <a:t>w</a:t>
            </a:r>
            <a:r>
              <a:rPr lang="x-none" altLang="en-US"/>
              <a:t> ) while that of LightLDA is O(1)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2063750"/>
            <a:ext cx="4378960" cy="2068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Outline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  <a:sym typeface="+mn-ea"/>
              </a:rPr>
              <a:t>Problem and Motivation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Large scale LDA training is challenging</a:t>
            </a:r>
            <a:endParaRPr lang="x-none" altLang="en-US"/>
          </a:p>
          <a:p>
            <a:r>
              <a:rPr lang="x-none" altLang="en-US">
                <a:solidFill>
                  <a:schemeClr val="tx1"/>
                </a:solidFill>
              </a:rPr>
              <a:t>Background</a:t>
            </a:r>
            <a:endParaRPr lang="x-none" altLang="en-US">
              <a:solidFill>
                <a:schemeClr val="tx1"/>
              </a:solidFill>
            </a:endParaRPr>
          </a:p>
          <a:p>
            <a:pPr lvl="1"/>
            <a:r>
              <a:rPr lang="x-none" altLang="en-US"/>
              <a:t>Parallel and distributed LDA algorithm</a:t>
            </a:r>
            <a:endParaRPr lang="x-none" altLang="en-US"/>
          </a:p>
          <a:p>
            <a:r>
              <a:rPr lang="x-none" altLang="en-US">
                <a:solidFill>
                  <a:schemeClr val="tx1"/>
                </a:solidFill>
              </a:rPr>
              <a:t>Our Approach</a:t>
            </a:r>
            <a:endParaRPr lang="x-none" altLang="en-US">
              <a:solidFill>
                <a:schemeClr val="tx1"/>
              </a:solidFill>
            </a:endParaRPr>
          </a:p>
          <a:p>
            <a:pPr lvl="1"/>
            <a:r>
              <a:rPr lang="x-none" altLang="en-US"/>
              <a:t>System design optimized for parallel efficiency</a:t>
            </a:r>
            <a:endParaRPr lang="x-none" altLang="en-US"/>
          </a:p>
          <a:p>
            <a:r>
              <a:rPr lang="x-none" altLang="en-US"/>
              <a:t>Experiments</a:t>
            </a:r>
            <a:endParaRPr lang="x-none" altLang="en-US"/>
          </a:p>
          <a:p>
            <a:pPr lvl="1"/>
            <a:r>
              <a:rPr lang="x-none" altLang="en-US"/>
              <a:t>Evaluation and validation</a:t>
            </a:r>
            <a:endParaRPr lang="x-none" altLang="en-US"/>
          </a:p>
          <a:p>
            <a:r>
              <a:rPr lang="x-none" altLang="en-US">
                <a:solidFill>
                  <a:schemeClr val="accent1"/>
                </a:solidFill>
              </a:rPr>
              <a:t>Conclusion</a:t>
            </a:r>
            <a:endParaRPr lang="x-none" altLang="en-US">
              <a:solidFill>
                <a:schemeClr val="accent1"/>
              </a:solidFill>
            </a:endParaRPr>
          </a:p>
          <a:p>
            <a:pPr lvl="1"/>
            <a:r>
              <a:rPr lang="x-none" altLang="en-US"/>
              <a:t>Contributions and insights learned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Main Contributions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Review state-of-the-art LDA training systems and summarize their design features.</a:t>
            </a:r>
            <a:endParaRPr lang="en-US"/>
          </a:p>
          <a:p>
            <a:r>
              <a:rPr lang="en-US"/>
              <a:t>Propose new mechanisms to reduce overhead in synchronized systems, dynamic scheduling for shared memory subsystems and Timer Control for distributed systems.</a:t>
            </a:r>
            <a:endParaRPr lang="en-US"/>
          </a:p>
          <a:p>
            <a:r>
              <a:rPr lang="en-US"/>
              <a:t>Implement HarpLDA+ based on Hadoop while demonstrating excellent performance and </a:t>
            </a:r>
            <a:r>
              <a:rPr lang="x-none" altLang="en-US"/>
              <a:t>stable </a:t>
            </a:r>
            <a:r>
              <a:rPr lang="en-US"/>
              <a:t>scalability.</a:t>
            </a:r>
            <a:endParaRPr lang="en-US"/>
          </a:p>
          <a:p>
            <a:r>
              <a:rPr lang="en-US"/>
              <a:t>Summarize our system design approach and its implications for other machine learning algorithms.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</a:t>
            </a:r>
            <a:r>
              <a:rPr lang="en-US"/>
              <a:t>nsights in </a:t>
            </a:r>
            <a:r>
              <a:rPr lang="x-none" altLang="en-US"/>
              <a:t>D</a:t>
            </a:r>
            <a:r>
              <a:rPr lang="en-US"/>
              <a:t>esigning </a:t>
            </a:r>
            <a:r>
              <a:rPr lang="x-none" altLang="en-US"/>
              <a:t>L</a:t>
            </a:r>
            <a:r>
              <a:rPr lang="en-US"/>
              <a:t>arge </a:t>
            </a:r>
            <a:r>
              <a:rPr lang="x-none" altLang="en-US"/>
              <a:t>S</a:t>
            </a:r>
            <a:r>
              <a:rPr lang="en-US"/>
              <a:t>cale Machine Learning </a:t>
            </a:r>
            <a:r>
              <a:rPr lang="x-none" altLang="en-US"/>
              <a:t>S</a:t>
            </a:r>
            <a:r>
              <a:rPr lang="en-US"/>
              <a:t>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C</a:t>
            </a:r>
            <a:r>
              <a:rPr lang="en-US">
                <a:sym typeface="+mn-ea"/>
              </a:rPr>
              <a:t>hoices of parallel system design are critical</a:t>
            </a:r>
            <a:r>
              <a:rPr lang="x-none" altLang="en-US">
                <a:sym typeface="+mn-ea"/>
              </a:rPr>
              <a:t>.</a:t>
            </a:r>
            <a:endParaRPr lang="x-none" altLang="en-US">
              <a:sym typeface="+mn-ea"/>
            </a:endParaRPr>
          </a:p>
          <a:p>
            <a:pPr lvl="1"/>
            <a:r>
              <a:rPr lang="en-US"/>
              <a:t>Optimization of a sequential algorithm does not necessarily lead to high performance parallel systems. </a:t>
            </a:r>
            <a:endParaRPr lang="en-US"/>
          </a:p>
          <a:p>
            <a:pPr lvl="1"/>
            <a:r>
              <a:rPr lang="en-US"/>
              <a:t>Implementation details including programming languages and high performance off-the-shelf communication libraries do not always guarantee good performance. </a:t>
            </a:r>
            <a:endParaRPr lang="en-US"/>
          </a:p>
          <a:p>
            <a:r>
              <a:rPr lang="x-none" altLang="en-US">
                <a:sym typeface="+mn-ea"/>
              </a:rPr>
              <a:t>S</a:t>
            </a:r>
            <a:r>
              <a:rPr lang="en-US">
                <a:sym typeface="+mn-ea"/>
              </a:rPr>
              <a:t>ynchronized parallel designs can achieve better performance on a moderate sized cluster</a:t>
            </a:r>
            <a:r>
              <a:rPr lang="x-none" altLang="en-US">
                <a:sym typeface="+mn-ea"/>
              </a:rPr>
              <a:t>.</a:t>
            </a:r>
            <a:endParaRPr lang="x-none" altLang="en-US">
              <a:sym typeface="+mn-ea"/>
            </a:endParaRPr>
          </a:p>
          <a:p>
            <a:pPr lvl="1"/>
            <a:r>
              <a:rPr lang="en-US"/>
              <a:t>Asynchronous parallel designs are favorable for scalability and robustness </a:t>
            </a:r>
            <a:r>
              <a:rPr lang="x-none" altLang="en-US"/>
              <a:t>o</a:t>
            </a:r>
            <a:r>
              <a:rPr lang="x-none" altLang="en-US"/>
              <a:t>n large clusters</a:t>
            </a:r>
            <a:r>
              <a:rPr lang="en-US"/>
              <a:t>. 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Q&amp;A</a:t>
            </a:r>
            <a:endParaRPr lang="x-none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Backup</a:t>
            </a:r>
            <a:endParaRPr lang="x-none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Collapsed Gibbs Sampling (CGS)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8" y="1336675"/>
            <a:ext cx="8380412" cy="748027"/>
          </a:xfrm>
        </p:spPr>
        <p:txBody>
          <a:bodyPr/>
          <a:lstStyle/>
          <a:p>
            <a:r>
              <a:rPr lang="en-US" dirty="0" smtClean="0"/>
              <a:t>Shows high scalability in parallelization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pplied in many implementations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8" y="2092723"/>
            <a:ext cx="7379420" cy="3900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" y="304800"/>
            <a:ext cx="8382000" cy="1143000"/>
          </a:xfrm>
        </p:spPr>
        <p:txBody>
          <a:bodyPr/>
          <a:p>
            <a:r>
              <a:rPr lang="en-US"/>
              <a:t>Communication Intensive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210" y="1336675"/>
            <a:ext cx="4213225" cy="4038600"/>
          </a:xfrm>
        </p:spPr>
        <p:txBody>
          <a:bodyPr/>
          <a:p>
            <a:r>
              <a:rPr lang="x-none" altLang="en-US"/>
              <a:t>When the communication time dominates in the training process, all the trainers have a large overhead ratio</a:t>
            </a:r>
            <a:endParaRPr lang="x-none" altLang="en-US"/>
          </a:p>
          <a:p>
            <a:r>
              <a:rPr lang="x-none" altLang="en-US"/>
              <a:t>Harp-repeat significantly decreases the overhead and increases the throughput, but the effectiveness drops.</a:t>
            </a:r>
            <a:endParaRPr lang="x-none" altLang="en-US"/>
          </a:p>
          <a:p>
            <a:r>
              <a:rPr lang="x-none" altLang="en-US"/>
              <a:t>Further optimization should focus on how to decrease the size of the model that needs to be exchanged.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609725"/>
            <a:ext cx="4300855" cy="3594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8783" y="1319530"/>
            <a:ext cx="4401970" cy="4038600"/>
          </a:xfrm>
        </p:spPr>
        <p:txBody>
          <a:bodyPr/>
          <a:lstStyle/>
          <a:p>
            <a:r>
              <a:rPr lang="en-US" dirty="0" smtClean="0"/>
              <a:t>Widely used in areas such as text mining, advertising, recommender systems, network analysis, and genetics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big model for exploring subtle semantics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viewed as a sparse matrix decomposition technique on a word-document matrix, but roots on a probabilistic foundation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0" y="3424120"/>
            <a:ext cx="4034667" cy="18161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0" y="1608520"/>
            <a:ext cx="4034667" cy="181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/>
              <a:t>Large Scale LDA Training is Challenging</a:t>
            </a:r>
            <a:endParaRPr lang="x-none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430" y="1336675"/>
            <a:ext cx="4231005" cy="4038600"/>
          </a:xfrm>
        </p:spPr>
        <p:txBody>
          <a:bodyPr/>
          <a:p>
            <a:r>
              <a:rPr lang="en-US"/>
              <a:t>State-of-the-art LDA training systems (trainers) are implemented to handle</a:t>
            </a:r>
            <a:r>
              <a:rPr lang="x-none" altLang="en-US"/>
              <a:t>：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billions of documents, </a:t>
            </a:r>
            <a:endParaRPr lang="en-US"/>
          </a:p>
          <a:p>
            <a:pPr lvl="1"/>
            <a:r>
              <a:rPr lang="en-US"/>
              <a:t>hundreds of billion tokens,</a:t>
            </a:r>
            <a:endParaRPr lang="en-US"/>
          </a:p>
          <a:p>
            <a:pPr lvl="1"/>
            <a:r>
              <a:rPr lang="en-US"/>
              <a:t>millions of topics</a:t>
            </a:r>
            <a:r>
              <a:rPr lang="x-none" altLang="en-US"/>
              <a:t>,</a:t>
            </a:r>
            <a:r>
              <a:rPr lang="en-US"/>
              <a:t>  </a:t>
            </a:r>
            <a:endParaRPr lang="en-US"/>
          </a:p>
          <a:p>
            <a:pPr lvl="1"/>
            <a:r>
              <a:rPr lang="en-US"/>
              <a:t>millions of unique tokens</a:t>
            </a:r>
            <a:r>
              <a:rPr lang="x-none" altLang="en-US"/>
              <a:t>.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 descr="lda_train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792605"/>
            <a:ext cx="4331970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Motivation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000">
                <a:sym typeface="+mn-ea"/>
              </a:rPr>
              <a:t>Why yet another LDA trainer?</a:t>
            </a:r>
            <a:endParaRPr lang="x-none" altLang="en-US" sz="2000">
              <a:sym typeface="+mn-ea"/>
            </a:endParaRPr>
          </a:p>
          <a:p>
            <a:pPr lvl="1"/>
            <a:r>
              <a:rPr lang="x-none" altLang="en-US" sz="2000">
                <a:sym typeface="+mn-ea"/>
              </a:rPr>
              <a:t>many d</a:t>
            </a:r>
            <a:r>
              <a:rPr lang="en-US" sz="2000">
                <a:sym typeface="+mn-ea"/>
              </a:rPr>
              <a:t>ifferent approaches in the existing tools</a:t>
            </a:r>
            <a:r>
              <a:rPr lang="x-none" altLang="en-US" sz="2000">
                <a:sym typeface="+mn-ea"/>
              </a:rPr>
              <a:t> </a:t>
            </a:r>
            <a:endParaRPr lang="x-none" altLang="en-US" sz="2000">
              <a:sym typeface="+mn-ea"/>
            </a:endParaRPr>
          </a:p>
          <a:p>
            <a:pPr lvl="2"/>
            <a:r>
              <a:rPr lang="x-none" altLang="en-US" sz="1600">
                <a:sym typeface="+mn-ea"/>
              </a:rPr>
              <a:t>however, the pros and cons of different approaches are often hard to explain</a:t>
            </a:r>
            <a:endParaRPr lang="x-none" altLang="en-US" sz="1600">
              <a:sym typeface="+mn-ea"/>
            </a:endParaRPr>
          </a:p>
          <a:p>
            <a:pPr lvl="2"/>
            <a:r>
              <a:rPr lang="x-none" altLang="en-US" sz="1600">
                <a:sym typeface="+mn-ea"/>
              </a:rPr>
              <a:t>we investigate from the p</a:t>
            </a:r>
            <a:r>
              <a:rPr lang="x-none" altLang="en-US" sz="1600">
                <a:sym typeface="+mn-ea"/>
              </a:rPr>
              <a:t>erspective of the system parallel design.</a:t>
            </a:r>
            <a:endParaRPr lang="x-none" altLang="en-US" sz="1600">
              <a:sym typeface="+mn-ea"/>
            </a:endParaRPr>
          </a:p>
          <a:p>
            <a:pPr lvl="1"/>
            <a:r>
              <a:rPr lang="x-none" altLang="en-US" sz="2000">
                <a:sym typeface="+mn-ea"/>
              </a:rPr>
              <a:t>from our previous work, a synchronized system design shows its advantages but synchronization overhead is an issue.</a:t>
            </a:r>
            <a:endParaRPr lang="x-none" altLang="en-US" sz="2000">
              <a:sym typeface="+mn-ea"/>
            </a:endParaRPr>
          </a:p>
          <a:p>
            <a:pPr lvl="2"/>
            <a:r>
              <a:rPr lang="x-none" altLang="en-US">
                <a:sym typeface="+mn-ea"/>
              </a:rPr>
              <a:t>I</a:t>
            </a:r>
            <a:r>
              <a:rPr lang="en-US">
                <a:sym typeface="+mn-ea"/>
              </a:rPr>
              <a:t>s </a:t>
            </a:r>
            <a:r>
              <a:rPr lang="x-none" altLang="en-US">
                <a:sym typeface="+mn-ea"/>
              </a:rPr>
              <a:t>it possible </a:t>
            </a:r>
            <a:r>
              <a:rPr lang="en-US">
                <a:sym typeface="+mn-ea"/>
              </a:rPr>
              <a:t>to preserve the effectiveness and at the same time improve parallel efficiency by reducing the synchronization overhead</a:t>
            </a:r>
            <a:r>
              <a:rPr lang="x-none" altLang="en-US">
                <a:sym typeface="+mn-ea"/>
              </a:rPr>
              <a:t>?</a:t>
            </a:r>
            <a:endParaRPr lang="x-none" altLang="en-US">
              <a:sym typeface="+mn-ea"/>
            </a:endParaRPr>
          </a:p>
          <a:p>
            <a:pPr lvl="2"/>
            <a:r>
              <a:rPr lang="x-none" altLang="en-US">
                <a:sym typeface="+mn-ea"/>
              </a:rPr>
              <a:t>we search answer to this question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Outline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  <a:sym typeface="+mn-ea"/>
              </a:rPr>
              <a:t>Problem and Motivation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Large scale LDA training is challenging</a:t>
            </a:r>
            <a:endParaRPr lang="x-none" altLang="en-US"/>
          </a:p>
          <a:p>
            <a:r>
              <a:rPr lang="x-none" altLang="en-US">
                <a:solidFill>
                  <a:schemeClr val="accent1"/>
                </a:solidFill>
              </a:rPr>
              <a:t>Background</a:t>
            </a:r>
            <a:endParaRPr lang="x-none" altLang="en-US">
              <a:solidFill>
                <a:schemeClr val="accent1"/>
              </a:solidFill>
            </a:endParaRPr>
          </a:p>
          <a:p>
            <a:pPr lvl="1"/>
            <a:r>
              <a:rPr lang="x-none" altLang="en-US"/>
              <a:t>Parallel and distributed LDA algorithm</a:t>
            </a:r>
            <a:endParaRPr lang="x-none" altLang="en-US"/>
          </a:p>
          <a:p>
            <a:r>
              <a:rPr lang="x-none" altLang="en-US"/>
              <a:t>Our Approach</a:t>
            </a:r>
            <a:endParaRPr lang="x-none" altLang="en-US"/>
          </a:p>
          <a:p>
            <a:pPr lvl="1"/>
            <a:r>
              <a:rPr lang="x-none" altLang="en-US"/>
              <a:t>System design optimized for parallel efficiency</a:t>
            </a:r>
            <a:endParaRPr lang="x-none" altLang="en-US"/>
          </a:p>
          <a:p>
            <a:r>
              <a:rPr lang="x-none" altLang="en-US"/>
              <a:t>Experiments</a:t>
            </a:r>
            <a:endParaRPr lang="x-none" altLang="en-US"/>
          </a:p>
          <a:p>
            <a:pPr lvl="1"/>
            <a:r>
              <a:rPr lang="x-none" altLang="en-US"/>
              <a:t>Evaluation and validation</a:t>
            </a:r>
            <a:endParaRPr lang="x-none" altLang="en-US"/>
          </a:p>
          <a:p>
            <a:r>
              <a:rPr lang="x-none" altLang="en-US"/>
              <a:t>Conclusion</a:t>
            </a:r>
            <a:endParaRPr lang="x-none" altLang="en-US"/>
          </a:p>
          <a:p>
            <a:pPr lvl="1"/>
            <a:r>
              <a:rPr lang="x-none" altLang="en-US"/>
              <a:t>Contributions and insights learned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" y="3063875"/>
            <a:ext cx="8380095" cy="2806700"/>
          </a:xfrm>
        </p:spPr>
        <p:txBody>
          <a:bodyPr/>
          <a:p>
            <a:r>
              <a:rPr lang="x-none" altLang="en-US"/>
              <a:t>Collapsed Gibbs Sampling(CGS), a Markov chain Monte Carlo (MCMC) algorithm</a:t>
            </a:r>
            <a:endParaRPr lang="x-none" altLang="en-US"/>
          </a:p>
          <a:p>
            <a:r>
              <a:rPr lang="x-none" altLang="en-US">
                <a:solidFill>
                  <a:srgbClr val="FF0000"/>
                </a:solidFill>
                <a:sym typeface="+mn-ea"/>
              </a:rPr>
              <a:t>Initialization</a:t>
            </a:r>
            <a:r>
              <a:rPr lang="x-none" altLang="en-US">
                <a:sym typeface="+mn-ea"/>
              </a:rPr>
              <a:t>: each token</a:t>
            </a:r>
            <a:r>
              <a:rPr lang="x-none" altLang="en-US" baseline="-25000">
                <a:sym typeface="+mn-ea"/>
              </a:rPr>
              <a:t> </a:t>
            </a:r>
            <a:r>
              <a:rPr lang="x-none" altLang="en-US"/>
              <a:t>is assigned to a random topic as </a:t>
            </a:r>
            <a:r>
              <a:rPr lang="x-none" altLang="en-US">
                <a:sym typeface="+mn-ea"/>
              </a:rPr>
              <a:t>Z</a:t>
            </a:r>
            <a:r>
              <a:rPr lang="x-none" altLang="en-US" baseline="-25000">
                <a:sym typeface="+mn-ea"/>
              </a:rPr>
              <a:t>ij</a:t>
            </a:r>
            <a:endParaRPr lang="x-none" altLang="en-US" baseline="-25000">
              <a:sym typeface="+mn-ea"/>
            </a:endParaRPr>
          </a:p>
          <a:p>
            <a:r>
              <a:rPr lang="x-none" altLang="en-US">
                <a:sym typeface="+mn-ea"/>
              </a:rPr>
              <a:t>Iterates until converge:</a:t>
            </a:r>
            <a:endParaRPr lang="x-none" altLang="en-US" baseline="-25000">
              <a:sym typeface="+mn-ea"/>
            </a:endParaRPr>
          </a:p>
          <a:p>
            <a:pPr lvl="1"/>
            <a:r>
              <a:rPr lang="x-none" altLang="en-US">
                <a:solidFill>
                  <a:srgbClr val="FF0000"/>
                </a:solidFill>
              </a:rPr>
              <a:t>Sampling</a:t>
            </a:r>
            <a:r>
              <a:rPr lang="x-none" altLang="en-US"/>
              <a:t>: assign new topic for token </a:t>
            </a:r>
            <a:r>
              <a:rPr lang="x-none" altLang="en-US">
                <a:sym typeface="+mn-ea"/>
              </a:rPr>
              <a:t>Z</a:t>
            </a:r>
            <a:r>
              <a:rPr lang="x-none" altLang="en-US" baseline="-25000">
                <a:sym typeface="+mn-ea"/>
              </a:rPr>
              <a:t>ij </a:t>
            </a:r>
            <a:r>
              <a:rPr lang="x-none" altLang="en-US"/>
              <a:t>from the distribution</a:t>
            </a:r>
            <a:endParaRPr lang="x-none" altLang="en-US"/>
          </a:p>
          <a:p>
            <a:endParaRPr lang="x-none" altLang="en-US"/>
          </a:p>
          <a:p>
            <a:pPr lvl="1"/>
            <a:endParaRPr lang="x-none" altLang="en-US"/>
          </a:p>
          <a:p>
            <a:pPr lvl="1"/>
            <a:r>
              <a:rPr lang="x-none" altLang="en-US">
                <a:solidFill>
                  <a:srgbClr val="FF0000"/>
                </a:solidFill>
              </a:rPr>
              <a:t>Update</a:t>
            </a:r>
            <a:r>
              <a:rPr lang="x-none" altLang="en-US"/>
              <a:t>: update model N</a:t>
            </a:r>
            <a:r>
              <a:rPr lang="x-none" altLang="en-US" baseline="-25000"/>
              <a:t>wk</a:t>
            </a:r>
            <a:r>
              <a:rPr lang="x-none" altLang="en-US"/>
              <a:t>, M</a:t>
            </a:r>
            <a:r>
              <a:rPr lang="x-none" altLang="en-US" baseline="-25000"/>
              <a:t>kj</a:t>
            </a:r>
            <a:r>
              <a:rPr lang="x-none" altLang="en-US"/>
              <a:t> accordingly</a:t>
            </a:r>
            <a:endParaRPr lang="x-non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4886325"/>
            <a:ext cx="4422140" cy="556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LDA Training:CGS Algorithm</a:t>
            </a:r>
            <a:endParaRPr lang="en-US"/>
          </a:p>
        </p:txBody>
      </p:sp>
      <p:pic>
        <p:nvPicPr>
          <p:cNvPr id="5" name="Picture 4" descr="lda_model_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235710"/>
            <a:ext cx="7847965" cy="1786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Features of LDA-CGS Computation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Random Memory Access</a:t>
            </a:r>
            <a:endParaRPr lang="x-none" altLang="en-US"/>
          </a:p>
          <a:p>
            <a:pPr lvl="1"/>
            <a:r>
              <a:rPr lang="x-none" altLang="en-US"/>
              <a:t>each sampling step access a row and a column of Matrices N, M</a:t>
            </a:r>
            <a:endParaRPr lang="x-none" altLang="en-US"/>
          </a:p>
          <a:p>
            <a:pPr lvl="0"/>
            <a:r>
              <a:rPr lang="x-none" altLang="en-US"/>
              <a:t>Operation on Sparse Matrix</a:t>
            </a:r>
            <a:endParaRPr lang="x-none" altLang="en-US"/>
          </a:p>
          <a:p>
            <a:pPr lvl="1"/>
            <a:r>
              <a:rPr lang="x-none" altLang="en-US"/>
              <a:t>vectorization can not be applied </a:t>
            </a:r>
            <a:endParaRPr lang="x-none" altLang="en-US"/>
          </a:p>
          <a:p>
            <a:pPr lvl="0"/>
            <a:r>
              <a:rPr lang="x-none" altLang="en-US"/>
              <a:t>Strict Sequential Process</a:t>
            </a:r>
            <a:endParaRPr lang="x-none" altLang="en-US"/>
          </a:p>
          <a:p>
            <a:pPr lvl="1"/>
            <a:r>
              <a:rPr lang="x-none" altLang="en-US"/>
              <a:t>CGS itself is a sequential algorithm</a:t>
            </a:r>
            <a:endParaRPr lang="x-none" altLang="en-US"/>
          </a:p>
          <a:p>
            <a:pPr lvl="1"/>
            <a:endParaRPr lang="x-none" altLang="en-US"/>
          </a:p>
          <a:p>
            <a:pPr lvl="1"/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>
                <a:sym typeface="+mn-ea"/>
              </a:rPr>
              <a:t>Distributed LDA-</a:t>
            </a:r>
            <a:r>
              <a:rPr lang="x-none" altLang="en-US">
                <a:sym typeface="+mn-ea"/>
              </a:rPr>
              <a:t>CGS</a:t>
            </a:r>
            <a:endParaRPr lang="en-US" dirty="0"/>
          </a:p>
        </p:txBody>
      </p:sp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x-none" altLang="en-US"/>
              <a:t>Partition by Document</a:t>
            </a:r>
            <a:endParaRPr lang="x-none" altLang="en-US"/>
          </a:p>
          <a:p>
            <a:pPr lvl="1"/>
            <a:r>
              <a:rPr lang="x-none" altLang="en-US"/>
              <a:t>X,Z,M access local only, but </a:t>
            </a:r>
            <a:r>
              <a:rPr lang="x-none" altLang="en-US">
                <a:solidFill>
                  <a:srgbClr val="FF0000"/>
                </a:solidFill>
              </a:rPr>
              <a:t>N is shared</a:t>
            </a:r>
            <a:r>
              <a:rPr lang="x-none" altLang="en-US"/>
              <a:t> across all the workers</a:t>
            </a:r>
            <a:endParaRPr lang="x-none" altLang="en-US"/>
          </a:p>
          <a:p>
            <a:endParaRPr lang="x-none" alt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 descr="distribute_lda_I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193165"/>
            <a:ext cx="7560310" cy="378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8E0C33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8E0C33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Custom 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8E0C33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8E0C33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8152</Words>
  <Application>Kingsoft Office WPP</Application>
  <PresentationFormat>On-screen Show (4:3)</PresentationFormat>
  <Paragraphs>266</Paragraphs>
  <Slides>29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Blank Presentation</vt:lpstr>
      <vt:lpstr>1_Blank Presentation</vt:lpstr>
      <vt:lpstr>HarpLDA+: Optimizing Latent Dirichlet Allocation for Parallel Efficiency</vt:lpstr>
      <vt:lpstr>Outline</vt:lpstr>
      <vt:lpstr>Latent Dirichlet Allocation (LDA)</vt:lpstr>
      <vt:lpstr>PowerPoint 演示文稿</vt:lpstr>
      <vt:lpstr>Motivation</vt:lpstr>
      <vt:lpstr>Outline</vt:lpstr>
      <vt:lpstr>PowerPoint 演示文稿</vt:lpstr>
      <vt:lpstr>PowerPoint 演示文稿</vt:lpstr>
      <vt:lpstr>Four Model Parts in CGS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Collapsed Gibbs Sampling (CGS)</vt:lpstr>
      <vt:lpstr>Communication Intensive 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LDA through Collective Model Communication Optimization</dc:title>
  <dc:creator>ZBJ</dc:creator>
  <cp:lastModifiedBy>pb</cp:lastModifiedBy>
  <cp:revision>291</cp:revision>
  <dcterms:created xsi:type="dcterms:W3CDTF">2017-11-30T19:17:06Z</dcterms:created>
  <dcterms:modified xsi:type="dcterms:W3CDTF">2017-11-30T19:17:06Z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