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mp4" ContentType="video/unknown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handoutMasterIdLst>
    <p:handoutMasterId r:id="rId109"/>
  </p:handoutMasterIdLst>
  <p:sldIdLst>
    <p:sldId id="258" r:id="rId2"/>
    <p:sldId id="267" r:id="rId3"/>
    <p:sldId id="500" r:id="rId4"/>
    <p:sldId id="501" r:id="rId5"/>
    <p:sldId id="693" r:id="rId6"/>
    <p:sldId id="269" r:id="rId7"/>
    <p:sldId id="436" r:id="rId8"/>
    <p:sldId id="437" r:id="rId9"/>
    <p:sldId id="601" r:id="rId10"/>
    <p:sldId id="602" r:id="rId11"/>
    <p:sldId id="270" r:id="rId12"/>
    <p:sldId id="694" r:id="rId13"/>
    <p:sldId id="505" r:id="rId14"/>
    <p:sldId id="506" r:id="rId15"/>
    <p:sldId id="507" r:id="rId16"/>
    <p:sldId id="466" r:id="rId17"/>
    <p:sldId id="465" r:id="rId18"/>
    <p:sldId id="508" r:id="rId19"/>
    <p:sldId id="624" r:id="rId20"/>
    <p:sldId id="623" r:id="rId21"/>
    <p:sldId id="608" r:id="rId22"/>
    <p:sldId id="609" r:id="rId23"/>
    <p:sldId id="610" r:id="rId24"/>
    <p:sldId id="513" r:id="rId25"/>
    <p:sldId id="514" r:id="rId26"/>
    <p:sldId id="515" r:id="rId27"/>
    <p:sldId id="611" r:id="rId28"/>
    <p:sldId id="612" r:id="rId29"/>
    <p:sldId id="615" r:id="rId30"/>
    <p:sldId id="614" r:id="rId31"/>
    <p:sldId id="619" r:id="rId32"/>
    <p:sldId id="617" r:id="rId33"/>
    <p:sldId id="622" r:id="rId34"/>
    <p:sldId id="695" r:id="rId35"/>
    <p:sldId id="626" r:id="rId36"/>
    <p:sldId id="629" r:id="rId37"/>
    <p:sldId id="630" r:id="rId38"/>
    <p:sldId id="631" r:id="rId39"/>
    <p:sldId id="632" r:id="rId40"/>
    <p:sldId id="633" r:id="rId41"/>
    <p:sldId id="634" r:id="rId42"/>
    <p:sldId id="635" r:id="rId43"/>
    <p:sldId id="636" r:id="rId44"/>
    <p:sldId id="637" r:id="rId45"/>
    <p:sldId id="638" r:id="rId46"/>
    <p:sldId id="639" r:id="rId47"/>
    <p:sldId id="640" r:id="rId48"/>
    <p:sldId id="641" r:id="rId49"/>
    <p:sldId id="642" r:id="rId50"/>
    <p:sldId id="643" r:id="rId51"/>
    <p:sldId id="696" r:id="rId52"/>
    <p:sldId id="646" r:id="rId53"/>
    <p:sldId id="647" r:id="rId54"/>
    <p:sldId id="648" r:id="rId55"/>
    <p:sldId id="649" r:id="rId56"/>
    <p:sldId id="697" r:id="rId57"/>
    <p:sldId id="650" r:id="rId58"/>
    <p:sldId id="651" r:id="rId59"/>
    <p:sldId id="652" r:id="rId60"/>
    <p:sldId id="653" r:id="rId61"/>
    <p:sldId id="654" r:id="rId62"/>
    <p:sldId id="655" r:id="rId63"/>
    <p:sldId id="656" r:id="rId64"/>
    <p:sldId id="657" r:id="rId65"/>
    <p:sldId id="658" r:id="rId66"/>
    <p:sldId id="659" r:id="rId67"/>
    <p:sldId id="660" r:id="rId68"/>
    <p:sldId id="661" r:id="rId69"/>
    <p:sldId id="662" r:id="rId70"/>
    <p:sldId id="663" r:id="rId71"/>
    <p:sldId id="664" r:id="rId72"/>
    <p:sldId id="665" r:id="rId73"/>
    <p:sldId id="666" r:id="rId74"/>
    <p:sldId id="698" r:id="rId75"/>
    <p:sldId id="667" r:id="rId76"/>
    <p:sldId id="699" r:id="rId77"/>
    <p:sldId id="669" r:id="rId78"/>
    <p:sldId id="670" r:id="rId79"/>
    <p:sldId id="671" r:id="rId80"/>
    <p:sldId id="672" r:id="rId81"/>
    <p:sldId id="673" r:id="rId82"/>
    <p:sldId id="674" r:id="rId83"/>
    <p:sldId id="675" r:id="rId84"/>
    <p:sldId id="676" r:id="rId85"/>
    <p:sldId id="677" r:id="rId86"/>
    <p:sldId id="678" r:id="rId87"/>
    <p:sldId id="679" r:id="rId88"/>
    <p:sldId id="680" r:id="rId89"/>
    <p:sldId id="681" r:id="rId90"/>
    <p:sldId id="682" r:id="rId91"/>
    <p:sldId id="683" r:id="rId92"/>
    <p:sldId id="700" r:id="rId93"/>
    <p:sldId id="684" r:id="rId94"/>
    <p:sldId id="685" r:id="rId95"/>
    <p:sldId id="701" r:id="rId96"/>
    <p:sldId id="686" r:id="rId97"/>
    <p:sldId id="687" r:id="rId98"/>
    <p:sldId id="702" r:id="rId99"/>
    <p:sldId id="688" r:id="rId100"/>
    <p:sldId id="703" r:id="rId101"/>
    <p:sldId id="689" r:id="rId102"/>
    <p:sldId id="690" r:id="rId103"/>
    <p:sldId id="691" r:id="rId104"/>
    <p:sldId id="692" r:id="rId105"/>
    <p:sldId id="571" r:id="rId106"/>
    <p:sldId id="537" r:id="rId10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824F2"/>
    <a:srgbClr val="061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517" autoAdjust="0"/>
    <p:restoredTop sz="79062" autoAdjust="0"/>
  </p:normalViewPr>
  <p:slideViewPr>
    <p:cSldViewPr>
      <p:cViewPr varScale="1">
        <p:scale>
          <a:sx n="88" d="100"/>
          <a:sy n="88" d="100"/>
        </p:scale>
        <p:origin x="-240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048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notesMaster" Target="notesMasters/notesMaster1.xml"/><Relationship Id="rId10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printerSettings" Target="printerSettings/printerSettings1.bin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presProps" Target="presProps.xml"/><Relationship Id="rId112" Type="http://schemas.openxmlformats.org/officeDocument/2006/relationships/viewProps" Target="viewProps.xml"/><Relationship Id="rId113" Type="http://schemas.openxmlformats.org/officeDocument/2006/relationships/theme" Target="theme/theme1.xml"/><Relationship Id="rId11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7.xml"/><Relationship Id="rId2" Type="http://schemas.openxmlformats.org/officeDocument/2006/relationships/slide" Target="slides/slide8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E49B3-93D5-0147-B19D-BB6E8CC8C533}" type="datetimeFigureOut">
              <a:rPr lang="en-US" smtClean="0"/>
              <a:t>9/29/13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AA59E-2B1F-9447-935C-5667B439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9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650EA-0944-4F0A-B372-5D493974E0F3}" type="datetimeFigureOut">
              <a:rPr lang="en-US" smtClean="0"/>
              <a:pPr/>
              <a:t>9/29/13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DC26A-4628-467A-BDD3-FE7E900548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9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hour </a:t>
            </a:r>
            <a:r>
              <a:rPr lang="en-US" smtClean="0"/>
              <a:t>including</a:t>
            </a:r>
            <a:r>
              <a:rPr lang="en-US" baseline="0" smtClean="0"/>
              <a:t> questions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27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use</a:t>
            </a:r>
            <a:r>
              <a:rPr lang="en-US" baseline="0" dirty="0" smtClean="0"/>
              <a:t> these formulas to ask:</a:t>
            </a:r>
          </a:p>
          <a:p>
            <a:r>
              <a:rPr lang="en-US" baseline="0" dirty="0" smtClean="0"/>
              <a:t>How to choose p and M to minimize energy needed for computation?</a:t>
            </a:r>
          </a:p>
          <a:p>
            <a:r>
              <a:rPr lang="en-US" baseline="0" dirty="0" smtClean="0"/>
              <a:t>Given max allowed runtime T, how much energy do I need to achieve it?</a:t>
            </a:r>
          </a:p>
          <a:p>
            <a:r>
              <a:rPr lang="en-US" baseline="0" dirty="0" smtClean="0"/>
              <a:t>Given max allowed energy E, what is the minimum runtime T I can attain?</a:t>
            </a:r>
          </a:p>
          <a:p>
            <a:r>
              <a:rPr lang="en-US" baseline="0" dirty="0" smtClean="0"/>
              <a:t>Given target energy efficiency (</a:t>
            </a:r>
            <a:r>
              <a:rPr lang="en-US" baseline="0" dirty="0" err="1" smtClean="0"/>
              <a:t>Gflops</a:t>
            </a:r>
            <a:r>
              <a:rPr lang="en-US" baseline="0" dirty="0" smtClean="0"/>
              <a:t>/W), what architectural parameters</a:t>
            </a:r>
          </a:p>
          <a:p>
            <a:r>
              <a:rPr lang="en-US" baseline="0" dirty="0" smtClean="0"/>
              <a:t>   are needed to achieve it?</a:t>
            </a:r>
          </a:p>
          <a:p>
            <a:r>
              <a:rPr lang="en-US" baseline="0" dirty="0" smtClean="0"/>
              <a:t>Talk by Andrew Gearhart, Session 14, today May 22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33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128 Nodes of Hopper, w9 = water simulation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62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Rectangular</a:t>
            </a:r>
            <a:r>
              <a:rPr lang="en-US" baseline="0" dirty="0" smtClean="0"/>
              <a:t> case:</a:t>
            </a:r>
          </a:p>
          <a:p>
            <a:r>
              <a:rPr lang="en-US" baseline="0" dirty="0" err="1" smtClean="0"/>
              <a:t>Bini</a:t>
            </a:r>
            <a:r>
              <a:rPr lang="en-US" baseline="0" dirty="0" smtClean="0"/>
              <a:t>: &lt;3,2,2&gt;=10  </a:t>
            </a:r>
          </a:p>
          <a:p>
            <a:r>
              <a:rPr lang="en-US" baseline="0" dirty="0" err="1" smtClean="0"/>
              <a:t>Hopcroft</a:t>
            </a:r>
            <a:r>
              <a:rPr lang="en-US" baseline="0" dirty="0" smtClean="0"/>
              <a:t>, Kerr: &lt;3,2,3&gt; =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41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what BFS and DFS 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A16B-AD19-2044-A862-BEAA455EE8C3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56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2n^3/time 184% is at 7203 ours 7056 theirs (per node).</a:t>
            </a:r>
          </a:p>
          <a:p>
            <a:r>
              <a:rPr lang="en-US" dirty="0" smtClean="0"/>
              <a:t>Strong scaling range up to about p=1000</a:t>
            </a:r>
          </a:p>
          <a:p>
            <a:r>
              <a:rPr lang="en-US" dirty="0" smtClean="0"/>
              <a:t>Top on this plot: p = 7200, recent data up to 20K</a:t>
            </a:r>
          </a:p>
          <a:p>
            <a:endParaRPr lang="en-US" dirty="0" smtClean="0"/>
          </a:p>
          <a:p>
            <a:r>
              <a:rPr lang="en-US" dirty="0" smtClean="0"/>
              <a:t>2(.5)D-Strassen means 2(.5)D-outer, and </a:t>
            </a:r>
            <a:r>
              <a:rPr lang="en-US" dirty="0" err="1" smtClean="0"/>
              <a:t>Strassen</a:t>
            </a:r>
            <a:r>
              <a:rPr lang="en-US" dirty="0" smtClean="0"/>
              <a:t>-inner, on the small local matrices</a:t>
            </a:r>
          </a:p>
          <a:p>
            <a:r>
              <a:rPr lang="en-US" dirty="0" smtClean="0"/>
              <a:t>Strassen-2D means x</a:t>
            </a:r>
            <a:r>
              <a:rPr lang="en-US" baseline="0" dirty="0" smtClean="0"/>
              <a:t> DFS </a:t>
            </a:r>
            <a:r>
              <a:rPr lang="en-US" baseline="0" dirty="0" err="1" smtClean="0"/>
              <a:t>Strassen</a:t>
            </a:r>
            <a:r>
              <a:rPr lang="en-US" baseline="0" dirty="0" smtClean="0"/>
              <a:t> steps, followed by 2D classical for the 7^x </a:t>
            </a:r>
            <a:r>
              <a:rPr lang="en-US" baseline="0" dirty="0" err="1" smtClean="0"/>
              <a:t>subproblems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CS267 Lecture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49AD85-19F3-4FEB-898F-F699572E6052}" type="slidenum">
              <a:rPr lang="he-IL" smtClean="0"/>
              <a:pPr>
                <a:defRPr/>
              </a:pPr>
              <a:t>26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84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32 GB DRAM,</a:t>
            </a:r>
          </a:p>
          <a:p>
            <a:r>
              <a:rPr lang="en-US" dirty="0" smtClean="0"/>
              <a:t>Parallelism:</a:t>
            </a:r>
            <a:r>
              <a:rPr lang="en-US" baseline="0" dirty="0" smtClean="0"/>
              <a:t> flat MPI, 1 process per core</a:t>
            </a:r>
          </a:p>
          <a:p>
            <a:r>
              <a:rPr lang="en-US" dirty="0" err="1" smtClean="0"/>
              <a:t>ScaLAPACK</a:t>
            </a:r>
            <a:r>
              <a:rPr lang="en-US" dirty="0" smtClean="0"/>
              <a:t> 1.8.0 (2D SUMMA)</a:t>
            </a:r>
          </a:p>
          <a:p>
            <a:r>
              <a:rPr lang="en-US" dirty="0" smtClean="0"/>
              <a:t>Peak</a:t>
            </a:r>
            <a:r>
              <a:rPr lang="en-US" baseline="0" dirty="0" smtClean="0"/>
              <a:t> = double precision floating point peak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76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32 cores altogether</a:t>
            </a:r>
          </a:p>
          <a:p>
            <a:r>
              <a:rPr lang="en-US" dirty="0" smtClean="0"/>
              <a:t>Parallelism</a:t>
            </a:r>
            <a:r>
              <a:rPr lang="en-US" baseline="0" dirty="0" smtClean="0"/>
              <a:t> via Intel </a:t>
            </a:r>
            <a:r>
              <a:rPr lang="en-US" baseline="0" dirty="0" err="1" smtClean="0"/>
              <a:t>Cilk</a:t>
            </a:r>
            <a:r>
              <a:rPr lang="en-US" baseline="0" dirty="0" smtClean="0"/>
              <a:t> Plus</a:t>
            </a:r>
          </a:p>
          <a:p>
            <a:r>
              <a:rPr lang="en-US" baseline="0" dirty="0" smtClean="0"/>
              <a:t>Intel MKL version 10.3.6</a:t>
            </a:r>
          </a:p>
          <a:p>
            <a:r>
              <a:rPr lang="en-US" baseline="0" dirty="0" smtClean="0"/>
              <a:t>50 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61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Recursive approach</a:t>
            </a:r>
            <a:r>
              <a:rPr lang="ja-JP" altLang="en-US">
                <a:latin typeface="Calibri" charset="0"/>
              </a:rPr>
              <a:t>”</a:t>
            </a:r>
            <a:endParaRPr lang="en-US" altLang="ja-JP">
              <a:latin typeface="Calibri" charset="0"/>
            </a:endParaRP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  QR:  Elmroth, Gustavson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  LU:  Toledo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42208913-62F2-354C-AD10-F4FBC6BB3FE9}" type="slidenum">
              <a:rPr lang="en-US" sz="900" b="0">
                <a:solidFill>
                  <a:schemeClr val="tx1"/>
                </a:solidFill>
                <a:latin typeface="Calibri" charset="0"/>
              </a:rPr>
              <a:pPr/>
              <a:t>35</a:t>
            </a:fld>
            <a:endParaRPr lang="en-US" sz="900" b="0">
              <a:solidFill>
                <a:schemeClr val="tx1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Arial" charset="0"/>
              </a:rPr>
              <a:t>Oldest</a:t>
            </a:r>
            <a:r>
              <a:rPr lang="en-US" baseline="0" dirty="0" smtClean="0">
                <a:latin typeface="Arial" charset="0"/>
              </a:rPr>
              <a:t> reference for idea of tree: </a:t>
            </a:r>
            <a:r>
              <a:rPr lang="en-US" baseline="0" dirty="0" err="1" smtClean="0">
                <a:latin typeface="Arial" charset="0"/>
              </a:rPr>
              <a:t>Golub</a:t>
            </a:r>
            <a:r>
              <a:rPr lang="en-US" baseline="0" dirty="0" smtClean="0">
                <a:latin typeface="Arial" charset="0"/>
              </a:rPr>
              <a:t>/</a:t>
            </a:r>
            <a:r>
              <a:rPr lang="en-US" baseline="0" dirty="0" err="1" smtClean="0">
                <a:latin typeface="Arial" charset="0"/>
              </a:rPr>
              <a:t>Plemmons</a:t>
            </a:r>
            <a:r>
              <a:rPr lang="en-US" baseline="0" dirty="0" smtClean="0">
                <a:latin typeface="Arial" charset="0"/>
              </a:rPr>
              <a:t>/</a:t>
            </a:r>
            <a:r>
              <a:rPr lang="en-US" baseline="0" dirty="0" err="1" smtClean="0">
                <a:latin typeface="Arial" charset="0"/>
              </a:rPr>
              <a:t>Sameh</a:t>
            </a:r>
            <a:r>
              <a:rPr lang="en-US" baseline="0" dirty="0" smtClean="0">
                <a:latin typeface="Arial" charset="0"/>
              </a:rPr>
              <a:t> 1988,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>
                <a:latin typeface="Arial" charset="0"/>
              </a:rPr>
              <a:t>But didn’t avoid communication</a:t>
            </a:r>
            <a:endParaRPr lang="en-US" dirty="0" smtClean="0">
              <a:latin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47A458-4E5B-40E3-B386-8D6E88787EC7}" type="slidenum">
              <a:rPr lang="en-US" smtClean="0"/>
              <a:pPr>
                <a:defRPr/>
              </a:pPr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Arial" charset="0"/>
              </a:rPr>
              <a:t>Do algebra on board: Eq(1) in TSQR paper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Arial" charset="0"/>
              </a:rPr>
              <a:t>Note: Q left as implicit tree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82DA0280-1590-4941-A346-DC228481908B}" type="slidenum">
              <a:rPr lang="en-US" sz="900" b="0">
                <a:solidFill>
                  <a:schemeClr val="tx1"/>
                </a:solidFill>
                <a:latin typeface="Times New Roman" charset="0"/>
              </a:rPr>
              <a:pPr/>
              <a:t>38</a:t>
            </a:fld>
            <a:endParaRPr lang="en-US" sz="9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2008</a:t>
            </a:r>
            <a:r>
              <a:rPr lang="en-US" baseline="0" dirty="0" smtClean="0"/>
              <a:t> DARPA </a:t>
            </a:r>
            <a:r>
              <a:rPr lang="en-US" baseline="0" dirty="0" err="1" smtClean="0"/>
              <a:t>Exascale</a:t>
            </a:r>
            <a:r>
              <a:rPr lang="en-US" baseline="0" dirty="0" smtClean="0"/>
              <a:t> report has similar prediction:</a:t>
            </a:r>
          </a:p>
          <a:p>
            <a:r>
              <a:rPr lang="en-US" baseline="0" dirty="0" smtClean="0"/>
              <a:t>Gap between DRAM access time and flops will increase </a:t>
            </a:r>
          </a:p>
          <a:p>
            <a:r>
              <a:rPr lang="en-US" baseline="0" dirty="0" smtClean="0"/>
              <a:t>100x over coming decade to balance power usage between </a:t>
            </a:r>
          </a:p>
          <a:p>
            <a:r>
              <a:rPr lang="en-US" baseline="0" dirty="0" smtClean="0"/>
              <a:t>processors, DRAM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2011 NRC Report: “The Future of Computing Performance: Game Over or Next Level?”</a:t>
            </a:r>
          </a:p>
          <a:p>
            <a:r>
              <a:rPr lang="en-US" baseline="0" dirty="0" smtClean="0"/>
              <a:t>Millett and Fuller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</a:rPr>
              <a:t>Could just use GEPP, but prefer not </a:t>
            </a:r>
            <a:r>
              <a:rPr lang="en-US" dirty="0" smtClean="0">
                <a:latin typeface="Arial" charset="0"/>
              </a:rPr>
              <a:t>to</a:t>
            </a:r>
          </a:p>
          <a:p>
            <a:r>
              <a:rPr lang="en-US" dirty="0" smtClean="0">
                <a:latin typeface="Arial" charset="0"/>
              </a:rPr>
              <a:t>Alternative fix for TSLU: LU-PRRP</a:t>
            </a:r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CS267 Lecture 2</a:t>
            </a:r>
            <a:endParaRPr lang="en-US"/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7231D5DA-95D6-9F49-802E-4336DAB20242}" type="slidenum">
              <a:rPr lang="en-US" sz="900" b="0">
                <a:solidFill>
                  <a:schemeClr val="tx1"/>
                </a:solidFill>
                <a:latin typeface="Times New Roman" charset="0"/>
              </a:rPr>
              <a:pPr/>
              <a:t>42</a:t>
            </a:fld>
            <a:endParaRPr lang="en-US" sz="9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</a:rPr>
              <a:t>Vertical axis log2(n^2/p) is memory per processor</a:t>
            </a:r>
          </a:p>
          <a:p>
            <a:r>
              <a:rPr lang="en-US">
                <a:latin typeface="Arial" charset="0"/>
              </a:rPr>
              <a:t>Horizontal axis log2(p) is processor count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7B1267FF-32A2-F446-9510-E5A7F8EE5C67}" type="slidenum">
              <a:rPr lang="en-US" sz="900" b="0">
                <a:solidFill>
                  <a:schemeClr val="tx1"/>
                </a:solidFill>
                <a:latin typeface="Times New Roman" charset="0"/>
              </a:rPr>
              <a:pPr/>
              <a:t>46</a:t>
            </a:fld>
            <a:endParaRPr lang="en-US" sz="9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</a:rPr>
              <a:t>In Algorithms Track,</a:t>
            </a:r>
          </a:p>
          <a:p>
            <a:r>
              <a:rPr lang="en-US">
                <a:latin typeface="Arial" charset="0"/>
              </a:rPr>
              <a:t>Grey Ballard, Dulcenia Becker, JD, Jack Dongarra, Alex Druinsky, Inon Peled, Oded Schwartz, Sivan Toledo, Ichitaro Yamazaki</a:t>
            </a:r>
          </a:p>
          <a:p>
            <a:r>
              <a:rPr lang="en-US">
                <a:latin typeface="Arial" charset="0"/>
              </a:rPr>
              <a:t>“Implementing a Blocked Aasen’s Algorithm with a Dynamic Scheduler on Multicore Architectures”</a:t>
            </a:r>
          </a:p>
          <a:p>
            <a:r>
              <a:rPr lang="en-US">
                <a:latin typeface="Arial" charset="0"/>
              </a:rPr>
              <a:t>A lot of care needed to update T symmetrically</a:t>
            </a:r>
          </a:p>
          <a:p>
            <a:r>
              <a:rPr lang="en-US">
                <a:latin typeface="Arial" charset="0"/>
              </a:rPr>
              <a:t>Subdiagonal blocks can be low rank, have zero column etc. illustrated TSLU stability problem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CS267 Lecture 2</a:t>
            </a:r>
            <a:endParaRPr lang="en-US"/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6005416A-179F-FF46-9AF4-C5056448D341}" type="slidenum">
              <a:rPr lang="en-US" sz="900" b="0">
                <a:solidFill>
                  <a:schemeClr val="tx1"/>
                </a:solidFill>
                <a:latin typeface="Times New Roman" charset="0"/>
              </a:rPr>
              <a:pPr/>
              <a:t>48</a:t>
            </a:fld>
            <a:endParaRPr lang="en-US" sz="9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</a:rPr>
              <a:t>Grey Ballard, JD, Ben Lipshitz, Oded Schwartz, Sivan Toledo</a:t>
            </a:r>
          </a:p>
          <a:p>
            <a:r>
              <a:rPr lang="en-US">
                <a:latin typeface="Arial" charset="0"/>
              </a:rPr>
              <a:t>“Communication efficient Gaussian elimination with Partial Pivoting using</a:t>
            </a:r>
          </a:p>
          <a:p>
            <a:r>
              <a:rPr lang="en-US">
                <a:latin typeface="Arial" charset="0"/>
              </a:rPr>
              <a:t>a Shape Morphing Data Layout”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#Message = O(n^3/M) for columnwise-only format; recursive blocked too?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CS267 Lecture 2</a:t>
            </a:r>
            <a:endParaRPr lang="en-US"/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F3CF005E-26D8-8A4D-91DF-8DABB6C46BEF}" type="slidenum">
              <a:rPr lang="en-US" sz="900" b="0">
                <a:solidFill>
                  <a:schemeClr val="tx1"/>
                </a:solidFill>
                <a:latin typeface="Times New Roman" charset="0"/>
              </a:rPr>
              <a:pPr/>
              <a:t>49</a:t>
            </a:fld>
            <a:endParaRPr lang="en-US" sz="9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</a:rPr>
              <a:t>Grey Ballard, JD, Ben Lipshitz, Oded Schwartz, Sivan Toledo</a:t>
            </a:r>
          </a:p>
          <a:p>
            <a:r>
              <a:rPr lang="en-US">
                <a:latin typeface="Arial" charset="0"/>
              </a:rPr>
              <a:t>“Communication efficient Gaussian elimination with Partial Pivoting using</a:t>
            </a:r>
          </a:p>
          <a:p>
            <a:r>
              <a:rPr lang="en-US">
                <a:latin typeface="Arial" charset="0"/>
              </a:rPr>
              <a:t>a Shape Morphing Data Layout”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#Message = O(n^3/M) for columnwise-only format; recursive blocked too?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CS267 Lecture 2</a:t>
            </a:r>
            <a:endParaRPr lang="en-US"/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F3CF005E-26D8-8A4D-91DF-8DABB6C46BEF}" type="slidenum">
              <a:rPr lang="en-US" sz="900" b="0">
                <a:solidFill>
                  <a:schemeClr val="tx1"/>
                </a:solidFill>
                <a:latin typeface="Times New Roman" charset="0"/>
              </a:rPr>
              <a:pPr/>
              <a:t>50</a:t>
            </a:fld>
            <a:endParaRPr lang="en-US" sz="9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</a:rPr>
              <a:t>Sparsity-independent means that you can’t see (for free) if there is a permutation that</a:t>
            </a:r>
          </a:p>
          <a:p>
            <a:r>
              <a:rPr lang="en-US">
                <a:latin typeface="Arial" charset="0"/>
              </a:rPr>
              <a:t>makes both A and B block-diagonal, so no communication necessary.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CS267 Lecture 2</a:t>
            </a:r>
            <a:endParaRPr lang="en-US"/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9325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6A15DB09-558E-5340-9FA1-BD7229B9D07C}" type="slidenum">
              <a:rPr lang="en-US" sz="900" b="0">
                <a:solidFill>
                  <a:schemeClr val="tx1"/>
                </a:solidFill>
                <a:latin typeface="Times New Roman" charset="0"/>
              </a:rPr>
              <a:pPr/>
              <a:t>55</a:t>
            </a:fld>
            <a:endParaRPr lang="en-US" sz="9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Does not minimize communication by itself, but does no more communication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Than reduction to band form, so overall ok.</a:t>
            </a: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AD7D8A-8BF6-4EB0-BF0D-34D62664F591}" type="slidenum">
              <a:rPr lang="en-US" smtClean="0"/>
              <a:pPr>
                <a:defRPr/>
              </a:pPr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Does not minimize communication by itself, but does no more communication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Than reduction to band form, so overall ok.</a:t>
            </a: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9FF54-B6A3-40A4-B147-1C363F82633B}" type="slidenum">
              <a:rPr lang="en-US" smtClean="0"/>
              <a:pPr>
                <a:defRPr/>
              </a:pPr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Does not minimize communication by itself, but does no more communication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Than reduction to band form, so overall ok.</a:t>
            </a: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00B014-F000-4F71-B848-59D921925BB3}" type="slidenum">
              <a:rPr lang="en-US" smtClean="0"/>
              <a:pPr>
                <a:defRPr/>
              </a:pPr>
              <a:t>60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Does not minimize communication by itself, but does no more communication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Than reduction to band form, so overall ok.</a:t>
            </a: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0A7FA8-1DC4-4DED-92C7-3F6CB4A04CB2}" type="slidenum">
              <a:rPr lang="en-US" smtClean="0"/>
              <a:pPr>
                <a:defRPr/>
              </a:pPr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2008</a:t>
            </a:r>
            <a:r>
              <a:rPr lang="en-US" baseline="0" dirty="0" smtClean="0"/>
              <a:t> DARPA </a:t>
            </a:r>
            <a:r>
              <a:rPr lang="en-US" baseline="0" dirty="0" err="1" smtClean="0"/>
              <a:t>Exascale</a:t>
            </a:r>
            <a:r>
              <a:rPr lang="en-US" baseline="0" dirty="0" smtClean="0"/>
              <a:t> report has similar prediction:</a:t>
            </a:r>
          </a:p>
          <a:p>
            <a:r>
              <a:rPr lang="en-US" baseline="0" dirty="0" smtClean="0"/>
              <a:t>Gap between DRAM access time and flops will increase </a:t>
            </a:r>
          </a:p>
          <a:p>
            <a:r>
              <a:rPr lang="en-US" baseline="0" dirty="0" smtClean="0"/>
              <a:t>100x over coming decade to balance power usage between </a:t>
            </a:r>
          </a:p>
          <a:p>
            <a:r>
              <a:rPr lang="en-US" baseline="0" dirty="0" smtClean="0"/>
              <a:t>processors, DRAM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Does not minimize communication by itself, but does no more communication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Than reduction to band form, so overall ok.</a:t>
            </a: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F3359B-98D9-4527-8DCE-805369ABF3F9}" type="slidenum">
              <a:rPr lang="en-US" smtClean="0"/>
              <a:pPr>
                <a:defRPr/>
              </a:pPr>
              <a:t>62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Does not minimize communication by itself, but does no more communication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Than reduction to band form, so overall ok.</a:t>
            </a: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3CD03D-6859-43B0-83E2-B00E9D07A016}" type="slidenum">
              <a:rPr lang="en-US" smtClean="0"/>
              <a:pPr>
                <a:defRPr/>
              </a:pPr>
              <a:t>63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Does not minimize communication by itself, but does no more communication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Than reduction to band form, so overall ok.</a:t>
            </a: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32962B-53A6-49A0-8DBF-A5F35AD28C73}" type="slidenum">
              <a:rPr lang="en-US" smtClean="0"/>
              <a:pPr>
                <a:defRPr/>
              </a:pPr>
              <a:t>64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Does not minimize communication by itself, but does no more communication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Than reduction to band form, so overall ok.</a:t>
            </a: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D2BF24-3C46-4D5A-991A-0D2A4BCC5590}" type="slidenum">
              <a:rPr lang="en-US" smtClean="0"/>
              <a:pPr>
                <a:defRPr/>
              </a:pPr>
              <a:t>65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Does not minimize communication by itself, but does no more communication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Than reduction to band form, so overall ok.</a:t>
            </a: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8892B8-4093-43C7-AAD7-5779B63F36DC}" type="slidenum">
              <a:rPr lang="en-US" smtClean="0"/>
              <a:pPr>
                <a:defRPr/>
              </a:pPr>
              <a:t>66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Does not minimize communication by itself, but does no more communication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Than reduction to band form, so overall ok.</a:t>
            </a: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C74807-8E5E-43FF-9C86-00858955F3A5}" type="slidenum">
              <a:rPr lang="en-US" smtClean="0"/>
              <a:pPr>
                <a:defRPr/>
              </a:pPr>
              <a:t>67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Does not minimize communication by itself, but does no more communication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Than reduction to band form, so overall ok.</a:t>
            </a: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89BA0A-0901-414A-AA2E-FBAD67D7DF8B}" type="slidenum">
              <a:rPr lang="en-US" smtClean="0"/>
              <a:pPr>
                <a:defRPr/>
              </a:pPr>
              <a:t>68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tuning parameters:</a:t>
            </a:r>
          </a:p>
          <a:p>
            <a:r>
              <a:rPr lang="en-US" dirty="0" smtClean="0"/>
              <a:t>    Number of “sweeps”,  #diagonals cleared per sweep,   sizes of parallelograms</a:t>
            </a:r>
          </a:p>
          <a:p>
            <a:r>
              <a:rPr lang="en-US" dirty="0" smtClean="0"/>
              <a:t>    #bulges chased at one time,    how far to chase each bulge</a:t>
            </a:r>
          </a:p>
          <a:p>
            <a:r>
              <a:rPr lang="en-US" dirty="0" smtClean="0"/>
              <a:t>Right choices reduce #</a:t>
            </a:r>
            <a:r>
              <a:rPr lang="en-US" dirty="0" err="1" smtClean="0"/>
              <a:t>words_moved</a:t>
            </a:r>
            <a:r>
              <a:rPr lang="en-US" dirty="0" smtClean="0"/>
              <a:t> by factor M/</a:t>
            </a:r>
            <a:r>
              <a:rPr lang="en-US" dirty="0" err="1" smtClean="0"/>
              <a:t>bw</a:t>
            </a:r>
            <a:r>
              <a:rPr lang="en-US" dirty="0" smtClean="0"/>
              <a:t>, not just M</a:t>
            </a:r>
            <a:r>
              <a:rPr lang="en-US" baseline="30000" dirty="0" smtClean="0"/>
              <a:t>1/2</a:t>
            </a:r>
            <a:r>
              <a:rPr lang="en-US" dirty="0" smtClean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AF3DF-66B4-4441-89D6-D4EDD638F89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689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[AP’00] N. Ahmed and K. </a:t>
            </a:r>
            <a:r>
              <a:rPr lang="en-US" dirty="0" err="1" smtClean="0"/>
              <a:t>Pingali</a:t>
            </a:r>
            <a:r>
              <a:rPr lang="en-US" dirty="0" smtClean="0"/>
              <a:t>. Euro-Par 2000.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[BDHS’09] Ballard, Demmel, Holtz, Schwartz. (</a:t>
            </a:r>
            <a:r>
              <a:rPr lang="en-US" dirty="0" err="1" smtClean="0"/>
              <a:t>Cholesky</a:t>
            </a:r>
            <a:r>
              <a:rPr lang="en-US" dirty="0" smtClean="0"/>
              <a:t>) SPAA '09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[BDLST’13] Ballard, Demmel, Lipshitz, Schwartz, Toledo. (SMLU). SPAA'13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[BBDDDPSTY’13] Ballard, Becker, Demmel, </a:t>
            </a:r>
            <a:r>
              <a:rPr lang="en-US" dirty="0" err="1" smtClean="0"/>
              <a:t>Dongarra</a:t>
            </a:r>
            <a:r>
              <a:rPr lang="en-US" dirty="0" smtClean="0"/>
              <a:t>, Druinsky, Peled, Schwartz, Toledo, </a:t>
            </a:r>
            <a:r>
              <a:rPr lang="en-US" dirty="0" err="1" smtClean="0"/>
              <a:t>Yamazak</a:t>
            </a:r>
            <a:r>
              <a:rPr lang="en-US" dirty="0" smtClean="0"/>
              <a:t>, (</a:t>
            </a:r>
            <a:r>
              <a:rPr lang="en-US" dirty="0" err="1" smtClean="0"/>
              <a:t>Aasen</a:t>
            </a:r>
            <a:r>
              <a:rPr lang="en-US" dirty="0" smtClean="0"/>
              <a:t>) IPDPS'13 (best paper)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[DGHL’12] Demmel, Grigori, </a:t>
            </a:r>
            <a:r>
              <a:rPr lang="en-US" dirty="0" err="1" smtClean="0"/>
              <a:t>Hoemmen</a:t>
            </a:r>
            <a:r>
              <a:rPr lang="en-US" dirty="0" smtClean="0"/>
              <a:t>, </a:t>
            </a:r>
            <a:r>
              <a:rPr lang="en-US" dirty="0" err="1" smtClean="0"/>
              <a:t>Langou</a:t>
            </a:r>
            <a:r>
              <a:rPr lang="en-US" dirty="0" smtClean="0"/>
              <a:t> (CALU,CAQR) SISC'12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[BDD’11] Ballard, Demmel, </a:t>
            </a:r>
            <a:r>
              <a:rPr lang="en-US" dirty="0" err="1" smtClean="0"/>
              <a:t>Dumitriu</a:t>
            </a:r>
            <a:r>
              <a:rPr lang="en-US" dirty="0" smtClean="0"/>
              <a:t>. (RR-QR) </a:t>
            </a:r>
            <a:r>
              <a:rPr lang="en-US" dirty="0" err="1" smtClean="0"/>
              <a:t>Techreport</a:t>
            </a:r>
            <a:r>
              <a:rPr lang="en-US" dirty="0" smtClean="0"/>
              <a:t> 2013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[BDK’13] Ballard, Demmel, Knight (CA SBR) PPoPP'12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[DGGX’13] Demmel, James, Grigori, </a:t>
            </a:r>
            <a:r>
              <a:rPr lang="en-US" dirty="0" err="1" smtClean="0"/>
              <a:t>Gu</a:t>
            </a:r>
            <a:r>
              <a:rPr lang="en-US" dirty="0" smtClean="0"/>
              <a:t>, Xiang, (CA RR QR with Column Pivoting) </a:t>
            </a:r>
            <a:r>
              <a:rPr lang="en-US" dirty="0" err="1" smtClean="0"/>
              <a:t>Techreport</a:t>
            </a:r>
            <a:r>
              <a:rPr lang="en-US" dirty="0" smtClean="0"/>
              <a:t> 2013,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[EG’98] </a:t>
            </a:r>
            <a:r>
              <a:rPr lang="en-US" dirty="0" err="1" smtClean="0"/>
              <a:t>Elmroth</a:t>
            </a:r>
            <a:r>
              <a:rPr lang="en-US" dirty="0" smtClean="0"/>
              <a:t>, </a:t>
            </a:r>
            <a:r>
              <a:rPr lang="en-US" dirty="0" err="1" smtClean="0"/>
              <a:t>Gustavson</a:t>
            </a:r>
            <a:r>
              <a:rPr lang="en-US" dirty="0" smtClean="0"/>
              <a:t>. (Recursive QR), '98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[FW’03] </a:t>
            </a:r>
            <a:r>
              <a:rPr lang="en-US" dirty="0" err="1" smtClean="0"/>
              <a:t>Frens</a:t>
            </a:r>
            <a:r>
              <a:rPr lang="en-US" dirty="0" smtClean="0"/>
              <a:t>, Wise. (QR with Morton-ordered...) SIGPLAN'03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[FLPR’99] </a:t>
            </a:r>
            <a:r>
              <a:rPr lang="en-US" dirty="0" err="1" smtClean="0"/>
              <a:t>Frigo</a:t>
            </a:r>
            <a:r>
              <a:rPr lang="en-US" dirty="0" smtClean="0"/>
              <a:t>, </a:t>
            </a:r>
            <a:r>
              <a:rPr lang="en-US" dirty="0" err="1" smtClean="0"/>
              <a:t>Leiserson</a:t>
            </a:r>
            <a:r>
              <a:rPr lang="en-US" dirty="0" smtClean="0"/>
              <a:t>, </a:t>
            </a:r>
            <a:r>
              <a:rPr lang="en-US" dirty="0" err="1" smtClean="0"/>
              <a:t>Prokop</a:t>
            </a:r>
            <a:r>
              <a:rPr lang="en-US" dirty="0" smtClean="0"/>
              <a:t>, </a:t>
            </a:r>
            <a:r>
              <a:rPr lang="en-US" dirty="0" err="1" smtClean="0"/>
              <a:t>Ramachandran</a:t>
            </a:r>
            <a:r>
              <a:rPr lang="en-US" dirty="0" smtClean="0"/>
              <a:t>. (Cache-Oblivious Algorithms) FOCS'99.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[GDX’11] Grigori, Demmel, Xiang. (CALU) SIMAX'11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[G’97] </a:t>
            </a:r>
            <a:r>
              <a:rPr lang="en-US" dirty="0" err="1" smtClean="0"/>
              <a:t>Gustavson</a:t>
            </a:r>
            <a:r>
              <a:rPr lang="en-US" dirty="0" smtClean="0"/>
              <a:t>. 1997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[T’97] Toledo. (RLU) SIMAX'97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4FDA9-6EC9-49D3-85D5-163D46578DB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323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[AGZ’94] </a:t>
            </a:r>
            <a:r>
              <a:rPr lang="en-US" baseline="0" dirty="0" err="1" smtClean="0"/>
              <a:t>Agarwal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Gustavson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Zubair</a:t>
            </a:r>
            <a:r>
              <a:rPr lang="en-US" baseline="0" dirty="0" smtClean="0"/>
              <a:t>. 1994</a:t>
            </a:r>
          </a:p>
          <a:p>
            <a:r>
              <a:rPr lang="en-US" baseline="0" dirty="0" smtClean="0"/>
              <a:t>[BBDDDPSTY’13] Ballard, Becker, Demmel, </a:t>
            </a:r>
            <a:r>
              <a:rPr lang="en-US" baseline="0" dirty="0" err="1" smtClean="0"/>
              <a:t>Dongarra</a:t>
            </a:r>
            <a:r>
              <a:rPr lang="en-US" baseline="0" dirty="0" smtClean="0"/>
              <a:t>, Druinsky, Peled, Schwartz, Toledo, </a:t>
            </a:r>
            <a:r>
              <a:rPr lang="en-US" baseline="0" dirty="0" err="1" smtClean="0"/>
              <a:t>Yamazak</a:t>
            </a:r>
            <a:r>
              <a:rPr lang="en-US" baseline="0" dirty="0" smtClean="0"/>
              <a:t>, (</a:t>
            </a:r>
            <a:r>
              <a:rPr lang="en-US" baseline="0" dirty="0" err="1" smtClean="0"/>
              <a:t>Aasen</a:t>
            </a:r>
            <a:r>
              <a:rPr lang="en-US" baseline="0" dirty="0" smtClean="0"/>
              <a:t>) IPDPS'13 (best paper)	</a:t>
            </a:r>
          </a:p>
          <a:p>
            <a:r>
              <a:rPr lang="en-US" baseline="0" dirty="0" smtClean="0"/>
              <a:t>[BDD’11] Ballard, Demmel, </a:t>
            </a:r>
            <a:r>
              <a:rPr lang="en-US" baseline="0" dirty="0" err="1" smtClean="0"/>
              <a:t>Dumitriu</a:t>
            </a:r>
            <a:r>
              <a:rPr lang="en-US" baseline="0" dirty="0" smtClean="0"/>
              <a:t>. (RR-QR) </a:t>
            </a:r>
            <a:r>
              <a:rPr lang="en-US" baseline="0" dirty="0" err="1" smtClean="0"/>
              <a:t>Techreport</a:t>
            </a:r>
            <a:r>
              <a:rPr lang="en-US" baseline="0" dirty="0" smtClean="0"/>
              <a:t> 2013</a:t>
            </a:r>
          </a:p>
          <a:p>
            <a:r>
              <a:rPr lang="en-US" baseline="0" dirty="0" smtClean="0"/>
              <a:t>[BDK’13] Ballard, Demmel, Knight (CA SBR) PPoPP'12</a:t>
            </a:r>
          </a:p>
          <a:p>
            <a:r>
              <a:rPr lang="en-US" baseline="0" dirty="0" smtClean="0"/>
              <a:t>[C’69] Cannon, 1969</a:t>
            </a:r>
          </a:p>
          <a:p>
            <a:r>
              <a:rPr lang="en-US" baseline="0" dirty="0" smtClean="0"/>
              <a:t>[vGW’97] van de </a:t>
            </a:r>
            <a:r>
              <a:rPr lang="en-US" baseline="0" dirty="0" err="1" smtClean="0"/>
              <a:t>Geijn</a:t>
            </a:r>
            <a:r>
              <a:rPr lang="en-US" baseline="0" dirty="0" smtClean="0"/>
              <a:t>, Watts (SUMMA) 1997</a:t>
            </a:r>
          </a:p>
          <a:p>
            <a:r>
              <a:rPr lang="en-US" baseline="0" dirty="0" smtClean="0"/>
              <a:t>[GDX’11] Grigori, Demmel, Xiang. (CALU) SIMAX'11</a:t>
            </a:r>
          </a:p>
          <a:p>
            <a:r>
              <a:rPr lang="en-US" baseline="0" dirty="0" smtClean="0"/>
              <a:t>[DGHL’12] Demmel, Grigori, </a:t>
            </a:r>
            <a:r>
              <a:rPr lang="en-US" baseline="0" dirty="0" err="1" smtClean="0"/>
              <a:t>Hoemmen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Langou</a:t>
            </a:r>
            <a:r>
              <a:rPr lang="en-US" baseline="0" dirty="0" smtClean="0"/>
              <a:t> (CALU,CAQR) SISC'12</a:t>
            </a:r>
          </a:p>
          <a:p>
            <a:r>
              <a:rPr lang="en-US" baseline="0" dirty="0" smtClean="0"/>
              <a:t>[DGGX’13] Demmel, James, Grigori, </a:t>
            </a:r>
            <a:r>
              <a:rPr lang="en-US" baseline="0" dirty="0" err="1" smtClean="0"/>
              <a:t>Gu</a:t>
            </a:r>
            <a:r>
              <a:rPr lang="en-US" baseline="0" dirty="0" smtClean="0"/>
              <a:t>, Xiang, (CA RR QR with Column Pivoting) </a:t>
            </a:r>
            <a:r>
              <a:rPr lang="en-US" baseline="0" dirty="0" err="1" smtClean="0"/>
              <a:t>Techreport</a:t>
            </a:r>
            <a:r>
              <a:rPr lang="en-US" baseline="0" dirty="0" smtClean="0"/>
              <a:t> 2013, </a:t>
            </a:r>
          </a:p>
          <a:p>
            <a:r>
              <a:rPr lang="en-US" baseline="0" dirty="0" smtClean="0"/>
              <a:t>[MT’99] McColl, A. </a:t>
            </a:r>
            <a:r>
              <a:rPr lang="en-US" baseline="0" dirty="0" err="1" smtClean="0"/>
              <a:t>Tiskin</a:t>
            </a:r>
            <a:r>
              <a:rPr lang="en-US" baseline="0" dirty="0" smtClean="0"/>
              <a:t> A. 1999, Memory-Efficient Matrix Multiplication in the BSP Model </a:t>
            </a:r>
          </a:p>
          <a:p>
            <a:r>
              <a:rPr lang="en-US" baseline="0" dirty="0" smtClean="0"/>
              <a:t>[T’99] </a:t>
            </a:r>
            <a:r>
              <a:rPr lang="en-US" baseline="0" dirty="0" err="1" smtClean="0"/>
              <a:t>Tiskin</a:t>
            </a:r>
            <a:r>
              <a:rPr lang="en-US" baseline="0" dirty="0" smtClean="0"/>
              <a:t>, 1999, (BSP), 1999</a:t>
            </a:r>
          </a:p>
          <a:p>
            <a:r>
              <a:rPr lang="en-US" baseline="0" dirty="0" smtClean="0"/>
              <a:t>[SD’11] </a:t>
            </a:r>
            <a:r>
              <a:rPr lang="en-US" baseline="0" dirty="0" err="1" smtClean="0"/>
              <a:t>Solomonik</a:t>
            </a:r>
            <a:r>
              <a:rPr lang="en-US" baseline="0" dirty="0" smtClean="0"/>
              <a:t> Demmel. </a:t>
            </a:r>
            <a:r>
              <a:rPr lang="en-US" baseline="0" smtClean="0"/>
              <a:t>(2.5D) Euro-Par'11 (distinguished paper)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4FDA9-6EC9-49D3-85D5-163D46578DB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34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APSP talk Tuesday, session 12, Edgar </a:t>
            </a:r>
            <a:r>
              <a:rPr lang="en-US" dirty="0" err="1" smtClean="0"/>
              <a:t>Solomonik</a:t>
            </a:r>
            <a:r>
              <a:rPr lang="en-US" dirty="0" smtClean="0"/>
              <a:t>, </a:t>
            </a:r>
            <a:r>
              <a:rPr lang="en-US" dirty="0" err="1" smtClean="0"/>
              <a:t>Aydin</a:t>
            </a:r>
            <a:r>
              <a:rPr lang="en-US" dirty="0" smtClean="0"/>
              <a:t> </a:t>
            </a:r>
            <a:r>
              <a:rPr lang="en-US" dirty="0" err="1" smtClean="0"/>
              <a:t>Buluc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428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000">
                <a:latin typeface="Calibri" charset="0"/>
                <a:ea typeface="ＭＳ Ｐゴシック" charset="0"/>
              </a:rPr>
              <a:t>Well – partitioned =  modest surface-to-volume ratio</a:t>
            </a:r>
            <a:endParaRPr lang="en-US" sz="190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900">
                <a:latin typeface="Calibri" charset="0"/>
                <a:ea typeface="ＭＳ Ｐゴシック" charset="0"/>
              </a:rPr>
              <a:t>See bebop.cs.berkeley.edu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900">
                <a:latin typeface="Calibri" charset="0"/>
                <a:ea typeface="ＭＳ Ｐゴシック" charset="0"/>
              </a:rPr>
              <a:t>CG: [van Rosendale, 83], [Chronopoulos and Gear, 89]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900">
                <a:latin typeface="Calibri" charset="0"/>
                <a:ea typeface="ＭＳ Ｐゴシック" charset="0"/>
              </a:rPr>
              <a:t>GMRES: [Walker, 88], [Joubert and Carey, 92], [Bai et al., 94]</a:t>
            </a:r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8B3476FE-7FD0-814C-9B2B-C1DE5CD3F313}" type="slidenum">
              <a:rPr lang="en-US" sz="1200"/>
              <a:pPr eaLnBrk="1" hangingPunct="1"/>
              <a:t>75</a:t>
            </a:fld>
            <a:endParaRPr lang="en-US" sz="12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9406822D-153C-2A4F-97BA-E34EF7C734DE}" type="slidenum">
              <a:rPr lang="en-US" sz="900" b="0">
                <a:solidFill>
                  <a:schemeClr val="tx1"/>
                </a:solidFill>
                <a:latin typeface="Times New Roman" charset="0"/>
              </a:rPr>
              <a:pPr/>
              <a:t>77</a:t>
            </a:fld>
            <a:endParaRPr lang="en-US" sz="9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FEM discretization from a structural analysis problem.</a:t>
            </a:r>
          </a:p>
          <a:p>
            <a:pPr eaLnBrk="1" hangingPunct="1"/>
            <a:r>
              <a:rPr lang="en-US">
                <a:latin typeface="Arial" charset="0"/>
              </a:rPr>
              <a:t>Source: Matrix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raefsky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, provided by NASA via the University of Florida Sparse Matrix Collection</a:t>
            </a:r>
          </a:p>
          <a:p>
            <a:pPr eaLnBrk="1" hangingPunct="1"/>
            <a:r>
              <a:rPr lang="en-US">
                <a:latin typeface="Arial" charset="0"/>
              </a:rPr>
              <a:t>http://www.cise.ufl.edu/research/sparse/matrices/Simon/raefsky3.html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4202C107-073D-0644-9039-0551F5B8AEF8}" type="slidenum">
              <a:rPr lang="en-US" sz="900" b="0">
                <a:solidFill>
                  <a:schemeClr val="tx1"/>
                </a:solidFill>
                <a:latin typeface="Times New Roman" charset="0"/>
              </a:rPr>
              <a:pPr/>
              <a:t>78</a:t>
            </a:fld>
            <a:endParaRPr lang="en-US" sz="9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discretization from a structural analysis problem.</a:t>
            </a:r>
          </a:p>
          <a:p>
            <a:pPr eaLnBrk="1" hangingPunct="1"/>
            <a:r>
              <a:rPr lang="en-US">
                <a:latin typeface="Arial" charset="0"/>
              </a:rPr>
              <a:t>Source: Matrix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raefsky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, provided by NASA via the University of Florida Sparse Matrix Collection</a:t>
            </a:r>
          </a:p>
          <a:p>
            <a:pPr eaLnBrk="1" hangingPunct="1"/>
            <a:r>
              <a:rPr lang="en-US">
                <a:latin typeface="Arial" charset="0"/>
              </a:rPr>
              <a:t>http://www.cise.ufl.edu/research/sparse/matrices/Simon/raefsky3.html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E93C4B3D-85B5-B343-82A3-77BEB02C0FC5}" type="slidenum">
              <a:rPr lang="en-US" sz="900" b="0">
                <a:solidFill>
                  <a:schemeClr val="tx1"/>
                </a:solidFill>
                <a:latin typeface="Times New Roman" charset="0"/>
              </a:rPr>
              <a:pPr/>
              <a:t>79</a:t>
            </a:fld>
            <a:endParaRPr lang="en-US" sz="9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[NOTE: This slide has some animation in it.]</a:t>
            </a:r>
          </a:p>
          <a:p>
            <a:pPr eaLnBrk="1" hangingPunct="1"/>
            <a:r>
              <a:rPr lang="en-US">
                <a:latin typeface="Arial" charset="0"/>
              </a:rPr>
              <a:t>Experiment: Try all block sizes that divide 8x8—16 implementations in all.</a:t>
            </a:r>
          </a:p>
          <a:p>
            <a:pPr eaLnBrk="1" hangingPunct="1"/>
            <a:r>
              <a:rPr lang="en-US">
                <a:latin typeface="Arial" charset="0"/>
              </a:rPr>
              <a:t>Platform: 900 MHz Itanium-2, 3.6 Gflop/s peak speed. Intel v7.0 compiler.</a:t>
            </a:r>
          </a:p>
          <a:p>
            <a:pPr eaLnBrk="1" hangingPunct="1"/>
            <a:r>
              <a:rPr lang="en-US">
                <a:latin typeface="Arial" charset="0"/>
              </a:rPr>
              <a:t>Good speedups (4x) but at an unexpected block size (4x2).</a:t>
            </a:r>
          </a:p>
          <a:p>
            <a:pPr eaLnBrk="1" hangingPunct="1"/>
            <a:r>
              <a:rPr lang="en-US">
                <a:latin typeface="Arial" charset="0"/>
              </a:rPr>
              <a:t>Figure taken from Im, Yelick, Vuduc, IJHPCA paper, to appear.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2977AA97-AF7F-8047-91DF-642F3ACE583A}" type="slidenum">
              <a:rPr lang="en-US" sz="900" b="0">
                <a:solidFill>
                  <a:schemeClr val="tx1"/>
                </a:solidFill>
                <a:latin typeface="Times New Roman" charset="0"/>
              </a:rPr>
              <a:pPr/>
              <a:t>82</a:t>
            </a:fld>
            <a:endParaRPr lang="en-US" sz="9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An enlarged submatrix for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ex11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, from an FEM fluid flow application.</a:t>
            </a:r>
          </a:p>
          <a:p>
            <a:pPr eaLnBrk="1" hangingPunct="1"/>
            <a:r>
              <a:rPr lang="en-US">
                <a:latin typeface="Arial" charset="0"/>
              </a:rPr>
              <a:t>Original matrix: n = 16614, nnz = 1.1M</a:t>
            </a:r>
          </a:p>
          <a:p>
            <a:pPr eaLnBrk="1" hangingPunct="1"/>
            <a:r>
              <a:rPr lang="en-US">
                <a:latin typeface="Arial" charset="0"/>
              </a:rPr>
              <a:t>Source: UF Sparse Matrix Collection</a:t>
            </a:r>
          </a:p>
          <a:p>
            <a:pPr eaLnBrk="1" hangingPunct="1"/>
            <a:r>
              <a:rPr lang="en-US">
                <a:latin typeface="Arial" charset="0"/>
              </a:rPr>
              <a:t>http://www.cise.ufl.edu/~davis/sparse/FIDAP/ex11.rua.html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0F4B54A8-3FFA-5C45-9415-9B36B58A26CF}" type="slidenum">
              <a:rPr lang="en-US" sz="900" b="0">
                <a:solidFill>
                  <a:schemeClr val="tx1"/>
                </a:solidFill>
                <a:latin typeface="Times New Roman" charset="0"/>
              </a:rPr>
              <a:pPr/>
              <a:t>83</a:t>
            </a:fld>
            <a:endParaRPr lang="en-US" sz="9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An enlarged submatrix for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ex11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, from an FEM fluid flow application.</a:t>
            </a:r>
          </a:p>
          <a:p>
            <a:pPr eaLnBrk="1" hangingPunct="1"/>
            <a:r>
              <a:rPr lang="en-US">
                <a:latin typeface="Arial" charset="0"/>
              </a:rPr>
              <a:t>Original matrix: n = 16614, nnz = 1.1M</a:t>
            </a:r>
          </a:p>
          <a:p>
            <a:pPr eaLnBrk="1" hangingPunct="1"/>
            <a:r>
              <a:rPr lang="en-US">
                <a:latin typeface="Arial" charset="0"/>
              </a:rPr>
              <a:t>Source: UF Sparse Matrix Collection</a:t>
            </a:r>
          </a:p>
          <a:p>
            <a:pPr eaLnBrk="1" hangingPunct="1"/>
            <a:r>
              <a:rPr lang="en-US">
                <a:latin typeface="Arial" charset="0"/>
              </a:rPr>
              <a:t>http://www.cise.ufl.edu/~davis/sparse/FIDAP/ex11.rua.html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5E62E728-FAF5-9B42-901C-3922E3E1EA06}" type="slidenum">
              <a:rPr lang="en-US" sz="900" b="0">
                <a:solidFill>
                  <a:schemeClr val="tx1"/>
                </a:solidFill>
                <a:latin typeface="Times New Roman" charset="0"/>
              </a:rPr>
              <a:pPr/>
              <a:t>84</a:t>
            </a:fld>
            <a:endParaRPr lang="en-US" sz="9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Suppose we know we want to use 3x3 blocking.</a:t>
            </a:r>
          </a:p>
          <a:p>
            <a:pPr eaLnBrk="1" hangingPunct="1"/>
            <a:r>
              <a:rPr lang="en-US">
                <a:latin typeface="Arial" charset="0"/>
              </a:rPr>
              <a:t>SPARSITY lays a logical 3x3 grid on the matrix…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B20B6AD9-A8A3-8445-BFBB-78728206F227}" type="slidenum">
              <a:rPr lang="en-US" sz="900" b="0">
                <a:solidFill>
                  <a:schemeClr val="tx1"/>
                </a:solidFill>
                <a:latin typeface="Times New Roman" charset="0"/>
              </a:rPr>
              <a:pPr/>
              <a:t>85</a:t>
            </a:fld>
            <a:endParaRPr lang="en-US" sz="9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3838" indent="-223838" eaLnBrk="1" hangingPunct="1"/>
            <a:r>
              <a:rPr lang="en-US">
                <a:latin typeface="Arial" charset="0"/>
              </a:rPr>
              <a:t>The main point is that there can be a considerable pay-off for judicious choice of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fill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(r x c), but that allowing for fill makes the implementation space even more complicated.</a:t>
            </a:r>
          </a:p>
          <a:p>
            <a:pPr marL="223838" indent="-223838" eaLnBrk="1" hangingPunct="1"/>
            <a:r>
              <a:rPr lang="en-US">
                <a:latin typeface="Arial" charset="0"/>
              </a:rPr>
              <a:t>For this matrix on a Pentium III, we observed a 1.5x speedup, even after filling in an additional 50% explicit zeros. Two effects:</a:t>
            </a:r>
          </a:p>
          <a:p>
            <a:pPr marL="223838" indent="-223838" eaLnBrk="1" hangingPunct="1">
              <a:buFontTx/>
              <a:buAutoNum type="arabicParenBoth"/>
            </a:pPr>
            <a:r>
              <a:rPr lang="en-US">
                <a:latin typeface="Arial" charset="0"/>
              </a:rPr>
              <a:t> Filling in zeros, but eliminating integer indices (overhead)</a:t>
            </a:r>
          </a:p>
          <a:p>
            <a:pPr marL="223838" indent="-223838" eaLnBrk="1" hangingPunct="1"/>
            <a:r>
              <a:rPr lang="en-US">
                <a:latin typeface="Arial" charset="0"/>
              </a:rPr>
              <a:t>(2) Quality of r x c code produced by compiler may be much better for particular r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s and c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s.</a:t>
            </a:r>
          </a:p>
          <a:p>
            <a:pPr marL="223838" indent="-223838" eaLnBrk="1" hangingPunct="1"/>
            <a:r>
              <a:rPr lang="en-US">
                <a:latin typeface="Arial" charset="0"/>
              </a:rPr>
              <a:t>In this particular example, overall data structure size stays the same, but 3x3 code is 2x faster than 1x1 code for a dense matrix stored in sparse format.</a:t>
            </a:r>
          </a:p>
          <a:p>
            <a:pPr marL="223838" indent="-223838"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DEC09B06-71E2-9947-A374-A5C41EE6DB30}" type="slidenum">
              <a:rPr lang="en-US" sz="900" b="0">
                <a:solidFill>
                  <a:schemeClr val="tx1"/>
                </a:solidFill>
                <a:latin typeface="Times New Roman" charset="0"/>
              </a:rPr>
              <a:pPr/>
              <a:t>90</a:t>
            </a:fld>
            <a:endParaRPr lang="en-US" sz="9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Items in bold: see Vuduc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s 455 page dissertation</a:t>
            </a:r>
          </a:p>
          <a:p>
            <a:pPr eaLnBrk="1" hangingPunct="1"/>
            <a:r>
              <a:rPr lang="en-US">
                <a:latin typeface="Arial" charset="0"/>
              </a:rPr>
              <a:t>Other items: see collaborations with BeBOPpers</a:t>
            </a:r>
          </a:p>
          <a:p>
            <a:pPr eaLnBrk="1" hangingPunct="1"/>
            <a:r>
              <a:rPr lang="en-US">
                <a:latin typeface="Arial" charset="0"/>
              </a:rPr>
              <a:t>2.1x for variable block splitting is just for the FEM matrices with 2 block sizes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9638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CAACB4B2-033F-EF4A-90E5-404B58C10A6C}" type="slidenum">
              <a:rPr lang="en-US" sz="900" b="0">
                <a:solidFill>
                  <a:schemeClr val="tx1"/>
                </a:solidFill>
                <a:latin typeface="Times New Roman" charset="0"/>
              </a:rPr>
              <a:pPr/>
              <a:t>91</a:t>
            </a:fld>
            <a:endParaRPr lang="en-US" sz="9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000">
                <a:latin typeface="Arial" charset="0"/>
              </a:rPr>
              <a:t>Library interface defines low-level primitives in the style of the Sparse BLAS: sparse matrix-vector multiply, sparse triangular solve.</a:t>
            </a:r>
          </a:p>
          <a:p>
            <a:pPr eaLnBrk="1" hangingPunct="1"/>
            <a:endParaRPr lang="en-US" sz="1000">
              <a:latin typeface="Arial" charset="0"/>
            </a:endParaRPr>
          </a:p>
          <a:p>
            <a:pPr eaLnBrk="1" hangingPunct="1"/>
            <a:r>
              <a:rPr lang="en-US" sz="1000">
                <a:latin typeface="Arial" charset="0"/>
              </a:rPr>
              <a:t>Matrix-vector multiply touches each matrix element only once, whereas our locality-aware kernels can reuse these elements. The BeBOP library includes these kernels:</a:t>
            </a:r>
          </a:p>
          <a:p>
            <a:pPr eaLnBrk="1" hangingPunct="1"/>
            <a:r>
              <a:rPr lang="en-US" sz="1000">
                <a:latin typeface="Arial" charset="0"/>
              </a:rPr>
              <a:t>	(1) simultaneous computation of A*x, A</a:t>
            </a:r>
            <a:r>
              <a:rPr lang="en-US" sz="1000" baseline="30000">
                <a:latin typeface="Arial" charset="0"/>
              </a:rPr>
              <a:t>T</a:t>
            </a:r>
            <a:r>
              <a:rPr lang="en-US" sz="1000">
                <a:latin typeface="Arial" charset="0"/>
              </a:rPr>
              <a:t>*z</a:t>
            </a:r>
          </a:p>
          <a:p>
            <a:pPr eaLnBrk="1" hangingPunct="1"/>
            <a:r>
              <a:rPr lang="en-US" sz="1000">
                <a:latin typeface="Arial" charset="0"/>
              </a:rPr>
              <a:t>	(2) A</a:t>
            </a:r>
            <a:r>
              <a:rPr lang="en-US" sz="1000" baseline="30000">
                <a:latin typeface="Arial" charset="0"/>
              </a:rPr>
              <a:t>T</a:t>
            </a:r>
            <a:r>
              <a:rPr lang="en-US" sz="1000">
                <a:latin typeface="Arial" charset="0"/>
              </a:rPr>
              <a:t>*A*x</a:t>
            </a:r>
          </a:p>
          <a:p>
            <a:pPr eaLnBrk="1" hangingPunct="1"/>
            <a:r>
              <a:rPr lang="en-US" sz="1000">
                <a:latin typeface="Arial" charset="0"/>
              </a:rPr>
              <a:t>	(3) A</a:t>
            </a:r>
            <a:r>
              <a:rPr lang="en-US" sz="1000" baseline="30000">
                <a:latin typeface="Arial" charset="0"/>
              </a:rPr>
              <a:t>k</a:t>
            </a:r>
            <a:r>
              <a:rPr lang="en-US" sz="1000">
                <a:latin typeface="Arial" charset="0"/>
              </a:rPr>
              <a:t>*x, k is non-negative integer</a:t>
            </a:r>
          </a:p>
          <a:p>
            <a:pPr eaLnBrk="1" hangingPunct="1"/>
            <a:endParaRPr lang="en-US" sz="1000">
              <a:latin typeface="Arial" charset="0"/>
            </a:endParaRPr>
          </a:p>
          <a:p>
            <a:pPr eaLnBrk="1" hangingPunct="1"/>
            <a:r>
              <a:rPr lang="en-US" sz="1000">
                <a:latin typeface="Arial" charset="0"/>
              </a:rPr>
              <a:t>Unlike tuning in the dense case, sparse tuning must occur at run-time since the matrix is unknown until then.</a:t>
            </a:r>
          </a:p>
          <a:p>
            <a:pPr eaLnBrk="1" hangingPunct="1"/>
            <a:endParaRPr lang="en-US" sz="1000">
              <a:latin typeface="Arial" charset="0"/>
            </a:endParaRPr>
          </a:p>
          <a:p>
            <a:pPr eaLnBrk="1" hangingPunct="1"/>
            <a:r>
              <a:rPr lang="en-US" sz="1000">
                <a:latin typeface="Arial" charset="0"/>
              </a:rPr>
              <a:t>Here, the </a:t>
            </a:r>
            <a:r>
              <a:rPr lang="ja-JP" altLang="en-US" sz="1000">
                <a:latin typeface="Arial" charset="0"/>
              </a:rPr>
              <a:t>“</a:t>
            </a:r>
            <a:r>
              <a:rPr lang="en-US" altLang="ja-JP" sz="1000">
                <a:latin typeface="Arial" charset="0"/>
              </a:rPr>
              <a:t>standard implementation</a:t>
            </a:r>
            <a:r>
              <a:rPr lang="ja-JP" altLang="en-US" sz="1000">
                <a:latin typeface="Arial" charset="0"/>
              </a:rPr>
              <a:t>”</a:t>
            </a:r>
            <a:r>
              <a:rPr lang="en-US" altLang="ja-JP" sz="1000">
                <a:latin typeface="Arial" charset="0"/>
              </a:rPr>
              <a:t> stores the matrix in compressed sparse row (CSR) format with the kernel coded in C or Fortran compiled with full optimizations.</a:t>
            </a:r>
          </a:p>
          <a:p>
            <a:pPr eaLnBrk="1" hangingPunct="1"/>
            <a:endParaRPr lang="en-US" sz="1000">
              <a:latin typeface="Arial" charset="0"/>
            </a:endParaRPr>
          </a:p>
          <a:p>
            <a:pPr eaLnBrk="1" hangingPunct="1"/>
            <a:r>
              <a:rPr lang="en-US" sz="1000">
                <a:latin typeface="Arial" charset="0"/>
              </a:rPr>
              <a:t>To maximize the impact of our software, we are implementing a new </a:t>
            </a:r>
            <a:r>
              <a:rPr lang="ja-JP" altLang="en-US" sz="1000">
                <a:latin typeface="Arial" charset="0"/>
              </a:rPr>
              <a:t>“</a:t>
            </a:r>
            <a:r>
              <a:rPr lang="en-US" altLang="ja-JP" sz="1000">
                <a:latin typeface="Arial" charset="0"/>
              </a:rPr>
              <a:t>automatically tuned</a:t>
            </a:r>
            <a:r>
              <a:rPr lang="ja-JP" altLang="en-US" sz="1000">
                <a:latin typeface="Arial" charset="0"/>
              </a:rPr>
              <a:t>”</a:t>
            </a:r>
            <a:r>
              <a:rPr lang="en-US" altLang="ja-JP" sz="1000">
                <a:latin typeface="Arial" charset="0"/>
              </a:rPr>
              <a:t> matrix type in PETSc. Most PETSc users will be able to use our library with little or no modifications to their source code. The stand-alone version of our library is C and Fortran-callable.</a:t>
            </a:r>
          </a:p>
          <a:p>
            <a:pPr eaLnBrk="1" hangingPunct="1"/>
            <a:endParaRPr lang="en-US" sz="1000">
              <a:latin typeface="Arial" charset="0"/>
            </a:endParaRPr>
          </a:p>
          <a:p>
            <a:pPr eaLnBrk="1" hangingPunct="1"/>
            <a:r>
              <a:rPr lang="ja-JP" altLang="en-US" sz="1000">
                <a:latin typeface="Arial" charset="0"/>
              </a:rPr>
              <a:t>“</a:t>
            </a:r>
            <a:r>
              <a:rPr lang="en-US" altLang="ja-JP" sz="1000">
                <a:latin typeface="Arial" charset="0"/>
              </a:rPr>
              <a:t>Advanced users</a:t>
            </a:r>
            <a:r>
              <a:rPr lang="ja-JP" altLang="en-US" sz="1000">
                <a:latin typeface="Arial" charset="0"/>
              </a:rPr>
              <a:t>”</a:t>
            </a:r>
            <a:r>
              <a:rPr lang="en-US" altLang="ja-JP" sz="1000">
                <a:latin typeface="Arial" charset="0"/>
              </a:rPr>
              <a:t> means users willing to program at the level of the BLAS.</a:t>
            </a:r>
            <a:endParaRPr lang="en-US" sz="10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Come back to this slide after 2.5D MM, fill in 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506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268C42F7-AB03-7A47-A1E0-FA643CB732F2}" type="slidenum">
              <a:rPr lang="en-US" sz="1200"/>
              <a:pPr/>
              <a:t>94</a:t>
            </a:fld>
            <a:endParaRPr lang="en-US" sz="12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3CC22D31-232C-7246-909C-7B951F19DF72}" type="slidenum">
              <a:rPr lang="en-US" sz="1200"/>
              <a:pPr/>
              <a:t>96</a:t>
            </a:fld>
            <a:endParaRPr lang="en-US" sz="120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Extra cost is additional bandwidth of computing |V|^T|V| in addition to V^TV, as well as extra cost of 1 </a:t>
            </a:r>
            <a:r>
              <a:rPr lang="en-US" dirty="0" err="1">
                <a:latin typeface="Calibri" charset="0"/>
              </a:rPr>
              <a:t>SpMV</a:t>
            </a:r>
            <a:r>
              <a:rPr lang="en-US" dirty="0">
                <a:latin typeface="Calibri" charset="0"/>
              </a:rPr>
              <a:t> per </a:t>
            </a:r>
            <a:r>
              <a:rPr lang="en-US" dirty="0" smtClean="0">
                <a:latin typeface="Calibri" charset="0"/>
              </a:rPr>
              <a:t>replacement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Residual Replacement based on Van der Vorst and Ye</a:t>
            </a:r>
            <a:endParaRPr lang="en-US" dirty="0">
              <a:latin typeface="Calibri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4354A1FC-CFF7-384B-90B7-DE2F54D9DD91}" type="slidenum">
              <a:rPr lang="en-US" sz="1200"/>
              <a:pPr/>
              <a:t>97</a:t>
            </a:fld>
            <a:endParaRPr lang="en-US" sz="120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GNS = </a:t>
            </a:r>
            <a:r>
              <a:rPr lang="en-US" dirty="0" err="1" smtClean="0"/>
              <a:t>Gesellschaft</a:t>
            </a:r>
            <a:r>
              <a:rPr lang="en-US" dirty="0" smtClean="0"/>
              <a:t> </a:t>
            </a:r>
            <a:r>
              <a:rPr lang="en-US" dirty="0" err="1" smtClean="0"/>
              <a:t>fuer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Numerische</a:t>
            </a:r>
            <a:r>
              <a:rPr lang="en-US" baseline="0" dirty="0" smtClean="0"/>
              <a:t> Simulation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7B78-5767-E74C-B887-7978112FB310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136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Underlined named</a:t>
            </a:r>
            <a:r>
              <a:rPr lang="en-US" baseline="0" dirty="0" smtClean="0"/>
              <a:t> visited other site,  Mathias and Sophie in Summer 2012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New INRIA Postdoc: </a:t>
            </a:r>
            <a:r>
              <a:rPr lang="en-US" dirty="0" err="1" smtClean="0"/>
              <a:t>Soleiman</a:t>
            </a:r>
            <a:r>
              <a:rPr lang="en-US" dirty="0" smtClean="0"/>
              <a:t> </a:t>
            </a:r>
            <a:r>
              <a:rPr lang="en-US" dirty="0" err="1" smtClean="0"/>
              <a:t>Yousef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33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Come back to this slide after 2.5D MM, fill in 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50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Sparse: depends on George, Rose, </a:t>
            </a:r>
            <a:r>
              <a:rPr lang="en-US" dirty="0" err="1" smtClean="0"/>
              <a:t>Tarjan</a:t>
            </a:r>
            <a:endParaRPr lang="en-US" dirty="0" smtClean="0"/>
          </a:p>
          <a:p>
            <a:r>
              <a:rPr lang="en-US" dirty="0" smtClean="0"/>
              <a:t>Algorithms: especially</a:t>
            </a:r>
            <a:r>
              <a:rPr lang="en-US" baseline="0" dirty="0" smtClean="0"/>
              <a:t> using extra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01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SC’11 paper about need to fully utilize 3D torus network on BG/P to get this to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76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use</a:t>
            </a:r>
            <a:r>
              <a:rPr lang="en-US" baseline="0" dirty="0" smtClean="0"/>
              <a:t> these formulas to ask:</a:t>
            </a:r>
          </a:p>
          <a:p>
            <a:r>
              <a:rPr lang="en-US" baseline="0" dirty="0" smtClean="0"/>
              <a:t>How to choose p and M to minimize energy needed for computation?</a:t>
            </a:r>
          </a:p>
          <a:p>
            <a:r>
              <a:rPr lang="en-US" baseline="0" dirty="0" smtClean="0"/>
              <a:t>Given max allowed runtime T, how much energy do I need to achieve it?</a:t>
            </a:r>
          </a:p>
          <a:p>
            <a:r>
              <a:rPr lang="en-US" baseline="0" dirty="0" smtClean="0"/>
              <a:t>Given max allowed energy E, what is the minimum runtime T I can attain?</a:t>
            </a:r>
          </a:p>
          <a:p>
            <a:r>
              <a:rPr lang="en-US" baseline="0" dirty="0" smtClean="0"/>
              <a:t>Given target energy efficiency (</a:t>
            </a:r>
            <a:r>
              <a:rPr lang="en-US" baseline="0" dirty="0" err="1" smtClean="0"/>
              <a:t>Gflops</a:t>
            </a:r>
            <a:r>
              <a:rPr lang="en-US" baseline="0" dirty="0" smtClean="0"/>
              <a:t>/W), what architectural parameters</a:t>
            </a:r>
          </a:p>
          <a:p>
            <a:r>
              <a:rPr lang="en-US" baseline="0" dirty="0" smtClean="0"/>
              <a:t>   are needed to achieve it?</a:t>
            </a:r>
          </a:p>
          <a:p>
            <a:r>
              <a:rPr lang="en-US" baseline="0" dirty="0" smtClean="0"/>
              <a:t>Talk by Andrew Gearhart, Session 14, today May 22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33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BE1A-6E79-45AA-87B6-3B5276F3DFE9}" type="datetimeFigureOut">
              <a:rPr lang="en-US" smtClean="0"/>
              <a:pPr/>
              <a:t>9/29/13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65F-4BC1-423B-9C20-6A4341209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BE1A-6E79-45AA-87B6-3B5276F3DFE9}" type="datetimeFigureOut">
              <a:rPr lang="en-US" smtClean="0"/>
              <a:pPr/>
              <a:t>9/29/13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65F-4BC1-423B-9C20-6A4341209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BE1A-6E79-45AA-87B6-3B5276F3DFE9}" type="datetimeFigureOut">
              <a:rPr lang="en-US" smtClean="0"/>
              <a:pPr/>
              <a:t>9/29/13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65F-4BC1-423B-9C20-6A4341209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53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4196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81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9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BE1A-6E79-45AA-87B6-3B5276F3DFE9}" type="datetimeFigureOut">
              <a:rPr lang="en-US" smtClean="0"/>
              <a:pPr/>
              <a:t>9/29/13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65F-4BC1-423B-9C20-6A4341209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BE1A-6E79-45AA-87B6-3B5276F3DFE9}" type="datetimeFigureOut">
              <a:rPr lang="en-US" smtClean="0"/>
              <a:pPr/>
              <a:t>9/29/13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65F-4BC1-423B-9C20-6A4341209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BE1A-6E79-45AA-87B6-3B5276F3DFE9}" type="datetimeFigureOut">
              <a:rPr lang="en-US" smtClean="0"/>
              <a:pPr/>
              <a:t>9/29/13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65F-4BC1-423B-9C20-6A4341209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BE1A-6E79-45AA-87B6-3B5276F3DFE9}" type="datetimeFigureOut">
              <a:rPr lang="en-US" smtClean="0"/>
              <a:pPr/>
              <a:t>9/29/13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65F-4BC1-423B-9C20-6A4341209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BE1A-6E79-45AA-87B6-3B5276F3DFE9}" type="datetimeFigureOut">
              <a:rPr lang="en-US" smtClean="0"/>
              <a:pPr/>
              <a:t>9/29/13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65F-4BC1-423B-9C20-6A4341209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BE1A-6E79-45AA-87B6-3B5276F3DFE9}" type="datetimeFigureOut">
              <a:rPr lang="en-US" smtClean="0"/>
              <a:pPr/>
              <a:t>9/29/13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65F-4BC1-423B-9C20-6A4341209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BE1A-6E79-45AA-87B6-3B5276F3DFE9}" type="datetimeFigureOut">
              <a:rPr lang="en-US" smtClean="0"/>
              <a:pPr/>
              <a:t>9/29/13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65F-4BC1-423B-9C20-6A4341209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BE1A-6E79-45AA-87B6-3B5276F3DFE9}" type="datetimeFigureOut">
              <a:rPr lang="en-US" smtClean="0"/>
              <a:pPr/>
              <a:t>9/29/13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65F-4BC1-423B-9C20-6A4341209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2BE1A-6E79-45AA-87B6-3B5276F3DFE9}" type="datetimeFigureOut">
              <a:rPr lang="en-US" smtClean="0"/>
              <a:pPr/>
              <a:t>9/29/13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C465F-4BC1-423B-9C20-6A4341209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emf"/><Relationship Id="rId3" Type="http://schemas.openxmlformats.org/officeDocument/2006/relationships/image" Target="../media/image45.emf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emf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69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37.xml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6.jpe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7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8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9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4.jpe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6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153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Implementing</a:t>
            </a:r>
            <a:br>
              <a:rPr lang="en-US" sz="4000" dirty="0" smtClean="0"/>
            </a:br>
            <a:r>
              <a:rPr lang="en-US" sz="4000" dirty="0" smtClean="0"/>
              <a:t>Communication-Avoiding Algorithms</a:t>
            </a:r>
            <a:endParaRPr lang="en-US" sz="3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343400"/>
            <a:ext cx="65532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Jim </a:t>
            </a:r>
            <a:r>
              <a:rPr lang="en-US" dirty="0" err="1" smtClean="0">
                <a:solidFill>
                  <a:schemeClr val="tx2"/>
                </a:solidFill>
              </a:rPr>
              <a:t>Demmel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EECS &amp; Math Departments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UC Berkeley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to parallel scaling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Consider dense case, #</a:t>
            </a:r>
            <a:r>
              <a:rPr lang="en-US" dirty="0" err="1" smtClean="0"/>
              <a:t>flops_per_proc</a:t>
            </a:r>
            <a:r>
              <a:rPr lang="en-US" dirty="0" smtClean="0"/>
              <a:t> = n</a:t>
            </a:r>
            <a:r>
              <a:rPr lang="en-US" baseline="30000" dirty="0" smtClean="0"/>
              <a:t>3</a:t>
            </a:r>
            <a:r>
              <a:rPr lang="en-US" dirty="0" smtClean="0"/>
              <a:t>/P</a:t>
            </a:r>
          </a:p>
          <a:p>
            <a:pPr lvl="1"/>
            <a:r>
              <a:rPr lang="en-US" dirty="0" smtClean="0"/>
              <a:t>#Words = </a:t>
            </a:r>
            <a:r>
              <a:rPr lang="en-US" dirty="0">
                <a:sym typeface="Symbol"/>
              </a:rPr>
              <a:t></a:t>
            </a:r>
            <a:r>
              <a:rPr lang="en-US" dirty="0" smtClean="0">
                <a:sym typeface="Symbol" pitchFamily="18" charset="2"/>
              </a:rPr>
              <a:t>(n</a:t>
            </a:r>
            <a:r>
              <a:rPr lang="en-US" sz="3200" baseline="30000" dirty="0" smtClean="0">
                <a:sym typeface="Symbol" pitchFamily="18" charset="2"/>
              </a:rPr>
              <a:t>3</a:t>
            </a:r>
            <a:r>
              <a:rPr lang="en-US" dirty="0" smtClean="0">
                <a:sym typeface="Symbol" pitchFamily="18" charset="2"/>
              </a:rPr>
              <a:t>/(P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>
                <a:sym typeface="Symbol" pitchFamily="18" charset="2"/>
              </a:rPr>
              <a:t>M</a:t>
            </a:r>
            <a:r>
              <a:rPr lang="en-US" sz="3200" baseline="30000" dirty="0" smtClean="0">
                <a:sym typeface="Symbol" pitchFamily="18" charset="2"/>
              </a:rPr>
              <a:t>1</a:t>
            </a:r>
            <a:r>
              <a:rPr lang="en-US" sz="3200" baseline="30000" dirty="0">
                <a:sym typeface="Symbol" pitchFamily="18" charset="2"/>
              </a:rPr>
              <a:t>/2</a:t>
            </a:r>
            <a:r>
              <a:rPr lang="en-US" baseline="30000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))</a:t>
            </a:r>
          </a:p>
          <a:p>
            <a:pPr lvl="1"/>
            <a:r>
              <a:rPr lang="en-US" dirty="0" smtClean="0">
                <a:sym typeface="Symbol" pitchFamily="18" charset="2"/>
              </a:rPr>
              <a:t>#Messages </a:t>
            </a:r>
            <a:r>
              <a:rPr lang="en-US" dirty="0"/>
              <a:t>= </a:t>
            </a:r>
            <a:r>
              <a:rPr lang="en-US" dirty="0">
                <a:sym typeface="Symbol"/>
              </a:rPr>
              <a:t></a:t>
            </a:r>
            <a:r>
              <a:rPr lang="en-US" dirty="0">
                <a:sym typeface="Symbol" pitchFamily="18" charset="2"/>
              </a:rPr>
              <a:t>(n</a:t>
            </a:r>
            <a:r>
              <a:rPr lang="en-US" sz="3200" baseline="30000" dirty="0">
                <a:sym typeface="Symbol" pitchFamily="18" charset="2"/>
              </a:rPr>
              <a:t>3</a:t>
            </a:r>
            <a:r>
              <a:rPr lang="en-US" dirty="0">
                <a:sym typeface="Symbol" pitchFamily="18" charset="2"/>
              </a:rPr>
              <a:t>/(</a:t>
            </a:r>
            <a:r>
              <a:rPr lang="en-US" dirty="0" smtClean="0">
                <a:sym typeface="Symbol" pitchFamily="18" charset="2"/>
              </a:rPr>
              <a:t>P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>
                <a:sym typeface="Symbol" pitchFamily="18" charset="2"/>
              </a:rPr>
              <a:t>M</a:t>
            </a:r>
            <a:r>
              <a:rPr lang="en-US" sz="3200" baseline="30000" dirty="0" smtClean="0">
                <a:solidFill>
                  <a:srgbClr val="FF0000"/>
                </a:solidFill>
                <a:sym typeface="Symbol" pitchFamily="18" charset="2"/>
              </a:rPr>
              <a:t>3</a:t>
            </a:r>
            <a:r>
              <a:rPr lang="en-US" sz="3200" baseline="30000" dirty="0" smtClean="0">
                <a:sym typeface="Symbol" pitchFamily="18" charset="2"/>
              </a:rPr>
              <a:t>/</a:t>
            </a:r>
            <a:r>
              <a:rPr lang="en-US" sz="3200" baseline="30000" dirty="0">
                <a:sym typeface="Symbol" pitchFamily="18" charset="2"/>
              </a:rPr>
              <a:t>2</a:t>
            </a:r>
            <a:r>
              <a:rPr lang="en-US" baseline="30000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))</a:t>
            </a:r>
          </a:p>
          <a:p>
            <a:r>
              <a:rPr lang="en-US" dirty="0" smtClean="0">
                <a:sym typeface="Symbol" pitchFamily="18" charset="2"/>
              </a:rPr>
              <a:t>How big can we make P? and M?</a:t>
            </a:r>
          </a:p>
          <a:p>
            <a:r>
              <a:rPr lang="en-US" dirty="0" smtClean="0">
                <a:sym typeface="Symbol" pitchFamily="18" charset="2"/>
              </a:rPr>
              <a:t>Assume we start with 1 copy of inputs A and B</a:t>
            </a:r>
          </a:p>
          <a:p>
            <a:pPr lvl="1"/>
            <a:r>
              <a:rPr lang="en-US" dirty="0" smtClean="0">
                <a:sym typeface="Symbol" pitchFamily="18" charset="2"/>
              </a:rPr>
              <a:t>Otherwise no communication may be needed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err="1" smtClean="0">
                <a:sym typeface="Symbol" pitchFamily="18" charset="2"/>
              </a:rPr>
              <a:t>Thm</a:t>
            </a:r>
            <a:r>
              <a:rPr lang="en-US" sz="3200" dirty="0" smtClean="0">
                <a:sym typeface="Symbol" pitchFamily="18" charset="2"/>
              </a:rPr>
              <a:t>: #Words</a:t>
            </a:r>
            <a:r>
              <a:rPr lang="en-US" sz="3200" dirty="0" smtClean="0"/>
              <a:t>= </a:t>
            </a:r>
            <a:r>
              <a:rPr lang="en-US" sz="3200" dirty="0" smtClean="0">
                <a:sym typeface="Symbol"/>
              </a:rPr>
              <a:t></a:t>
            </a:r>
            <a:r>
              <a:rPr lang="en-US" sz="3200" dirty="0" smtClean="0">
                <a:sym typeface="Symbol" pitchFamily="18" charset="2"/>
              </a:rPr>
              <a:t>(n</a:t>
            </a:r>
            <a:r>
              <a:rPr lang="en-US" sz="3600" baseline="30000" dirty="0" smtClean="0">
                <a:sym typeface="Symbol" pitchFamily="18" charset="2"/>
              </a:rPr>
              <a:t>2</a:t>
            </a:r>
            <a:r>
              <a:rPr lang="en-US" sz="3200" dirty="0" smtClean="0">
                <a:sym typeface="Symbol" pitchFamily="18" charset="2"/>
              </a:rPr>
              <a:t>/P</a:t>
            </a:r>
            <a:r>
              <a:rPr lang="en-US" sz="3600" baseline="30000" dirty="0" smtClean="0">
                <a:sym typeface="Symbol" pitchFamily="18" charset="2"/>
              </a:rPr>
              <a:t>2/3</a:t>
            </a:r>
            <a:r>
              <a:rPr lang="en-US" sz="3200" baseline="30000" dirty="0" smtClean="0">
                <a:sym typeface="Symbol" pitchFamily="18" charset="2"/>
              </a:rPr>
              <a:t> </a:t>
            </a:r>
            <a:r>
              <a:rPr lang="en-US" sz="3200" dirty="0" smtClean="0">
                <a:sym typeface="Symbol" pitchFamily="18" charset="2"/>
              </a:rPr>
              <a:t>), independent of M</a:t>
            </a:r>
          </a:p>
          <a:p>
            <a:pPr marL="742950" lvl="2" indent="-342900"/>
            <a:r>
              <a:rPr lang="en-US" sz="2800" dirty="0" smtClean="0">
                <a:sym typeface="Symbol" pitchFamily="18" charset="2"/>
              </a:rPr>
              <a:t>Reached when M = n</a:t>
            </a:r>
            <a:r>
              <a:rPr lang="en-US" sz="3200" baseline="30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/P</a:t>
            </a:r>
            <a:r>
              <a:rPr lang="en-US" sz="3200" baseline="30000" dirty="0" smtClean="0">
                <a:sym typeface="Symbol" pitchFamily="18" charset="2"/>
              </a:rPr>
              <a:t>2/3</a:t>
            </a:r>
            <a:r>
              <a:rPr lang="en-US" sz="2800" baseline="30000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 too, or P = n</a:t>
            </a:r>
            <a:r>
              <a:rPr lang="en-US" sz="3200" baseline="30000" dirty="0" smtClean="0">
                <a:sym typeface="Symbol" pitchFamily="18" charset="2"/>
              </a:rPr>
              <a:t>3</a:t>
            </a:r>
            <a:r>
              <a:rPr lang="en-US" sz="2800" dirty="0" smtClean="0">
                <a:sym typeface="Symbol" pitchFamily="18" charset="2"/>
              </a:rPr>
              <a:t>/M</a:t>
            </a:r>
            <a:r>
              <a:rPr lang="en-US" sz="3200" baseline="30000" dirty="0" smtClean="0">
                <a:solidFill>
                  <a:srgbClr val="FF0000"/>
                </a:solidFill>
                <a:sym typeface="Symbol" pitchFamily="18" charset="2"/>
              </a:rPr>
              <a:t>3</a:t>
            </a:r>
            <a:r>
              <a:rPr lang="en-US" sz="3200" baseline="30000" dirty="0" smtClean="0">
                <a:sym typeface="Symbol" pitchFamily="18" charset="2"/>
              </a:rPr>
              <a:t>/2</a:t>
            </a:r>
            <a:r>
              <a:rPr lang="en-US" sz="2800" baseline="30000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and</a:t>
            </a:r>
          </a:p>
          <a:p>
            <a:pPr marL="400050" lvl="2" indent="0">
              <a:buNone/>
            </a:pPr>
            <a:r>
              <a:rPr lang="en-US" sz="2800" dirty="0" smtClean="0">
                <a:sym typeface="Symbol" pitchFamily="18" charset="2"/>
              </a:rPr>
              <a:t>    #Messages </a:t>
            </a:r>
            <a:r>
              <a:rPr lang="en-US" dirty="0" smtClean="0">
                <a:sym typeface="Symbol" pitchFamily="18" charset="2"/>
              </a:rPr>
              <a:t>= </a:t>
            </a:r>
            <a:r>
              <a:rPr lang="en-US" sz="2800" dirty="0">
                <a:sym typeface="Symbol"/>
              </a:rPr>
              <a:t></a:t>
            </a:r>
            <a:r>
              <a:rPr lang="en-US" sz="2800" dirty="0" smtClean="0">
                <a:sym typeface="Symbol" pitchFamily="18" charset="2"/>
              </a:rPr>
              <a:t>(1)   (log P in practice)</a:t>
            </a:r>
          </a:p>
          <a:p>
            <a:pPr marL="742950" lvl="2" indent="-342900"/>
            <a:r>
              <a:rPr lang="en-US" sz="2800" dirty="0" smtClean="0">
                <a:sym typeface="Symbol" pitchFamily="18" charset="2"/>
              </a:rPr>
              <a:t>Attained by 2.5D algorithm when c=P</a:t>
            </a:r>
            <a:r>
              <a:rPr lang="en-US" sz="2800" baseline="30000" dirty="0" smtClean="0">
                <a:sym typeface="Symbol" pitchFamily="18" charset="2"/>
              </a:rPr>
              <a:t>1/3</a:t>
            </a:r>
            <a:r>
              <a:rPr lang="en-US" sz="2800" dirty="0" smtClean="0">
                <a:sym typeface="Symbol" pitchFamily="18" charset="2"/>
              </a:rPr>
              <a:t> (“3D </a:t>
            </a:r>
            <a:r>
              <a:rPr lang="en-US" sz="2800" dirty="0" err="1" smtClean="0">
                <a:sym typeface="Symbol" pitchFamily="18" charset="2"/>
              </a:rPr>
              <a:t>alg</a:t>
            </a:r>
            <a:r>
              <a:rPr lang="en-US" sz="2800" dirty="0" smtClean="0">
                <a:sym typeface="Symbol" pitchFamily="18" charset="2"/>
              </a:rPr>
              <a:t>”)</a:t>
            </a:r>
          </a:p>
          <a:p>
            <a:pPr marL="742950" lvl="2" indent="-342900"/>
            <a:r>
              <a:rPr lang="en-US" sz="2800" dirty="0" smtClean="0">
                <a:sym typeface="Symbol" pitchFamily="18" charset="2"/>
              </a:rPr>
              <a:t>Can keep increasing P until P =  n</a:t>
            </a:r>
            <a:r>
              <a:rPr lang="en-US" sz="3200" baseline="30000" dirty="0" smtClean="0">
                <a:sym typeface="Symbol" pitchFamily="18" charset="2"/>
              </a:rPr>
              <a:t>3</a:t>
            </a:r>
            <a:r>
              <a:rPr lang="en-US" sz="2800" dirty="0" smtClean="0">
                <a:sym typeface="Symbol" pitchFamily="18" charset="2"/>
              </a:rPr>
              <a:t>, </a:t>
            </a:r>
          </a:p>
          <a:p>
            <a:pPr marL="400050" lvl="2" indent="0">
              <a:buNone/>
            </a:pP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    #Words = #Messages = </a:t>
            </a:r>
            <a:r>
              <a:rPr lang="en-US" sz="2800" dirty="0">
                <a:sym typeface="Symbol"/>
              </a:rPr>
              <a:t></a:t>
            </a:r>
            <a:r>
              <a:rPr lang="en-US" sz="2800" dirty="0" smtClean="0">
                <a:sym typeface="Symbol" pitchFamily="18" charset="2"/>
              </a:rPr>
              <a:t>(1)   (log n in practice)</a:t>
            </a:r>
            <a:endParaRPr lang="en-US" sz="2800" dirty="0">
              <a:sym typeface="Symbol" pitchFamily="18" charset="2"/>
            </a:endParaRP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0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Review, extend communication lower bounds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Direct Linear Algebra Algorithms</a:t>
            </a:r>
          </a:p>
          <a:p>
            <a:pPr lvl="1"/>
            <a:r>
              <a:rPr lang="en-US" dirty="0" err="1" smtClean="0">
                <a:solidFill>
                  <a:srgbClr val="7F7F7F"/>
                </a:solidFill>
              </a:rPr>
              <a:t>Matmul</a:t>
            </a:r>
            <a:r>
              <a:rPr lang="en-US" dirty="0">
                <a:solidFill>
                  <a:srgbClr val="7F7F7F"/>
                </a:solidFill>
              </a:rPr>
              <a:t> </a:t>
            </a:r>
          </a:p>
          <a:p>
            <a:pPr lvl="2"/>
            <a:r>
              <a:rPr lang="en-US" sz="3100" dirty="0" smtClean="0">
                <a:solidFill>
                  <a:srgbClr val="7F7F7F"/>
                </a:solidFill>
              </a:rPr>
              <a:t>classical &amp; </a:t>
            </a:r>
            <a:r>
              <a:rPr lang="en-US" sz="3100" dirty="0" err="1" smtClean="0">
                <a:solidFill>
                  <a:srgbClr val="7F7F7F"/>
                </a:solidFill>
              </a:rPr>
              <a:t>Strassen</a:t>
            </a:r>
            <a:r>
              <a:rPr lang="en-US" sz="3100" dirty="0" smtClean="0">
                <a:solidFill>
                  <a:srgbClr val="7F7F7F"/>
                </a:solidFill>
              </a:rPr>
              <a:t>-like, heterogeneous, tensors, oblivious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 LU &amp; QR (tournament pivoting)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Sparse matrices</a:t>
            </a:r>
          </a:p>
          <a:p>
            <a:pPr lvl="1"/>
            <a:r>
              <a:rPr lang="en-US" dirty="0" err="1" smtClean="0">
                <a:solidFill>
                  <a:srgbClr val="7F7F7F"/>
                </a:solidFill>
              </a:rPr>
              <a:t>Eigenproblems</a:t>
            </a:r>
            <a:r>
              <a:rPr lang="en-US" dirty="0" smtClean="0">
                <a:solidFill>
                  <a:srgbClr val="7F7F7F"/>
                </a:solidFill>
              </a:rPr>
              <a:t> (symmetric and </a:t>
            </a:r>
            <a:r>
              <a:rPr lang="en-US" dirty="0" err="1" smtClean="0">
                <a:solidFill>
                  <a:srgbClr val="7F7F7F"/>
                </a:solidFill>
              </a:rPr>
              <a:t>nonsymmetric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Iterative Linear Algebra</a:t>
            </a:r>
          </a:p>
          <a:p>
            <a:pPr lvl="1"/>
            <a:r>
              <a:rPr lang="en-US" dirty="0" err="1" smtClean="0">
                <a:solidFill>
                  <a:srgbClr val="7F7F7F"/>
                </a:solidFill>
              </a:rPr>
              <a:t>Autotuning</a:t>
            </a:r>
            <a:r>
              <a:rPr lang="en-US" dirty="0" smtClean="0">
                <a:solidFill>
                  <a:srgbClr val="7F7F7F"/>
                </a:solidFill>
              </a:rPr>
              <a:t> Sparse-Matrix-Vector-Multiply (</a:t>
            </a:r>
            <a:r>
              <a:rPr lang="en-US" dirty="0" err="1" smtClean="0">
                <a:solidFill>
                  <a:srgbClr val="7F7F7F"/>
                </a:solidFill>
              </a:rPr>
              <a:t>SpMV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Reorganizing </a:t>
            </a:r>
            <a:r>
              <a:rPr lang="en-US" dirty="0" err="1" smtClean="0">
                <a:solidFill>
                  <a:srgbClr val="7F7F7F"/>
                </a:solidFill>
              </a:rPr>
              <a:t>Krylov</a:t>
            </a:r>
            <a:r>
              <a:rPr lang="en-US" dirty="0" smtClean="0">
                <a:solidFill>
                  <a:srgbClr val="7F7F7F"/>
                </a:solidFill>
              </a:rPr>
              <a:t> methods – Conjugate Gradients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Stability challenges and approaches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What is a “sparse matrix”?</a:t>
            </a:r>
          </a:p>
          <a:p>
            <a:r>
              <a:rPr lang="en-US" dirty="0" smtClean="0"/>
              <a:t>Floating-point reproducibility</a:t>
            </a:r>
          </a:p>
          <a:p>
            <a:pPr lvl="1"/>
            <a:r>
              <a:rPr lang="en-US" dirty="0" smtClean="0"/>
              <a:t>Despite </a:t>
            </a:r>
            <a:r>
              <a:rPr lang="en-US" dirty="0" err="1" smtClean="0"/>
              <a:t>nondeterminism</a:t>
            </a:r>
            <a:r>
              <a:rPr lang="en-US" dirty="0" smtClean="0"/>
              <a:t>/</a:t>
            </a:r>
            <a:r>
              <a:rPr lang="en-US" dirty="0" err="1" smtClean="0"/>
              <a:t>nonassociativity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6319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Get bit-wise identical answer when you type </a:t>
            </a:r>
            <a:r>
              <a:rPr lang="en-US" sz="2800" dirty="0" err="1" smtClean="0"/>
              <a:t>a.out</a:t>
            </a:r>
            <a:r>
              <a:rPr lang="en-US" sz="2800" dirty="0" smtClean="0"/>
              <a:t> again</a:t>
            </a:r>
          </a:p>
          <a:p>
            <a:r>
              <a:rPr lang="en-US" sz="2800" dirty="0" smtClean="0"/>
              <a:t>NA-Digest submission on 8 Sep 2010 </a:t>
            </a:r>
          </a:p>
          <a:p>
            <a:pPr lvl="1"/>
            <a:r>
              <a:rPr lang="en-US" sz="2600" dirty="0" smtClean="0"/>
              <a:t>From Kai </a:t>
            </a:r>
            <a:r>
              <a:rPr lang="en-US" sz="2600" dirty="0" err="1" smtClean="0"/>
              <a:t>Diethelm</a:t>
            </a:r>
            <a:r>
              <a:rPr lang="en-US" sz="2600" dirty="0" smtClean="0"/>
              <a:t>, at GNS-MBH</a:t>
            </a:r>
          </a:p>
          <a:p>
            <a:pPr lvl="1"/>
            <a:r>
              <a:rPr lang="en-US" sz="2600" dirty="0" smtClean="0"/>
              <a:t>Sought reproducible parallel sparse linear equation solver, demanded by customers (construction engineers), otherwise they don’t believe results</a:t>
            </a:r>
          </a:p>
          <a:p>
            <a:pPr lvl="1"/>
            <a:r>
              <a:rPr lang="en-US" sz="2600" dirty="0" smtClean="0"/>
              <a:t>Willing to sacrifice 40% - 50% of performance for it</a:t>
            </a:r>
          </a:p>
          <a:p>
            <a:r>
              <a:rPr lang="en-US" sz="2800" dirty="0" smtClean="0"/>
              <a:t>Email to ~110 Berkeley CSE faculty, asking about it</a:t>
            </a:r>
          </a:p>
          <a:p>
            <a:pPr lvl="1"/>
            <a:r>
              <a:rPr lang="en-US" dirty="0" smtClean="0"/>
              <a:t>Most</a:t>
            </a:r>
            <a:r>
              <a:rPr lang="en-US" dirty="0"/>
              <a:t>: “What?! How will I debug without reproducibility?”</a:t>
            </a:r>
          </a:p>
          <a:p>
            <a:pPr lvl="1"/>
            <a:r>
              <a:rPr lang="en-US" dirty="0"/>
              <a:t>Few: “I know better, and do careful error analysis”</a:t>
            </a:r>
          </a:p>
          <a:p>
            <a:pPr lvl="1"/>
            <a:r>
              <a:rPr lang="en-US" dirty="0"/>
              <a:t>S. </a:t>
            </a:r>
            <a:r>
              <a:rPr lang="en-US" dirty="0" err="1"/>
              <a:t>Govindjee</a:t>
            </a:r>
            <a:r>
              <a:rPr lang="en-US" dirty="0"/>
              <a:t>: needs it for fracture simulations</a:t>
            </a:r>
          </a:p>
          <a:p>
            <a:pPr lvl="1"/>
            <a:r>
              <a:rPr lang="en-US" dirty="0"/>
              <a:t>S. Russell: needs it for nuclear blast detection</a:t>
            </a:r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E75-97A0-C64F-9576-F2FFE5D0CD7C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Reproducible Floating Point Computation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4988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00000_2_2_1.ep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7" b="-2399"/>
          <a:stretch/>
        </p:blipFill>
        <p:spPr>
          <a:xfrm>
            <a:off x="22999" y="3191586"/>
            <a:ext cx="4819650" cy="2865719"/>
          </a:xfrm>
        </p:spPr>
      </p:pic>
      <p:sp>
        <p:nvSpPr>
          <p:cNvPr id="6" name="TextBox 5"/>
          <p:cNvSpPr txBox="1"/>
          <p:nvPr/>
        </p:nvSpPr>
        <p:spPr>
          <a:xfrm>
            <a:off x="762000" y="5992169"/>
            <a:ext cx="3473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Absolute Error for Random Vectors</a:t>
            </a:r>
            <a:endParaRPr lang="en-US" dirty="0"/>
          </a:p>
        </p:txBody>
      </p:sp>
      <p:pic>
        <p:nvPicPr>
          <p:cNvPr id="3" name="Picture 2" descr="100000_4_1_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204" y="3191585"/>
            <a:ext cx="4517796" cy="28005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4999" y="6508735"/>
            <a:ext cx="342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Same magnitude opposite signs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MKL non-reproducibility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6035593"/>
            <a:ext cx="3648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Relative Error for Orthogonal vectors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3941" y="1417638"/>
            <a:ext cx="8152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 size: 1e6. Data  aligned to 16-byte boundaries. For each input vector: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Dot products are computed using 1, 2, 3 or 4 threads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Absolute error = maximum – minimum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Relative error   = Absolute error / maximum absolute value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010400" y="4191000"/>
            <a:ext cx="1676400" cy="0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47772" y="350520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Sign not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reproducible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610600" y="5835665"/>
            <a:ext cx="0" cy="793735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650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summation or dot product</a:t>
            </a:r>
          </a:p>
          <a:p>
            <a:r>
              <a:rPr lang="en-US" dirty="0" smtClean="0"/>
              <a:t>Goals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Same answer, independent of layout, #processors, order of summands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Good performance (scales well)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Portable (assume IEEE 754 only)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User can choose accuracy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Guarantee fixed reduction tree (not 2. or 3.)</a:t>
            </a:r>
          </a:p>
          <a:p>
            <a:pPr lvl="1"/>
            <a:r>
              <a:rPr lang="en-US" dirty="0" smtClean="0"/>
              <a:t>Use (very) high precision to get exact answer (not 2.)</a:t>
            </a:r>
          </a:p>
          <a:p>
            <a:pPr lvl="1"/>
            <a:r>
              <a:rPr lang="en-US" dirty="0" err="1" smtClean="0"/>
              <a:t>Prerounding</a:t>
            </a:r>
            <a:r>
              <a:rPr lang="en-US" dirty="0" smtClean="0"/>
              <a:t> technique (Nguyen, D.)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E75-97A0-C64F-9576-F2FFE5D0CD7C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Goals/Approaches for Reproducibility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09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reakdown_dasum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2" b="5752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E75-97A0-C64F-9576-F2FFE5D0CD7C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599" cy="10668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Performance results on 1024 </a:t>
            </a:r>
            <a:r>
              <a:rPr lang="en-US" sz="3600" dirty="0" err="1" smtClean="0"/>
              <a:t>proc</a:t>
            </a:r>
            <a:r>
              <a:rPr lang="en-US" sz="3600" dirty="0" smtClean="0"/>
              <a:t> Cray XC30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dirty="0" smtClean="0"/>
              <a:t>1.2x to 3.2x slowdown </a:t>
            </a:r>
            <a:r>
              <a:rPr lang="en-US" sz="2800" dirty="0" err="1" smtClean="0"/>
              <a:t>vs</a:t>
            </a:r>
            <a:r>
              <a:rPr lang="en-US" sz="2800" dirty="0" smtClean="0"/>
              <a:t> fastest code, for n=1M</a:t>
            </a:r>
            <a:br>
              <a:rPr lang="en-US" sz="28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94350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Collaborators and Supporters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839200" cy="4525963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James Demmel</a:t>
            </a:r>
            <a:r>
              <a:rPr lang="en-US" sz="1800" dirty="0" smtClean="0"/>
              <a:t>, </a:t>
            </a:r>
            <a:r>
              <a:rPr lang="en-US" sz="1800" b="1" dirty="0" smtClean="0"/>
              <a:t>Kathy </a:t>
            </a:r>
            <a:r>
              <a:rPr lang="en-US" sz="1800" b="1" dirty="0" err="1" smtClean="0"/>
              <a:t>Yelick</a:t>
            </a:r>
            <a:r>
              <a:rPr lang="en-US" sz="1800" dirty="0" smtClean="0"/>
              <a:t>, Michael Anderson, Grey Ballard, Erin Carson, </a:t>
            </a:r>
            <a:r>
              <a:rPr lang="en-US" sz="1800" dirty="0" err="1" smtClean="0"/>
              <a:t>Aditya</a:t>
            </a:r>
            <a:r>
              <a:rPr lang="en-US" sz="1800" dirty="0" smtClean="0"/>
              <a:t> </a:t>
            </a:r>
            <a:r>
              <a:rPr lang="en-US" sz="1800" dirty="0" err="1" smtClean="0"/>
              <a:t>Devarakonda</a:t>
            </a:r>
            <a:r>
              <a:rPr lang="en-US" sz="1800" dirty="0" smtClean="0"/>
              <a:t>, Michael Driscoll, David </a:t>
            </a:r>
            <a:r>
              <a:rPr lang="en-US" sz="1800" dirty="0" err="1" smtClean="0"/>
              <a:t>Eliahu</a:t>
            </a:r>
            <a:r>
              <a:rPr lang="en-US" sz="1800" dirty="0" smtClean="0"/>
              <a:t>, Andrew Gearhart, </a:t>
            </a:r>
            <a:r>
              <a:rPr lang="en-US" sz="1800" dirty="0" err="1" smtClean="0"/>
              <a:t>Evangelos</a:t>
            </a:r>
            <a:r>
              <a:rPr lang="en-US" sz="1800" dirty="0" smtClean="0"/>
              <a:t> </a:t>
            </a:r>
            <a:r>
              <a:rPr lang="en-US" sz="1800" dirty="0" err="1" smtClean="0"/>
              <a:t>Georganas</a:t>
            </a:r>
            <a:r>
              <a:rPr lang="en-US" sz="1800" dirty="0" smtClean="0"/>
              <a:t>, Nicholas Knight, </a:t>
            </a:r>
            <a:r>
              <a:rPr lang="en-US" sz="1800" dirty="0" err="1" smtClean="0"/>
              <a:t>Penporn</a:t>
            </a:r>
            <a:r>
              <a:rPr lang="en-US" sz="1800" dirty="0" smtClean="0"/>
              <a:t> </a:t>
            </a:r>
            <a:r>
              <a:rPr lang="en-US" sz="1800" dirty="0" err="1" smtClean="0"/>
              <a:t>Koanantakool</a:t>
            </a:r>
            <a:r>
              <a:rPr lang="en-US" sz="1800" dirty="0" smtClean="0"/>
              <a:t>, Ben </a:t>
            </a:r>
            <a:r>
              <a:rPr lang="en-US" sz="1800" dirty="0" err="1" smtClean="0"/>
              <a:t>Lipshitz</a:t>
            </a:r>
            <a:r>
              <a:rPr lang="en-US" sz="1800" dirty="0" smtClean="0"/>
              <a:t>, </a:t>
            </a:r>
            <a:r>
              <a:rPr lang="en-US" sz="1800" dirty="0" err="1" smtClean="0"/>
              <a:t>Diep</a:t>
            </a:r>
            <a:r>
              <a:rPr lang="en-US" sz="1800" dirty="0" smtClean="0"/>
              <a:t> Nguyen, </a:t>
            </a:r>
            <a:r>
              <a:rPr lang="en-US" sz="1800" dirty="0" err="1" smtClean="0"/>
              <a:t>Oded</a:t>
            </a:r>
            <a:r>
              <a:rPr lang="en-US" sz="1800" dirty="0" smtClean="0"/>
              <a:t> Schwartz, Edgar </a:t>
            </a:r>
            <a:r>
              <a:rPr lang="en-US" sz="1800" dirty="0" err="1" smtClean="0"/>
              <a:t>Solomonik</a:t>
            </a:r>
            <a:r>
              <a:rPr lang="en-US" sz="1800" dirty="0" smtClean="0"/>
              <a:t>, Omer </a:t>
            </a:r>
            <a:r>
              <a:rPr lang="en-US" sz="1800" dirty="0" err="1" smtClean="0"/>
              <a:t>Spillinger</a:t>
            </a:r>
            <a:endParaRPr lang="en-US" sz="1800" dirty="0" smtClean="0"/>
          </a:p>
          <a:p>
            <a:r>
              <a:rPr lang="en-US" sz="1800" dirty="0"/>
              <a:t>Austin Benson, Maryam </a:t>
            </a:r>
            <a:r>
              <a:rPr lang="en-US" sz="1800" dirty="0" err="1"/>
              <a:t>Dehnavi</a:t>
            </a:r>
            <a:r>
              <a:rPr lang="en-US" sz="1800" dirty="0"/>
              <a:t>, Mark </a:t>
            </a:r>
            <a:r>
              <a:rPr lang="en-US" sz="1800" dirty="0" err="1"/>
              <a:t>Hoemmen</a:t>
            </a:r>
            <a:r>
              <a:rPr lang="en-US" sz="1800" dirty="0"/>
              <a:t>, </a:t>
            </a:r>
            <a:r>
              <a:rPr lang="en-US" sz="1800" dirty="0" err="1" smtClean="0"/>
              <a:t>Shoaib</a:t>
            </a:r>
            <a:r>
              <a:rPr lang="en-US" sz="1800" dirty="0" smtClean="0"/>
              <a:t> </a:t>
            </a:r>
            <a:r>
              <a:rPr lang="en-US" sz="1800" dirty="0" err="1" smtClean="0"/>
              <a:t>Kamil</a:t>
            </a:r>
            <a:r>
              <a:rPr lang="en-US" sz="1800" dirty="0" smtClean="0"/>
              <a:t>, </a:t>
            </a:r>
            <a:r>
              <a:rPr lang="en-US" sz="1800" dirty="0" err="1" smtClean="0"/>
              <a:t>Marghoob</a:t>
            </a:r>
            <a:r>
              <a:rPr lang="en-US" sz="1800" dirty="0" smtClean="0"/>
              <a:t> </a:t>
            </a:r>
            <a:r>
              <a:rPr lang="en-US" sz="1800" dirty="0" err="1" smtClean="0"/>
              <a:t>Mohiyuddin</a:t>
            </a:r>
            <a:endParaRPr lang="en-US" sz="1800" dirty="0" smtClean="0"/>
          </a:p>
          <a:p>
            <a:r>
              <a:rPr lang="en-US" sz="1800" dirty="0" err="1" smtClean="0"/>
              <a:t>Abhinav</a:t>
            </a:r>
            <a:r>
              <a:rPr lang="en-US" sz="1800" dirty="0" smtClean="0"/>
              <a:t> </a:t>
            </a:r>
            <a:r>
              <a:rPr lang="en-US" sz="1800" dirty="0" err="1" smtClean="0"/>
              <a:t>Bhatele</a:t>
            </a:r>
            <a:r>
              <a:rPr lang="en-US" sz="1800" dirty="0" smtClean="0"/>
              <a:t>, </a:t>
            </a:r>
            <a:r>
              <a:rPr lang="en-US" sz="1800" dirty="0" err="1" smtClean="0"/>
              <a:t>Aydin</a:t>
            </a:r>
            <a:r>
              <a:rPr lang="en-US" sz="1800" dirty="0" smtClean="0"/>
              <a:t> </a:t>
            </a:r>
            <a:r>
              <a:rPr lang="en-US" sz="1800" dirty="0" err="1" smtClean="0"/>
              <a:t>Buluc</a:t>
            </a:r>
            <a:r>
              <a:rPr lang="en-US" sz="1800" dirty="0" smtClean="0"/>
              <a:t>, Michael Christ, </a:t>
            </a:r>
            <a:r>
              <a:rPr lang="en-US" sz="1800" dirty="0" err="1" smtClean="0"/>
              <a:t>Ioana</a:t>
            </a:r>
            <a:r>
              <a:rPr lang="en-US" sz="1800" dirty="0" smtClean="0"/>
              <a:t> </a:t>
            </a:r>
            <a:r>
              <a:rPr lang="en-US" sz="1800" dirty="0" err="1" smtClean="0"/>
              <a:t>Dumitriu</a:t>
            </a:r>
            <a:r>
              <a:rPr lang="en-US" sz="1800" dirty="0" smtClean="0"/>
              <a:t>, Armando Fox,  David </a:t>
            </a:r>
            <a:r>
              <a:rPr lang="en-US" sz="1800" dirty="0" err="1" smtClean="0"/>
              <a:t>Gleich</a:t>
            </a:r>
            <a:r>
              <a:rPr lang="en-US" sz="1800" dirty="0" smtClean="0"/>
              <a:t>,  Ming </a:t>
            </a:r>
            <a:r>
              <a:rPr lang="en-US" sz="1800" dirty="0" err="1" smtClean="0"/>
              <a:t>Gu</a:t>
            </a:r>
            <a:r>
              <a:rPr lang="en-US" sz="1800" dirty="0" smtClean="0"/>
              <a:t>, Jeff Hammond, Mike </a:t>
            </a:r>
            <a:r>
              <a:rPr lang="en-US" sz="1800" dirty="0" err="1" smtClean="0"/>
              <a:t>Heroux</a:t>
            </a:r>
            <a:r>
              <a:rPr lang="en-US" sz="1800" dirty="0" smtClean="0"/>
              <a:t>, Olga Holtz, Kurt </a:t>
            </a:r>
            <a:r>
              <a:rPr lang="en-US" sz="1800" dirty="0" err="1" smtClean="0"/>
              <a:t>Keutzer</a:t>
            </a:r>
            <a:r>
              <a:rPr lang="en-US" sz="1800" dirty="0" smtClean="0"/>
              <a:t>, </a:t>
            </a:r>
            <a:r>
              <a:rPr lang="en-US" sz="1800" dirty="0" err="1" smtClean="0"/>
              <a:t>Julien</a:t>
            </a:r>
            <a:r>
              <a:rPr lang="en-US" sz="1800" dirty="0" smtClean="0"/>
              <a:t> </a:t>
            </a:r>
            <a:r>
              <a:rPr lang="en-US" sz="1800" dirty="0" err="1" smtClean="0"/>
              <a:t>Langou</a:t>
            </a:r>
            <a:r>
              <a:rPr lang="en-US" sz="1800" dirty="0" smtClean="0"/>
              <a:t>, Devin Matthews, Tom Scanlon, Michelle </a:t>
            </a:r>
            <a:r>
              <a:rPr lang="en-US" sz="1800" dirty="0" err="1" smtClean="0"/>
              <a:t>Strout</a:t>
            </a:r>
            <a:r>
              <a:rPr lang="en-US" sz="1800" dirty="0" smtClean="0"/>
              <a:t>, Sam Williams,  </a:t>
            </a:r>
            <a:r>
              <a:rPr lang="en-US" sz="1800" dirty="0" err="1" smtClean="0"/>
              <a:t>Hua</a:t>
            </a:r>
            <a:r>
              <a:rPr lang="en-US" sz="1800" dirty="0" smtClean="0"/>
              <a:t> Xiang</a:t>
            </a:r>
          </a:p>
          <a:p>
            <a:r>
              <a:rPr lang="en-US" sz="1800" dirty="0" smtClean="0"/>
              <a:t>Jack </a:t>
            </a:r>
            <a:r>
              <a:rPr lang="en-US" sz="1800" dirty="0" err="1" smtClean="0"/>
              <a:t>Dongarra</a:t>
            </a:r>
            <a:r>
              <a:rPr lang="en-US" sz="1800" dirty="0" smtClean="0"/>
              <a:t>, </a:t>
            </a:r>
            <a:r>
              <a:rPr lang="en-US" sz="1800" dirty="0" err="1" smtClean="0"/>
              <a:t>Dulceneia</a:t>
            </a:r>
            <a:r>
              <a:rPr lang="en-US" sz="1800" dirty="0" smtClean="0"/>
              <a:t> Becker,  Ichitaro Yamazaki</a:t>
            </a:r>
          </a:p>
          <a:p>
            <a:r>
              <a:rPr lang="en-US" sz="1800" dirty="0" smtClean="0"/>
              <a:t>Sivan Toledo, Alex </a:t>
            </a:r>
            <a:r>
              <a:rPr lang="en-US" sz="1800" dirty="0" err="1" smtClean="0"/>
              <a:t>Druinsky</a:t>
            </a:r>
            <a:r>
              <a:rPr lang="en-US" sz="1800" dirty="0" smtClean="0"/>
              <a:t>, </a:t>
            </a:r>
            <a:r>
              <a:rPr lang="en-US" sz="1800" dirty="0" err="1" smtClean="0"/>
              <a:t>Inon</a:t>
            </a:r>
            <a:r>
              <a:rPr lang="en-US" sz="1800" dirty="0" smtClean="0"/>
              <a:t> </a:t>
            </a:r>
            <a:r>
              <a:rPr lang="en-US" sz="1800" dirty="0" err="1" smtClean="0"/>
              <a:t>Peled</a:t>
            </a:r>
            <a:r>
              <a:rPr lang="en-US" sz="1800" dirty="0" smtClean="0"/>
              <a:t>  </a:t>
            </a:r>
          </a:p>
          <a:p>
            <a:r>
              <a:rPr lang="en-US" sz="1800" dirty="0" smtClean="0"/>
              <a:t>Laura </a:t>
            </a:r>
            <a:r>
              <a:rPr lang="en-US" sz="1800" dirty="0" err="1"/>
              <a:t>Grigori</a:t>
            </a:r>
            <a:r>
              <a:rPr lang="en-US" sz="1800" b="1" dirty="0"/>
              <a:t>, </a:t>
            </a:r>
            <a:r>
              <a:rPr lang="en-US" sz="1800" dirty="0" err="1"/>
              <a:t>Sebastien</a:t>
            </a:r>
            <a:r>
              <a:rPr lang="en-US" sz="1800" dirty="0"/>
              <a:t> </a:t>
            </a:r>
            <a:r>
              <a:rPr lang="en-US" sz="1800" dirty="0" err="1"/>
              <a:t>Cayrols</a:t>
            </a:r>
            <a:r>
              <a:rPr lang="en-US" sz="1800" dirty="0"/>
              <a:t>, </a:t>
            </a:r>
            <a:r>
              <a:rPr lang="en-US" sz="1800" dirty="0" err="1"/>
              <a:t>Simplice</a:t>
            </a:r>
            <a:r>
              <a:rPr lang="en-US" sz="1800" dirty="0"/>
              <a:t> </a:t>
            </a:r>
            <a:r>
              <a:rPr lang="en-US" sz="1800" dirty="0" err="1"/>
              <a:t>Donfack</a:t>
            </a:r>
            <a:r>
              <a:rPr lang="en-US" sz="1800" dirty="0"/>
              <a:t>, Mathias </a:t>
            </a:r>
            <a:r>
              <a:rPr lang="en-US" sz="1800" dirty="0" err="1"/>
              <a:t>Jacquelin</a:t>
            </a:r>
            <a:r>
              <a:rPr lang="en-US" sz="1800" dirty="0"/>
              <a:t>, </a:t>
            </a:r>
            <a:r>
              <a:rPr lang="en-US" sz="1800" dirty="0" err="1"/>
              <a:t>Amal</a:t>
            </a:r>
            <a:r>
              <a:rPr lang="en-US" sz="1800" dirty="0"/>
              <a:t> </a:t>
            </a:r>
            <a:r>
              <a:rPr lang="en-US" sz="1800" dirty="0" err="1"/>
              <a:t>Khabou</a:t>
            </a:r>
            <a:r>
              <a:rPr lang="en-US" sz="1800" dirty="0"/>
              <a:t>, Sophie </a:t>
            </a:r>
            <a:r>
              <a:rPr lang="en-US" sz="1800" dirty="0" err="1"/>
              <a:t>Moufawad</a:t>
            </a:r>
            <a:r>
              <a:rPr lang="en-US" sz="1800" dirty="0"/>
              <a:t>, </a:t>
            </a:r>
            <a:r>
              <a:rPr lang="en-US" sz="1800" dirty="0" err="1"/>
              <a:t>Mikolaj</a:t>
            </a:r>
            <a:r>
              <a:rPr lang="en-US" sz="1800" dirty="0"/>
              <a:t> </a:t>
            </a:r>
            <a:r>
              <a:rPr lang="en-US" sz="1800" dirty="0" err="1" smtClean="0"/>
              <a:t>Szydlarski</a:t>
            </a:r>
            <a:endParaRPr lang="en-US" sz="1800" dirty="0" smtClean="0"/>
          </a:p>
          <a:p>
            <a:r>
              <a:rPr lang="en-US" sz="1800" dirty="0"/>
              <a:t>M</a:t>
            </a:r>
            <a:r>
              <a:rPr lang="en-US" sz="1800" dirty="0" smtClean="0"/>
              <a:t>embers of </a:t>
            </a:r>
            <a:r>
              <a:rPr lang="en-US" sz="1800" dirty="0" err="1" smtClean="0"/>
              <a:t>ParLab</a:t>
            </a:r>
            <a:r>
              <a:rPr lang="en-US" sz="1800" dirty="0" smtClean="0"/>
              <a:t>, ASPIRE, </a:t>
            </a:r>
            <a:r>
              <a:rPr lang="en-US" sz="1800" dirty="0"/>
              <a:t>BEBOP, CACHE, EASI</a:t>
            </a:r>
            <a:r>
              <a:rPr lang="en-US" sz="1800" dirty="0" smtClean="0"/>
              <a:t>, </a:t>
            </a:r>
            <a:r>
              <a:rPr lang="en-US" sz="1800" dirty="0" err="1" smtClean="0"/>
              <a:t>FASTMath</a:t>
            </a:r>
            <a:r>
              <a:rPr lang="en-US" sz="1800" dirty="0" smtClean="0"/>
              <a:t>, </a:t>
            </a:r>
            <a:r>
              <a:rPr lang="en-US" sz="1800" dirty="0"/>
              <a:t>MAGMA, </a:t>
            </a:r>
            <a:r>
              <a:rPr lang="en-US" sz="1800" dirty="0" smtClean="0"/>
              <a:t>PLASMA</a:t>
            </a:r>
          </a:p>
          <a:p>
            <a:r>
              <a:rPr lang="en-US" sz="1800" dirty="0" smtClean="0"/>
              <a:t>Thanks to DOE, NSF, </a:t>
            </a:r>
            <a:r>
              <a:rPr lang="en-US" sz="1800" dirty="0"/>
              <a:t>UC </a:t>
            </a:r>
            <a:r>
              <a:rPr lang="en-US" sz="1800" dirty="0" smtClean="0"/>
              <a:t>Discovery, INRIA, Intel</a:t>
            </a:r>
            <a:r>
              <a:rPr lang="en-US" sz="1800" dirty="0"/>
              <a:t>, Microsoft, </a:t>
            </a:r>
            <a:r>
              <a:rPr lang="en-US" sz="1800" dirty="0" err="1"/>
              <a:t>Mathworks</a:t>
            </a:r>
            <a:r>
              <a:rPr lang="en-US" sz="1800" dirty="0"/>
              <a:t>, National Instruments, NEC, Nokia, NVIDIA, Samsung, </a:t>
            </a:r>
            <a:r>
              <a:rPr lang="en-US" sz="1800" dirty="0" smtClean="0"/>
              <a:t>Oracle </a:t>
            </a:r>
            <a:endParaRPr lang="en-US" sz="1800" dirty="0"/>
          </a:p>
          <a:p>
            <a:r>
              <a:rPr lang="en-US" sz="2400" b="1" dirty="0" err="1">
                <a:solidFill>
                  <a:srgbClr val="000090"/>
                </a:solidFill>
              </a:rPr>
              <a:t>b</a:t>
            </a:r>
            <a:r>
              <a:rPr lang="en-US" sz="2400" b="1" dirty="0" err="1" smtClean="0">
                <a:solidFill>
                  <a:srgbClr val="000090"/>
                </a:solidFill>
              </a:rPr>
              <a:t>ebop.cs.berkeley.edu</a:t>
            </a:r>
            <a:endParaRPr lang="en-US" sz="2400" b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1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>
          <a:xfrm>
            <a:off x="2133600" y="457200"/>
            <a:ext cx="4603750" cy="425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09600" y="3733800"/>
            <a:ext cx="8001000" cy="744538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3600" dirty="0" smtClean="0">
                <a:latin typeface="Calibri" charset="0"/>
                <a:ea typeface="ＭＳ Ｐゴシック" charset="0"/>
                <a:cs typeface="ＭＳ Ｐゴシック" charset="0"/>
              </a:rPr>
              <a:t>Don’t </a:t>
            </a:r>
            <a:r>
              <a:rPr lang="en-US" sz="3600" dirty="0" err="1">
                <a:latin typeface="Calibri" charset="0"/>
                <a:ea typeface="ＭＳ Ｐゴシック" charset="0"/>
                <a:cs typeface="ＭＳ Ｐゴシック" charset="0"/>
              </a:rPr>
              <a:t>Communic</a:t>
            </a:r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…</a:t>
            </a: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64008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/>
            <a:fld id="{4C04EDC3-CDC3-F74F-9074-1311483BFF13}" type="slidenum">
              <a:rPr lang="en-US" sz="1200">
                <a:solidFill>
                  <a:srgbClr val="898989"/>
                </a:solidFill>
              </a:rPr>
              <a:pPr algn="l" eaLnBrk="1" hangingPunct="1"/>
              <a:t>106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123909" name="Content Placeholder 2"/>
          <p:cNvSpPr txBox="1">
            <a:spLocks/>
          </p:cNvSpPr>
          <p:nvPr/>
        </p:nvSpPr>
        <p:spPr bwMode="auto">
          <a:xfrm>
            <a:off x="152400" y="1447800"/>
            <a:ext cx="8991600" cy="167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03200" indent="-203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ct val="15000"/>
              </a:spcBef>
              <a:buSzPct val="100000"/>
            </a:pPr>
            <a:r>
              <a:rPr lang="en-US" sz="3200" dirty="0"/>
              <a:t>Time to redesign all linear </a:t>
            </a:r>
            <a:r>
              <a:rPr lang="en-US" sz="3200" dirty="0" smtClean="0"/>
              <a:t>algebra, n-body, …  </a:t>
            </a:r>
            <a:endParaRPr lang="en-US" sz="3200" dirty="0"/>
          </a:p>
          <a:p>
            <a:pPr algn="ctr">
              <a:spcBef>
                <a:spcPct val="15000"/>
              </a:spcBef>
              <a:buSzPct val="100000"/>
            </a:pPr>
            <a:r>
              <a:rPr lang="en-US" sz="3200" dirty="0"/>
              <a:t>algorithms and </a:t>
            </a:r>
            <a:r>
              <a:rPr lang="en-US" sz="3200" dirty="0" smtClean="0"/>
              <a:t>software</a:t>
            </a:r>
          </a:p>
          <a:p>
            <a:pPr algn="ctr">
              <a:spcBef>
                <a:spcPct val="15000"/>
              </a:spcBef>
              <a:buSzPct val="100000"/>
            </a:pPr>
            <a:r>
              <a:rPr lang="en-US" sz="3200" dirty="0" smtClean="0"/>
              <a:t>(and compilers)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211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798512" y="306388"/>
            <a:ext cx="8116887" cy="425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 we attain these lower bounds?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53988" y="914400"/>
            <a:ext cx="8961437" cy="5851525"/>
          </a:xfrm>
        </p:spPr>
        <p:txBody>
          <a:bodyPr>
            <a:normAutofit/>
          </a:bodyPr>
          <a:lstStyle/>
          <a:p>
            <a:r>
              <a:rPr lang="en-US" dirty="0" smtClean="0"/>
              <a:t>Do conventional dense algorithms as implemented in  LAPACK and </a:t>
            </a:r>
            <a:r>
              <a:rPr lang="en-US" dirty="0" err="1" smtClean="0"/>
              <a:t>ScaLAPACK</a:t>
            </a:r>
            <a:r>
              <a:rPr lang="en-US" dirty="0" smtClean="0"/>
              <a:t> attain these bounds?</a:t>
            </a:r>
          </a:p>
          <a:p>
            <a:pPr lvl="1"/>
            <a:r>
              <a:rPr lang="en-US" dirty="0" smtClean="0"/>
              <a:t>Often not </a:t>
            </a:r>
          </a:p>
          <a:p>
            <a:r>
              <a:rPr lang="en-US" dirty="0" smtClean="0"/>
              <a:t>If not, are there other algorithms that do?</a:t>
            </a:r>
          </a:p>
          <a:p>
            <a:pPr lvl="1"/>
            <a:r>
              <a:rPr lang="en-US" dirty="0" smtClean="0"/>
              <a:t>Yes, for much of dense linear algebra</a:t>
            </a:r>
          </a:p>
          <a:p>
            <a:pPr lvl="1"/>
            <a:r>
              <a:rPr lang="en-US" dirty="0" smtClean="0"/>
              <a:t>New algorithms, with new numerical properties,               new ways to encode answers,  new data structures                             </a:t>
            </a:r>
          </a:p>
          <a:p>
            <a:pPr lvl="1"/>
            <a:r>
              <a:rPr lang="en-US" dirty="0" smtClean="0"/>
              <a:t>Not just loop transformations (need those too!)</a:t>
            </a:r>
          </a:p>
          <a:p>
            <a:r>
              <a:rPr lang="en-US" dirty="0" smtClean="0"/>
              <a:t>Only a few sparse algorithms so far</a:t>
            </a:r>
          </a:p>
          <a:p>
            <a:r>
              <a:rPr lang="en-US" dirty="0" smtClean="0"/>
              <a:t>Lots of work in progress</a:t>
            </a:r>
          </a:p>
          <a:p>
            <a:pPr lvl="1"/>
            <a:r>
              <a:rPr lang="en-US" dirty="0" smtClean="0"/>
              <a:t>Algorithms, Energy, Heterogeneous Processors,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352800" y="6416675"/>
            <a:ext cx="2133600" cy="365125"/>
          </a:xfrm>
        </p:spPr>
        <p:txBody>
          <a:bodyPr/>
          <a:lstStyle/>
          <a:p>
            <a:pPr algn="ctr">
              <a:defRPr/>
            </a:pPr>
            <a:fld id="{5839375E-32BF-43EE-A881-86705A256A45}" type="slidenum">
              <a:rPr lang="en-US" smtClean="0"/>
              <a:pPr algn="ctr">
                <a:defRPr/>
              </a:pPr>
              <a:t>11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838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Review, extend communication lower bounds</a:t>
            </a:r>
          </a:p>
          <a:p>
            <a:r>
              <a:rPr lang="en-US" dirty="0" smtClean="0"/>
              <a:t>Direct Linear Algebra Algorithms</a:t>
            </a:r>
          </a:p>
          <a:p>
            <a:pPr lvl="1"/>
            <a:r>
              <a:rPr lang="en-US" dirty="0" err="1" smtClean="0"/>
              <a:t>Matmul</a:t>
            </a:r>
            <a:r>
              <a:rPr lang="en-US" dirty="0"/>
              <a:t> </a:t>
            </a:r>
          </a:p>
          <a:p>
            <a:pPr lvl="2"/>
            <a:r>
              <a:rPr lang="en-US" sz="3100" dirty="0" smtClean="0"/>
              <a:t>classical &amp; </a:t>
            </a:r>
            <a:r>
              <a:rPr lang="en-US" sz="3100" dirty="0" err="1" smtClean="0"/>
              <a:t>Strassen</a:t>
            </a:r>
            <a:r>
              <a:rPr lang="en-US" sz="3100" dirty="0" smtClean="0"/>
              <a:t>-like, heterogeneous, tensors, oblivious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7F7F7F"/>
                </a:solidFill>
              </a:rPr>
              <a:t>LU &amp; QR (tournament pivoting)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Sparse matrices</a:t>
            </a:r>
          </a:p>
          <a:p>
            <a:pPr lvl="1"/>
            <a:r>
              <a:rPr lang="en-US" dirty="0" err="1" smtClean="0">
                <a:solidFill>
                  <a:srgbClr val="7F7F7F"/>
                </a:solidFill>
              </a:rPr>
              <a:t>Eigenproblems</a:t>
            </a:r>
            <a:r>
              <a:rPr lang="en-US" dirty="0" smtClean="0">
                <a:solidFill>
                  <a:srgbClr val="7F7F7F"/>
                </a:solidFill>
              </a:rPr>
              <a:t> (symmetric and </a:t>
            </a:r>
            <a:r>
              <a:rPr lang="en-US" dirty="0" err="1" smtClean="0">
                <a:solidFill>
                  <a:srgbClr val="7F7F7F"/>
                </a:solidFill>
              </a:rPr>
              <a:t>nonsymmetric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Iterative Linear Algebra</a:t>
            </a:r>
          </a:p>
          <a:p>
            <a:pPr lvl="1"/>
            <a:r>
              <a:rPr lang="en-US" dirty="0" err="1" smtClean="0">
                <a:solidFill>
                  <a:srgbClr val="7F7F7F"/>
                </a:solidFill>
              </a:rPr>
              <a:t>Autotuning</a:t>
            </a:r>
            <a:r>
              <a:rPr lang="en-US" dirty="0" smtClean="0">
                <a:solidFill>
                  <a:srgbClr val="7F7F7F"/>
                </a:solidFill>
              </a:rPr>
              <a:t> Sparse-Matrix-Vector-Multiply (</a:t>
            </a:r>
            <a:r>
              <a:rPr lang="en-US" dirty="0" err="1" smtClean="0">
                <a:solidFill>
                  <a:srgbClr val="7F7F7F"/>
                </a:solidFill>
              </a:rPr>
              <a:t>SpMV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Reorganizing </a:t>
            </a:r>
            <a:r>
              <a:rPr lang="en-US" dirty="0" err="1" smtClean="0">
                <a:solidFill>
                  <a:srgbClr val="7F7F7F"/>
                </a:solidFill>
              </a:rPr>
              <a:t>Krylov</a:t>
            </a:r>
            <a:r>
              <a:rPr lang="en-US" dirty="0" smtClean="0">
                <a:solidFill>
                  <a:srgbClr val="7F7F7F"/>
                </a:solidFill>
              </a:rPr>
              <a:t> methods – Conjugate Gradients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Stability challenges and approaches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What is a “sparse matrix”?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Floating-point reproducibility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Despite </a:t>
            </a:r>
            <a:r>
              <a:rPr lang="en-US" dirty="0" err="1" smtClean="0">
                <a:solidFill>
                  <a:srgbClr val="7F7F7F"/>
                </a:solidFill>
              </a:rPr>
              <a:t>nondeterminism</a:t>
            </a:r>
            <a:r>
              <a:rPr lang="en-US" dirty="0" smtClean="0">
                <a:solidFill>
                  <a:srgbClr val="7F7F7F"/>
                </a:solidFill>
              </a:rPr>
              <a:t>/</a:t>
            </a:r>
            <a:r>
              <a:rPr lang="en-US" dirty="0" err="1" smtClean="0">
                <a:solidFill>
                  <a:srgbClr val="7F7F7F"/>
                </a:solidFill>
              </a:rPr>
              <a:t>nonassociativity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19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643688" y="63357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accent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fld id="{499C425B-940E-4BEB-BD0A-E0B0176C0AFA}" type="slidenum">
              <a:rPr lang="en-US" sz="1400" b="0" smtClean="0">
                <a:solidFill>
                  <a:schemeClr val="tx1"/>
                </a:solidFill>
                <a:latin typeface="Helvetica" charset="0"/>
              </a:rPr>
              <a:pPr algn="ctr"/>
              <a:t>13</a:t>
            </a:fld>
            <a:endParaRPr lang="en-US" sz="1400" b="0" smtClean="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1" cy="422275"/>
          </a:xfrm>
        </p:spPr>
        <p:txBody>
          <a:bodyPr>
            <a:normAutofit fontScale="90000"/>
          </a:bodyPr>
          <a:lstStyle/>
          <a:p>
            <a:r>
              <a:rPr lang="en-US" dirty="0"/>
              <a:t>SUMMA– n x n </a:t>
            </a:r>
            <a:r>
              <a:rPr lang="en-US" dirty="0" err="1"/>
              <a:t>matmul</a:t>
            </a:r>
            <a:r>
              <a:rPr lang="en-US" dirty="0"/>
              <a:t> on P</a:t>
            </a:r>
            <a:r>
              <a:rPr lang="en-US" baseline="30000" dirty="0"/>
              <a:t>1/2 </a:t>
            </a:r>
            <a:r>
              <a:rPr lang="en-US" dirty="0"/>
              <a:t>x P</a:t>
            </a:r>
            <a:r>
              <a:rPr lang="en-US" baseline="30000" dirty="0"/>
              <a:t>1/2 </a:t>
            </a:r>
            <a:r>
              <a:rPr lang="en-US" dirty="0" smtClean="0"/>
              <a:t>grid</a:t>
            </a:r>
            <a:br>
              <a:rPr lang="en-US" dirty="0" smtClean="0"/>
            </a:br>
            <a:r>
              <a:rPr lang="en-US" sz="3600" dirty="0" smtClean="0"/>
              <a:t>(nearly) optimal using minimum memory M=O(n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/P) </a:t>
            </a:r>
            <a:endParaRPr lang="en-US" dirty="0" smtClean="0"/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9372600" y="3048000"/>
            <a:ext cx="7959725" cy="3498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dirty="0">
                <a:solidFill>
                  <a:schemeClr val="tx1"/>
                </a:solidFill>
              </a:rPr>
              <a:t>For k=0 to n-1     </a:t>
            </a:r>
            <a:r>
              <a:rPr lang="en-US" dirty="0">
                <a:solidFill>
                  <a:schemeClr val="accent2"/>
                </a:solidFill>
              </a:rPr>
              <a:t>… </a:t>
            </a:r>
            <a:r>
              <a:rPr lang="en-US" dirty="0">
                <a:solidFill>
                  <a:srgbClr val="7030A0"/>
                </a:solidFill>
              </a:rPr>
              <a:t>or n/b-1 where b is the block size </a:t>
            </a:r>
          </a:p>
          <a:p>
            <a:pPr algn="l">
              <a:spcBef>
                <a:spcPct val="25000"/>
              </a:spcBef>
            </a:pPr>
            <a:r>
              <a:rPr lang="en-US" dirty="0">
                <a:solidFill>
                  <a:srgbClr val="7030A0"/>
                </a:solidFill>
              </a:rPr>
              <a:t>                            …  = # cols in A(</a:t>
            </a:r>
            <a:r>
              <a:rPr lang="en-US" dirty="0" err="1">
                <a:solidFill>
                  <a:srgbClr val="7030A0"/>
                </a:solidFill>
              </a:rPr>
              <a:t>i,k</a:t>
            </a:r>
            <a:r>
              <a:rPr lang="en-US" dirty="0">
                <a:solidFill>
                  <a:srgbClr val="7030A0"/>
                </a:solidFill>
              </a:rPr>
              <a:t>) and # rows in B(</a:t>
            </a:r>
            <a:r>
              <a:rPr lang="en-US" dirty="0" err="1">
                <a:solidFill>
                  <a:srgbClr val="7030A0"/>
                </a:solidFill>
              </a:rPr>
              <a:t>k,j</a:t>
            </a:r>
            <a:r>
              <a:rPr lang="en-US" dirty="0">
                <a:solidFill>
                  <a:srgbClr val="7030A0"/>
                </a:solidFill>
              </a:rPr>
              <a:t>) </a:t>
            </a:r>
          </a:p>
          <a:p>
            <a:pPr algn="l">
              <a:spcBef>
                <a:spcPct val="25000"/>
              </a:spcBef>
            </a:pPr>
            <a:r>
              <a:rPr lang="en-US" dirty="0">
                <a:solidFill>
                  <a:schemeClr val="tx1"/>
                </a:solidFill>
              </a:rPr>
              <a:t>     for all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1 to </a:t>
            </a:r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sz="3200" baseline="-16000" dirty="0" err="1">
                <a:solidFill>
                  <a:schemeClr val="tx1"/>
                </a:solidFill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>
                <a:solidFill>
                  <a:srgbClr val="7030A0"/>
                </a:solidFill>
              </a:rPr>
              <a:t>… in parallel</a:t>
            </a:r>
          </a:p>
          <a:p>
            <a:pPr algn="l">
              <a:spcBef>
                <a:spcPct val="25000"/>
              </a:spcBef>
            </a:pPr>
            <a:r>
              <a:rPr lang="en-US" dirty="0">
                <a:solidFill>
                  <a:schemeClr val="tx1"/>
                </a:solidFill>
              </a:rPr>
              <a:t>           owner of </a:t>
            </a:r>
            <a:r>
              <a:rPr lang="en-US" dirty="0">
                <a:solidFill>
                  <a:srgbClr val="FF0000"/>
                </a:solidFill>
              </a:rPr>
              <a:t>A(</a:t>
            </a:r>
            <a:r>
              <a:rPr lang="en-US" dirty="0" err="1">
                <a:solidFill>
                  <a:srgbClr val="FF0000"/>
                </a:solidFill>
              </a:rPr>
              <a:t>i,k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broadcasts it to whole processor row</a:t>
            </a:r>
          </a:p>
          <a:p>
            <a:pPr algn="l">
              <a:spcBef>
                <a:spcPct val="25000"/>
              </a:spcBef>
            </a:pPr>
            <a:r>
              <a:rPr lang="en-US" dirty="0">
                <a:solidFill>
                  <a:schemeClr val="tx1"/>
                </a:solidFill>
              </a:rPr>
              <a:t>     for all j = 1 to p</a:t>
            </a:r>
            <a:r>
              <a:rPr lang="en-US" sz="3200" baseline="-16000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7030A0"/>
                </a:solidFill>
              </a:rPr>
              <a:t>… in parallel</a:t>
            </a:r>
          </a:p>
          <a:p>
            <a:pPr algn="l">
              <a:spcBef>
                <a:spcPct val="25000"/>
              </a:spcBef>
            </a:pPr>
            <a:r>
              <a:rPr lang="en-US" dirty="0">
                <a:solidFill>
                  <a:schemeClr val="tx1"/>
                </a:solidFill>
              </a:rPr>
              <a:t>            owner of </a:t>
            </a:r>
            <a:r>
              <a:rPr lang="en-US" dirty="0">
                <a:solidFill>
                  <a:srgbClr val="0824F2"/>
                </a:solidFill>
              </a:rPr>
              <a:t>B(</a:t>
            </a:r>
            <a:r>
              <a:rPr lang="en-US" dirty="0" err="1">
                <a:solidFill>
                  <a:srgbClr val="0824F2"/>
                </a:solidFill>
              </a:rPr>
              <a:t>k,j</a:t>
            </a:r>
            <a:r>
              <a:rPr lang="en-US" dirty="0">
                <a:solidFill>
                  <a:srgbClr val="0824F2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broadcasts it to whole processor column</a:t>
            </a:r>
          </a:p>
          <a:p>
            <a:pPr algn="l">
              <a:spcBef>
                <a:spcPct val="25000"/>
              </a:spcBef>
            </a:pPr>
            <a:r>
              <a:rPr lang="en-US" dirty="0">
                <a:solidFill>
                  <a:schemeClr val="tx1"/>
                </a:solidFill>
              </a:rPr>
              <a:t>     Receive </a:t>
            </a:r>
            <a:r>
              <a:rPr lang="en-US" dirty="0">
                <a:solidFill>
                  <a:srgbClr val="FF0000"/>
                </a:solidFill>
              </a:rPr>
              <a:t>A(</a:t>
            </a:r>
            <a:r>
              <a:rPr lang="en-US" dirty="0" err="1">
                <a:solidFill>
                  <a:srgbClr val="FF0000"/>
                </a:solidFill>
              </a:rPr>
              <a:t>i,k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into </a:t>
            </a:r>
            <a:r>
              <a:rPr lang="en-US" dirty="0" err="1">
                <a:solidFill>
                  <a:srgbClr val="FF0000"/>
                </a:solidFill>
              </a:rPr>
              <a:t>Acol</a:t>
            </a:r>
            <a:endParaRPr lang="en-US" dirty="0">
              <a:solidFill>
                <a:srgbClr val="FF0000"/>
              </a:solidFill>
            </a:endParaRPr>
          </a:p>
          <a:p>
            <a:pPr algn="l">
              <a:spcBef>
                <a:spcPct val="25000"/>
              </a:spcBef>
            </a:pPr>
            <a:r>
              <a:rPr lang="en-US" dirty="0">
                <a:solidFill>
                  <a:schemeClr val="tx1"/>
                </a:solidFill>
              </a:rPr>
              <a:t>     Receive </a:t>
            </a:r>
            <a:r>
              <a:rPr lang="en-US" dirty="0">
                <a:solidFill>
                  <a:srgbClr val="0824F2"/>
                </a:solidFill>
              </a:rPr>
              <a:t>B(</a:t>
            </a:r>
            <a:r>
              <a:rPr lang="en-US" dirty="0" err="1">
                <a:solidFill>
                  <a:srgbClr val="0824F2"/>
                </a:solidFill>
              </a:rPr>
              <a:t>k,j</a:t>
            </a:r>
            <a:r>
              <a:rPr lang="en-US" dirty="0">
                <a:solidFill>
                  <a:srgbClr val="0824F2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into </a:t>
            </a:r>
            <a:r>
              <a:rPr lang="en-US" dirty="0">
                <a:solidFill>
                  <a:srgbClr val="0824F2"/>
                </a:solidFill>
              </a:rPr>
              <a:t>Brow</a:t>
            </a:r>
          </a:p>
          <a:p>
            <a:pPr algn="l">
              <a:spcBef>
                <a:spcPct val="25000"/>
              </a:spcBef>
            </a:pPr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dirty="0" err="1">
                <a:solidFill>
                  <a:srgbClr val="006600"/>
                </a:solidFill>
              </a:rPr>
              <a:t>C_myproc</a:t>
            </a:r>
            <a:r>
              <a:rPr lang="en-US" dirty="0">
                <a:solidFill>
                  <a:srgbClr val="00CC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rgbClr val="006600"/>
                </a:solidFill>
              </a:rPr>
              <a:t>C_myproc</a:t>
            </a:r>
            <a:r>
              <a:rPr lang="en-US" dirty="0">
                <a:solidFill>
                  <a:srgbClr val="00CC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Acol</a:t>
            </a:r>
            <a:r>
              <a:rPr lang="en-US" dirty="0">
                <a:solidFill>
                  <a:schemeClr val="tx1"/>
                </a:solidFill>
              </a:rPr>
              <a:t> * </a:t>
            </a:r>
            <a:r>
              <a:rPr lang="en-US" dirty="0">
                <a:solidFill>
                  <a:srgbClr val="0824F2"/>
                </a:solidFill>
              </a:rPr>
              <a:t>Brow</a:t>
            </a:r>
          </a:p>
        </p:txBody>
      </p: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-9220200" y="3566279"/>
            <a:ext cx="8915400" cy="31393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sz="1800" dirty="0">
                <a:solidFill>
                  <a:schemeClr val="tx1"/>
                </a:solidFill>
              </a:rPr>
              <a:t>For k=0 to n/b-1</a:t>
            </a:r>
          </a:p>
          <a:p>
            <a:pPr algn="l">
              <a:spcBef>
                <a:spcPct val="25000"/>
              </a:spcBef>
            </a:pPr>
            <a:r>
              <a:rPr lang="en-US" sz="1800" dirty="0">
                <a:solidFill>
                  <a:schemeClr val="tx1"/>
                </a:solidFill>
              </a:rPr>
              <a:t>     for all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= 1 to </a:t>
            </a:r>
            <a:r>
              <a:rPr lang="en-US" sz="1800" dirty="0" smtClean="0">
                <a:solidFill>
                  <a:schemeClr val="tx1"/>
                </a:solidFill>
              </a:rPr>
              <a:t>P</a:t>
            </a:r>
            <a:r>
              <a:rPr lang="en-US" sz="1800" baseline="30000" dirty="0" smtClean="0">
                <a:solidFill>
                  <a:schemeClr val="tx1"/>
                </a:solidFill>
              </a:rPr>
              <a:t>1/2 </a:t>
            </a:r>
          </a:p>
          <a:p>
            <a:pPr algn="l">
              <a:spcBef>
                <a:spcPct val="25000"/>
              </a:spcBef>
            </a:pPr>
            <a:r>
              <a:rPr lang="en-US" sz="1800" baseline="300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         owner </a:t>
            </a:r>
            <a:r>
              <a:rPr lang="en-US" sz="1800" dirty="0">
                <a:solidFill>
                  <a:schemeClr val="tx1"/>
                </a:solidFill>
              </a:rPr>
              <a:t>of </a:t>
            </a:r>
            <a:r>
              <a:rPr lang="en-US" sz="1800" dirty="0">
                <a:solidFill>
                  <a:srgbClr val="FF0000"/>
                </a:solidFill>
              </a:rPr>
              <a:t>A(</a:t>
            </a:r>
            <a:r>
              <a:rPr lang="en-US" sz="1800" dirty="0" err="1">
                <a:solidFill>
                  <a:srgbClr val="FF0000"/>
                </a:solidFill>
              </a:rPr>
              <a:t>i,k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  <a:r>
              <a:rPr lang="en-US" sz="1800" dirty="0">
                <a:solidFill>
                  <a:schemeClr val="tx1"/>
                </a:solidFill>
              </a:rPr>
              <a:t> broadcasts it to whole processor </a:t>
            </a:r>
            <a:r>
              <a:rPr lang="en-US" sz="1800" dirty="0" smtClean="0">
                <a:solidFill>
                  <a:schemeClr val="tx1"/>
                </a:solidFill>
              </a:rPr>
              <a:t>row (using binary tree)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spcBef>
                <a:spcPct val="25000"/>
              </a:spcBef>
            </a:pPr>
            <a:r>
              <a:rPr lang="en-US" sz="1800" dirty="0" smtClean="0">
                <a:solidFill>
                  <a:schemeClr val="tx1"/>
                </a:solidFill>
              </a:rPr>
              <a:t>     for </a:t>
            </a:r>
            <a:r>
              <a:rPr lang="en-US" sz="1800" dirty="0">
                <a:solidFill>
                  <a:schemeClr val="tx1"/>
                </a:solidFill>
              </a:rPr>
              <a:t>all j = 1 to  </a:t>
            </a:r>
            <a:r>
              <a:rPr lang="en-US" sz="1800" dirty="0" smtClean="0">
                <a:solidFill>
                  <a:schemeClr val="tx1"/>
                </a:solidFill>
              </a:rPr>
              <a:t>P</a:t>
            </a:r>
            <a:r>
              <a:rPr lang="en-US" sz="1800" baseline="30000" dirty="0" smtClean="0">
                <a:solidFill>
                  <a:schemeClr val="tx1"/>
                </a:solidFill>
              </a:rPr>
              <a:t>1/2</a:t>
            </a:r>
            <a:endParaRPr lang="en-US" sz="1800" baseline="30000" dirty="0">
              <a:solidFill>
                <a:schemeClr val="tx1"/>
              </a:solidFill>
            </a:endParaRPr>
          </a:p>
          <a:p>
            <a:pPr algn="l">
              <a:spcBef>
                <a:spcPct val="25000"/>
              </a:spcBef>
            </a:pPr>
            <a:r>
              <a:rPr lang="en-US" sz="1800" dirty="0">
                <a:solidFill>
                  <a:schemeClr val="tx1"/>
                </a:solidFill>
              </a:rPr>
              <a:t>            owner of </a:t>
            </a:r>
            <a:r>
              <a:rPr lang="en-US" sz="1800" dirty="0">
                <a:solidFill>
                  <a:srgbClr val="0824F2"/>
                </a:solidFill>
              </a:rPr>
              <a:t>B(</a:t>
            </a:r>
            <a:r>
              <a:rPr lang="en-US" sz="1800" dirty="0" err="1">
                <a:solidFill>
                  <a:srgbClr val="0824F2"/>
                </a:solidFill>
              </a:rPr>
              <a:t>k,j</a:t>
            </a:r>
            <a:r>
              <a:rPr lang="en-US" sz="1800" dirty="0">
                <a:solidFill>
                  <a:srgbClr val="0824F2"/>
                </a:solidFill>
              </a:rPr>
              <a:t>)</a:t>
            </a:r>
            <a:r>
              <a:rPr lang="en-US" sz="1800" dirty="0">
                <a:solidFill>
                  <a:schemeClr val="tx1"/>
                </a:solidFill>
              </a:rPr>
              <a:t> broadcasts it to whole processor </a:t>
            </a:r>
            <a:r>
              <a:rPr lang="en-US" sz="1800" dirty="0" smtClean="0">
                <a:solidFill>
                  <a:schemeClr val="tx1"/>
                </a:solidFill>
              </a:rPr>
              <a:t>column (using bin. </a:t>
            </a:r>
            <a:r>
              <a:rPr lang="en-US" sz="1800" dirty="0">
                <a:solidFill>
                  <a:schemeClr val="tx1"/>
                </a:solidFill>
              </a:rPr>
              <a:t>t</a:t>
            </a:r>
            <a:r>
              <a:rPr lang="en-US" sz="1800" dirty="0" smtClean="0">
                <a:solidFill>
                  <a:schemeClr val="tx1"/>
                </a:solidFill>
              </a:rPr>
              <a:t>ree)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spcBef>
                <a:spcPct val="25000"/>
              </a:spcBef>
            </a:pPr>
            <a:r>
              <a:rPr lang="en-US" sz="1800" dirty="0" smtClean="0">
                <a:solidFill>
                  <a:schemeClr val="tx1"/>
                </a:solidFill>
              </a:rPr>
              <a:t>     Receive </a:t>
            </a:r>
            <a:r>
              <a:rPr lang="en-US" sz="1800" dirty="0">
                <a:solidFill>
                  <a:srgbClr val="FF0000"/>
                </a:solidFill>
              </a:rPr>
              <a:t>A(</a:t>
            </a:r>
            <a:r>
              <a:rPr lang="en-US" sz="1800" dirty="0" err="1">
                <a:solidFill>
                  <a:srgbClr val="FF0000"/>
                </a:solidFill>
              </a:rPr>
              <a:t>i,k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  <a:r>
              <a:rPr lang="en-US" sz="1800" dirty="0">
                <a:solidFill>
                  <a:schemeClr val="tx1"/>
                </a:solidFill>
              </a:rPr>
              <a:t> into </a:t>
            </a:r>
            <a:r>
              <a:rPr lang="en-US" sz="1800" dirty="0" err="1">
                <a:solidFill>
                  <a:srgbClr val="FF0000"/>
                </a:solidFill>
              </a:rPr>
              <a:t>Acol</a:t>
            </a:r>
            <a:endParaRPr lang="en-US" sz="1800" dirty="0">
              <a:solidFill>
                <a:srgbClr val="FF0000"/>
              </a:solidFill>
            </a:endParaRPr>
          </a:p>
          <a:p>
            <a:pPr algn="l">
              <a:spcBef>
                <a:spcPct val="25000"/>
              </a:spcBef>
            </a:pPr>
            <a:r>
              <a:rPr lang="en-US" sz="1800" dirty="0">
                <a:solidFill>
                  <a:schemeClr val="tx1"/>
                </a:solidFill>
              </a:rPr>
              <a:t>     Receive </a:t>
            </a:r>
            <a:r>
              <a:rPr lang="en-US" sz="1800" dirty="0">
                <a:solidFill>
                  <a:srgbClr val="0824F2"/>
                </a:solidFill>
              </a:rPr>
              <a:t>B(</a:t>
            </a:r>
            <a:r>
              <a:rPr lang="en-US" sz="1800" dirty="0" err="1">
                <a:solidFill>
                  <a:srgbClr val="0824F2"/>
                </a:solidFill>
              </a:rPr>
              <a:t>k,j</a:t>
            </a:r>
            <a:r>
              <a:rPr lang="en-US" sz="1800" dirty="0">
                <a:solidFill>
                  <a:srgbClr val="0824F2"/>
                </a:solidFill>
              </a:rPr>
              <a:t>)</a:t>
            </a:r>
            <a:r>
              <a:rPr lang="en-US" sz="1800" dirty="0">
                <a:solidFill>
                  <a:schemeClr val="tx1"/>
                </a:solidFill>
              </a:rPr>
              <a:t> into </a:t>
            </a:r>
            <a:r>
              <a:rPr lang="en-US" sz="1800" dirty="0">
                <a:solidFill>
                  <a:srgbClr val="0824F2"/>
                </a:solidFill>
              </a:rPr>
              <a:t>Brow</a:t>
            </a:r>
          </a:p>
          <a:p>
            <a:pPr algn="l">
              <a:spcBef>
                <a:spcPct val="25000"/>
              </a:spcBef>
            </a:pPr>
            <a:r>
              <a:rPr lang="en-US" sz="1800" dirty="0">
                <a:solidFill>
                  <a:schemeClr val="tx1"/>
                </a:solidFill>
              </a:rPr>
              <a:t>     </a:t>
            </a:r>
            <a:r>
              <a:rPr lang="en-US" sz="1800" dirty="0" err="1">
                <a:solidFill>
                  <a:srgbClr val="008000"/>
                </a:solidFill>
              </a:rPr>
              <a:t>C_myproc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rgbClr val="008000"/>
                </a:solidFill>
              </a:rPr>
              <a:t>C_myproc</a:t>
            </a:r>
            <a:r>
              <a:rPr lang="en-US" sz="1800" dirty="0">
                <a:solidFill>
                  <a:schemeClr val="tx1"/>
                </a:solidFill>
              </a:rPr>
              <a:t> + </a:t>
            </a:r>
            <a:r>
              <a:rPr lang="en-US" sz="1800" dirty="0" err="1">
                <a:solidFill>
                  <a:srgbClr val="FF0000"/>
                </a:solidFill>
              </a:rPr>
              <a:t>Acol</a:t>
            </a:r>
            <a:r>
              <a:rPr lang="en-US" sz="1800" dirty="0">
                <a:solidFill>
                  <a:schemeClr val="tx1"/>
                </a:solidFill>
              </a:rPr>
              <a:t> * </a:t>
            </a:r>
            <a:r>
              <a:rPr lang="en-US" sz="1800" dirty="0" smtClean="0">
                <a:solidFill>
                  <a:srgbClr val="0824F2"/>
                </a:solidFill>
              </a:rPr>
              <a:t>Brow</a:t>
            </a:r>
          </a:p>
          <a:p>
            <a:pPr algn="l">
              <a:spcBef>
                <a:spcPct val="25000"/>
              </a:spcBef>
            </a:pPr>
            <a:endParaRPr lang="en-US" sz="1800" dirty="0">
              <a:solidFill>
                <a:srgbClr val="0824F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938" y="1295400"/>
            <a:ext cx="8405866" cy="2423557"/>
            <a:chOff x="515938" y="841375"/>
            <a:chExt cx="8405866" cy="2423557"/>
          </a:xfrm>
        </p:grpSpPr>
        <p:grpSp>
          <p:nvGrpSpPr>
            <p:cNvPr id="2" name="Group 1"/>
            <p:cNvGrpSpPr/>
            <p:nvPr/>
          </p:nvGrpSpPr>
          <p:grpSpPr>
            <a:xfrm>
              <a:off x="515938" y="841375"/>
              <a:ext cx="7335837" cy="2130425"/>
              <a:chOff x="515938" y="612775"/>
              <a:chExt cx="7335837" cy="2130425"/>
            </a:xfrm>
          </p:grpSpPr>
          <p:grpSp>
            <p:nvGrpSpPr>
              <p:cNvPr id="59397" name="Group 4"/>
              <p:cNvGrpSpPr>
                <a:grpSpLocks/>
              </p:cNvGrpSpPr>
              <p:nvPr/>
            </p:nvGrpSpPr>
            <p:grpSpPr bwMode="auto">
              <a:xfrm>
                <a:off x="1447800" y="990600"/>
                <a:ext cx="1828800" cy="1752600"/>
                <a:chOff x="960" y="528"/>
                <a:chExt cx="1152" cy="1104"/>
              </a:xfrm>
            </p:grpSpPr>
            <p:sp>
              <p:nvSpPr>
                <p:cNvPr id="59436" name="Rectangle 5"/>
                <p:cNvSpPr>
                  <a:spLocks noChangeArrowheads="1"/>
                </p:cNvSpPr>
                <p:nvPr/>
              </p:nvSpPr>
              <p:spPr bwMode="auto">
                <a:xfrm>
                  <a:off x="960" y="528"/>
                  <a:ext cx="1152" cy="11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59437" name="Line 6"/>
                <p:cNvSpPr>
                  <a:spLocks noChangeShapeType="1"/>
                </p:cNvSpPr>
                <p:nvPr/>
              </p:nvSpPr>
              <p:spPr bwMode="auto">
                <a:xfrm>
                  <a:off x="960" y="1056"/>
                  <a:ext cx="11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59438" name="Line 7"/>
                <p:cNvSpPr>
                  <a:spLocks noChangeShapeType="1"/>
                </p:cNvSpPr>
                <p:nvPr/>
              </p:nvSpPr>
              <p:spPr bwMode="auto">
                <a:xfrm>
                  <a:off x="960" y="768"/>
                  <a:ext cx="11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59439" name="Line 8"/>
                <p:cNvSpPr>
                  <a:spLocks noChangeShapeType="1"/>
                </p:cNvSpPr>
                <p:nvPr/>
              </p:nvSpPr>
              <p:spPr bwMode="auto">
                <a:xfrm>
                  <a:off x="960" y="1344"/>
                  <a:ext cx="11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59440" name="Line 9"/>
                <p:cNvSpPr>
                  <a:spLocks noChangeShapeType="1"/>
                </p:cNvSpPr>
                <p:nvPr/>
              </p:nvSpPr>
              <p:spPr bwMode="auto">
                <a:xfrm>
                  <a:off x="1536" y="528"/>
                  <a:ext cx="0" cy="11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59441" name="Line 10"/>
                <p:cNvSpPr>
                  <a:spLocks noChangeShapeType="1"/>
                </p:cNvSpPr>
                <p:nvPr/>
              </p:nvSpPr>
              <p:spPr bwMode="auto">
                <a:xfrm>
                  <a:off x="1248" y="528"/>
                  <a:ext cx="0" cy="11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59442" name="Line 11"/>
                <p:cNvSpPr>
                  <a:spLocks noChangeShapeType="1"/>
                </p:cNvSpPr>
                <p:nvPr/>
              </p:nvSpPr>
              <p:spPr bwMode="auto">
                <a:xfrm>
                  <a:off x="1824" y="528"/>
                  <a:ext cx="0" cy="11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</p:grpSp>
          <p:grpSp>
            <p:nvGrpSpPr>
              <p:cNvPr id="59398" name="Group 12"/>
              <p:cNvGrpSpPr>
                <a:grpSpLocks/>
              </p:cNvGrpSpPr>
              <p:nvPr/>
            </p:nvGrpSpPr>
            <p:grpSpPr bwMode="auto">
              <a:xfrm>
                <a:off x="3733800" y="990600"/>
                <a:ext cx="1828800" cy="1752600"/>
                <a:chOff x="960" y="528"/>
                <a:chExt cx="1152" cy="1104"/>
              </a:xfrm>
            </p:grpSpPr>
            <p:sp>
              <p:nvSpPr>
                <p:cNvPr id="59429" name="Rectangle 13"/>
                <p:cNvSpPr>
                  <a:spLocks noChangeArrowheads="1"/>
                </p:cNvSpPr>
                <p:nvPr/>
              </p:nvSpPr>
              <p:spPr bwMode="auto">
                <a:xfrm>
                  <a:off x="960" y="528"/>
                  <a:ext cx="1152" cy="11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59430" name="Line 14"/>
                <p:cNvSpPr>
                  <a:spLocks noChangeShapeType="1"/>
                </p:cNvSpPr>
                <p:nvPr/>
              </p:nvSpPr>
              <p:spPr bwMode="auto">
                <a:xfrm>
                  <a:off x="960" y="1056"/>
                  <a:ext cx="11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59431" name="Line 15"/>
                <p:cNvSpPr>
                  <a:spLocks noChangeShapeType="1"/>
                </p:cNvSpPr>
                <p:nvPr/>
              </p:nvSpPr>
              <p:spPr bwMode="auto">
                <a:xfrm>
                  <a:off x="960" y="768"/>
                  <a:ext cx="11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59432" name="Line 16"/>
                <p:cNvSpPr>
                  <a:spLocks noChangeShapeType="1"/>
                </p:cNvSpPr>
                <p:nvPr/>
              </p:nvSpPr>
              <p:spPr bwMode="auto">
                <a:xfrm>
                  <a:off x="960" y="1344"/>
                  <a:ext cx="11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59433" name="Line 17"/>
                <p:cNvSpPr>
                  <a:spLocks noChangeShapeType="1"/>
                </p:cNvSpPr>
                <p:nvPr/>
              </p:nvSpPr>
              <p:spPr bwMode="auto">
                <a:xfrm>
                  <a:off x="1536" y="528"/>
                  <a:ext cx="0" cy="11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59434" name="Line 18"/>
                <p:cNvSpPr>
                  <a:spLocks noChangeShapeType="1"/>
                </p:cNvSpPr>
                <p:nvPr/>
              </p:nvSpPr>
              <p:spPr bwMode="auto">
                <a:xfrm>
                  <a:off x="1248" y="528"/>
                  <a:ext cx="0" cy="11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59435" name="Line 19"/>
                <p:cNvSpPr>
                  <a:spLocks noChangeShapeType="1"/>
                </p:cNvSpPr>
                <p:nvPr/>
              </p:nvSpPr>
              <p:spPr bwMode="auto">
                <a:xfrm>
                  <a:off x="1824" y="528"/>
                  <a:ext cx="0" cy="11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</p:grpSp>
          <p:sp>
            <p:nvSpPr>
              <p:cNvPr id="59399" name="Rectangle 20"/>
              <p:cNvSpPr>
                <a:spLocks noChangeArrowheads="1"/>
              </p:cNvSpPr>
              <p:nvPr/>
            </p:nvSpPr>
            <p:spPr bwMode="auto">
              <a:xfrm>
                <a:off x="6019800" y="990600"/>
                <a:ext cx="1828800" cy="1752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9400" name="Line 21"/>
              <p:cNvSpPr>
                <a:spLocks noChangeShapeType="1"/>
              </p:cNvSpPr>
              <p:nvPr/>
            </p:nvSpPr>
            <p:spPr bwMode="auto">
              <a:xfrm>
                <a:off x="6019800" y="1828800"/>
                <a:ext cx="1828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9401" name="Line 22"/>
              <p:cNvSpPr>
                <a:spLocks noChangeShapeType="1"/>
              </p:cNvSpPr>
              <p:nvPr/>
            </p:nvSpPr>
            <p:spPr bwMode="auto">
              <a:xfrm>
                <a:off x="6019800" y="1371600"/>
                <a:ext cx="1828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9402" name="Line 23"/>
              <p:cNvSpPr>
                <a:spLocks noChangeShapeType="1"/>
              </p:cNvSpPr>
              <p:nvPr/>
            </p:nvSpPr>
            <p:spPr bwMode="auto">
              <a:xfrm>
                <a:off x="6019800" y="2286000"/>
                <a:ext cx="1828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9403" name="Line 24"/>
              <p:cNvSpPr>
                <a:spLocks noChangeShapeType="1"/>
              </p:cNvSpPr>
              <p:nvPr/>
            </p:nvSpPr>
            <p:spPr bwMode="auto">
              <a:xfrm>
                <a:off x="6934200" y="990600"/>
                <a:ext cx="0" cy="1752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9404" name="Line 25"/>
              <p:cNvSpPr>
                <a:spLocks noChangeShapeType="1"/>
              </p:cNvSpPr>
              <p:nvPr/>
            </p:nvSpPr>
            <p:spPr bwMode="auto">
              <a:xfrm>
                <a:off x="6477000" y="990600"/>
                <a:ext cx="0" cy="1752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9405" name="Line 26"/>
              <p:cNvSpPr>
                <a:spLocks noChangeShapeType="1"/>
              </p:cNvSpPr>
              <p:nvPr/>
            </p:nvSpPr>
            <p:spPr bwMode="auto">
              <a:xfrm>
                <a:off x="7391400" y="990600"/>
                <a:ext cx="0" cy="1752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9406" name="Text Box 27"/>
              <p:cNvSpPr txBox="1">
                <a:spLocks noChangeArrowheads="1"/>
              </p:cNvSpPr>
              <p:nvPr/>
            </p:nvSpPr>
            <p:spPr bwMode="auto">
              <a:xfrm>
                <a:off x="3336925" y="1563688"/>
                <a:ext cx="30321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sz="2400">
                    <a:solidFill>
                      <a:schemeClr val="tx1"/>
                    </a:solidFill>
                  </a:rPr>
                  <a:t>*</a:t>
                </a:r>
              </a:p>
            </p:txBody>
          </p:sp>
          <p:sp>
            <p:nvSpPr>
              <p:cNvPr id="59407" name="Text Box 28"/>
              <p:cNvSpPr txBox="1">
                <a:spLocks noChangeArrowheads="1"/>
              </p:cNvSpPr>
              <p:nvPr/>
            </p:nvSpPr>
            <p:spPr bwMode="auto">
              <a:xfrm>
                <a:off x="5546725" y="1611313"/>
                <a:ext cx="40163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>
                    <a:solidFill>
                      <a:schemeClr val="tx1"/>
                    </a:solidFill>
                  </a:rPr>
                  <a:t> =</a:t>
                </a:r>
              </a:p>
            </p:txBody>
          </p:sp>
          <p:sp>
            <p:nvSpPr>
              <p:cNvPr id="59408" name="Text Box 29"/>
              <p:cNvSpPr txBox="1">
                <a:spLocks noChangeArrowheads="1"/>
              </p:cNvSpPr>
              <p:nvPr/>
            </p:nvSpPr>
            <p:spPr bwMode="auto">
              <a:xfrm>
                <a:off x="1127125" y="1865313"/>
                <a:ext cx="2476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sz="1800">
                    <a:solidFill>
                      <a:schemeClr val="tx1"/>
                    </a:solidFill>
                    <a:latin typeface="Helvetica" charset="0"/>
                  </a:rPr>
                  <a:t>i</a:t>
                </a:r>
              </a:p>
            </p:txBody>
          </p:sp>
          <p:sp>
            <p:nvSpPr>
              <p:cNvPr id="59409" name="Text Box 30"/>
              <p:cNvSpPr txBox="1">
                <a:spLocks noChangeArrowheads="1"/>
              </p:cNvSpPr>
              <p:nvPr/>
            </p:nvSpPr>
            <p:spPr bwMode="auto">
              <a:xfrm>
                <a:off x="5165725" y="646113"/>
                <a:ext cx="2476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sz="1800">
                    <a:solidFill>
                      <a:schemeClr val="tx1"/>
                    </a:solidFill>
                    <a:latin typeface="Helvetica" charset="0"/>
                  </a:rPr>
                  <a:t>j</a:t>
                </a:r>
              </a:p>
            </p:txBody>
          </p:sp>
          <p:sp>
            <p:nvSpPr>
              <p:cNvPr id="59410" name="Text Box 31"/>
              <p:cNvSpPr txBox="1">
                <a:spLocks noChangeArrowheads="1"/>
              </p:cNvSpPr>
              <p:nvPr/>
            </p:nvSpPr>
            <p:spPr bwMode="auto">
              <a:xfrm>
                <a:off x="515938" y="2389188"/>
                <a:ext cx="6905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sz="1600">
                    <a:solidFill>
                      <a:schemeClr val="tx1"/>
                    </a:solidFill>
                    <a:latin typeface="Helvetica" charset="0"/>
                  </a:rPr>
                  <a:t>A(i,k)</a:t>
                </a:r>
              </a:p>
            </p:txBody>
          </p:sp>
          <p:sp>
            <p:nvSpPr>
              <p:cNvPr id="59411" name="Line 32"/>
              <p:cNvSpPr>
                <a:spLocks noChangeShapeType="1"/>
              </p:cNvSpPr>
              <p:nvPr/>
            </p:nvSpPr>
            <p:spPr bwMode="auto">
              <a:xfrm flipV="1">
                <a:off x="1125538" y="2133600"/>
                <a:ext cx="45720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9412" name="Text Box 33"/>
              <p:cNvSpPr txBox="1">
                <a:spLocks noChangeArrowheads="1"/>
              </p:cNvSpPr>
              <p:nvPr/>
            </p:nvSpPr>
            <p:spPr bwMode="auto">
              <a:xfrm>
                <a:off x="1584325" y="646113"/>
                <a:ext cx="3111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sz="1800">
                    <a:solidFill>
                      <a:schemeClr val="tx1"/>
                    </a:solidFill>
                    <a:latin typeface="Helvetica" charset="0"/>
                  </a:rPr>
                  <a:t>k</a:t>
                </a:r>
              </a:p>
            </p:txBody>
          </p:sp>
          <p:sp>
            <p:nvSpPr>
              <p:cNvPr id="59413" name="Text Box 34"/>
              <p:cNvSpPr txBox="1">
                <a:spLocks noChangeArrowheads="1"/>
              </p:cNvSpPr>
              <p:nvPr/>
            </p:nvSpPr>
            <p:spPr bwMode="auto">
              <a:xfrm>
                <a:off x="5562600" y="993775"/>
                <a:ext cx="311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sz="1800">
                    <a:solidFill>
                      <a:schemeClr val="tx1"/>
                    </a:solidFill>
                    <a:latin typeface="Helvetica" charset="0"/>
                  </a:rPr>
                  <a:t>k</a:t>
                </a:r>
              </a:p>
            </p:txBody>
          </p:sp>
          <p:sp>
            <p:nvSpPr>
              <p:cNvPr id="59414" name="Text Box 35"/>
              <p:cNvSpPr txBox="1">
                <a:spLocks noChangeArrowheads="1"/>
              </p:cNvSpPr>
              <p:nvPr/>
            </p:nvSpPr>
            <p:spPr bwMode="auto">
              <a:xfrm>
                <a:off x="5486400" y="612775"/>
                <a:ext cx="7556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sz="1800">
                    <a:solidFill>
                      <a:schemeClr val="tx1"/>
                    </a:solidFill>
                    <a:latin typeface="Helvetica" charset="0"/>
                  </a:rPr>
                  <a:t>B(k,j)</a:t>
                </a:r>
              </a:p>
            </p:txBody>
          </p:sp>
          <p:sp>
            <p:nvSpPr>
              <p:cNvPr id="59415" name="Line 36"/>
              <p:cNvSpPr>
                <a:spLocks noChangeShapeType="1"/>
              </p:cNvSpPr>
              <p:nvPr/>
            </p:nvSpPr>
            <p:spPr bwMode="auto">
              <a:xfrm flipH="1">
                <a:off x="5334000" y="838200"/>
                <a:ext cx="22860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9416" name="Rectangle 37"/>
              <p:cNvSpPr>
                <a:spLocks noChangeArrowheads="1"/>
              </p:cNvSpPr>
              <p:nvPr/>
            </p:nvSpPr>
            <p:spPr bwMode="auto">
              <a:xfrm flipH="1">
                <a:off x="1584325" y="993775"/>
                <a:ext cx="92075" cy="1749425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it-IT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59417" name="Group 38"/>
              <p:cNvGrpSpPr>
                <a:grpSpLocks/>
              </p:cNvGrpSpPr>
              <p:nvPr/>
            </p:nvGrpSpPr>
            <p:grpSpPr bwMode="auto">
              <a:xfrm>
                <a:off x="1692275" y="1690688"/>
                <a:ext cx="1393825" cy="385762"/>
                <a:chOff x="1038" y="525"/>
                <a:chExt cx="878" cy="243"/>
              </a:xfrm>
            </p:grpSpPr>
            <p:sp>
              <p:nvSpPr>
                <p:cNvPr id="59426" name="Line 39"/>
                <p:cNvSpPr>
                  <a:spLocks noChangeShapeType="1"/>
                </p:cNvSpPr>
                <p:nvPr/>
              </p:nvSpPr>
              <p:spPr bwMode="auto">
                <a:xfrm>
                  <a:off x="1056" y="768"/>
                  <a:ext cx="315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59427" name="Freeform 40"/>
                <p:cNvSpPr>
                  <a:spLocks/>
                </p:cNvSpPr>
                <p:nvPr/>
              </p:nvSpPr>
              <p:spPr bwMode="auto">
                <a:xfrm>
                  <a:off x="1042" y="539"/>
                  <a:ext cx="604" cy="220"/>
                </a:xfrm>
                <a:custGeom>
                  <a:avLst/>
                  <a:gdLst>
                    <a:gd name="T0" fmla="*/ 0 w 604"/>
                    <a:gd name="T1" fmla="*/ 220 h 220"/>
                    <a:gd name="T2" fmla="*/ 412 w 604"/>
                    <a:gd name="T3" fmla="*/ 0 h 220"/>
                    <a:gd name="T4" fmla="*/ 604 w 604"/>
                    <a:gd name="T5" fmla="*/ 220 h 220"/>
                    <a:gd name="T6" fmla="*/ 0 60000 65536"/>
                    <a:gd name="T7" fmla="*/ 0 60000 65536"/>
                    <a:gd name="T8" fmla="*/ 0 60000 65536"/>
                    <a:gd name="T9" fmla="*/ 0 w 604"/>
                    <a:gd name="T10" fmla="*/ 0 h 220"/>
                    <a:gd name="T11" fmla="*/ 604 w 604"/>
                    <a:gd name="T12" fmla="*/ 220 h 22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04" h="220">
                      <a:moveTo>
                        <a:pt x="0" y="220"/>
                      </a:moveTo>
                      <a:cubicBezTo>
                        <a:pt x="155" y="110"/>
                        <a:pt x="311" y="0"/>
                        <a:pt x="412" y="0"/>
                      </a:cubicBezTo>
                      <a:cubicBezTo>
                        <a:pt x="513" y="0"/>
                        <a:pt x="558" y="110"/>
                        <a:pt x="604" y="22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59428" name="Freeform 41"/>
                <p:cNvSpPr>
                  <a:spLocks/>
                </p:cNvSpPr>
                <p:nvPr/>
              </p:nvSpPr>
              <p:spPr bwMode="auto">
                <a:xfrm>
                  <a:off x="1038" y="525"/>
                  <a:ext cx="878" cy="220"/>
                </a:xfrm>
                <a:custGeom>
                  <a:avLst/>
                  <a:gdLst>
                    <a:gd name="T0" fmla="*/ 0 w 604"/>
                    <a:gd name="T1" fmla="*/ 220 h 220"/>
                    <a:gd name="T2" fmla="*/ 8216 w 604"/>
                    <a:gd name="T3" fmla="*/ 0 h 220"/>
                    <a:gd name="T4" fmla="*/ 12041 w 604"/>
                    <a:gd name="T5" fmla="*/ 220 h 220"/>
                    <a:gd name="T6" fmla="*/ 0 60000 65536"/>
                    <a:gd name="T7" fmla="*/ 0 60000 65536"/>
                    <a:gd name="T8" fmla="*/ 0 60000 65536"/>
                    <a:gd name="T9" fmla="*/ 0 w 604"/>
                    <a:gd name="T10" fmla="*/ 0 h 220"/>
                    <a:gd name="T11" fmla="*/ 604 w 604"/>
                    <a:gd name="T12" fmla="*/ 220 h 22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04" h="220">
                      <a:moveTo>
                        <a:pt x="0" y="220"/>
                      </a:moveTo>
                      <a:cubicBezTo>
                        <a:pt x="155" y="110"/>
                        <a:pt x="311" y="0"/>
                        <a:pt x="412" y="0"/>
                      </a:cubicBezTo>
                      <a:cubicBezTo>
                        <a:pt x="513" y="0"/>
                        <a:pt x="558" y="110"/>
                        <a:pt x="604" y="22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59418" name="Rectangle 42"/>
              <p:cNvSpPr>
                <a:spLocks noChangeArrowheads="1"/>
              </p:cNvSpPr>
              <p:nvPr/>
            </p:nvSpPr>
            <p:spPr bwMode="auto">
              <a:xfrm>
                <a:off x="3733800" y="1112838"/>
                <a:ext cx="1828800" cy="106362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9419" name="Rectangle 43"/>
              <p:cNvSpPr>
                <a:spLocks noChangeArrowheads="1"/>
              </p:cNvSpPr>
              <p:nvPr/>
            </p:nvSpPr>
            <p:spPr bwMode="auto">
              <a:xfrm>
                <a:off x="7388225" y="1828800"/>
                <a:ext cx="463550" cy="465138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1400" b="0">
                    <a:solidFill>
                      <a:schemeClr val="tx1"/>
                    </a:solidFill>
                  </a:rPr>
                  <a:t>C(i,j)</a:t>
                </a:r>
              </a:p>
            </p:txBody>
          </p:sp>
          <p:sp>
            <p:nvSpPr>
              <p:cNvPr id="59420" name="Rectangle 44"/>
              <p:cNvSpPr>
                <a:spLocks noChangeArrowheads="1"/>
              </p:cNvSpPr>
              <p:nvPr/>
            </p:nvSpPr>
            <p:spPr bwMode="auto">
              <a:xfrm>
                <a:off x="7388225" y="1730375"/>
                <a:ext cx="463550" cy="98425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9421" name="Rectangle 45"/>
              <p:cNvSpPr>
                <a:spLocks noChangeArrowheads="1"/>
              </p:cNvSpPr>
              <p:nvPr/>
            </p:nvSpPr>
            <p:spPr bwMode="auto">
              <a:xfrm flipH="1">
                <a:off x="7296150" y="1828800"/>
                <a:ext cx="95250" cy="4572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grpSp>
            <p:nvGrpSpPr>
              <p:cNvPr id="59422" name="Group 46"/>
              <p:cNvGrpSpPr>
                <a:grpSpLocks/>
              </p:cNvGrpSpPr>
              <p:nvPr/>
            </p:nvGrpSpPr>
            <p:grpSpPr bwMode="auto">
              <a:xfrm rot="5400000">
                <a:off x="4802981" y="1726407"/>
                <a:ext cx="1393825" cy="385762"/>
                <a:chOff x="1038" y="525"/>
                <a:chExt cx="878" cy="243"/>
              </a:xfrm>
            </p:grpSpPr>
            <p:sp>
              <p:nvSpPr>
                <p:cNvPr id="59423" name="Line 47"/>
                <p:cNvSpPr>
                  <a:spLocks noChangeShapeType="1"/>
                </p:cNvSpPr>
                <p:nvPr/>
              </p:nvSpPr>
              <p:spPr bwMode="auto">
                <a:xfrm>
                  <a:off x="1056" y="768"/>
                  <a:ext cx="315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59424" name="Freeform 48"/>
                <p:cNvSpPr>
                  <a:spLocks/>
                </p:cNvSpPr>
                <p:nvPr/>
              </p:nvSpPr>
              <p:spPr bwMode="auto">
                <a:xfrm>
                  <a:off x="1042" y="539"/>
                  <a:ext cx="604" cy="220"/>
                </a:xfrm>
                <a:custGeom>
                  <a:avLst/>
                  <a:gdLst>
                    <a:gd name="T0" fmla="*/ 0 w 604"/>
                    <a:gd name="T1" fmla="*/ 220 h 220"/>
                    <a:gd name="T2" fmla="*/ 412 w 604"/>
                    <a:gd name="T3" fmla="*/ 0 h 220"/>
                    <a:gd name="T4" fmla="*/ 604 w 604"/>
                    <a:gd name="T5" fmla="*/ 220 h 220"/>
                    <a:gd name="T6" fmla="*/ 0 60000 65536"/>
                    <a:gd name="T7" fmla="*/ 0 60000 65536"/>
                    <a:gd name="T8" fmla="*/ 0 60000 65536"/>
                    <a:gd name="T9" fmla="*/ 0 w 604"/>
                    <a:gd name="T10" fmla="*/ 0 h 220"/>
                    <a:gd name="T11" fmla="*/ 604 w 604"/>
                    <a:gd name="T12" fmla="*/ 220 h 22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04" h="220">
                      <a:moveTo>
                        <a:pt x="0" y="220"/>
                      </a:moveTo>
                      <a:cubicBezTo>
                        <a:pt x="155" y="110"/>
                        <a:pt x="311" y="0"/>
                        <a:pt x="412" y="0"/>
                      </a:cubicBezTo>
                      <a:cubicBezTo>
                        <a:pt x="513" y="0"/>
                        <a:pt x="558" y="110"/>
                        <a:pt x="604" y="22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59425" name="Freeform 49"/>
                <p:cNvSpPr>
                  <a:spLocks/>
                </p:cNvSpPr>
                <p:nvPr/>
              </p:nvSpPr>
              <p:spPr bwMode="auto">
                <a:xfrm>
                  <a:off x="1038" y="525"/>
                  <a:ext cx="878" cy="220"/>
                </a:xfrm>
                <a:custGeom>
                  <a:avLst/>
                  <a:gdLst>
                    <a:gd name="T0" fmla="*/ 0 w 604"/>
                    <a:gd name="T1" fmla="*/ 220 h 220"/>
                    <a:gd name="T2" fmla="*/ 8216 w 604"/>
                    <a:gd name="T3" fmla="*/ 0 h 220"/>
                    <a:gd name="T4" fmla="*/ 12041 w 604"/>
                    <a:gd name="T5" fmla="*/ 220 h 220"/>
                    <a:gd name="T6" fmla="*/ 0 60000 65536"/>
                    <a:gd name="T7" fmla="*/ 0 60000 65536"/>
                    <a:gd name="T8" fmla="*/ 0 60000 65536"/>
                    <a:gd name="T9" fmla="*/ 0 w 604"/>
                    <a:gd name="T10" fmla="*/ 0 h 220"/>
                    <a:gd name="T11" fmla="*/ 604 w 604"/>
                    <a:gd name="T12" fmla="*/ 220 h 22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04" h="220">
                      <a:moveTo>
                        <a:pt x="0" y="220"/>
                      </a:moveTo>
                      <a:cubicBezTo>
                        <a:pt x="155" y="110"/>
                        <a:pt x="311" y="0"/>
                        <a:pt x="412" y="0"/>
                      </a:cubicBezTo>
                      <a:cubicBezTo>
                        <a:pt x="513" y="0"/>
                        <a:pt x="558" y="110"/>
                        <a:pt x="604" y="22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</p:grpSp>
        </p:grpSp>
        <p:sp>
          <p:nvSpPr>
            <p:cNvPr id="3" name="TextBox 2"/>
            <p:cNvSpPr txBox="1"/>
            <p:nvPr/>
          </p:nvSpPr>
          <p:spPr>
            <a:xfrm>
              <a:off x="8229600" y="1752600"/>
              <a:ext cx="692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824F2"/>
                  </a:solidFill>
                </a:rPr>
                <a:t>Brow</a:t>
              </a:r>
              <a:endParaRPr lang="en-US" b="1" dirty="0">
                <a:solidFill>
                  <a:srgbClr val="0824F2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7924800" y="1981200"/>
              <a:ext cx="304800" cy="0"/>
            </a:xfrm>
            <a:prstGeom prst="straightConnector1">
              <a:avLst/>
            </a:prstGeom>
            <a:ln>
              <a:solidFill>
                <a:srgbClr val="0824F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010400" y="2895600"/>
              <a:ext cx="601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FF0000"/>
                  </a:solidFill>
                </a:rPr>
                <a:t>Acol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7315200" y="2590800"/>
              <a:ext cx="0" cy="457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381000" y="4038600"/>
            <a:ext cx="8482013" cy="2133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</a:t>
            </a:r>
            <a:r>
              <a:rPr lang="en-US" dirty="0" smtClean="0"/>
              <a:t>Using more than the minimum memory</a:t>
            </a:r>
            <a:endParaRPr lang="en-US" sz="2400" dirty="0" smtClean="0"/>
          </a:p>
          <a:p>
            <a:r>
              <a:rPr lang="en-US" sz="2400" dirty="0" smtClean="0"/>
              <a:t>What if matrix small enough to fit c&gt;1 copies, so M = cn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/P ? </a:t>
            </a:r>
          </a:p>
          <a:p>
            <a:pPr lvl="1"/>
            <a:r>
              <a:rPr lang="en-US" sz="2400" dirty="0" smtClean="0"/>
              <a:t>#</a:t>
            </a:r>
            <a:r>
              <a:rPr lang="en-US" sz="2400" dirty="0" err="1" smtClean="0"/>
              <a:t>words_moved</a:t>
            </a:r>
            <a:r>
              <a:rPr lang="en-US" sz="2400" dirty="0" smtClean="0"/>
              <a:t> = </a:t>
            </a:r>
            <a:r>
              <a:rPr lang="en-US" sz="2400" dirty="0" err="1" smtClean="0"/>
              <a:t>Ω</a:t>
            </a:r>
            <a:r>
              <a:rPr lang="en-US" sz="2400" dirty="0" smtClean="0"/>
              <a:t>( #flops / M</a:t>
            </a:r>
            <a:r>
              <a:rPr lang="en-US" sz="2400" baseline="30000" dirty="0" smtClean="0"/>
              <a:t>1/2</a:t>
            </a:r>
            <a:r>
              <a:rPr lang="en-US" sz="2400" dirty="0" smtClean="0"/>
              <a:t> )  = </a:t>
            </a:r>
            <a:r>
              <a:rPr lang="en-US" sz="2400" dirty="0" err="1" smtClean="0"/>
              <a:t>Ω</a:t>
            </a:r>
            <a:r>
              <a:rPr lang="en-US" sz="2400" dirty="0" smtClean="0"/>
              <a:t>(  n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/ ( c</a:t>
            </a:r>
            <a:r>
              <a:rPr lang="en-US" sz="2400" baseline="30000" dirty="0" smtClean="0"/>
              <a:t>1/2 </a:t>
            </a:r>
            <a:r>
              <a:rPr lang="en-US" sz="2400" dirty="0" smtClean="0"/>
              <a:t>P</a:t>
            </a:r>
            <a:r>
              <a:rPr lang="en-US" sz="2400" baseline="30000" dirty="0" smtClean="0"/>
              <a:t>1/2</a:t>
            </a:r>
            <a:r>
              <a:rPr lang="en-US" sz="2400" dirty="0" smtClean="0"/>
              <a:t> ))</a:t>
            </a:r>
          </a:p>
          <a:p>
            <a:pPr lvl="1"/>
            <a:r>
              <a:rPr lang="en-US" sz="2400" dirty="0" smtClean="0"/>
              <a:t>#messages         = </a:t>
            </a:r>
            <a:r>
              <a:rPr lang="en-US" sz="2400" dirty="0" err="1" smtClean="0"/>
              <a:t>Ω</a:t>
            </a:r>
            <a:r>
              <a:rPr lang="en-US" sz="2400" dirty="0" smtClean="0"/>
              <a:t>( #flops / M</a:t>
            </a:r>
            <a:r>
              <a:rPr lang="en-US" sz="2400" baseline="30000" dirty="0" smtClean="0"/>
              <a:t>3/2</a:t>
            </a:r>
            <a:r>
              <a:rPr lang="en-US" sz="2400" dirty="0" smtClean="0"/>
              <a:t> )  = </a:t>
            </a:r>
            <a:r>
              <a:rPr lang="en-US" sz="2400" dirty="0" err="1" smtClean="0"/>
              <a:t>Ω</a:t>
            </a:r>
            <a:r>
              <a:rPr lang="en-US" sz="2400" dirty="0" smtClean="0"/>
              <a:t>(  P</a:t>
            </a:r>
            <a:r>
              <a:rPr lang="en-US" sz="2400" baseline="30000" dirty="0" smtClean="0"/>
              <a:t>1/2</a:t>
            </a:r>
            <a:r>
              <a:rPr lang="en-US" sz="2400" dirty="0" smtClean="0"/>
              <a:t> /c</a:t>
            </a:r>
            <a:r>
              <a:rPr lang="en-US" sz="2400" baseline="30000" dirty="0" smtClean="0"/>
              <a:t>3/2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Can we attain new lower bound?</a:t>
            </a:r>
          </a:p>
        </p:txBody>
      </p:sp>
    </p:spTree>
    <p:extLst>
      <p:ext uri="{BB962C8B-B14F-4D97-AF65-F5344CB8AC3E}">
        <p14:creationId xmlns:p14="http://schemas.microsoft.com/office/powerpoint/2010/main" val="339923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2.5D Matrix Multiplication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 smtClean="0"/>
              <a:t>Assume can fit cn</a:t>
            </a:r>
            <a:r>
              <a:rPr lang="en-US" baseline="30000" dirty="0" smtClean="0"/>
              <a:t>2</a:t>
            </a:r>
            <a:r>
              <a:rPr lang="en-US" dirty="0" smtClean="0"/>
              <a:t>/P data per processor, c &gt; 1</a:t>
            </a:r>
          </a:p>
          <a:p>
            <a:r>
              <a:rPr lang="en-US" dirty="0" smtClean="0"/>
              <a:t>Processors form (P/c)</a:t>
            </a:r>
            <a:r>
              <a:rPr lang="en-US" baseline="30000" dirty="0" smtClean="0"/>
              <a:t>1/2</a:t>
            </a:r>
            <a:r>
              <a:rPr lang="en-US" dirty="0" smtClean="0"/>
              <a:t>  x  (P/c)</a:t>
            </a:r>
            <a:r>
              <a:rPr lang="en-US" baseline="30000" dirty="0" smtClean="0"/>
              <a:t>1/2</a:t>
            </a:r>
            <a:r>
              <a:rPr lang="en-US" dirty="0" smtClean="0"/>
              <a:t>  x  c  grid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914400" y="2819400"/>
            <a:ext cx="4191000" cy="2209800"/>
            <a:chOff x="2057400" y="2819400"/>
            <a:chExt cx="4191000" cy="2209800"/>
          </a:xfrm>
        </p:grpSpPr>
        <p:grpSp>
          <p:nvGrpSpPr>
            <p:cNvPr id="32" name="Group 31"/>
            <p:cNvGrpSpPr/>
            <p:nvPr/>
          </p:nvGrpSpPr>
          <p:grpSpPr>
            <a:xfrm>
              <a:off x="2590800" y="3505200"/>
              <a:ext cx="3657600" cy="1524000"/>
              <a:chOff x="2590800" y="3505200"/>
              <a:chExt cx="3657600" cy="1524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590800" y="4419600"/>
                <a:ext cx="2133600" cy="6096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248400" y="3505200"/>
                <a:ext cx="0" cy="6096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4724400" y="3505200"/>
                <a:ext cx="1524000" cy="9144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4724400" y="4114800"/>
                <a:ext cx="1524000" cy="9144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2590800" y="3505200"/>
                <a:ext cx="1524000" cy="9144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114800" y="3505200"/>
                <a:ext cx="21336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3581400" y="3505200"/>
                <a:ext cx="1524000" cy="9144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4114800" y="3505200"/>
                <a:ext cx="1524000" cy="9144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3048000" y="3505200"/>
                <a:ext cx="1524000" cy="9144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352800" y="3962400"/>
                <a:ext cx="21336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733800" y="3733800"/>
                <a:ext cx="21336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971800" y="4191000"/>
                <a:ext cx="21336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048000" y="4419600"/>
                <a:ext cx="0" cy="6096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581400" y="4419600"/>
                <a:ext cx="0" cy="6096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4419600"/>
                <a:ext cx="0" cy="6096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105400" y="4191000"/>
                <a:ext cx="0" cy="6096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486400" y="3962400"/>
                <a:ext cx="0" cy="6096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867400" y="3733800"/>
                <a:ext cx="0" cy="6096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4" idx="1"/>
                <a:endCxn id="4" idx="3"/>
              </p:cNvCxnSpPr>
              <p:nvPr/>
            </p:nvCxnSpPr>
            <p:spPr>
              <a:xfrm>
                <a:off x="2590800" y="4724400"/>
                <a:ext cx="21336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4" idx="3"/>
              </p:cNvCxnSpPr>
              <p:nvPr/>
            </p:nvCxnSpPr>
            <p:spPr>
              <a:xfrm flipV="1">
                <a:off x="4724400" y="3810000"/>
                <a:ext cx="1524000" cy="9144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Arrow Connector 33"/>
            <p:cNvCxnSpPr/>
            <p:nvPr/>
          </p:nvCxnSpPr>
          <p:spPr>
            <a:xfrm>
              <a:off x="2438400" y="4419600"/>
              <a:ext cx="0" cy="609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114800" y="3352800"/>
              <a:ext cx="21336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438400" y="3352800"/>
              <a:ext cx="1752600" cy="1066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057400" y="4495800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24400" y="2819400"/>
              <a:ext cx="1114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(P/c)</a:t>
              </a:r>
              <a:r>
                <a:rPr lang="en-US" sz="2800" baseline="30000" dirty="0" smtClean="0"/>
                <a:t>1/2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 rot="19657307">
              <a:off x="2590800" y="3390627"/>
              <a:ext cx="1114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(P/c)</a:t>
              </a:r>
              <a:r>
                <a:rPr lang="en-US" sz="2800" baseline="30000" dirty="0" smtClean="0"/>
                <a:t>1/2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62600" y="3733800"/>
            <a:ext cx="3026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Example: P =  32,  c =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252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2.5D Matrix Multiplication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 smtClean="0"/>
              <a:t>Assume can fit cn</a:t>
            </a:r>
            <a:r>
              <a:rPr lang="en-US" baseline="30000" dirty="0" smtClean="0"/>
              <a:t>2</a:t>
            </a:r>
            <a:r>
              <a:rPr lang="en-US" dirty="0" smtClean="0"/>
              <a:t>/P data per processor, c &gt; 1</a:t>
            </a:r>
          </a:p>
          <a:p>
            <a:r>
              <a:rPr lang="en-US" dirty="0" smtClean="0"/>
              <a:t>Processors form (P/c)</a:t>
            </a:r>
            <a:r>
              <a:rPr lang="en-US" baseline="30000" dirty="0" smtClean="0"/>
              <a:t>1/2</a:t>
            </a:r>
            <a:r>
              <a:rPr lang="en-US" dirty="0" smtClean="0"/>
              <a:t>  x  (P/c)</a:t>
            </a:r>
            <a:r>
              <a:rPr lang="en-US" baseline="30000" dirty="0" smtClean="0"/>
              <a:t>1/2</a:t>
            </a:r>
            <a:r>
              <a:rPr lang="en-US" dirty="0" smtClean="0"/>
              <a:t>  x  c  grid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914400" y="2819400"/>
            <a:ext cx="4191000" cy="2209800"/>
            <a:chOff x="2057400" y="2819400"/>
            <a:chExt cx="4191000" cy="2209800"/>
          </a:xfrm>
        </p:grpSpPr>
        <p:grpSp>
          <p:nvGrpSpPr>
            <p:cNvPr id="32" name="Group 31"/>
            <p:cNvGrpSpPr/>
            <p:nvPr/>
          </p:nvGrpSpPr>
          <p:grpSpPr>
            <a:xfrm>
              <a:off x="2590800" y="3505200"/>
              <a:ext cx="3657600" cy="1524000"/>
              <a:chOff x="2590800" y="3505200"/>
              <a:chExt cx="3657600" cy="1524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590800" y="4419600"/>
                <a:ext cx="2133600" cy="6096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248400" y="3505200"/>
                <a:ext cx="0" cy="6096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4724400" y="3505200"/>
                <a:ext cx="1524000" cy="9144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4724400" y="4114800"/>
                <a:ext cx="1524000" cy="9144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2590800" y="3505200"/>
                <a:ext cx="1524000" cy="9144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114800" y="3505200"/>
                <a:ext cx="21336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3581400" y="3505200"/>
                <a:ext cx="1524000" cy="9144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4114800" y="3505200"/>
                <a:ext cx="1524000" cy="9144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3048000" y="3505200"/>
                <a:ext cx="1524000" cy="9144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352800" y="3962400"/>
                <a:ext cx="21336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733800" y="3733800"/>
                <a:ext cx="21336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971800" y="4191000"/>
                <a:ext cx="21336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048000" y="4419600"/>
                <a:ext cx="0" cy="6096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581400" y="4419600"/>
                <a:ext cx="0" cy="6096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4419600"/>
                <a:ext cx="0" cy="6096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105400" y="4191000"/>
                <a:ext cx="0" cy="6096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486400" y="3962400"/>
                <a:ext cx="0" cy="6096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867400" y="3733800"/>
                <a:ext cx="0" cy="6096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4" idx="1"/>
                <a:endCxn id="4" idx="3"/>
              </p:cNvCxnSpPr>
              <p:nvPr/>
            </p:nvCxnSpPr>
            <p:spPr>
              <a:xfrm>
                <a:off x="2590800" y="4724400"/>
                <a:ext cx="21336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4" idx="3"/>
              </p:cNvCxnSpPr>
              <p:nvPr/>
            </p:nvCxnSpPr>
            <p:spPr>
              <a:xfrm flipV="1">
                <a:off x="4724400" y="3810000"/>
                <a:ext cx="1524000" cy="9144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2057400" y="44958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24400" y="2819400"/>
              <a:ext cx="271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</a:t>
              </a:r>
              <a:endParaRPr lang="en-US" sz="2800" baseline="30000" dirty="0" smtClean="0"/>
            </a:p>
          </p:txBody>
        </p:sp>
        <p:sp>
          <p:nvSpPr>
            <p:cNvPr id="43" name="TextBox 42"/>
            <p:cNvSpPr txBox="1"/>
            <p:nvPr/>
          </p:nvSpPr>
          <p:spPr>
            <a:xfrm rot="19657307">
              <a:off x="3020370" y="3390627"/>
              <a:ext cx="2552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i</a:t>
              </a:r>
              <a:endParaRPr lang="en-US" sz="2800" baseline="30000" dirty="0" smtClean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2971800" y="33528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295400" y="4419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295400" y="3352800"/>
            <a:ext cx="1676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86400" y="3773269"/>
            <a:ext cx="3520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Initially P(i,j,0) owns A(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) and B(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each of size n(c/P)</a:t>
            </a:r>
            <a:r>
              <a:rPr lang="en-US" sz="2000" baseline="30000" dirty="0" smtClean="0"/>
              <a:t>1/2</a:t>
            </a:r>
            <a:r>
              <a:rPr lang="en-US" dirty="0" smtClean="0"/>
              <a:t> x n(c/P)</a:t>
            </a:r>
            <a:r>
              <a:rPr lang="en-US" sz="2000" baseline="30000" dirty="0" smtClean="0"/>
              <a:t>1/2</a:t>
            </a:r>
            <a:endParaRPr lang="en-US" baseline="30000" dirty="0"/>
          </a:p>
        </p:txBody>
      </p:sp>
      <p:sp>
        <p:nvSpPr>
          <p:cNvPr id="35" name="TextBox 34"/>
          <p:cNvSpPr txBox="1"/>
          <p:nvPr/>
        </p:nvSpPr>
        <p:spPr>
          <a:xfrm>
            <a:off x="838200" y="5486400"/>
            <a:ext cx="7977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 P(i,j,0) broadcasts A(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) and B(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) to P(</a:t>
            </a:r>
            <a:r>
              <a:rPr lang="en-US" dirty="0" err="1"/>
              <a:t>i</a:t>
            </a:r>
            <a:r>
              <a:rPr lang="en-US" dirty="0" err="1" smtClean="0"/>
              <a:t>,j,k</a:t>
            </a:r>
            <a:r>
              <a:rPr lang="en-US" dirty="0" smtClean="0"/>
              <a:t>)</a:t>
            </a:r>
          </a:p>
          <a:p>
            <a:r>
              <a:rPr lang="en-US" dirty="0" smtClean="0"/>
              <a:t>(2)  Processors at level k perform 1/c-</a:t>
            </a:r>
            <a:r>
              <a:rPr lang="en-US" dirty="0" err="1" smtClean="0"/>
              <a:t>th</a:t>
            </a:r>
            <a:r>
              <a:rPr lang="en-US" dirty="0" smtClean="0"/>
              <a:t> of SUMMA, i.e. 1/c-</a:t>
            </a:r>
            <a:r>
              <a:rPr lang="en-US" dirty="0" err="1" smtClean="0"/>
              <a:t>th</a:t>
            </a:r>
            <a:r>
              <a:rPr lang="en-US" dirty="0" smtClean="0"/>
              <a:t> of  </a:t>
            </a:r>
            <a:r>
              <a:rPr lang="en-US" dirty="0" err="1" smtClean="0"/>
              <a:t>Σ</a:t>
            </a:r>
            <a:r>
              <a:rPr lang="en-US" sz="2400" baseline="-25000" dirty="0" err="1" smtClean="0"/>
              <a:t>m</a:t>
            </a:r>
            <a:r>
              <a:rPr lang="en-US" dirty="0" smtClean="0"/>
              <a:t> A(</a:t>
            </a:r>
            <a:r>
              <a:rPr lang="en-US" dirty="0" err="1"/>
              <a:t>i</a:t>
            </a:r>
            <a:r>
              <a:rPr lang="en-US" dirty="0" err="1" smtClean="0"/>
              <a:t>,m</a:t>
            </a:r>
            <a:r>
              <a:rPr lang="en-US" dirty="0" smtClean="0"/>
              <a:t>)*B(</a:t>
            </a:r>
            <a:r>
              <a:rPr lang="en-US" dirty="0" err="1" smtClean="0"/>
              <a:t>m,j</a:t>
            </a:r>
            <a:r>
              <a:rPr lang="en-US" dirty="0" smtClean="0"/>
              <a:t>)</a:t>
            </a:r>
          </a:p>
          <a:p>
            <a:r>
              <a:rPr lang="en-US" dirty="0" smtClean="0"/>
              <a:t>(3)  Sum-reduce partial sums </a:t>
            </a:r>
            <a:r>
              <a:rPr lang="en-US" dirty="0" err="1"/>
              <a:t>Σ</a:t>
            </a:r>
            <a:r>
              <a:rPr lang="en-US" sz="2400" baseline="-25000" dirty="0" err="1"/>
              <a:t>m</a:t>
            </a:r>
            <a:r>
              <a:rPr lang="en-US" dirty="0"/>
              <a:t> A(</a:t>
            </a:r>
            <a:r>
              <a:rPr lang="en-US" dirty="0" err="1"/>
              <a:t>i,m</a:t>
            </a:r>
            <a:r>
              <a:rPr lang="en-US" dirty="0"/>
              <a:t>)*B(</a:t>
            </a:r>
            <a:r>
              <a:rPr lang="en-US" dirty="0" err="1"/>
              <a:t>m,j</a:t>
            </a:r>
            <a:r>
              <a:rPr lang="en-US" dirty="0"/>
              <a:t>)</a:t>
            </a:r>
            <a:r>
              <a:rPr lang="en-US" dirty="0" smtClean="0"/>
              <a:t> along k-axis so P(i,j,0) owns C(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90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2.5D </a:t>
            </a:r>
            <a:r>
              <a:rPr lang="en-US" sz="3600" dirty="0" err="1"/>
              <a:t>Matmul</a:t>
            </a:r>
            <a:r>
              <a:rPr lang="en-US" sz="3600" dirty="0"/>
              <a:t> on BG/P, 16K </a:t>
            </a:r>
            <a:r>
              <a:rPr lang="en-US" sz="3600" dirty="0" smtClean="0"/>
              <a:t>nodes </a:t>
            </a:r>
            <a:r>
              <a:rPr lang="en-US" sz="3600" dirty="0"/>
              <a:t>/ 64K cores</a:t>
            </a:r>
          </a:p>
        </p:txBody>
      </p:sp>
      <p:pic>
        <p:nvPicPr>
          <p:cNvPr id="4" name="Content Placeholder 3" descr="mm_p16384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57" r="-135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6159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2.5D </a:t>
            </a:r>
            <a:r>
              <a:rPr lang="en-US" sz="3600" dirty="0" err="1" smtClean="0"/>
              <a:t>Matmul</a:t>
            </a:r>
            <a:r>
              <a:rPr lang="en-US" sz="3600" dirty="0" smtClean="0"/>
              <a:t> on BG/P, 16K nodes / 64K cores</a:t>
            </a:r>
            <a:endParaRPr lang="en-US" sz="3600" dirty="0"/>
          </a:p>
        </p:txBody>
      </p:sp>
      <p:pic>
        <p:nvPicPr>
          <p:cNvPr id="4" name="Content Placeholder 3" descr="mm_time_p16384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85" r="-11885"/>
          <a:stretch>
            <a:fillRect/>
          </a:stretch>
        </p:blipFill>
        <p:spPr>
          <a:xfrm>
            <a:off x="457199" y="1066800"/>
            <a:ext cx="8904155" cy="5029200"/>
          </a:xfrm>
        </p:spPr>
      </p:pic>
      <p:sp>
        <p:nvSpPr>
          <p:cNvPr id="5" name="TextBox 4"/>
          <p:cNvSpPr txBox="1"/>
          <p:nvPr/>
        </p:nvSpPr>
        <p:spPr>
          <a:xfrm>
            <a:off x="3486676" y="8382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 = 16 copies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7374" y="5791200"/>
            <a:ext cx="84184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824F2"/>
                </a:solidFill>
              </a:rPr>
              <a:t>Distinguished Paper Award, EuroPar’11 (</a:t>
            </a:r>
            <a:r>
              <a:rPr lang="en-US" sz="2800" b="1" dirty="0" err="1" smtClean="0">
                <a:solidFill>
                  <a:srgbClr val="0824F2"/>
                </a:solidFill>
              </a:rPr>
              <a:t>Solomonik</a:t>
            </a:r>
            <a:r>
              <a:rPr lang="en-US" sz="2800" b="1" dirty="0" smtClean="0">
                <a:solidFill>
                  <a:srgbClr val="0824F2"/>
                </a:solidFill>
              </a:rPr>
              <a:t>, D.)</a:t>
            </a:r>
          </a:p>
          <a:p>
            <a:pPr algn="ctr"/>
            <a:r>
              <a:rPr lang="en-US" sz="2800" b="1" dirty="0" smtClean="0">
                <a:solidFill>
                  <a:srgbClr val="0824F2"/>
                </a:solidFill>
              </a:rPr>
              <a:t>SC’11 paper by </a:t>
            </a:r>
            <a:r>
              <a:rPr lang="en-US" sz="2800" b="1" dirty="0" err="1" smtClean="0">
                <a:solidFill>
                  <a:srgbClr val="0824F2"/>
                </a:solidFill>
              </a:rPr>
              <a:t>Solomonik</a:t>
            </a:r>
            <a:r>
              <a:rPr lang="en-US" sz="2800" b="1" dirty="0" smtClean="0">
                <a:solidFill>
                  <a:srgbClr val="0824F2"/>
                </a:solidFill>
              </a:rPr>
              <a:t>, </a:t>
            </a:r>
            <a:r>
              <a:rPr lang="en-US" sz="2800" b="1" dirty="0" err="1" smtClean="0">
                <a:solidFill>
                  <a:srgbClr val="0824F2"/>
                </a:solidFill>
              </a:rPr>
              <a:t>Bhatele</a:t>
            </a:r>
            <a:r>
              <a:rPr lang="en-US" sz="2800" b="1" dirty="0" smtClean="0">
                <a:solidFill>
                  <a:srgbClr val="0824F2"/>
                </a:solidFill>
              </a:rPr>
              <a:t>, D.</a:t>
            </a:r>
            <a:endParaRPr lang="en-US" sz="2800" b="1" dirty="0">
              <a:solidFill>
                <a:srgbClr val="0824F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33800" y="4343400"/>
            <a:ext cx="111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12x faster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9400" y="3657600"/>
            <a:ext cx="117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2.7x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66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824F2"/>
                </a:solidFill>
              </a:rPr>
              <a:t>Perfect Strong Scaling </a:t>
            </a:r>
            <a:r>
              <a:rPr lang="en-US" sz="3600" dirty="0" smtClean="0"/>
              <a:t>– in Time and Energy (1/2) 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95400"/>
            <a:ext cx="9296400" cy="5410200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Every time you add a processor, you should use its memory M too</a:t>
            </a:r>
          </a:p>
          <a:p>
            <a:r>
              <a:rPr lang="en-US" sz="3800" dirty="0" smtClean="0"/>
              <a:t>Start with minimal number of </a:t>
            </a:r>
            <a:r>
              <a:rPr lang="en-US" sz="3800" dirty="0" err="1" smtClean="0"/>
              <a:t>procs</a:t>
            </a:r>
            <a:r>
              <a:rPr lang="en-US" sz="3800" dirty="0" smtClean="0"/>
              <a:t>: PM = 3n</a:t>
            </a:r>
            <a:r>
              <a:rPr lang="en-US" sz="3800" baseline="30000" dirty="0" smtClean="0"/>
              <a:t>2</a:t>
            </a:r>
            <a:endParaRPr lang="en-US" sz="3800" dirty="0" smtClean="0"/>
          </a:p>
          <a:p>
            <a:r>
              <a:rPr lang="en-US" sz="3800" dirty="0" smtClean="0"/>
              <a:t>Increase P by a factor of c </a:t>
            </a:r>
            <a:r>
              <a:rPr lang="en-US" sz="3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3800" dirty="0" smtClean="0"/>
              <a:t> total memory increases by a factor of c</a:t>
            </a:r>
          </a:p>
          <a:p>
            <a:r>
              <a:rPr lang="en-US" sz="3800" dirty="0" smtClean="0"/>
              <a:t>Notation for timing model:</a:t>
            </a:r>
          </a:p>
          <a:p>
            <a:pPr lvl="1"/>
            <a:r>
              <a:rPr lang="en-US" sz="3800" dirty="0" err="1" smtClean="0"/>
              <a:t>γ</a:t>
            </a:r>
            <a:r>
              <a:rPr lang="en-US" sz="3800" baseline="-25000" dirty="0" err="1" smtClean="0"/>
              <a:t>T</a:t>
            </a:r>
            <a:r>
              <a:rPr lang="en-US" sz="3800" baseline="-25000" dirty="0" smtClean="0"/>
              <a:t> </a:t>
            </a:r>
            <a:r>
              <a:rPr lang="en-US" sz="3800" dirty="0" smtClean="0"/>
              <a:t>, β</a:t>
            </a:r>
            <a:r>
              <a:rPr lang="en-US" sz="3800" baseline="-25000" dirty="0" smtClean="0"/>
              <a:t>T</a:t>
            </a:r>
            <a:r>
              <a:rPr lang="en-US" sz="3800" dirty="0" smtClean="0"/>
              <a:t> , α</a:t>
            </a:r>
            <a:r>
              <a:rPr lang="en-US" sz="3800" baseline="-25000" dirty="0" smtClean="0"/>
              <a:t>T</a:t>
            </a:r>
            <a:r>
              <a:rPr lang="en-US" sz="3800" dirty="0"/>
              <a:t> </a:t>
            </a:r>
            <a:r>
              <a:rPr lang="en-US" sz="3800" dirty="0" smtClean="0"/>
              <a:t>= </a:t>
            </a:r>
            <a:r>
              <a:rPr lang="en-US" sz="3800" dirty="0" err="1" smtClean="0"/>
              <a:t>secs</a:t>
            </a:r>
            <a:r>
              <a:rPr lang="en-US" sz="3800" dirty="0" smtClean="0"/>
              <a:t> per flop, per </a:t>
            </a:r>
            <a:r>
              <a:rPr lang="en-US" sz="3800" dirty="0" err="1" smtClean="0"/>
              <a:t>word_moved</a:t>
            </a:r>
            <a:r>
              <a:rPr lang="en-US" sz="3800" dirty="0" smtClean="0"/>
              <a:t>, per message of size m</a:t>
            </a:r>
          </a:p>
          <a:p>
            <a:r>
              <a:rPr lang="en-US" sz="3800" dirty="0">
                <a:solidFill>
                  <a:srgbClr val="0824F2"/>
                </a:solidFill>
              </a:rPr>
              <a:t>T(</a:t>
            </a:r>
            <a:r>
              <a:rPr lang="en-US" sz="3800" dirty="0" err="1">
                <a:solidFill>
                  <a:srgbClr val="0824F2"/>
                </a:solidFill>
              </a:rPr>
              <a:t>cP</a:t>
            </a:r>
            <a:r>
              <a:rPr lang="en-US" sz="3800" dirty="0">
                <a:solidFill>
                  <a:srgbClr val="0824F2"/>
                </a:solidFill>
              </a:rPr>
              <a:t>) </a:t>
            </a:r>
            <a:r>
              <a:rPr lang="en-US" sz="3800" dirty="0"/>
              <a:t>= n</a:t>
            </a:r>
            <a:r>
              <a:rPr lang="en-US" sz="3800" baseline="30000" dirty="0"/>
              <a:t>3</a:t>
            </a:r>
            <a:r>
              <a:rPr lang="en-US" sz="3800" dirty="0"/>
              <a:t>/(</a:t>
            </a:r>
            <a:r>
              <a:rPr lang="en-US" sz="3800" dirty="0" err="1"/>
              <a:t>cP</a:t>
            </a:r>
            <a:r>
              <a:rPr lang="en-US" sz="3800" dirty="0"/>
              <a:t>) [ </a:t>
            </a:r>
            <a:r>
              <a:rPr lang="en-US" sz="3800" dirty="0" err="1"/>
              <a:t>γ</a:t>
            </a:r>
            <a:r>
              <a:rPr lang="en-US" sz="3800" baseline="-25000" dirty="0" err="1"/>
              <a:t>T</a:t>
            </a:r>
            <a:r>
              <a:rPr lang="en-US" sz="3800" dirty="0"/>
              <a:t>+ β</a:t>
            </a:r>
            <a:r>
              <a:rPr lang="en-US" sz="3800" baseline="-25000" dirty="0"/>
              <a:t>T</a:t>
            </a:r>
            <a:r>
              <a:rPr lang="en-US" sz="3800" dirty="0"/>
              <a:t>/M</a:t>
            </a:r>
            <a:r>
              <a:rPr lang="en-US" sz="3800" baseline="30000" dirty="0"/>
              <a:t>1/2</a:t>
            </a:r>
            <a:r>
              <a:rPr lang="en-US" sz="3800" dirty="0"/>
              <a:t> + α</a:t>
            </a:r>
            <a:r>
              <a:rPr lang="en-US" sz="3800" baseline="-25000" dirty="0"/>
              <a:t>T</a:t>
            </a:r>
            <a:r>
              <a:rPr lang="en-US" sz="3800" dirty="0"/>
              <a:t>/(mM</a:t>
            </a:r>
            <a:r>
              <a:rPr lang="en-US" sz="3800" baseline="30000" dirty="0"/>
              <a:t>1/2</a:t>
            </a:r>
            <a:r>
              <a:rPr lang="en-US" sz="3800" dirty="0"/>
              <a:t>) ]</a:t>
            </a:r>
          </a:p>
          <a:p>
            <a:pPr marL="0" indent="0">
              <a:buNone/>
            </a:pPr>
            <a:r>
              <a:rPr lang="en-US" sz="3800" dirty="0"/>
              <a:t>               </a:t>
            </a:r>
            <a:r>
              <a:rPr lang="en-US" sz="3800" dirty="0" smtClean="0">
                <a:solidFill>
                  <a:srgbClr val="0824F2"/>
                </a:solidFill>
              </a:rPr>
              <a:t>= </a:t>
            </a:r>
            <a:r>
              <a:rPr lang="en-US" sz="3800" dirty="0">
                <a:solidFill>
                  <a:srgbClr val="0824F2"/>
                </a:solidFill>
              </a:rPr>
              <a:t>T(P)/c</a:t>
            </a:r>
          </a:p>
          <a:p>
            <a:r>
              <a:rPr lang="en-US" sz="3800" dirty="0" smtClean="0"/>
              <a:t>Notation for energy model:</a:t>
            </a:r>
          </a:p>
          <a:p>
            <a:pPr lvl="1"/>
            <a:r>
              <a:rPr lang="en-US" sz="3800" dirty="0" err="1" smtClean="0"/>
              <a:t>γ</a:t>
            </a:r>
            <a:r>
              <a:rPr lang="en-US" sz="3800" baseline="-25000" dirty="0" err="1" smtClean="0"/>
              <a:t>E</a:t>
            </a:r>
            <a:r>
              <a:rPr lang="en-US" sz="3800" baseline="-25000" dirty="0" smtClean="0"/>
              <a:t> </a:t>
            </a:r>
            <a:r>
              <a:rPr lang="en-US" sz="3800" dirty="0"/>
              <a:t>, </a:t>
            </a:r>
            <a:r>
              <a:rPr lang="en-US" sz="3800" dirty="0" smtClean="0"/>
              <a:t>β</a:t>
            </a:r>
            <a:r>
              <a:rPr lang="en-US" sz="3800" baseline="-25000" dirty="0" smtClean="0"/>
              <a:t>E</a:t>
            </a:r>
            <a:r>
              <a:rPr lang="en-US" sz="3800" dirty="0" smtClean="0"/>
              <a:t> </a:t>
            </a:r>
            <a:r>
              <a:rPr lang="en-US" sz="3800" dirty="0"/>
              <a:t>, </a:t>
            </a:r>
            <a:r>
              <a:rPr lang="en-US" sz="3800" dirty="0" smtClean="0"/>
              <a:t>α</a:t>
            </a:r>
            <a:r>
              <a:rPr lang="en-US" sz="3800" baseline="-25000" dirty="0" smtClean="0"/>
              <a:t>E</a:t>
            </a:r>
            <a:r>
              <a:rPr lang="en-US" sz="3800" dirty="0" smtClean="0"/>
              <a:t> = joules for same operations</a:t>
            </a:r>
          </a:p>
          <a:p>
            <a:pPr lvl="1"/>
            <a:r>
              <a:rPr lang="en-US" sz="3800" dirty="0" err="1" smtClean="0"/>
              <a:t>δ</a:t>
            </a:r>
            <a:r>
              <a:rPr lang="en-US" sz="3800" baseline="-25000" dirty="0" err="1" smtClean="0"/>
              <a:t>E</a:t>
            </a:r>
            <a:r>
              <a:rPr lang="en-US" sz="3800" baseline="-25000" dirty="0" smtClean="0"/>
              <a:t> </a:t>
            </a:r>
            <a:r>
              <a:rPr lang="en-US" sz="3800" dirty="0" smtClean="0"/>
              <a:t>= joules per word of memory used per sec</a:t>
            </a:r>
          </a:p>
          <a:p>
            <a:pPr lvl="1"/>
            <a:r>
              <a:rPr lang="en-US" sz="3800" dirty="0" err="1" smtClean="0"/>
              <a:t>ε</a:t>
            </a:r>
            <a:r>
              <a:rPr lang="en-US" sz="3800" baseline="-25000" dirty="0" err="1" smtClean="0"/>
              <a:t>E</a:t>
            </a:r>
            <a:r>
              <a:rPr lang="en-US" sz="3800" dirty="0"/>
              <a:t> </a:t>
            </a:r>
            <a:r>
              <a:rPr lang="en-US" sz="3800" dirty="0" smtClean="0"/>
              <a:t>= joules per sec for leakage, etc.</a:t>
            </a:r>
          </a:p>
          <a:p>
            <a:r>
              <a:rPr lang="en-US" sz="3800" dirty="0" smtClean="0">
                <a:solidFill>
                  <a:srgbClr val="0824F2"/>
                </a:solidFill>
              </a:rPr>
              <a:t>E(</a:t>
            </a:r>
            <a:r>
              <a:rPr lang="en-US" sz="3800" dirty="0" err="1" smtClean="0">
                <a:solidFill>
                  <a:srgbClr val="0824F2"/>
                </a:solidFill>
              </a:rPr>
              <a:t>cP</a:t>
            </a:r>
            <a:r>
              <a:rPr lang="en-US" sz="3800" dirty="0" smtClean="0">
                <a:solidFill>
                  <a:srgbClr val="0824F2"/>
                </a:solidFill>
              </a:rPr>
              <a:t>) </a:t>
            </a:r>
            <a:r>
              <a:rPr lang="en-US" sz="3800" dirty="0" smtClean="0"/>
              <a:t>= </a:t>
            </a:r>
            <a:r>
              <a:rPr lang="en-US" sz="3800" dirty="0" err="1" smtClean="0"/>
              <a:t>cP</a:t>
            </a:r>
            <a:r>
              <a:rPr lang="en-US" sz="3800" dirty="0" smtClean="0"/>
              <a:t> { n</a:t>
            </a:r>
            <a:r>
              <a:rPr lang="en-US" sz="3800" baseline="30000" dirty="0" smtClean="0"/>
              <a:t>3</a:t>
            </a:r>
            <a:r>
              <a:rPr lang="en-US" sz="3800" dirty="0"/>
              <a:t>/(</a:t>
            </a:r>
            <a:r>
              <a:rPr lang="en-US" sz="3800" dirty="0" err="1"/>
              <a:t>cP</a:t>
            </a:r>
            <a:r>
              <a:rPr lang="en-US" sz="3800" dirty="0"/>
              <a:t>) [ </a:t>
            </a:r>
            <a:r>
              <a:rPr lang="en-US" sz="3800" dirty="0" err="1" smtClean="0"/>
              <a:t>γ</a:t>
            </a:r>
            <a:r>
              <a:rPr lang="en-US" sz="3800" baseline="-25000" dirty="0" err="1" smtClean="0"/>
              <a:t>E</a:t>
            </a:r>
            <a:r>
              <a:rPr lang="en-US" sz="3800" dirty="0" smtClean="0"/>
              <a:t>+ β</a:t>
            </a:r>
            <a:r>
              <a:rPr lang="en-US" sz="3800" baseline="-25000" dirty="0" smtClean="0"/>
              <a:t>E</a:t>
            </a:r>
            <a:r>
              <a:rPr lang="en-US" sz="3800" dirty="0" smtClean="0"/>
              <a:t>/</a:t>
            </a:r>
            <a:r>
              <a:rPr lang="en-US" sz="3800" dirty="0"/>
              <a:t>M</a:t>
            </a:r>
            <a:r>
              <a:rPr lang="en-US" sz="3800" baseline="30000" dirty="0"/>
              <a:t>1/2</a:t>
            </a:r>
            <a:r>
              <a:rPr lang="en-US" sz="3800" dirty="0"/>
              <a:t> + </a:t>
            </a:r>
            <a:r>
              <a:rPr lang="en-US" sz="3800" dirty="0" smtClean="0"/>
              <a:t>α</a:t>
            </a:r>
            <a:r>
              <a:rPr lang="en-US" sz="3800" baseline="-25000" dirty="0" smtClean="0"/>
              <a:t>E</a:t>
            </a:r>
            <a:r>
              <a:rPr lang="en-US" sz="3800" dirty="0" smtClean="0"/>
              <a:t>/</a:t>
            </a:r>
            <a:r>
              <a:rPr lang="en-US" sz="3800" dirty="0"/>
              <a:t>(mM</a:t>
            </a:r>
            <a:r>
              <a:rPr lang="en-US" sz="3800" baseline="30000" dirty="0"/>
              <a:t>1/2</a:t>
            </a:r>
            <a:r>
              <a:rPr lang="en-US" sz="3800" dirty="0"/>
              <a:t>) </a:t>
            </a:r>
            <a:r>
              <a:rPr lang="en-US" sz="3800" dirty="0" smtClean="0"/>
              <a:t>] + </a:t>
            </a:r>
            <a:r>
              <a:rPr lang="en-US" sz="3800" dirty="0" err="1" smtClean="0"/>
              <a:t>δ</a:t>
            </a:r>
            <a:r>
              <a:rPr lang="en-US" sz="3800" baseline="-25000" dirty="0" err="1" smtClean="0"/>
              <a:t>E</a:t>
            </a:r>
            <a:r>
              <a:rPr lang="en-US" sz="3800" dirty="0" err="1" smtClean="0"/>
              <a:t>MT</a:t>
            </a:r>
            <a:r>
              <a:rPr lang="en-US" sz="3800" dirty="0" smtClean="0"/>
              <a:t>(</a:t>
            </a:r>
            <a:r>
              <a:rPr lang="en-US" sz="3800" dirty="0" err="1" smtClean="0"/>
              <a:t>cP</a:t>
            </a:r>
            <a:r>
              <a:rPr lang="en-US" sz="3800" dirty="0" smtClean="0"/>
              <a:t>) + </a:t>
            </a:r>
            <a:r>
              <a:rPr lang="en-US" sz="3800" dirty="0" err="1" smtClean="0"/>
              <a:t>ε</a:t>
            </a:r>
            <a:r>
              <a:rPr lang="en-US" sz="3800" baseline="-25000" dirty="0" err="1" smtClean="0"/>
              <a:t>E</a:t>
            </a:r>
            <a:r>
              <a:rPr lang="en-US" sz="3800" dirty="0" err="1" smtClean="0"/>
              <a:t>T</a:t>
            </a:r>
            <a:r>
              <a:rPr lang="en-US" sz="3800" dirty="0" smtClean="0"/>
              <a:t>(</a:t>
            </a:r>
            <a:r>
              <a:rPr lang="en-US" sz="3800" dirty="0" err="1" smtClean="0"/>
              <a:t>cP</a:t>
            </a:r>
            <a:r>
              <a:rPr lang="en-US" sz="3800" dirty="0" smtClean="0"/>
              <a:t>) }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         </a:t>
            </a:r>
            <a:r>
              <a:rPr lang="en-US" sz="3800" dirty="0" smtClean="0">
                <a:solidFill>
                  <a:srgbClr val="0824F2"/>
                </a:solidFill>
              </a:rPr>
              <a:t>= E(P)</a:t>
            </a:r>
          </a:p>
          <a:p>
            <a:r>
              <a:rPr lang="en-US" sz="3800" dirty="0"/>
              <a:t>Perfect scaling extends to N-body, </a:t>
            </a:r>
            <a:r>
              <a:rPr lang="en-US" sz="3800" dirty="0" err="1"/>
              <a:t>Strassen</a:t>
            </a:r>
            <a:r>
              <a:rPr lang="en-US" sz="3800" dirty="0"/>
              <a:t>, </a:t>
            </a:r>
            <a:r>
              <a:rPr lang="en-US" sz="3800" dirty="0" smtClean="0"/>
              <a:t>…</a:t>
            </a:r>
            <a:endParaRPr lang="en-US" sz="3800" dirty="0" smtClean="0">
              <a:solidFill>
                <a:srgbClr val="0824F2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81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824F2"/>
                </a:solidFill>
              </a:rPr>
              <a:t>Perfect Strong Scaling </a:t>
            </a:r>
            <a:r>
              <a:rPr lang="en-US" sz="3600" dirty="0" smtClean="0"/>
              <a:t>– in Time and Energy (2/2) 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495800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 smtClean="0">
                <a:solidFill>
                  <a:srgbClr val="0824F2"/>
                </a:solidFill>
              </a:rPr>
              <a:t>T</a:t>
            </a:r>
            <a:r>
              <a:rPr lang="en-US" sz="3400" dirty="0">
                <a:solidFill>
                  <a:srgbClr val="0824F2"/>
                </a:solidFill>
              </a:rPr>
              <a:t>(</a:t>
            </a:r>
            <a:r>
              <a:rPr lang="en-US" sz="3400" dirty="0" err="1">
                <a:solidFill>
                  <a:srgbClr val="0824F2"/>
                </a:solidFill>
              </a:rPr>
              <a:t>cP</a:t>
            </a:r>
            <a:r>
              <a:rPr lang="en-US" sz="3400" dirty="0">
                <a:solidFill>
                  <a:srgbClr val="0824F2"/>
                </a:solidFill>
              </a:rPr>
              <a:t>) </a:t>
            </a:r>
            <a:r>
              <a:rPr lang="en-US" sz="3400" dirty="0"/>
              <a:t>= n</a:t>
            </a:r>
            <a:r>
              <a:rPr lang="en-US" sz="3400" baseline="30000" dirty="0"/>
              <a:t>3</a:t>
            </a:r>
            <a:r>
              <a:rPr lang="en-US" sz="3400" dirty="0"/>
              <a:t>/(</a:t>
            </a:r>
            <a:r>
              <a:rPr lang="en-US" sz="3400" dirty="0" err="1"/>
              <a:t>cP</a:t>
            </a:r>
            <a:r>
              <a:rPr lang="en-US" sz="3400" dirty="0"/>
              <a:t>) [ </a:t>
            </a:r>
            <a:r>
              <a:rPr lang="en-US" sz="3400" dirty="0" err="1"/>
              <a:t>γ</a:t>
            </a:r>
            <a:r>
              <a:rPr lang="en-US" sz="3400" baseline="-25000" dirty="0" err="1"/>
              <a:t>T</a:t>
            </a:r>
            <a:r>
              <a:rPr lang="en-US" sz="3400" dirty="0"/>
              <a:t>+ β</a:t>
            </a:r>
            <a:r>
              <a:rPr lang="en-US" sz="3400" baseline="-25000" dirty="0"/>
              <a:t>T</a:t>
            </a:r>
            <a:r>
              <a:rPr lang="en-US" sz="3400" dirty="0"/>
              <a:t>/M</a:t>
            </a:r>
            <a:r>
              <a:rPr lang="en-US" sz="3400" baseline="30000" dirty="0"/>
              <a:t>1/2</a:t>
            </a:r>
            <a:r>
              <a:rPr lang="en-US" sz="3400" dirty="0"/>
              <a:t> + α</a:t>
            </a:r>
            <a:r>
              <a:rPr lang="en-US" sz="3400" baseline="-25000" dirty="0"/>
              <a:t>T</a:t>
            </a:r>
            <a:r>
              <a:rPr lang="en-US" sz="3400" dirty="0"/>
              <a:t>/(mM</a:t>
            </a:r>
            <a:r>
              <a:rPr lang="en-US" sz="3400" baseline="30000" dirty="0"/>
              <a:t>1/2</a:t>
            </a:r>
            <a:r>
              <a:rPr lang="en-US" sz="3400" dirty="0"/>
              <a:t>) </a:t>
            </a:r>
            <a:r>
              <a:rPr lang="en-US" sz="3400" dirty="0" smtClean="0"/>
              <a:t>] </a:t>
            </a:r>
            <a:r>
              <a:rPr lang="en-US" sz="3400" dirty="0" smtClean="0">
                <a:solidFill>
                  <a:srgbClr val="0824F2"/>
                </a:solidFill>
              </a:rPr>
              <a:t>= </a:t>
            </a:r>
            <a:r>
              <a:rPr lang="en-US" sz="3400" dirty="0">
                <a:solidFill>
                  <a:srgbClr val="0824F2"/>
                </a:solidFill>
              </a:rPr>
              <a:t>T(P)/c</a:t>
            </a:r>
          </a:p>
          <a:p>
            <a:r>
              <a:rPr lang="en-US" sz="3400" dirty="0" smtClean="0">
                <a:solidFill>
                  <a:srgbClr val="0824F2"/>
                </a:solidFill>
              </a:rPr>
              <a:t>E(</a:t>
            </a:r>
            <a:r>
              <a:rPr lang="en-US" sz="3400" dirty="0" err="1" smtClean="0">
                <a:solidFill>
                  <a:srgbClr val="0824F2"/>
                </a:solidFill>
              </a:rPr>
              <a:t>cP</a:t>
            </a:r>
            <a:r>
              <a:rPr lang="en-US" sz="3400" dirty="0" smtClean="0">
                <a:solidFill>
                  <a:srgbClr val="0824F2"/>
                </a:solidFill>
              </a:rPr>
              <a:t>) </a:t>
            </a:r>
            <a:r>
              <a:rPr lang="en-US" sz="3400" dirty="0" smtClean="0"/>
              <a:t>= </a:t>
            </a:r>
            <a:r>
              <a:rPr lang="en-US" sz="3400" dirty="0" err="1" smtClean="0"/>
              <a:t>cP</a:t>
            </a:r>
            <a:r>
              <a:rPr lang="en-US" sz="3400" dirty="0" smtClean="0"/>
              <a:t> { n</a:t>
            </a:r>
            <a:r>
              <a:rPr lang="en-US" sz="3400" baseline="30000" dirty="0" smtClean="0"/>
              <a:t>3</a:t>
            </a:r>
            <a:r>
              <a:rPr lang="en-US" sz="3400" dirty="0"/>
              <a:t>/(</a:t>
            </a:r>
            <a:r>
              <a:rPr lang="en-US" sz="3400" dirty="0" err="1"/>
              <a:t>cP</a:t>
            </a:r>
            <a:r>
              <a:rPr lang="en-US" sz="3400" dirty="0"/>
              <a:t>) [ </a:t>
            </a:r>
            <a:r>
              <a:rPr lang="en-US" sz="3400" dirty="0" err="1" smtClean="0"/>
              <a:t>γ</a:t>
            </a:r>
            <a:r>
              <a:rPr lang="en-US" sz="3400" baseline="-25000" dirty="0" err="1" smtClean="0"/>
              <a:t>E</a:t>
            </a:r>
            <a:r>
              <a:rPr lang="en-US" sz="3400" dirty="0" smtClean="0"/>
              <a:t>+ β</a:t>
            </a:r>
            <a:r>
              <a:rPr lang="en-US" sz="3400" baseline="-25000" dirty="0" smtClean="0"/>
              <a:t>E</a:t>
            </a:r>
            <a:r>
              <a:rPr lang="en-US" sz="3400" dirty="0" smtClean="0"/>
              <a:t>/</a:t>
            </a:r>
            <a:r>
              <a:rPr lang="en-US" sz="3400" dirty="0"/>
              <a:t>M</a:t>
            </a:r>
            <a:r>
              <a:rPr lang="en-US" sz="3400" baseline="30000" dirty="0"/>
              <a:t>1/2</a:t>
            </a:r>
            <a:r>
              <a:rPr lang="en-US" sz="3400" dirty="0"/>
              <a:t> + </a:t>
            </a:r>
            <a:r>
              <a:rPr lang="en-US" sz="3400" dirty="0" smtClean="0"/>
              <a:t>α</a:t>
            </a:r>
            <a:r>
              <a:rPr lang="en-US" sz="3400" baseline="-25000" dirty="0" smtClean="0"/>
              <a:t>E</a:t>
            </a:r>
            <a:r>
              <a:rPr lang="en-US" sz="3400" dirty="0" smtClean="0"/>
              <a:t>/</a:t>
            </a:r>
            <a:r>
              <a:rPr lang="en-US" sz="3400" dirty="0"/>
              <a:t>(mM</a:t>
            </a:r>
            <a:r>
              <a:rPr lang="en-US" sz="3400" baseline="30000" dirty="0"/>
              <a:t>1/2</a:t>
            </a:r>
            <a:r>
              <a:rPr lang="en-US" sz="3400" dirty="0"/>
              <a:t>) </a:t>
            </a:r>
            <a:r>
              <a:rPr lang="en-US" sz="3400" dirty="0" smtClean="0"/>
              <a:t>] + </a:t>
            </a:r>
            <a:r>
              <a:rPr lang="en-US" sz="3400" dirty="0" err="1" smtClean="0"/>
              <a:t>δ</a:t>
            </a:r>
            <a:r>
              <a:rPr lang="en-US" sz="3400" baseline="-25000" dirty="0" err="1" smtClean="0"/>
              <a:t>E</a:t>
            </a:r>
            <a:r>
              <a:rPr lang="en-US" sz="3400" dirty="0" err="1" smtClean="0"/>
              <a:t>MT</a:t>
            </a:r>
            <a:r>
              <a:rPr lang="en-US" sz="3400" dirty="0" smtClean="0"/>
              <a:t>(</a:t>
            </a:r>
            <a:r>
              <a:rPr lang="en-US" sz="3400" dirty="0" err="1" smtClean="0"/>
              <a:t>cP</a:t>
            </a:r>
            <a:r>
              <a:rPr lang="en-US" sz="3400" dirty="0" smtClean="0"/>
              <a:t>) + </a:t>
            </a:r>
            <a:r>
              <a:rPr lang="en-US" sz="3400" dirty="0" err="1" smtClean="0"/>
              <a:t>ε</a:t>
            </a:r>
            <a:r>
              <a:rPr lang="en-US" sz="3400" baseline="-25000" dirty="0" err="1" smtClean="0"/>
              <a:t>E</a:t>
            </a:r>
            <a:r>
              <a:rPr lang="en-US" sz="3400" dirty="0" err="1" smtClean="0"/>
              <a:t>T</a:t>
            </a:r>
            <a:r>
              <a:rPr lang="en-US" sz="3400" dirty="0" smtClean="0"/>
              <a:t>(</a:t>
            </a:r>
            <a:r>
              <a:rPr lang="en-US" sz="3400" dirty="0" err="1" smtClean="0"/>
              <a:t>cP</a:t>
            </a:r>
            <a:r>
              <a:rPr lang="en-US" sz="3400" dirty="0" smtClean="0"/>
              <a:t>) }  </a:t>
            </a:r>
            <a:r>
              <a:rPr lang="en-US" sz="3400" dirty="0" smtClean="0">
                <a:solidFill>
                  <a:srgbClr val="0824F2"/>
                </a:solidFill>
              </a:rPr>
              <a:t>= E(P)</a:t>
            </a:r>
          </a:p>
          <a:p>
            <a:pPr marL="0" indent="0">
              <a:buNone/>
            </a:pPr>
            <a:endParaRPr lang="en-US" sz="3400" dirty="0">
              <a:solidFill>
                <a:srgbClr val="0824F2"/>
              </a:solidFill>
            </a:endParaRPr>
          </a:p>
          <a:p>
            <a:r>
              <a:rPr lang="en-US" sz="3400" dirty="0" smtClean="0">
                <a:solidFill>
                  <a:srgbClr val="000000"/>
                </a:solidFill>
              </a:rPr>
              <a:t>Can use these formulas to answer many questions, such as</a:t>
            </a:r>
            <a:endParaRPr lang="en-US" sz="3400" dirty="0" smtClean="0"/>
          </a:p>
          <a:p>
            <a:pPr lvl="1"/>
            <a:r>
              <a:rPr lang="en-US" sz="3400" dirty="0" smtClean="0"/>
              <a:t>How </a:t>
            </a:r>
            <a:r>
              <a:rPr lang="en-US" sz="3400" dirty="0"/>
              <a:t>to choose p and M to minimize energy </a:t>
            </a:r>
            <a:r>
              <a:rPr lang="en-US" sz="3400" dirty="0" smtClean="0"/>
              <a:t>E needed </a:t>
            </a:r>
            <a:r>
              <a:rPr lang="en-US" sz="3400" dirty="0"/>
              <a:t>for computation?</a:t>
            </a:r>
          </a:p>
          <a:p>
            <a:pPr lvl="1"/>
            <a:r>
              <a:rPr lang="en-US" sz="3400" dirty="0"/>
              <a:t>Given max allowed runtime T, </a:t>
            </a:r>
            <a:r>
              <a:rPr lang="en-US" sz="3400" dirty="0" smtClean="0"/>
              <a:t>what is minimum energy E needed </a:t>
            </a:r>
            <a:r>
              <a:rPr lang="en-US" sz="3400" dirty="0"/>
              <a:t>to </a:t>
            </a:r>
            <a:r>
              <a:rPr lang="en-US" sz="3400" dirty="0" smtClean="0"/>
              <a:t>    achieve </a:t>
            </a:r>
            <a:r>
              <a:rPr lang="en-US" sz="3400" dirty="0"/>
              <a:t>it?</a:t>
            </a:r>
          </a:p>
          <a:p>
            <a:pPr lvl="1"/>
            <a:r>
              <a:rPr lang="en-US" sz="3400" dirty="0"/>
              <a:t>Given max allowed energy E, what is the minimum runtime </a:t>
            </a:r>
            <a:r>
              <a:rPr lang="en-US" sz="3400" dirty="0" smtClean="0"/>
              <a:t>T attainable?</a:t>
            </a:r>
          </a:p>
          <a:p>
            <a:pPr lvl="1"/>
            <a:r>
              <a:rPr lang="en-US" sz="3400" dirty="0" smtClean="0"/>
              <a:t>Can we minimize the average power P = E/T?</a:t>
            </a:r>
            <a:endParaRPr lang="en-US" sz="3400" dirty="0"/>
          </a:p>
          <a:p>
            <a:pPr lvl="1"/>
            <a:r>
              <a:rPr lang="en-US" sz="3400" dirty="0"/>
              <a:t>Given target energy </a:t>
            </a:r>
            <a:r>
              <a:rPr lang="en-US" sz="3400" dirty="0" smtClean="0"/>
              <a:t>efficiency, </a:t>
            </a:r>
            <a:r>
              <a:rPr lang="en-US" sz="3400" dirty="0"/>
              <a:t>what architectural </a:t>
            </a:r>
            <a:r>
              <a:rPr lang="en-US" sz="3400" dirty="0" smtClean="0"/>
              <a:t>parameters are       </a:t>
            </a:r>
            <a:r>
              <a:rPr lang="en-US" sz="3400" dirty="0"/>
              <a:t>needed to achieve it</a:t>
            </a:r>
            <a:r>
              <a:rPr lang="en-US" sz="3400" dirty="0" smtClean="0"/>
              <a:t>?</a:t>
            </a:r>
          </a:p>
          <a:p>
            <a:pPr lvl="2"/>
            <a:r>
              <a:rPr lang="en-US" sz="3200" dirty="0" smtClean="0"/>
              <a:t>Can we attain 75 </a:t>
            </a:r>
            <a:r>
              <a:rPr lang="en-US" sz="3200" dirty="0" err="1" smtClean="0"/>
              <a:t>Gflops</a:t>
            </a:r>
            <a:r>
              <a:rPr lang="en-US" sz="3200" dirty="0" smtClean="0"/>
              <a:t>/Watt?</a:t>
            </a:r>
          </a:p>
          <a:p>
            <a:pPr lvl="2"/>
            <a:r>
              <a:rPr lang="en-US" sz="3200" dirty="0" smtClean="0"/>
              <a:t>Can we attain an </a:t>
            </a:r>
            <a:r>
              <a:rPr lang="en-US" sz="3200" dirty="0" err="1" smtClean="0"/>
              <a:t>exaflop</a:t>
            </a:r>
            <a:r>
              <a:rPr lang="en-US" sz="3200" dirty="0" smtClean="0"/>
              <a:t> for 20 M</a:t>
            </a:r>
            <a:r>
              <a:rPr lang="pl-PL" sz="3200" dirty="0"/>
              <a:t>W</a:t>
            </a:r>
            <a:r>
              <a:rPr lang="en-US" sz="3200" dirty="0" err="1" smtClean="0"/>
              <a:t>atts</a:t>
            </a:r>
            <a:r>
              <a:rPr lang="en-US" sz="3200" dirty="0" smtClean="0"/>
              <a:t>?</a:t>
            </a:r>
            <a:endParaRPr lang="en-US" sz="3200" dirty="0"/>
          </a:p>
          <a:p>
            <a:pPr lvl="1"/>
            <a:endParaRPr lang="en-US" sz="2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98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1" y="152400"/>
            <a:ext cx="8229600" cy="425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avoid communication?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09600" y="719138"/>
            <a:ext cx="8001000" cy="324326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dirty="0" smtClean="0"/>
              <a:t>Communication = moving data</a:t>
            </a:r>
          </a:p>
          <a:p>
            <a:pPr lvl="1" indent="-342900"/>
            <a:r>
              <a:rPr lang="en-US" dirty="0" smtClean="0"/>
              <a:t>Between level of memory hierarchy</a:t>
            </a:r>
          </a:p>
          <a:p>
            <a:pPr lvl="1" indent="-342900"/>
            <a:r>
              <a:rPr lang="en-US" dirty="0" smtClean="0"/>
              <a:t>Between processors over a network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 smtClean="0"/>
              <a:t>Running time of an algorithm is sum of 3 terms:</a:t>
            </a:r>
          </a:p>
          <a:p>
            <a:pPr marL="914400" lvl="1" indent="-457200">
              <a:spcBef>
                <a:spcPct val="20000"/>
              </a:spcBef>
            </a:pPr>
            <a:r>
              <a:rPr lang="en-US" dirty="0" smtClean="0">
                <a:solidFill>
                  <a:schemeClr val="tx1"/>
                </a:solidFill>
              </a:rPr>
              <a:t># flops * </a:t>
            </a:r>
            <a:r>
              <a:rPr lang="en-US" dirty="0" err="1" smtClean="0">
                <a:solidFill>
                  <a:schemeClr val="tx1"/>
                </a:solidFill>
              </a:rPr>
              <a:t>time_per_flop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457200">
              <a:spcBef>
                <a:spcPct val="20000"/>
              </a:spcBef>
            </a:pPr>
            <a:r>
              <a:rPr lang="en-US" dirty="0" smtClean="0">
                <a:solidFill>
                  <a:schemeClr val="tx1"/>
                </a:solidFill>
              </a:rPr>
              <a:t># words moved / bandwidth</a:t>
            </a:r>
          </a:p>
          <a:p>
            <a:pPr marL="914400" lvl="1" indent="-457200">
              <a:spcBef>
                <a:spcPct val="20000"/>
              </a:spcBef>
            </a:pPr>
            <a:r>
              <a:rPr lang="en-US" dirty="0" smtClean="0">
                <a:solidFill>
                  <a:schemeClr val="tx1"/>
                </a:solidFill>
              </a:rPr>
              <a:t># messages * latency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53263" y="6299200"/>
            <a:ext cx="1905000" cy="457200"/>
          </a:xfrm>
        </p:spPr>
        <p:txBody>
          <a:bodyPr/>
          <a:lstStyle/>
          <a:p>
            <a:pPr>
              <a:defRPr/>
            </a:pPr>
            <a:fld id="{096107BD-A7FD-4D6B-9533-9467B80703DB}" type="slidenum">
              <a:rPr lang="en-US" smtClean="0">
                <a:latin typeface="Helvetica"/>
              </a:rPr>
              <a:pPr>
                <a:defRPr/>
              </a:pPr>
              <a:t>2</a:t>
            </a:fld>
            <a:endParaRPr lang="en-US" dirty="0" smtClean="0">
              <a:latin typeface="Helvetica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602288" y="3124200"/>
            <a:ext cx="2398712" cy="762000"/>
            <a:chOff x="5105400" y="2133600"/>
            <a:chExt cx="2399879" cy="762000"/>
          </a:xfrm>
        </p:grpSpPr>
        <p:sp>
          <p:nvSpPr>
            <p:cNvPr id="6" name="Right Brace 5"/>
            <p:cNvSpPr/>
            <p:nvPr/>
          </p:nvSpPr>
          <p:spPr>
            <a:xfrm>
              <a:off x="5105400" y="2133600"/>
              <a:ext cx="152474" cy="7620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469" name="TextBox 4"/>
            <p:cNvSpPr txBox="1">
              <a:spLocks noChangeArrowheads="1"/>
            </p:cNvSpPr>
            <p:nvPr/>
          </p:nvSpPr>
          <p:spPr bwMode="auto">
            <a:xfrm>
              <a:off x="5334000" y="2286000"/>
              <a:ext cx="217127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solidFill>
                    <a:schemeClr val="tx1"/>
                  </a:solidFill>
                  <a:latin typeface="Calibri" pitchFamily="34" charset="0"/>
                </a:rPr>
                <a:t>communication</a:t>
              </a:r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3962400"/>
            <a:ext cx="8001000" cy="258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85750" indent="-285750" eaLnBrk="0" fontAlgn="auto" hangingPunct="0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3000" b="0" kern="0" dirty="0" err="1">
                <a:solidFill>
                  <a:schemeClr val="tx1"/>
                </a:solidFill>
              </a:rPr>
              <a:t>Time_per_flop</a:t>
            </a:r>
            <a:r>
              <a:rPr lang="en-US" sz="3000" b="0" kern="0" dirty="0">
                <a:solidFill>
                  <a:schemeClr val="tx1"/>
                </a:solidFill>
              </a:rPr>
              <a:t>  &lt;&lt;  1/ bandwidth  &lt;&lt;  latency</a:t>
            </a:r>
          </a:p>
          <a:p>
            <a:pPr marL="742950" lvl="1" indent="-285750" eaLnBrk="0" fontAlgn="auto" hangingPunct="0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600" b="0" kern="0" dirty="0">
                <a:solidFill>
                  <a:schemeClr val="tx1"/>
                </a:solidFill>
              </a:rPr>
              <a:t>Gaps growing exponentially with </a:t>
            </a:r>
            <a:r>
              <a:rPr lang="en-US" sz="2600" b="0" kern="0" dirty="0" smtClean="0">
                <a:solidFill>
                  <a:schemeClr val="tx1"/>
                </a:solidFill>
              </a:rPr>
              <a:t>time [FOSC</a:t>
            </a:r>
            <a:r>
              <a:rPr lang="en-US" sz="2600" kern="0" dirty="0" smtClean="0"/>
              <a:t>]</a:t>
            </a:r>
          </a:p>
          <a:p>
            <a:pPr marL="285750" indent="-285750" eaLnBrk="0" hangingPunct="0"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3000" b="0" kern="0" dirty="0" smtClean="0">
                <a:solidFill>
                  <a:schemeClr val="tx1"/>
                </a:solidFill>
              </a:rPr>
              <a:t>Avoid communication to save time</a:t>
            </a:r>
          </a:p>
          <a:p>
            <a:pPr marL="285750" indent="-285750" eaLnBrk="0" hangingPunct="0"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3000" kern="0" dirty="0" smtClean="0"/>
              <a:t>Same story for energy:</a:t>
            </a:r>
          </a:p>
          <a:p>
            <a:pPr marL="742950" lvl="1" indent="-285750" eaLnBrk="0" hangingPunct="0"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600" kern="0" dirty="0" smtClean="0"/>
              <a:t>Avoid communication to save energy</a:t>
            </a:r>
            <a:endParaRPr lang="en-US" sz="2600" b="0" kern="0" dirty="0">
              <a:solidFill>
                <a:schemeClr val="tx1"/>
              </a:solidFill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279" y="7010400"/>
            <a:ext cx="8534400" cy="1750223"/>
            <a:chOff x="541338" y="4486791"/>
            <a:chExt cx="8534400" cy="1749582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 bwMode="auto">
            <a:xfrm>
              <a:off x="541338" y="4486791"/>
              <a:ext cx="8534400" cy="1749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eaLnBrk="0" fontAlgn="auto" hangingPunct="0">
                <a:spcBef>
                  <a:spcPct val="20000"/>
                </a:spcBef>
                <a:spcAft>
                  <a:spcPts val="0"/>
                </a:spcAft>
                <a:buSzPct val="100000"/>
                <a:buFont typeface="Arial" pitchFamily="34" charset="0"/>
                <a:buChar char="•"/>
                <a:defRPr/>
              </a:pPr>
              <a:r>
                <a:rPr lang="en-US" sz="2400" b="0" kern="0" dirty="0">
                  <a:solidFill>
                    <a:schemeClr val="tx1"/>
                  </a:solidFill>
                  <a:latin typeface="+mn-lt"/>
                  <a:cs typeface="+mn-cs"/>
                </a:rPr>
                <a:t>Goal : reorganize </a:t>
              </a:r>
              <a:r>
                <a:rPr lang="en-US" sz="2400" kern="0" dirty="0" smtClean="0"/>
                <a:t>algorithms</a:t>
              </a:r>
              <a:r>
                <a:rPr lang="en-US" sz="2400" b="0" kern="0" dirty="0" smtClean="0">
                  <a:solidFill>
                    <a:schemeClr val="tx1"/>
                  </a:solidFill>
                  <a:latin typeface="+mn-lt"/>
                  <a:cs typeface="+mn-cs"/>
                </a:rPr>
                <a:t> </a:t>
              </a:r>
              <a:r>
                <a:rPr lang="en-US" sz="2400" b="0" kern="0" dirty="0">
                  <a:solidFill>
                    <a:schemeClr val="tx1"/>
                  </a:solidFill>
                  <a:latin typeface="+mn-lt"/>
                  <a:cs typeface="+mn-cs"/>
                </a:rPr>
                <a:t>to </a:t>
              </a:r>
              <a:r>
                <a:rPr lang="en-US" sz="2400" b="0" i="1" kern="0" dirty="0">
                  <a:solidFill>
                    <a:schemeClr val="tx1"/>
                  </a:solidFill>
                  <a:latin typeface="+mn-lt"/>
                  <a:cs typeface="+mn-cs"/>
                </a:rPr>
                <a:t>avoid</a:t>
              </a:r>
              <a:r>
                <a:rPr lang="en-US" sz="2400" b="0" kern="0" dirty="0">
                  <a:solidFill>
                    <a:schemeClr val="tx1"/>
                  </a:solidFill>
                  <a:latin typeface="+mn-lt"/>
                  <a:cs typeface="+mn-cs"/>
                </a:rPr>
                <a:t> communication</a:t>
              </a:r>
            </a:p>
            <a:p>
              <a:pPr marL="800100" lvl="1" indent="-342900" eaLnBrk="0" fontAlgn="auto" hangingPunct="0">
                <a:spcBef>
                  <a:spcPct val="20000"/>
                </a:spcBef>
                <a:spcAft>
                  <a:spcPts val="0"/>
                </a:spcAft>
                <a:buSzPct val="100000"/>
                <a:buFontTx/>
                <a:buChar char="•"/>
                <a:defRPr/>
              </a:pPr>
              <a:r>
                <a:rPr lang="en-US" b="0" kern="0" dirty="0">
                  <a:solidFill>
                    <a:schemeClr val="tx1"/>
                  </a:solidFill>
                  <a:latin typeface="+mn-lt"/>
                  <a:cs typeface="+mn-cs"/>
                </a:rPr>
                <a:t>Between all memory hierarchy levels </a:t>
              </a:r>
            </a:p>
            <a:p>
              <a:pPr marL="1257300" lvl="2" indent="-342900" eaLnBrk="0" fontAlgn="auto" hangingPunct="0">
                <a:spcBef>
                  <a:spcPct val="20000"/>
                </a:spcBef>
                <a:spcAft>
                  <a:spcPts val="0"/>
                </a:spcAft>
                <a:buSzPct val="100000"/>
                <a:buFontTx/>
                <a:buChar char="•"/>
                <a:defRPr/>
              </a:pPr>
              <a:r>
                <a:rPr lang="en-US" b="0" kern="0" dirty="0">
                  <a:solidFill>
                    <a:schemeClr val="tx1"/>
                  </a:solidFill>
                  <a:latin typeface="+mn-lt"/>
                  <a:cs typeface="+mn-cs"/>
                </a:rPr>
                <a:t>L1         L2         DRAM          network,  etc </a:t>
              </a:r>
            </a:p>
            <a:p>
              <a:pPr marL="800100" lvl="1" indent="-342900" eaLnBrk="0" fontAlgn="auto" hangingPunct="0">
                <a:spcBef>
                  <a:spcPct val="20000"/>
                </a:spcBef>
                <a:spcAft>
                  <a:spcPts val="0"/>
                </a:spcAft>
                <a:buSzPct val="100000"/>
                <a:buFontTx/>
                <a:buChar char="•"/>
                <a:defRPr/>
              </a:pPr>
              <a:r>
                <a:rPr lang="en-US" kern="0" dirty="0" smtClean="0"/>
                <a:t>Very large</a:t>
              </a:r>
              <a:r>
                <a:rPr lang="en-US" b="0" kern="0" dirty="0" smtClean="0">
                  <a:solidFill>
                    <a:schemeClr val="tx1"/>
                  </a:solidFill>
                  <a:latin typeface="+mn-lt"/>
                  <a:cs typeface="+mn-cs"/>
                </a:rPr>
                <a:t> </a:t>
              </a:r>
              <a:r>
                <a:rPr lang="en-US" b="0" kern="0" dirty="0">
                  <a:solidFill>
                    <a:schemeClr val="tx1"/>
                  </a:solidFill>
                  <a:latin typeface="+mn-lt"/>
                  <a:cs typeface="+mn-cs"/>
                </a:rPr>
                <a:t>speedups </a:t>
              </a:r>
              <a:r>
                <a:rPr lang="en-US" b="0" kern="0" dirty="0" smtClean="0">
                  <a:solidFill>
                    <a:schemeClr val="tx1"/>
                  </a:solidFill>
                  <a:latin typeface="+mn-lt"/>
                  <a:cs typeface="+mn-cs"/>
                </a:rPr>
                <a:t>possible</a:t>
              </a:r>
            </a:p>
            <a:p>
              <a:pPr marL="800100" lvl="1" indent="-342900" eaLnBrk="0" fontAlgn="auto" hangingPunct="0">
                <a:spcBef>
                  <a:spcPct val="20000"/>
                </a:spcBef>
                <a:spcAft>
                  <a:spcPts val="0"/>
                </a:spcAft>
                <a:buSzPct val="100000"/>
                <a:buFontTx/>
                <a:buChar char="•"/>
                <a:defRPr/>
              </a:pPr>
              <a:r>
                <a:rPr lang="en-US" sz="1800" kern="0" dirty="0" smtClean="0"/>
                <a:t>Energy savings too!</a:t>
              </a:r>
              <a:endParaRPr lang="en-US" sz="1800" b="0" kern="0" dirty="0">
                <a:solidFill>
                  <a:srgbClr val="000099"/>
                </a:solidFill>
                <a:latin typeface="+mn-lt"/>
                <a:cs typeface="+mn-cs"/>
              </a:endParaRPr>
            </a:p>
          </p:txBody>
        </p:sp>
        <p:cxnSp>
          <p:nvCxnSpPr>
            <p:cNvPr id="18465" name="Straight Arrow Connector 10"/>
            <p:cNvCxnSpPr>
              <a:cxnSpLocks noChangeShapeType="1"/>
            </p:cNvCxnSpPr>
            <p:nvPr/>
          </p:nvCxnSpPr>
          <p:spPr bwMode="auto">
            <a:xfrm>
              <a:off x="2041525" y="5418312"/>
              <a:ext cx="430212" cy="158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8466" name="Straight Arrow Connector 11"/>
            <p:cNvCxnSpPr>
              <a:cxnSpLocks noChangeShapeType="1"/>
            </p:cNvCxnSpPr>
            <p:nvPr/>
          </p:nvCxnSpPr>
          <p:spPr bwMode="auto">
            <a:xfrm>
              <a:off x="2727325" y="5419899"/>
              <a:ext cx="430213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8467" name="Straight Arrow Connector 11"/>
            <p:cNvCxnSpPr>
              <a:cxnSpLocks noChangeShapeType="1"/>
            </p:cNvCxnSpPr>
            <p:nvPr/>
          </p:nvCxnSpPr>
          <p:spPr bwMode="auto">
            <a:xfrm>
              <a:off x="3870325" y="5419899"/>
              <a:ext cx="430212" cy="158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</p:grpSp>
      <p:cxnSp>
        <p:nvCxnSpPr>
          <p:cNvPr id="16" name="Straight Connector 15"/>
          <p:cNvCxnSpPr/>
          <p:nvPr/>
        </p:nvCxnSpPr>
        <p:spPr>
          <a:xfrm>
            <a:off x="381000" y="6858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Heterogeneity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Suppose each of P processors could differ</a:t>
            </a:r>
          </a:p>
          <a:p>
            <a:pPr lvl="1"/>
            <a:r>
              <a:rPr lang="el-GR" sz="2400" dirty="0" smtClean="0"/>
              <a:t>γ</a:t>
            </a:r>
            <a:r>
              <a:rPr lang="en-US" baseline="-25000" dirty="0" err="1" smtClean="0"/>
              <a:t>i</a:t>
            </a:r>
            <a:r>
              <a:rPr lang="en-US" sz="2400" dirty="0" smtClean="0"/>
              <a:t>  = sec/flop, β</a:t>
            </a:r>
            <a:r>
              <a:rPr lang="en-US" baseline="-25000" dirty="0" err="1" smtClean="0"/>
              <a:t>i</a:t>
            </a:r>
            <a:r>
              <a:rPr lang="en-US" sz="2400" dirty="0" smtClean="0"/>
              <a:t> = sec/word, α</a:t>
            </a:r>
            <a:r>
              <a:rPr lang="en-US" baseline="-25000" dirty="0" err="1" smtClean="0"/>
              <a:t>i</a:t>
            </a:r>
            <a:r>
              <a:rPr lang="en-US" sz="2400" dirty="0" smtClean="0"/>
              <a:t> = sec/message, </a:t>
            </a:r>
            <a:r>
              <a:rPr lang="en-US" sz="2400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sz="2400" dirty="0" smtClean="0"/>
              <a:t> = memory </a:t>
            </a:r>
          </a:p>
          <a:p>
            <a:r>
              <a:rPr lang="en-US" sz="2800" dirty="0" smtClean="0"/>
              <a:t>What is optimal assignment of work F</a:t>
            </a:r>
            <a:r>
              <a:rPr lang="en-US" baseline="-25000" dirty="0" smtClean="0"/>
              <a:t>i</a:t>
            </a:r>
            <a:r>
              <a:rPr lang="en-US" sz="2800" dirty="0" smtClean="0"/>
              <a:t>  to minimize time?</a:t>
            </a:r>
          </a:p>
          <a:p>
            <a:pPr lvl="1"/>
            <a:r>
              <a:rPr lang="en-US" sz="2400" dirty="0" smtClean="0"/>
              <a:t>T</a:t>
            </a:r>
            <a:r>
              <a:rPr lang="en-US" baseline="-25000" dirty="0" smtClean="0"/>
              <a:t>i</a:t>
            </a:r>
            <a:r>
              <a:rPr lang="en-US" sz="2400" dirty="0" smtClean="0"/>
              <a:t> = F</a:t>
            </a:r>
            <a:r>
              <a:rPr lang="en-US" baseline="-25000" dirty="0" smtClean="0"/>
              <a:t>i</a:t>
            </a:r>
            <a:r>
              <a:rPr lang="en-US" sz="2400" dirty="0" smtClean="0"/>
              <a:t> </a:t>
            </a:r>
            <a:r>
              <a:rPr lang="el-GR" sz="2400" dirty="0" smtClean="0"/>
              <a:t>γ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 + </a:t>
            </a:r>
            <a:r>
              <a:rPr lang="en-US" sz="2400" dirty="0"/>
              <a:t>F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n-US" sz="2400" dirty="0" smtClean="0"/>
              <a:t>β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/M</a:t>
            </a:r>
            <a:r>
              <a:rPr lang="en-US" sz="2400" baseline="-25000" dirty="0" smtClean="0"/>
              <a:t>i</a:t>
            </a:r>
            <a:r>
              <a:rPr lang="en-US" sz="2400" baseline="30000" dirty="0" smtClean="0"/>
              <a:t>1/2</a:t>
            </a:r>
            <a:r>
              <a:rPr lang="en-US" sz="2400" dirty="0" smtClean="0"/>
              <a:t> +  </a:t>
            </a:r>
            <a:r>
              <a:rPr lang="en-US" sz="2400" dirty="0"/>
              <a:t>F</a:t>
            </a:r>
            <a:r>
              <a:rPr lang="en-US" sz="2400" baseline="-25000" dirty="0"/>
              <a:t>i</a:t>
            </a:r>
            <a:r>
              <a:rPr lang="en-US" sz="2400" dirty="0" smtClean="0"/>
              <a:t> </a:t>
            </a:r>
            <a:r>
              <a:rPr lang="en-US" sz="2400" dirty="0"/>
              <a:t>α</a:t>
            </a:r>
            <a:r>
              <a:rPr lang="en-US" sz="2400" baseline="-25000" dirty="0" err="1"/>
              <a:t>i</a:t>
            </a:r>
            <a:r>
              <a:rPr lang="en-US" sz="2400" dirty="0"/>
              <a:t> /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i</a:t>
            </a:r>
            <a:r>
              <a:rPr lang="en-US" sz="2400" baseline="30000" dirty="0" smtClean="0"/>
              <a:t>3/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 smtClean="0"/>
              <a:t>= </a:t>
            </a:r>
            <a:r>
              <a:rPr lang="en-US" sz="2400" dirty="0"/>
              <a:t>F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n-US" sz="2400" dirty="0" smtClean="0"/>
              <a:t>[</a:t>
            </a:r>
            <a:r>
              <a:rPr lang="el-GR" sz="2400" dirty="0" smtClean="0"/>
              <a:t>γ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 + </a:t>
            </a:r>
            <a:r>
              <a:rPr lang="en-US" sz="2400" dirty="0"/>
              <a:t>β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 </a:t>
            </a:r>
            <a:r>
              <a:rPr lang="en-US" sz="2400" dirty="0"/>
              <a:t>/M</a:t>
            </a:r>
            <a:r>
              <a:rPr lang="en-US" sz="2400" baseline="-25000" dirty="0"/>
              <a:t>i</a:t>
            </a:r>
            <a:r>
              <a:rPr lang="en-US" sz="2400" baseline="30000" dirty="0"/>
              <a:t>1/2</a:t>
            </a:r>
            <a:r>
              <a:rPr lang="en-US" sz="2400" dirty="0"/>
              <a:t> + </a:t>
            </a:r>
            <a:r>
              <a:rPr lang="en-US" sz="2400" dirty="0" smtClean="0"/>
              <a:t>α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/M</a:t>
            </a:r>
            <a:r>
              <a:rPr lang="en-US" sz="2400" baseline="-25000" dirty="0"/>
              <a:t>i</a:t>
            </a:r>
            <a:r>
              <a:rPr lang="en-US" sz="2400" baseline="30000" dirty="0"/>
              <a:t>3/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] =  </a:t>
            </a:r>
            <a:r>
              <a:rPr lang="en-US" sz="2400" dirty="0"/>
              <a:t>F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ξ</a:t>
            </a:r>
            <a:r>
              <a:rPr lang="en-US" baseline="-25000" dirty="0" err="1" smtClean="0"/>
              <a:t>i</a:t>
            </a:r>
            <a:endParaRPr lang="en-US" dirty="0" smtClean="0"/>
          </a:p>
          <a:p>
            <a:pPr lvl="1"/>
            <a:r>
              <a:rPr lang="en-US" sz="2400" dirty="0" smtClean="0"/>
              <a:t>Choose F</a:t>
            </a:r>
            <a:r>
              <a:rPr lang="en-US" baseline="-25000" dirty="0" smtClean="0"/>
              <a:t>i</a:t>
            </a:r>
            <a:r>
              <a:rPr lang="en-US" sz="2400" dirty="0" smtClean="0"/>
              <a:t> so </a:t>
            </a:r>
            <a:r>
              <a:rPr lang="en-US" sz="2400" dirty="0" err="1" smtClean="0"/>
              <a:t>Σ</a:t>
            </a:r>
            <a:r>
              <a:rPr lang="en-US" baseline="-25000" dirty="0" err="1" smtClean="0"/>
              <a:t>i</a:t>
            </a:r>
            <a:r>
              <a:rPr lang="en-US" sz="2400" dirty="0" smtClean="0"/>
              <a:t> F</a:t>
            </a:r>
            <a:r>
              <a:rPr lang="en-US" baseline="-25000" dirty="0" smtClean="0"/>
              <a:t>i</a:t>
            </a:r>
            <a:r>
              <a:rPr lang="en-US" sz="2400" dirty="0" smtClean="0"/>
              <a:t> = n</a:t>
            </a:r>
            <a:r>
              <a:rPr lang="en-US" baseline="30000" dirty="0" smtClean="0"/>
              <a:t>3</a:t>
            </a:r>
            <a:r>
              <a:rPr lang="en-US" sz="2400" dirty="0" smtClean="0"/>
              <a:t> and minimizing T = max</a:t>
            </a:r>
            <a:r>
              <a:rPr lang="en-US" baseline="-25000" dirty="0" smtClean="0"/>
              <a:t>i</a:t>
            </a:r>
            <a:r>
              <a:rPr lang="en-US" sz="2400" dirty="0" smtClean="0"/>
              <a:t> T</a:t>
            </a:r>
            <a:r>
              <a:rPr lang="en-US" baseline="-25000" dirty="0" smtClean="0"/>
              <a:t>i</a:t>
            </a:r>
            <a:endParaRPr lang="en-US" sz="2400" dirty="0" smtClean="0"/>
          </a:p>
          <a:p>
            <a:pPr lvl="1"/>
            <a:r>
              <a:rPr lang="en-US" sz="2400" dirty="0" smtClean="0"/>
              <a:t>Answer: F</a:t>
            </a:r>
            <a:r>
              <a:rPr lang="en-US" baseline="-25000" dirty="0" smtClean="0"/>
              <a:t>i</a:t>
            </a:r>
            <a:r>
              <a:rPr lang="en-US" sz="2400" dirty="0" smtClean="0"/>
              <a:t> = n</a:t>
            </a:r>
            <a:r>
              <a:rPr lang="en-US" baseline="30000" dirty="0" smtClean="0"/>
              <a:t>3</a:t>
            </a:r>
            <a:r>
              <a:rPr lang="en-US" sz="2400" dirty="0" smtClean="0"/>
              <a:t>(1/</a:t>
            </a:r>
            <a:r>
              <a:rPr lang="en-US" sz="2400" dirty="0" err="1" smtClean="0"/>
              <a:t>ξ</a:t>
            </a:r>
            <a:r>
              <a:rPr lang="en-US" baseline="-25000" dirty="0" err="1" smtClean="0"/>
              <a:t>i</a:t>
            </a:r>
            <a:r>
              <a:rPr lang="en-US" sz="2400" dirty="0" smtClean="0"/>
              <a:t>)/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j</a:t>
            </a:r>
            <a:r>
              <a:rPr lang="en-US" sz="2400" dirty="0"/>
              <a:t>(1/</a:t>
            </a:r>
            <a:r>
              <a:rPr lang="en-US" sz="2400" dirty="0" err="1" smtClean="0"/>
              <a:t>ξ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)  and  T = n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/</a:t>
            </a:r>
            <a:r>
              <a:rPr lang="en-US" sz="2400" dirty="0" err="1"/>
              <a:t>Σ</a:t>
            </a:r>
            <a:r>
              <a:rPr lang="en-US" sz="2400" baseline="-25000" dirty="0" err="1"/>
              <a:t>j</a:t>
            </a:r>
            <a:r>
              <a:rPr lang="en-US" sz="2400" dirty="0"/>
              <a:t>(1/</a:t>
            </a:r>
            <a:r>
              <a:rPr lang="en-US" sz="2400" dirty="0" err="1"/>
              <a:t>ξ</a:t>
            </a:r>
            <a:r>
              <a:rPr lang="en-US" sz="2400" baseline="-25000" dirty="0" err="1"/>
              <a:t>j</a:t>
            </a:r>
            <a:r>
              <a:rPr lang="en-US" sz="2400" dirty="0"/>
              <a:t>) </a:t>
            </a:r>
            <a:endParaRPr lang="en-US" sz="2400" dirty="0" smtClean="0"/>
          </a:p>
          <a:p>
            <a:r>
              <a:rPr lang="en-US" sz="2800" dirty="0" smtClean="0"/>
              <a:t>Optimal Algorithm for </a:t>
            </a:r>
            <a:r>
              <a:rPr lang="en-US" sz="2800" dirty="0" err="1" smtClean="0"/>
              <a:t>nxn</a:t>
            </a:r>
            <a:r>
              <a:rPr lang="en-US" sz="2800" dirty="0" smtClean="0"/>
              <a:t> </a:t>
            </a:r>
            <a:r>
              <a:rPr lang="en-US" sz="2800" dirty="0" err="1" smtClean="0"/>
              <a:t>matmul</a:t>
            </a:r>
            <a:endParaRPr lang="en-US" sz="2800" dirty="0" smtClean="0"/>
          </a:p>
          <a:p>
            <a:pPr lvl="1"/>
            <a:r>
              <a:rPr lang="en-US" sz="2400" dirty="0" smtClean="0"/>
              <a:t>Recursively divide into 8 half-sized </a:t>
            </a:r>
            <a:r>
              <a:rPr lang="en-US" sz="2400" dirty="0" err="1" smtClean="0"/>
              <a:t>subproblems</a:t>
            </a:r>
            <a:endParaRPr lang="en-US" sz="2400" dirty="0" smtClean="0"/>
          </a:p>
          <a:p>
            <a:pPr lvl="1"/>
            <a:r>
              <a:rPr lang="en-US" sz="2400" dirty="0" smtClean="0"/>
              <a:t>Assign </a:t>
            </a:r>
            <a:r>
              <a:rPr lang="en-US" sz="2400" dirty="0" err="1" smtClean="0"/>
              <a:t>subproblems</a:t>
            </a:r>
            <a:r>
              <a:rPr lang="en-US" sz="2400" dirty="0" smtClean="0"/>
              <a:t> to processor </a:t>
            </a:r>
            <a:r>
              <a:rPr lang="en-US" sz="2400" dirty="0" err="1" smtClean="0"/>
              <a:t>i</a:t>
            </a:r>
            <a:r>
              <a:rPr lang="en-US" sz="2400" dirty="0" smtClean="0"/>
              <a:t> to add up to F</a:t>
            </a:r>
            <a:r>
              <a:rPr lang="en-US" baseline="-25000" dirty="0" smtClean="0"/>
              <a:t>i</a:t>
            </a:r>
            <a:r>
              <a:rPr lang="en-US" sz="2400" dirty="0" smtClean="0"/>
              <a:t> flops</a:t>
            </a:r>
          </a:p>
          <a:p>
            <a:r>
              <a:rPr lang="en-US" sz="2800" dirty="0" smtClean="0"/>
              <a:t>Works for </a:t>
            </a:r>
            <a:r>
              <a:rPr lang="en-US" sz="2800" dirty="0" err="1" smtClean="0"/>
              <a:t>Strassen</a:t>
            </a:r>
            <a:r>
              <a:rPr lang="en-US" sz="2800" dirty="0" smtClean="0"/>
              <a:t>, other algorithm</a:t>
            </a:r>
            <a:r>
              <a:rPr lang="en-US" dirty="0" smtClean="0"/>
              <a:t>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3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Tensor Contractions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Ex: C(</a:t>
            </a:r>
            <a:r>
              <a:rPr lang="en-US" sz="2800" dirty="0" err="1"/>
              <a:t>i</a:t>
            </a:r>
            <a:r>
              <a:rPr lang="en-US" sz="2800" dirty="0" err="1" smtClean="0"/>
              <a:t>,j,k</a:t>
            </a:r>
            <a:r>
              <a:rPr lang="en-US" sz="2800" dirty="0" smtClean="0"/>
              <a:t>) = </a:t>
            </a:r>
            <a:r>
              <a:rPr lang="en-US" sz="2800" dirty="0" err="1" smtClean="0"/>
              <a:t>Σ</a:t>
            </a:r>
            <a:r>
              <a:rPr lang="en-US" baseline="-25000" dirty="0" err="1" smtClean="0"/>
              <a:t>mn</a:t>
            </a:r>
            <a:r>
              <a:rPr lang="en-US" dirty="0" smtClean="0"/>
              <a:t> </a:t>
            </a:r>
            <a:r>
              <a:rPr lang="en-US" sz="2800" dirty="0" smtClean="0"/>
              <a:t>A(</a:t>
            </a:r>
            <a:r>
              <a:rPr lang="en-US" sz="2800" dirty="0" err="1"/>
              <a:t>i</a:t>
            </a:r>
            <a:r>
              <a:rPr lang="en-US" sz="2800" dirty="0" err="1" smtClean="0"/>
              <a:t>,j,m,n</a:t>
            </a:r>
            <a:r>
              <a:rPr lang="en-US" sz="2800" dirty="0" smtClean="0"/>
              <a:t>)*B(</a:t>
            </a:r>
            <a:r>
              <a:rPr lang="en-US" sz="2800" dirty="0" err="1" smtClean="0"/>
              <a:t>m,n,k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Communication lower bounds apply</a:t>
            </a:r>
          </a:p>
          <a:p>
            <a:r>
              <a:rPr lang="en-US" sz="2800" dirty="0" smtClean="0"/>
              <a:t>Complex symmetries possible</a:t>
            </a:r>
          </a:p>
          <a:p>
            <a:pPr lvl="1"/>
            <a:r>
              <a:rPr lang="en-US" sz="2400" dirty="0" smtClean="0"/>
              <a:t>Ex: B(</a:t>
            </a:r>
            <a:r>
              <a:rPr lang="en-US" sz="2400" dirty="0" err="1" smtClean="0"/>
              <a:t>m,n,k</a:t>
            </a:r>
            <a:r>
              <a:rPr lang="en-US" sz="2400" dirty="0" smtClean="0"/>
              <a:t>) = B(</a:t>
            </a:r>
            <a:r>
              <a:rPr lang="en-US" sz="2400" dirty="0" err="1" smtClean="0"/>
              <a:t>k,m,n</a:t>
            </a:r>
            <a:r>
              <a:rPr lang="en-US" sz="2400" dirty="0" smtClean="0"/>
              <a:t>) = …</a:t>
            </a:r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-fold symmetry can save up to d!-fold flops/memory</a:t>
            </a:r>
          </a:p>
          <a:p>
            <a:r>
              <a:rPr lang="en-US" sz="2800" dirty="0" smtClean="0"/>
              <a:t>Heavily used in electronic structure calculations</a:t>
            </a:r>
          </a:p>
          <a:p>
            <a:pPr lvl="1"/>
            <a:r>
              <a:rPr lang="en-US" sz="2400" dirty="0" smtClean="0"/>
              <a:t>Ex: </a:t>
            </a:r>
            <a:r>
              <a:rPr lang="en-US" sz="2400" dirty="0" err="1" smtClean="0"/>
              <a:t>NWChem</a:t>
            </a:r>
            <a:endParaRPr lang="en-US" sz="2400" dirty="0" smtClean="0"/>
          </a:p>
          <a:p>
            <a:r>
              <a:rPr lang="en-US" sz="2800" dirty="0" smtClean="0"/>
              <a:t>CTF: Cyclops Tensor Framework</a:t>
            </a:r>
          </a:p>
          <a:p>
            <a:pPr lvl="1"/>
            <a:r>
              <a:rPr lang="en-US" sz="2400" dirty="0" smtClean="0"/>
              <a:t>Exploits 2.5D algorithms, symmetries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err="1" smtClean="0"/>
              <a:t>Solomonik</a:t>
            </a:r>
            <a:r>
              <a:rPr lang="en-US" sz="2400" dirty="0" smtClean="0"/>
              <a:t>, Hammond, Matthews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" y="3657600"/>
            <a:ext cx="82296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71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C(</a:t>
            </a:r>
            <a:r>
              <a:rPr lang="en-US" dirty="0" err="1"/>
              <a:t>i</a:t>
            </a:r>
            <a:r>
              <a:rPr lang="en-US" dirty="0" err="1" smtClean="0"/>
              <a:t>,j,k</a:t>
            </a:r>
            <a:r>
              <a:rPr lang="en-US" dirty="0" smtClean="0"/>
              <a:t>) =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m</a:t>
            </a:r>
            <a:r>
              <a:rPr lang="en-US" dirty="0" smtClean="0"/>
              <a:t> A(</a:t>
            </a:r>
            <a:r>
              <a:rPr lang="en-US" dirty="0" err="1"/>
              <a:t>i</a:t>
            </a:r>
            <a:r>
              <a:rPr lang="en-US" dirty="0" err="1" smtClean="0"/>
              <a:t>,j,m</a:t>
            </a:r>
            <a:r>
              <a:rPr lang="en-US" dirty="0" smtClean="0"/>
              <a:t>)*B(</a:t>
            </a:r>
            <a:r>
              <a:rPr lang="en-US" dirty="0" err="1" smtClean="0"/>
              <a:t>m,k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ctf_map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551" b="-16551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976188" y="5789700"/>
            <a:ext cx="1744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</a:t>
            </a:r>
          </a:p>
          <a:p>
            <a:pPr algn="ctr"/>
            <a:r>
              <a:rPr lang="en-US" sz="2400" dirty="0" smtClean="0"/>
              <a:t>3-fold </a:t>
            </a:r>
            <a:r>
              <a:rPr lang="en-US" sz="2400" dirty="0" err="1" smtClean="0"/>
              <a:t>symm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57912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</a:t>
            </a:r>
          </a:p>
          <a:p>
            <a:pPr algn="ctr"/>
            <a:r>
              <a:rPr lang="en-US" sz="2400" dirty="0" smtClean="0"/>
              <a:t>2-fold </a:t>
            </a:r>
            <a:r>
              <a:rPr lang="en-US" sz="2400" dirty="0" err="1" smtClean="0"/>
              <a:t>symm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57912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</a:t>
            </a:r>
          </a:p>
          <a:p>
            <a:pPr algn="ctr"/>
            <a:r>
              <a:rPr lang="en-US" sz="2400" dirty="0" smtClean="0"/>
              <a:t>2-fold </a:t>
            </a:r>
            <a:r>
              <a:rPr lang="en-US" sz="2400" dirty="0" err="1" smtClean="0"/>
              <a:t>symm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67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Tensor Contractions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>
            <a:noAutofit/>
          </a:bodyPr>
          <a:lstStyle/>
          <a:p>
            <a:r>
              <a:rPr lang="en-US" sz="2600" dirty="0" smtClean="0"/>
              <a:t>Ex: C(</a:t>
            </a:r>
            <a:r>
              <a:rPr lang="en-US" sz="2600" dirty="0" err="1"/>
              <a:t>i</a:t>
            </a:r>
            <a:r>
              <a:rPr lang="en-US" sz="2600" dirty="0" err="1" smtClean="0"/>
              <a:t>,j,k</a:t>
            </a:r>
            <a:r>
              <a:rPr lang="en-US" sz="2600" dirty="0" smtClean="0"/>
              <a:t>) = </a:t>
            </a:r>
            <a:r>
              <a:rPr lang="en-US" sz="2600" dirty="0" err="1" smtClean="0"/>
              <a:t>Σ</a:t>
            </a:r>
            <a:r>
              <a:rPr lang="en-US" sz="2600" baseline="-25000" dirty="0" err="1" smtClean="0"/>
              <a:t>mn</a:t>
            </a:r>
            <a:r>
              <a:rPr lang="en-US" sz="2600" dirty="0" smtClean="0"/>
              <a:t> A(</a:t>
            </a:r>
            <a:r>
              <a:rPr lang="en-US" sz="2600" dirty="0" err="1"/>
              <a:t>i</a:t>
            </a:r>
            <a:r>
              <a:rPr lang="en-US" sz="2600" dirty="0" err="1" smtClean="0"/>
              <a:t>,j,m,n</a:t>
            </a:r>
            <a:r>
              <a:rPr lang="en-US" sz="2600" dirty="0" smtClean="0"/>
              <a:t>)*B(</a:t>
            </a:r>
            <a:r>
              <a:rPr lang="en-US" sz="2600" dirty="0" err="1" smtClean="0"/>
              <a:t>m,n,k</a:t>
            </a:r>
            <a:r>
              <a:rPr lang="en-US" sz="2600" dirty="0" smtClean="0"/>
              <a:t>)</a:t>
            </a:r>
          </a:p>
          <a:p>
            <a:pPr lvl="1"/>
            <a:r>
              <a:rPr lang="en-US" sz="2200" dirty="0" smtClean="0"/>
              <a:t>Communication lower bounds apply</a:t>
            </a:r>
          </a:p>
          <a:p>
            <a:r>
              <a:rPr lang="en-US" sz="2600" dirty="0" smtClean="0"/>
              <a:t>Complex symmetries possible</a:t>
            </a:r>
          </a:p>
          <a:p>
            <a:pPr lvl="1"/>
            <a:r>
              <a:rPr lang="en-US" sz="2200" dirty="0" smtClean="0"/>
              <a:t>Ex: B(</a:t>
            </a:r>
            <a:r>
              <a:rPr lang="en-US" sz="2200" dirty="0" err="1" smtClean="0"/>
              <a:t>m,n,k</a:t>
            </a:r>
            <a:r>
              <a:rPr lang="en-US" sz="2200" dirty="0" smtClean="0"/>
              <a:t>) = B(</a:t>
            </a:r>
            <a:r>
              <a:rPr lang="en-US" sz="2200" dirty="0" err="1" smtClean="0"/>
              <a:t>k,m,n</a:t>
            </a:r>
            <a:r>
              <a:rPr lang="en-US" sz="2200" dirty="0" smtClean="0"/>
              <a:t>) = …</a:t>
            </a:r>
          </a:p>
          <a:p>
            <a:pPr lvl="1"/>
            <a:r>
              <a:rPr lang="en-US" sz="2200" dirty="0"/>
              <a:t>d</a:t>
            </a:r>
            <a:r>
              <a:rPr lang="en-US" sz="2200" dirty="0" smtClean="0"/>
              <a:t>-fold symmetry can save up to d!-fold flops/memory</a:t>
            </a:r>
          </a:p>
          <a:p>
            <a:r>
              <a:rPr lang="en-US" sz="2600" dirty="0" smtClean="0"/>
              <a:t>Heavily used in electronic structure calculations</a:t>
            </a:r>
          </a:p>
          <a:p>
            <a:pPr lvl="1"/>
            <a:r>
              <a:rPr lang="en-US" sz="2200" dirty="0" smtClean="0"/>
              <a:t>Ex: </a:t>
            </a:r>
            <a:r>
              <a:rPr lang="en-US" sz="2200" dirty="0" err="1" smtClean="0"/>
              <a:t>NWChem</a:t>
            </a:r>
            <a:r>
              <a:rPr lang="en-US" sz="2200" dirty="0" smtClean="0"/>
              <a:t>, for coupled cluster (CC) approach to </a:t>
            </a:r>
            <a:r>
              <a:rPr lang="en-US" sz="2200" dirty="0" err="1" smtClean="0"/>
              <a:t>Schroedinger</a:t>
            </a:r>
            <a:r>
              <a:rPr lang="en-US" sz="2200" dirty="0" smtClean="0"/>
              <a:t> eqn.</a:t>
            </a:r>
          </a:p>
          <a:p>
            <a:r>
              <a:rPr lang="en-US" sz="2600" dirty="0" smtClean="0"/>
              <a:t>CTF: Cyclops Tensor Framework</a:t>
            </a:r>
          </a:p>
          <a:p>
            <a:pPr lvl="1"/>
            <a:r>
              <a:rPr lang="en-US" sz="2200" dirty="0" smtClean="0"/>
              <a:t>Exploits 2.5D algorithms, symmetries</a:t>
            </a:r>
          </a:p>
          <a:p>
            <a:pPr lvl="1"/>
            <a:r>
              <a:rPr lang="en-US" sz="2200" dirty="0" smtClean="0"/>
              <a:t>Up to </a:t>
            </a:r>
            <a:r>
              <a:rPr lang="en-US" sz="2200" b="1" dirty="0" smtClean="0"/>
              <a:t>3x faster </a:t>
            </a:r>
            <a:r>
              <a:rPr lang="en-US" sz="2200" dirty="0" smtClean="0"/>
              <a:t>running</a:t>
            </a:r>
            <a:r>
              <a:rPr lang="en-US" sz="2200" b="1" dirty="0" smtClean="0"/>
              <a:t> </a:t>
            </a:r>
            <a:r>
              <a:rPr lang="en-US" sz="2200" dirty="0" smtClean="0"/>
              <a:t>CC</a:t>
            </a:r>
            <a:r>
              <a:rPr lang="en-US" sz="2200" b="1" dirty="0" smtClean="0"/>
              <a:t> </a:t>
            </a:r>
            <a:r>
              <a:rPr lang="en-US" sz="2200" dirty="0" smtClean="0"/>
              <a:t>than </a:t>
            </a:r>
            <a:r>
              <a:rPr lang="en-US" sz="2200" dirty="0" err="1" smtClean="0"/>
              <a:t>NWChem</a:t>
            </a:r>
            <a:r>
              <a:rPr lang="en-US" sz="2200" dirty="0" smtClean="0"/>
              <a:t> on 3072 cores of Cray XE6 </a:t>
            </a:r>
          </a:p>
          <a:p>
            <a:pPr lvl="1"/>
            <a:r>
              <a:rPr lang="en-US" sz="2200" dirty="0" err="1" smtClean="0"/>
              <a:t>Solomonik</a:t>
            </a:r>
            <a:r>
              <a:rPr lang="en-US" sz="2200" dirty="0" smtClean="0"/>
              <a:t>, Hammond, Matthews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2930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 Lower Bounds for </a:t>
            </a:r>
            <a:r>
              <a:rPr lang="en-US" dirty="0" err="1" smtClean="0"/>
              <a:t>Strassen</a:t>
            </a:r>
            <a:r>
              <a:rPr lang="en-US" dirty="0" smtClean="0"/>
              <a:t>-like </a:t>
            </a:r>
            <a:r>
              <a:rPr lang="en-US" dirty="0" err="1" smtClean="0"/>
              <a:t>matmul</a:t>
            </a:r>
            <a:r>
              <a:rPr lang="en-US" dirty="0" smtClean="0"/>
              <a:t>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0"/>
            <a:ext cx="91440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Proof: graph expansion (different from classical </a:t>
            </a:r>
            <a:r>
              <a:rPr lang="en-US" sz="2400" dirty="0" err="1" smtClean="0"/>
              <a:t>matmul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err="1" smtClean="0"/>
              <a:t>Strassen</a:t>
            </a:r>
            <a:r>
              <a:rPr lang="en-US" sz="2000" dirty="0" smtClean="0"/>
              <a:t>-like: DAG must be “regular” and connected</a:t>
            </a:r>
          </a:p>
          <a:p>
            <a:r>
              <a:rPr lang="en-US" sz="2400" dirty="0" smtClean="0"/>
              <a:t>Extends up to M = n</a:t>
            </a:r>
            <a:r>
              <a:rPr lang="en-US" sz="2800" baseline="30000" dirty="0" smtClean="0"/>
              <a:t>2</a:t>
            </a:r>
            <a:r>
              <a:rPr lang="en-US" sz="2400" dirty="0" smtClean="0"/>
              <a:t> / p</a:t>
            </a:r>
            <a:r>
              <a:rPr lang="en-US" sz="2800" baseline="30000" dirty="0" smtClean="0"/>
              <a:t>2/</a:t>
            </a:r>
            <a:r>
              <a:rPr lang="en-US" sz="2800" baseline="30000" dirty="0" err="1" smtClean="0">
                <a:solidFill>
                  <a:srgbClr val="FF0000"/>
                </a:solidFill>
              </a:rPr>
              <a:t>ω</a:t>
            </a:r>
            <a:r>
              <a:rPr lang="en-US" sz="2800" dirty="0" smtClean="0"/>
              <a:t> </a:t>
            </a:r>
          </a:p>
          <a:p>
            <a:r>
              <a:rPr lang="en-US" sz="2400" dirty="0" smtClean="0"/>
              <a:t>Extends to rectangular case: multiply (</a:t>
            </a:r>
            <a:r>
              <a:rPr lang="en-US" sz="2400" dirty="0" err="1" smtClean="0"/>
              <a:t>mxn</a:t>
            </a:r>
            <a:r>
              <a:rPr lang="en-US" sz="2400" dirty="0" smtClean="0"/>
              <a:t>)*(</a:t>
            </a:r>
            <a:r>
              <a:rPr lang="en-US" sz="2400" dirty="0" err="1" smtClean="0"/>
              <a:t>nxp</a:t>
            </a:r>
            <a:r>
              <a:rPr lang="en-US" sz="2400" dirty="0" smtClean="0"/>
              <a:t>) in q </a:t>
            </a:r>
            <a:r>
              <a:rPr lang="en-US" sz="2400" dirty="0" err="1" smtClean="0"/>
              <a:t>mults</a:t>
            </a:r>
            <a:endParaRPr lang="en-US" sz="2400" dirty="0" smtClean="0"/>
          </a:p>
          <a:p>
            <a:pPr lvl="1"/>
            <a:r>
              <a:rPr lang="en-US" sz="2000" dirty="0" smtClean="0"/>
              <a:t>#</a:t>
            </a:r>
            <a:r>
              <a:rPr lang="en-US" sz="2000" dirty="0" err="1" smtClean="0"/>
              <a:t>words_moved</a:t>
            </a:r>
            <a:r>
              <a:rPr lang="en-US" sz="2000" dirty="0" smtClean="0"/>
              <a:t> = </a:t>
            </a:r>
            <a:r>
              <a:rPr lang="en-US" sz="2000" dirty="0" err="1"/>
              <a:t>Ω</a:t>
            </a:r>
            <a:r>
              <a:rPr lang="en-US" sz="2000" dirty="0"/>
              <a:t> </a:t>
            </a:r>
            <a:r>
              <a:rPr lang="en-US" sz="2000" dirty="0" smtClean="0"/>
              <a:t>(#flops/M^(</a:t>
            </a:r>
            <a:r>
              <a:rPr lang="en-US" sz="2000" dirty="0" err="1" smtClean="0"/>
              <a:t>log</a:t>
            </a:r>
            <a:r>
              <a:rPr lang="en-US" baseline="-25000" dirty="0" err="1" smtClean="0"/>
              <a:t>mp</a:t>
            </a:r>
            <a:r>
              <a:rPr lang="en-US" sz="2000" dirty="0" err="1" smtClean="0"/>
              <a:t>q</a:t>
            </a:r>
            <a:r>
              <a:rPr lang="en-US" sz="2000" dirty="0" smtClean="0"/>
              <a:t> -1))</a:t>
            </a:r>
          </a:p>
          <a:p>
            <a:r>
              <a:rPr lang="en-US" sz="2400" dirty="0" smtClean="0">
                <a:solidFill>
                  <a:srgbClr val="0824F2"/>
                </a:solidFill>
              </a:rPr>
              <a:t>Best Paper Prize (SPAA’11), Ballard, D., Holtz, Schwartz, also in JACM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Is the lower bound attainable?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027" y="1676400"/>
            <a:ext cx="2434964" cy="2000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Classical </a:t>
            </a:r>
          </a:p>
          <a:p>
            <a:pPr algn="ctr"/>
            <a:r>
              <a:rPr lang="en-US" sz="2400" dirty="0" smtClean="0"/>
              <a:t>O(n</a:t>
            </a:r>
            <a:r>
              <a:rPr lang="en-US" sz="2800" baseline="30000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/>
              <a:t>) </a:t>
            </a:r>
            <a:r>
              <a:rPr lang="en-US" sz="2400" dirty="0" err="1" smtClean="0"/>
              <a:t>matmul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smtClean="0"/>
              <a:t>#</a:t>
            </a:r>
            <a:r>
              <a:rPr lang="en-US" sz="2400" dirty="0" err="1" smtClean="0"/>
              <a:t>words_moved</a:t>
            </a:r>
            <a:r>
              <a:rPr lang="en-US" sz="2400" dirty="0" smtClean="0"/>
              <a:t> =</a:t>
            </a:r>
          </a:p>
          <a:p>
            <a:r>
              <a:rPr lang="en-US" sz="2400" dirty="0" err="1" smtClean="0"/>
              <a:t>Ω</a:t>
            </a:r>
            <a:r>
              <a:rPr lang="en-US" sz="2400" dirty="0" smtClean="0"/>
              <a:t> (M(n/M</a:t>
            </a:r>
            <a:r>
              <a:rPr lang="en-US" sz="2800" baseline="30000" dirty="0" smtClean="0"/>
              <a:t>1/2</a:t>
            </a:r>
            <a:r>
              <a:rPr lang="en-US" sz="2400" dirty="0" smtClean="0"/>
              <a:t>)</a:t>
            </a:r>
            <a:r>
              <a:rPr lang="en-US" sz="2800" baseline="30000" dirty="0" smtClean="0">
                <a:solidFill>
                  <a:srgbClr val="FF0000"/>
                </a:solidFill>
              </a:rPr>
              <a:t>3</a:t>
            </a:r>
            <a:r>
              <a:rPr lang="en-US" sz="2800" dirty="0" smtClean="0"/>
              <a:t>/P)</a:t>
            </a:r>
            <a:endParaRPr lang="en-US" sz="2800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3301620" y="1676400"/>
            <a:ext cx="2602578" cy="2000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Strassen’s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smtClean="0"/>
              <a:t>O(n</a:t>
            </a:r>
            <a:r>
              <a:rPr lang="en-US" sz="2800" baseline="30000" dirty="0" smtClean="0">
                <a:solidFill>
                  <a:srgbClr val="FF0000"/>
                </a:solidFill>
              </a:rPr>
              <a:t>lg7</a:t>
            </a:r>
            <a:r>
              <a:rPr lang="en-US" sz="2400" dirty="0" smtClean="0"/>
              <a:t>) </a:t>
            </a:r>
            <a:r>
              <a:rPr lang="en-US" sz="2400" dirty="0" err="1" smtClean="0"/>
              <a:t>matmul</a:t>
            </a:r>
            <a:r>
              <a:rPr lang="en-US" sz="2400" dirty="0" smtClean="0"/>
              <a:t>: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#</a:t>
            </a:r>
            <a:r>
              <a:rPr lang="en-US" sz="2400" dirty="0" err="1" smtClean="0"/>
              <a:t>words_moved</a:t>
            </a:r>
            <a:r>
              <a:rPr lang="en-US" sz="2400" dirty="0" smtClean="0"/>
              <a:t> =</a:t>
            </a:r>
          </a:p>
          <a:p>
            <a:pPr algn="ctr"/>
            <a:r>
              <a:rPr lang="en-US" sz="2400" dirty="0" err="1" smtClean="0"/>
              <a:t>Ω</a:t>
            </a:r>
            <a:r>
              <a:rPr lang="en-US" sz="2400" dirty="0" smtClean="0"/>
              <a:t> (M(n/M</a:t>
            </a:r>
            <a:r>
              <a:rPr lang="en-US" sz="2800" baseline="30000" dirty="0" smtClean="0"/>
              <a:t>1/2</a:t>
            </a:r>
            <a:r>
              <a:rPr lang="en-US" sz="2400" dirty="0" smtClean="0"/>
              <a:t>)</a:t>
            </a:r>
            <a:r>
              <a:rPr lang="en-US" sz="2800" baseline="30000" dirty="0" smtClean="0">
                <a:solidFill>
                  <a:srgbClr val="FF0000"/>
                </a:solidFill>
              </a:rPr>
              <a:t>lg7</a:t>
            </a:r>
            <a:r>
              <a:rPr lang="en-US" sz="2800" dirty="0" smtClean="0">
                <a:solidFill>
                  <a:srgbClr val="000000"/>
                </a:solidFill>
              </a:rPr>
              <a:t>/P</a:t>
            </a:r>
            <a:r>
              <a:rPr lang="en-US" sz="2800" dirty="0" smtClean="0"/>
              <a:t>)</a:t>
            </a:r>
            <a:endParaRPr lang="en-US" sz="2800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6182151" y="1676400"/>
            <a:ext cx="2480316" cy="2000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Strassen</a:t>
            </a:r>
            <a:r>
              <a:rPr lang="en-US" sz="2400" dirty="0" smtClean="0"/>
              <a:t>-like </a:t>
            </a:r>
          </a:p>
          <a:p>
            <a:pPr algn="ctr"/>
            <a:r>
              <a:rPr lang="en-US" sz="2400" dirty="0" smtClean="0"/>
              <a:t>O(</a:t>
            </a:r>
            <a:r>
              <a:rPr lang="en-US" sz="2400" dirty="0" err="1" smtClean="0"/>
              <a:t>n</a:t>
            </a:r>
            <a:r>
              <a:rPr lang="en-US" sz="2800" baseline="30000" dirty="0" err="1" smtClean="0">
                <a:solidFill>
                  <a:srgbClr val="FF0000"/>
                </a:solidFill>
              </a:rPr>
              <a:t>ω</a:t>
            </a:r>
            <a:r>
              <a:rPr lang="en-US" sz="2400" dirty="0" smtClean="0"/>
              <a:t>) </a:t>
            </a:r>
            <a:r>
              <a:rPr lang="en-US" sz="2400" dirty="0" err="1" smtClean="0"/>
              <a:t>matmul</a:t>
            </a:r>
            <a:r>
              <a:rPr lang="en-US" sz="2400" dirty="0" smtClean="0"/>
              <a:t>: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#</a:t>
            </a:r>
            <a:r>
              <a:rPr lang="en-US" sz="2400" dirty="0" err="1" smtClean="0"/>
              <a:t>words_moved</a:t>
            </a:r>
            <a:r>
              <a:rPr lang="en-US" sz="2400" dirty="0" smtClean="0"/>
              <a:t> =</a:t>
            </a:r>
          </a:p>
          <a:p>
            <a:pPr algn="ctr"/>
            <a:r>
              <a:rPr lang="en-US" sz="2400" dirty="0" err="1" smtClean="0"/>
              <a:t>Ω</a:t>
            </a:r>
            <a:r>
              <a:rPr lang="en-US" sz="2400" dirty="0" smtClean="0"/>
              <a:t> (M(n/M</a:t>
            </a:r>
            <a:r>
              <a:rPr lang="en-US" sz="2800" baseline="30000" dirty="0" smtClean="0"/>
              <a:t>1/2</a:t>
            </a:r>
            <a:r>
              <a:rPr lang="en-US" sz="2400" dirty="0" smtClean="0"/>
              <a:t>)</a:t>
            </a:r>
            <a:r>
              <a:rPr lang="en-US" sz="2800" baseline="30000" dirty="0" err="1" smtClean="0">
                <a:solidFill>
                  <a:srgbClr val="FF0000"/>
                </a:solidFill>
              </a:rPr>
              <a:t>ω</a:t>
            </a:r>
            <a:r>
              <a:rPr lang="en-US" sz="2800" dirty="0" smtClean="0">
                <a:solidFill>
                  <a:srgbClr val="000000"/>
                </a:solidFill>
              </a:rPr>
              <a:t>/P</a:t>
            </a:r>
            <a:r>
              <a:rPr lang="en-US" sz="2800" dirty="0" smtClean="0"/>
              <a:t>)</a:t>
            </a: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1645862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963" y="789701"/>
            <a:ext cx="801177" cy="637333"/>
          </a:xfrm>
        </p:spPr>
        <p:txBody>
          <a:bodyPr>
            <a:noAutofit/>
          </a:bodyPr>
          <a:lstStyle/>
          <a:p>
            <a:r>
              <a:rPr lang="en-US" sz="2800" dirty="0" smtClean="0"/>
              <a:t>vs.             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6200" y="3581390"/>
            <a:ext cx="4267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Calibri"/>
                <a:cs typeface="+mn-cs"/>
              </a:rPr>
              <a:t>Runs all 7 multiplies in 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parallel</a:t>
            </a:r>
          </a:p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Calibri"/>
                <a:cs typeface="+mn-cs"/>
              </a:rPr>
              <a:t>Each on P/7 processors</a:t>
            </a:r>
          </a:p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Calibri"/>
                <a:cs typeface="+mn-cs"/>
              </a:rPr>
              <a:t>Needs 7/4 as much memory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6800" y="3581390"/>
            <a:ext cx="4648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Calibri"/>
                <a:cs typeface="+mn-cs"/>
              </a:rPr>
              <a:t>Runs all 7 multiplies 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sequentially</a:t>
            </a:r>
          </a:p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Calibri"/>
                <a:cs typeface="+mn-cs"/>
              </a:rPr>
              <a:t>Each on all P processors</a:t>
            </a:r>
          </a:p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b="0" dirty="0">
                <a:solidFill>
                  <a:prstClr val="black"/>
                </a:solidFill>
                <a:latin typeface="Calibri"/>
                <a:cs typeface="+mn-cs"/>
              </a:rPr>
              <a:t>N</a:t>
            </a:r>
            <a:r>
              <a:rPr lang="en-US" sz="2400" b="0" dirty="0" smtClean="0">
                <a:solidFill>
                  <a:prstClr val="black"/>
                </a:solidFill>
                <a:latin typeface="Calibri"/>
                <a:cs typeface="+mn-cs"/>
              </a:rPr>
              <a:t>eeds 1/4 as much memory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9200" y="4838060"/>
            <a:ext cx="4428670" cy="193899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b="0" dirty="0">
                <a:solidFill>
                  <a:prstClr val="black"/>
                </a:solidFill>
                <a:latin typeface="Calibri"/>
              </a:rPr>
              <a:t>CAPS</a:t>
            </a:r>
          </a:p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   If</a:t>
            </a:r>
            <a:r>
              <a:rPr lang="en-US" sz="2400" b="0" dirty="0" smtClean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en-US" sz="2400" b="0" dirty="0" err="1" smtClean="0">
                <a:solidFill>
                  <a:prstClr val="black"/>
                </a:solidFill>
                <a:latin typeface="Calibri"/>
                <a:cs typeface="+mn-cs"/>
              </a:rPr>
              <a:t>EnoughMemory</a:t>
            </a:r>
            <a:r>
              <a:rPr lang="en-US" sz="2400" b="0" dirty="0" smtClean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and</a:t>
            </a:r>
            <a:r>
              <a:rPr lang="en-US" sz="2400" b="0" dirty="0" smtClean="0">
                <a:solidFill>
                  <a:prstClr val="black"/>
                </a:solidFill>
                <a:latin typeface="Calibri"/>
                <a:cs typeface="+mn-cs"/>
              </a:rPr>
              <a:t> P </a:t>
            </a:r>
            <a:r>
              <a:rPr lang="en-US" sz="2400" b="0" dirty="0" smtClean="0">
                <a:solidFill>
                  <a:prstClr val="black"/>
                </a:solidFill>
                <a:latin typeface="Calibri"/>
                <a:cs typeface="+mn-cs"/>
                <a:sym typeface="Symbol"/>
              </a:rPr>
              <a:t></a:t>
            </a:r>
            <a:r>
              <a:rPr lang="en-US" sz="2400" b="0" dirty="0" smtClean="0">
                <a:solidFill>
                  <a:prstClr val="black"/>
                </a:solidFill>
                <a:latin typeface="Calibri"/>
                <a:cs typeface="+mn-cs"/>
              </a:rPr>
              <a:t> 7 </a:t>
            </a:r>
          </a:p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b="0" dirty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en-US" sz="2400" b="0" dirty="0" smtClean="0">
                <a:solidFill>
                  <a:prstClr val="black"/>
                </a:solidFill>
                <a:latin typeface="Calibri"/>
                <a:cs typeface="+mn-cs"/>
              </a:rPr>
              <a:t>       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then</a:t>
            </a:r>
            <a:r>
              <a:rPr lang="en-US" sz="2400" b="0" dirty="0" smtClean="0">
                <a:solidFill>
                  <a:prstClr val="black"/>
                </a:solidFill>
                <a:latin typeface="Calibri"/>
                <a:cs typeface="+mn-cs"/>
              </a:rPr>
              <a:t> BFS step</a:t>
            </a:r>
          </a:p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b="0" dirty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en-US" sz="2400" b="0" dirty="0" smtClean="0">
                <a:solidFill>
                  <a:prstClr val="black"/>
                </a:solidFill>
                <a:latin typeface="Calibri"/>
                <a:cs typeface="+mn-cs"/>
              </a:rPr>
              <a:t>       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else</a:t>
            </a:r>
            <a:r>
              <a:rPr lang="en-US" sz="2400" b="0" dirty="0" smtClean="0">
                <a:solidFill>
                  <a:prstClr val="black"/>
                </a:solidFill>
                <a:latin typeface="Calibri"/>
                <a:cs typeface="+mn-cs"/>
              </a:rPr>
              <a:t> DFS step</a:t>
            </a:r>
          </a:p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    end if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81" y="997533"/>
            <a:ext cx="8152780" cy="2550218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19163" y="381383"/>
            <a:ext cx="7110504" cy="380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pitchFamily="34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pitchFamily="34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pitchFamily="34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pitchFamily="34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en-US" sz="2400" b="0" dirty="0" smtClean="0">
                <a:latin typeface="Arial" charset="0"/>
              </a:rPr>
              <a:t>Communication </a:t>
            </a:r>
            <a:r>
              <a:rPr lang="en-US" sz="2400" b="0" dirty="0">
                <a:latin typeface="Arial" charset="0"/>
              </a:rPr>
              <a:t>Avoiding </a:t>
            </a:r>
            <a:r>
              <a:rPr lang="en-US" sz="2400" b="0" dirty="0" smtClean="0">
                <a:latin typeface="Arial" charset="0"/>
              </a:rPr>
              <a:t>Parallel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 smtClean="0">
                <a:latin typeface="Arial" charset="0"/>
              </a:rPr>
              <a:t>Strassen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i="1" dirty="0">
                <a:latin typeface="Arial" charset="0"/>
              </a:rPr>
              <a:t>(CAPS)</a:t>
            </a:r>
            <a:endParaRPr lang="en-US" sz="1600" b="0" i="1" dirty="0"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9800" y="5105400"/>
            <a:ext cx="296878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way to interleave</a:t>
            </a:r>
          </a:p>
          <a:p>
            <a:r>
              <a:rPr lang="en-US" sz="2400" dirty="0" smtClean="0"/>
              <a:t>BFS and DFS is an </a:t>
            </a:r>
          </a:p>
          <a:p>
            <a:r>
              <a:rPr lang="en-US" sz="2400" dirty="0" smtClean="0"/>
              <a:t>tuning parameter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20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2429E1-B9F3-41B4-B2B6-A121E4BC8C07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71" y="935986"/>
            <a:ext cx="8686800" cy="5785489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0498" y="309430"/>
            <a:ext cx="8212873" cy="64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pitchFamily="34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pitchFamily="34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pitchFamily="34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pitchFamily="34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2400" dirty="0"/>
              <a:t>Performance </a:t>
            </a:r>
            <a:r>
              <a:rPr lang="en-US" sz="2400" dirty="0" smtClean="0"/>
              <a:t>Benchmarking, Strong Scaling Plot</a:t>
            </a:r>
            <a:endParaRPr lang="en-US" sz="2400" dirty="0"/>
          </a:p>
          <a:p>
            <a:pPr algn="ctr"/>
            <a:r>
              <a:rPr lang="en-US" sz="2000" b="0" dirty="0" smtClean="0">
                <a:solidFill>
                  <a:schemeClr val="tx1"/>
                </a:solidFill>
              </a:rPr>
              <a:t>Franklin </a:t>
            </a:r>
            <a:r>
              <a:rPr lang="en-US" sz="2000" b="0" dirty="0">
                <a:solidFill>
                  <a:schemeClr val="tx1"/>
                </a:solidFill>
              </a:rPr>
              <a:t>(Cray XT4</a:t>
            </a:r>
            <a:r>
              <a:rPr lang="en-US" sz="2000" b="0" dirty="0" smtClean="0">
                <a:solidFill>
                  <a:schemeClr val="tx1"/>
                </a:solidFill>
              </a:rPr>
              <a:t>) n </a:t>
            </a:r>
            <a:r>
              <a:rPr lang="en-US" sz="2000" b="0" dirty="0">
                <a:solidFill>
                  <a:schemeClr val="tx1"/>
                </a:solidFill>
              </a:rPr>
              <a:t>= 94080</a:t>
            </a:r>
            <a:endParaRPr lang="en-US" sz="1400" b="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6181" y="5292436"/>
            <a:ext cx="50984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Speedups: 24%-184%</a:t>
            </a:r>
            <a:r>
              <a:rPr lang="en-US" dirty="0"/>
              <a:t/>
            </a:r>
            <a:br>
              <a:rPr lang="en-US" dirty="0"/>
            </a:br>
            <a:r>
              <a:rPr lang="en-US" sz="1400" b="0" dirty="0" smtClean="0"/>
              <a:t>(</a:t>
            </a:r>
            <a:r>
              <a:rPr lang="en-US" sz="1400" b="0" dirty="0"/>
              <a:t>over </a:t>
            </a:r>
            <a:r>
              <a:rPr lang="en-US" sz="1400" b="0" dirty="0" smtClean="0"/>
              <a:t>previous </a:t>
            </a:r>
            <a:r>
              <a:rPr lang="en-US" sz="1400" b="0" dirty="0" err="1" smtClean="0"/>
              <a:t>Strassen</a:t>
            </a:r>
            <a:r>
              <a:rPr lang="en-US" sz="1400" b="0" dirty="0"/>
              <a:t>-</a:t>
            </a:r>
            <a:r>
              <a:rPr lang="en-US" sz="1400" b="0" dirty="0" smtClean="0"/>
              <a:t>based algorithms)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3048000"/>
            <a:ext cx="5105400" cy="1077218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0824F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3200" b="1" dirty="0" smtClean="0">
                <a:solidFill>
                  <a:srgbClr val="0000FF"/>
                </a:solidFill>
              </a:rPr>
              <a:t>Invited to appear as Research Highlight in CACM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20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Strassen</a:t>
            </a:r>
            <a:r>
              <a:rPr lang="en-US" dirty="0" smtClean="0"/>
              <a:t>-like beyond </a:t>
            </a:r>
            <a:r>
              <a:rPr lang="en-US" dirty="0" err="1" smtClean="0"/>
              <a:t>matmul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Thm</a:t>
            </a:r>
            <a:r>
              <a:rPr lang="en-US" dirty="0" smtClean="0"/>
              <a:t> (D., </a:t>
            </a:r>
            <a:r>
              <a:rPr lang="en-US" dirty="0" err="1" smtClean="0"/>
              <a:t>Dumitriu</a:t>
            </a:r>
            <a:r>
              <a:rPr lang="en-US" dirty="0" smtClean="0"/>
              <a:t>, Holtz,’07): Any </a:t>
            </a:r>
            <a:r>
              <a:rPr lang="en-US" dirty="0" err="1" smtClean="0"/>
              <a:t>Strassen</a:t>
            </a:r>
            <a:r>
              <a:rPr lang="en-US" dirty="0" smtClean="0"/>
              <a:t>-like    O(</a:t>
            </a:r>
            <a:r>
              <a:rPr lang="en-US" dirty="0" err="1" smtClean="0"/>
              <a:t>n</a:t>
            </a:r>
            <a:r>
              <a:rPr lang="en-US" sz="3600" baseline="30000" dirty="0" err="1" smtClean="0"/>
              <a:t>ω</a:t>
            </a:r>
            <a:r>
              <a:rPr lang="en-US" dirty="0" smtClean="0"/>
              <a:t>) </a:t>
            </a:r>
            <a:r>
              <a:rPr lang="en-US" dirty="0" err="1" smtClean="0"/>
              <a:t>matmul</a:t>
            </a:r>
            <a:r>
              <a:rPr lang="en-US" dirty="0" smtClean="0"/>
              <a:t> algorithm can be used to build a numerically stable </a:t>
            </a:r>
            <a:r>
              <a:rPr lang="en-US" dirty="0"/>
              <a:t>O</a:t>
            </a:r>
            <a:r>
              <a:rPr lang="en-US" dirty="0" smtClean="0"/>
              <a:t>(</a:t>
            </a:r>
            <a:r>
              <a:rPr lang="en-US" dirty="0" err="1" smtClean="0"/>
              <a:t>n</a:t>
            </a:r>
            <a:r>
              <a:rPr lang="en-US" sz="3600" baseline="30000" dirty="0" err="1" smtClean="0"/>
              <a:t>ω+η</a:t>
            </a:r>
            <a:r>
              <a:rPr lang="en-US" dirty="0" smtClean="0"/>
              <a:t>) algorithm, for any </a:t>
            </a:r>
            <a:r>
              <a:rPr lang="en-US" dirty="0" err="1" smtClean="0"/>
              <a:t>η</a:t>
            </a:r>
            <a:r>
              <a:rPr lang="en-US" dirty="0" smtClean="0"/>
              <a:t>&gt;0, for Ax=b, least squares, </a:t>
            </a:r>
            <a:r>
              <a:rPr lang="en-US" dirty="0" err="1" smtClean="0"/>
              <a:t>eig</a:t>
            </a:r>
            <a:r>
              <a:rPr lang="en-US" dirty="0" smtClean="0"/>
              <a:t>, SVD, …</a:t>
            </a:r>
          </a:p>
          <a:p>
            <a:pPr lvl="1"/>
            <a:r>
              <a:rPr lang="en-US" dirty="0" err="1"/>
              <a:t>η</a:t>
            </a:r>
            <a:r>
              <a:rPr lang="en-US" dirty="0"/>
              <a:t>&gt;</a:t>
            </a:r>
            <a:r>
              <a:rPr lang="en-US" dirty="0" smtClean="0"/>
              <a:t>0 needed to deal with numerical stability</a:t>
            </a:r>
          </a:p>
          <a:p>
            <a:pPr lvl="1"/>
            <a:r>
              <a:rPr lang="en-US" dirty="0" err="1" smtClean="0"/>
              <a:t>Strassen</a:t>
            </a:r>
            <a:r>
              <a:rPr lang="en-US" dirty="0" smtClean="0"/>
              <a:t> already stable, so </a:t>
            </a:r>
            <a:r>
              <a:rPr lang="en-US" dirty="0" err="1" smtClean="0"/>
              <a:t>η</a:t>
            </a:r>
            <a:r>
              <a:rPr lang="en-US" dirty="0" smtClean="0"/>
              <a:t>=0</a:t>
            </a:r>
          </a:p>
          <a:p>
            <a:r>
              <a:rPr lang="en-US" dirty="0" err="1" smtClean="0"/>
              <a:t>Thm</a:t>
            </a:r>
            <a:r>
              <a:rPr lang="en-US" dirty="0" smtClean="0"/>
              <a:t>: For sequential versions of these algorithms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#</a:t>
            </a:r>
            <a:r>
              <a:rPr lang="en-US" dirty="0" err="1" smtClean="0"/>
              <a:t>Words_moved</a:t>
            </a:r>
            <a:r>
              <a:rPr lang="en-US" dirty="0" smtClean="0"/>
              <a:t> = O(</a:t>
            </a:r>
            <a:r>
              <a:rPr lang="en-US" dirty="0" err="1"/>
              <a:t>n</a:t>
            </a:r>
            <a:r>
              <a:rPr lang="en-US" baseline="30000" dirty="0" err="1"/>
              <a:t>ω+</a:t>
            </a:r>
            <a:r>
              <a:rPr lang="en-US" baseline="30000" dirty="0" err="1" smtClean="0"/>
              <a:t>η</a:t>
            </a:r>
            <a:r>
              <a:rPr lang="en-US" dirty="0" smtClean="0"/>
              <a:t>/M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ω</a:t>
            </a:r>
            <a:r>
              <a:rPr lang="en-US" baseline="30000" dirty="0" err="1"/>
              <a:t>+</a:t>
            </a:r>
            <a:r>
              <a:rPr lang="en-US" baseline="30000" dirty="0" err="1" smtClean="0"/>
              <a:t>η</a:t>
            </a:r>
            <a:r>
              <a:rPr lang="en-US" baseline="30000" dirty="0" smtClean="0"/>
              <a:t>)/2 – 1</a:t>
            </a:r>
            <a:r>
              <a:rPr lang="en-US" dirty="0" smtClean="0"/>
              <a:t> + n</a:t>
            </a:r>
            <a:r>
              <a:rPr lang="en-US" baseline="30000" dirty="0" smtClean="0"/>
              <a:t>2</a:t>
            </a:r>
            <a:r>
              <a:rPr lang="en-US" dirty="0" smtClean="0"/>
              <a:t> log n)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i.e. attain expected lower bound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6324600"/>
            <a:ext cx="270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Ballard, D., Holtz, Schwartz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6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Cache and Network Oblivious Algorithms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Motivation: Minimizes communication at every level of a hierarchical system without tuning parameters (in theory)</a:t>
            </a:r>
          </a:p>
          <a:p>
            <a:pPr lvl="1"/>
            <a:r>
              <a:rPr lang="en-US" dirty="0" smtClean="0"/>
              <a:t>Not always: 2.5D </a:t>
            </a:r>
            <a:r>
              <a:rPr lang="en-US" dirty="0" err="1" smtClean="0"/>
              <a:t>Matmul</a:t>
            </a:r>
            <a:r>
              <a:rPr lang="en-US" dirty="0" smtClean="0"/>
              <a:t> on BG/P was topology aware</a:t>
            </a:r>
          </a:p>
          <a:p>
            <a:r>
              <a:rPr lang="en-US" dirty="0" smtClean="0"/>
              <a:t>CAPS: Divide-and-conquer, choose BFS or DFS to adapt to #processors, available memory</a:t>
            </a:r>
          </a:p>
          <a:p>
            <a:r>
              <a:rPr lang="en-US" dirty="0" smtClean="0"/>
              <a:t>CARMA</a:t>
            </a:r>
          </a:p>
          <a:p>
            <a:pPr lvl="1"/>
            <a:r>
              <a:rPr lang="en-US" dirty="0" smtClean="0"/>
              <a:t>Divide-and-conquer classical </a:t>
            </a:r>
            <a:r>
              <a:rPr lang="en-US" dirty="0" err="1" smtClean="0"/>
              <a:t>matmul</a:t>
            </a:r>
            <a:r>
              <a:rPr lang="en-US" dirty="0" smtClean="0"/>
              <a:t>: divide largest of 3 dimensions to create two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lvl="1"/>
            <a:r>
              <a:rPr lang="en-US" dirty="0" smtClean="0"/>
              <a:t>Choose BFS or DFS to adapt to #processors, available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71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dirty="0" smtClean="0"/>
              <a:t>CARMA Performance: Distributed Memory</a:t>
            </a:r>
            <a:endParaRPr 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1066800" y="1591917"/>
            <a:ext cx="7294570" cy="5113683"/>
            <a:chOff x="1437226" y="1317597"/>
            <a:chExt cx="7294570" cy="5113683"/>
          </a:xfrm>
        </p:grpSpPr>
        <p:pic>
          <p:nvPicPr>
            <p:cNvPr id="4" name="Picture 3" descr="hopper_squar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7226" y="1717407"/>
              <a:ext cx="6285163" cy="471387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437228" y="1317597"/>
              <a:ext cx="6269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Square: m = k = n = 6,144</a:t>
              </a:r>
              <a:endParaRPr lang="en-US" sz="20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29716" y="3095108"/>
              <a:ext cx="1402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337CCA"/>
                  </a:solidFill>
                </a:rPr>
                <a:t>ScaLAPACK</a:t>
              </a:r>
              <a:endParaRPr lang="en-US" dirty="0">
                <a:solidFill>
                  <a:srgbClr val="337CCA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29716" y="2701260"/>
              <a:ext cx="1402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DD0000"/>
                  </a:solidFill>
                </a:rPr>
                <a:t>CARMA</a:t>
              </a:r>
              <a:endParaRPr lang="en-US" dirty="0">
                <a:solidFill>
                  <a:srgbClr val="DD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29716" y="1902013"/>
              <a:ext cx="1402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6531AD"/>
                  </a:solidFill>
                </a:rPr>
                <a:t>Peak</a:t>
              </a:r>
              <a:endParaRPr lang="en-US" dirty="0">
                <a:solidFill>
                  <a:srgbClr val="6531AD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83730" y="5527525"/>
              <a:ext cx="623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(log)</a:t>
              </a:r>
              <a:endParaRPr 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53740" y="1619094"/>
              <a:ext cx="623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(log)</a:t>
              </a:r>
              <a:endParaRPr lang="en-US" sz="16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0" y="7032096"/>
            <a:ext cx="9144000" cy="283104"/>
          </a:xfrm>
          <a:prstGeom prst="rect">
            <a:avLst/>
          </a:prstGeom>
          <a:solidFill>
            <a:srgbClr val="1D1BB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               Preliminaries          Lower Bounds          CARMA          </a:t>
            </a:r>
            <a:r>
              <a:rPr lang="en-US" sz="1400" dirty="0" smtClean="0">
                <a:solidFill>
                  <a:srgbClr val="FFFF00"/>
                </a:solidFill>
              </a:rPr>
              <a:t>Benchmarking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      Future Work          Conclusion                   </a:t>
            </a:r>
            <a:fld id="{A7FE326B-22AB-7A42-A572-5A54B53EBA26}" type="slidenum">
              <a:rPr lang="en-US" sz="1200" smtClean="0">
                <a:solidFill>
                  <a:schemeClr val="bg1"/>
                </a:solidFill>
              </a:rPr>
              <a:t>29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33400" y="7620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Cray XE6 (Hopper), each node 2 x 12 core, 4 x NUMA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9224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1" y="152400"/>
            <a:ext cx="8229600" cy="425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Goals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53263" y="6299200"/>
            <a:ext cx="1905000" cy="457200"/>
          </a:xfrm>
        </p:spPr>
        <p:txBody>
          <a:bodyPr/>
          <a:lstStyle/>
          <a:p>
            <a:pPr>
              <a:defRPr/>
            </a:pPr>
            <a:fld id="{096107BD-A7FD-4D6B-9533-9467B80703DB}" type="slidenum">
              <a:rPr lang="en-US" smtClean="0">
                <a:latin typeface="Helvetica"/>
              </a:rPr>
              <a:pPr>
                <a:defRPr/>
              </a:pPr>
              <a:t>3</a:t>
            </a:fld>
            <a:endParaRPr lang="en-US" dirty="0" smtClean="0">
              <a:latin typeface="Helvetica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52400" y="1447800"/>
            <a:ext cx="8893039" cy="3633815"/>
            <a:chOff x="32624" y="4486791"/>
            <a:chExt cx="9263965" cy="3632480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 bwMode="auto">
            <a:xfrm>
              <a:off x="32624" y="4486791"/>
              <a:ext cx="9263965" cy="3632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3500" tIns="25400" rIns="63500" bIns="25400">
              <a:spAutoFit/>
            </a:bodyPr>
            <a:lstStyle/>
            <a:p>
              <a:pPr marL="342900" indent="-342900" eaLnBrk="0" fontAlgn="auto" hangingPunct="0">
                <a:spcBef>
                  <a:spcPct val="20000"/>
                </a:spcBef>
                <a:spcAft>
                  <a:spcPts val="0"/>
                </a:spcAft>
                <a:buSzPct val="100000"/>
                <a:buFont typeface="Arial" pitchFamily="34" charset="0"/>
                <a:buChar char="•"/>
                <a:defRPr/>
              </a:pPr>
              <a:r>
                <a:rPr lang="en-US" sz="3600" kern="0" dirty="0" smtClean="0"/>
                <a:t>R</a:t>
              </a:r>
              <a:r>
                <a:rPr lang="en-US" sz="3600" b="0" kern="0" dirty="0" smtClean="0">
                  <a:solidFill>
                    <a:schemeClr val="tx1"/>
                  </a:solidFill>
                </a:rPr>
                <a:t>edesign </a:t>
              </a:r>
              <a:r>
                <a:rPr lang="en-US" sz="3600" kern="0" dirty="0" smtClean="0"/>
                <a:t>algorithms</a:t>
              </a:r>
              <a:r>
                <a:rPr lang="en-US" sz="3600" b="0" kern="0" dirty="0" smtClean="0">
                  <a:solidFill>
                    <a:schemeClr val="tx1"/>
                  </a:solidFill>
                </a:rPr>
                <a:t> to </a:t>
              </a:r>
              <a:r>
                <a:rPr lang="en-US" sz="3600" b="0" i="1" kern="0" dirty="0" smtClean="0">
                  <a:solidFill>
                    <a:schemeClr val="tx1"/>
                  </a:solidFill>
                </a:rPr>
                <a:t>avoid </a:t>
              </a:r>
              <a:r>
                <a:rPr lang="en-US" sz="3600" b="0" kern="0" dirty="0" smtClean="0">
                  <a:solidFill>
                    <a:schemeClr val="tx1"/>
                  </a:solidFill>
                </a:rPr>
                <a:t>communication</a:t>
              </a:r>
              <a:endParaRPr lang="en-US" sz="3600" b="0" kern="0" dirty="0">
                <a:solidFill>
                  <a:schemeClr val="tx1"/>
                </a:solidFill>
              </a:endParaRPr>
            </a:p>
            <a:p>
              <a:pPr marL="800100" lvl="1" indent="-342900" eaLnBrk="0" fontAlgn="auto" hangingPunct="0">
                <a:spcBef>
                  <a:spcPct val="20000"/>
                </a:spcBef>
                <a:spcAft>
                  <a:spcPts val="0"/>
                </a:spcAft>
                <a:buSzPct val="100000"/>
                <a:buFontTx/>
                <a:buChar char="•"/>
                <a:defRPr/>
              </a:pPr>
              <a:r>
                <a:rPr lang="en-US" sz="3200" b="0" kern="0" dirty="0">
                  <a:solidFill>
                    <a:schemeClr val="tx1"/>
                  </a:solidFill>
                </a:rPr>
                <a:t>Between all memory hierarchy levels </a:t>
              </a:r>
            </a:p>
            <a:p>
              <a:pPr marL="1257300" lvl="2" indent="-342900" eaLnBrk="0" fontAlgn="auto" hangingPunct="0">
                <a:spcBef>
                  <a:spcPct val="20000"/>
                </a:spcBef>
                <a:spcAft>
                  <a:spcPts val="0"/>
                </a:spcAft>
                <a:buSzPct val="100000"/>
                <a:buFontTx/>
                <a:buChar char="•"/>
                <a:defRPr/>
              </a:pPr>
              <a:r>
                <a:rPr lang="en-US" sz="3200" b="0" kern="0" dirty="0">
                  <a:solidFill>
                    <a:schemeClr val="tx1"/>
                  </a:solidFill>
                </a:rPr>
                <a:t>L1         L2         DRAM          network,  </a:t>
              </a:r>
              <a:r>
                <a:rPr lang="en-US" sz="3200" b="0" kern="0" dirty="0" err="1">
                  <a:solidFill>
                    <a:schemeClr val="tx1"/>
                  </a:solidFill>
                </a:rPr>
                <a:t>etc</a:t>
              </a:r>
              <a:r>
                <a:rPr lang="en-US" sz="3200" b="0" kern="0" dirty="0">
                  <a:solidFill>
                    <a:schemeClr val="tx1"/>
                  </a:solidFill>
                </a:rPr>
                <a:t> </a:t>
              </a:r>
              <a:endParaRPr lang="en-US" sz="3200" b="0" kern="0" dirty="0" smtClean="0">
                <a:solidFill>
                  <a:schemeClr val="tx1"/>
                </a:solidFill>
              </a:endParaRPr>
            </a:p>
            <a:p>
              <a:pPr marL="342900" indent="-342900" eaLnBrk="0" hangingPunct="0">
                <a:spcBef>
                  <a:spcPct val="20000"/>
                </a:spcBef>
                <a:buSzPct val="100000"/>
                <a:buFontTx/>
                <a:buChar char="•"/>
                <a:defRPr/>
              </a:pPr>
              <a:r>
                <a:rPr lang="en-US" sz="3600" kern="0" dirty="0" smtClean="0"/>
                <a:t>Attain lower bounds if possible</a:t>
              </a:r>
              <a:endParaRPr lang="en-US" sz="3600" kern="0" dirty="0"/>
            </a:p>
            <a:p>
              <a:pPr marL="800100" lvl="1" indent="-342900" eaLnBrk="0" hangingPunct="0">
                <a:spcBef>
                  <a:spcPct val="20000"/>
                </a:spcBef>
                <a:buSzPct val="100000"/>
                <a:buFontTx/>
                <a:buChar char="•"/>
                <a:defRPr/>
              </a:pPr>
              <a:r>
                <a:rPr lang="en-US" sz="3200" kern="0" dirty="0" smtClean="0"/>
                <a:t>Current algorithms often far from lower bounds</a:t>
              </a:r>
            </a:p>
            <a:p>
              <a:pPr marL="800100" lvl="1" indent="-342900" eaLnBrk="0" hangingPunct="0">
                <a:spcBef>
                  <a:spcPct val="20000"/>
                </a:spcBef>
                <a:buSzPct val="100000"/>
                <a:buFontTx/>
                <a:buChar char="•"/>
                <a:defRPr/>
              </a:pPr>
              <a:r>
                <a:rPr lang="en-US" sz="3200" kern="0" dirty="0"/>
                <a:t>L</a:t>
              </a:r>
              <a:r>
                <a:rPr lang="en-US" sz="3200" kern="0" dirty="0" smtClean="0"/>
                <a:t>arge</a:t>
              </a:r>
              <a:r>
                <a:rPr lang="en-US" sz="3200" b="0" kern="0" dirty="0" smtClean="0">
                  <a:solidFill>
                    <a:schemeClr val="tx1"/>
                  </a:solidFill>
                </a:rPr>
                <a:t> </a:t>
              </a:r>
              <a:r>
                <a:rPr lang="en-US" sz="3200" b="0" kern="0" dirty="0">
                  <a:solidFill>
                    <a:schemeClr val="tx1"/>
                  </a:solidFill>
                </a:rPr>
                <a:t>speedups </a:t>
              </a:r>
              <a:r>
                <a:rPr lang="en-US" sz="3200" b="0" kern="0" dirty="0" smtClean="0">
                  <a:solidFill>
                    <a:schemeClr val="tx1"/>
                  </a:solidFill>
                </a:rPr>
                <a:t>and energy savings possible </a:t>
              </a:r>
            </a:p>
          </p:txBody>
        </p:sp>
        <p:cxnSp>
          <p:nvCxnSpPr>
            <p:cNvPr id="18465" name="Straight Arrow Connector 10"/>
            <p:cNvCxnSpPr>
              <a:cxnSpLocks noChangeShapeType="1"/>
            </p:cNvCxnSpPr>
            <p:nvPr/>
          </p:nvCxnSpPr>
          <p:spPr bwMode="auto">
            <a:xfrm>
              <a:off x="1937703" y="6008644"/>
              <a:ext cx="430212" cy="158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8466" name="Straight Arrow Connector 11"/>
            <p:cNvCxnSpPr>
              <a:cxnSpLocks noChangeShapeType="1"/>
            </p:cNvCxnSpPr>
            <p:nvPr/>
          </p:nvCxnSpPr>
          <p:spPr bwMode="auto">
            <a:xfrm>
              <a:off x="3253812" y="6008643"/>
              <a:ext cx="430213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8467" name="Straight Arrow Connector 11"/>
            <p:cNvCxnSpPr>
              <a:cxnSpLocks noChangeShapeType="1"/>
            </p:cNvCxnSpPr>
            <p:nvPr/>
          </p:nvCxnSpPr>
          <p:spPr bwMode="auto">
            <a:xfrm>
              <a:off x="5238270" y="6008644"/>
              <a:ext cx="430212" cy="158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</p:grpSp>
      <p:cxnSp>
        <p:nvCxnSpPr>
          <p:cNvPr id="16" name="Straight Connector 15"/>
          <p:cNvCxnSpPr/>
          <p:nvPr/>
        </p:nvCxnSpPr>
        <p:spPr>
          <a:xfrm>
            <a:off x="381000" y="6858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22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CARMA Performance: Distributed Memory</a:t>
            </a:r>
            <a:endParaRPr lang="en-US" sz="3600" dirty="0"/>
          </a:p>
        </p:txBody>
      </p:sp>
      <p:grpSp>
        <p:nvGrpSpPr>
          <p:cNvPr id="6" name="Group 5"/>
          <p:cNvGrpSpPr/>
          <p:nvPr/>
        </p:nvGrpSpPr>
        <p:grpSpPr>
          <a:xfrm>
            <a:off x="990600" y="1524000"/>
            <a:ext cx="7294568" cy="5181600"/>
            <a:chOff x="1437228" y="1208671"/>
            <a:chExt cx="7294568" cy="5181600"/>
          </a:xfrm>
        </p:grpSpPr>
        <p:pic>
          <p:nvPicPr>
            <p:cNvPr id="4" name="Picture 3" descr="hopper_inner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7228" y="1676400"/>
              <a:ext cx="6285162" cy="471387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437228" y="1208671"/>
              <a:ext cx="6269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Inner Product: m = n = 192; k = 6,291,456</a:t>
              </a:r>
              <a:endParaRPr lang="en-US" sz="20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29716" y="3972560"/>
              <a:ext cx="1402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337CCA"/>
                  </a:solidFill>
                </a:rPr>
                <a:t>ScaLAPACK</a:t>
              </a:r>
              <a:endParaRPr lang="en-US" dirty="0">
                <a:solidFill>
                  <a:srgbClr val="337CCA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29716" y="2227915"/>
              <a:ext cx="1402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DD0000"/>
                  </a:solidFill>
                </a:rPr>
                <a:t>CARMA</a:t>
              </a:r>
              <a:endParaRPr lang="en-US" dirty="0">
                <a:solidFill>
                  <a:srgbClr val="DD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29716" y="1902013"/>
              <a:ext cx="1402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6531AD"/>
                  </a:solidFill>
                </a:rPr>
                <a:t>Peak</a:t>
              </a:r>
              <a:endParaRPr lang="en-US" dirty="0">
                <a:solidFill>
                  <a:srgbClr val="6531AD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395825" y="5527525"/>
              <a:ext cx="623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(log)</a:t>
              </a:r>
              <a:endParaRPr 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65835" y="1619094"/>
              <a:ext cx="623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(log)</a:t>
              </a:r>
              <a:endParaRPr lang="en-US" sz="16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0" y="6955896"/>
            <a:ext cx="9144000" cy="283104"/>
          </a:xfrm>
          <a:prstGeom prst="rect">
            <a:avLst/>
          </a:prstGeom>
          <a:solidFill>
            <a:srgbClr val="1D1BB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               Preliminaries          Lower Bounds          CARMA          </a:t>
            </a:r>
            <a:r>
              <a:rPr lang="en-US" sz="1400" dirty="0" smtClean="0">
                <a:solidFill>
                  <a:srgbClr val="FFFF00"/>
                </a:solidFill>
              </a:rPr>
              <a:t>Benchmarking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      Future Work          Conclusion                   </a:t>
            </a:r>
            <a:fld id="{A7FE326B-22AB-7A42-A572-5A54B53EBA26}" type="slidenum">
              <a:rPr lang="en-US" sz="1200" smtClean="0">
                <a:solidFill>
                  <a:schemeClr val="bg1"/>
                </a:solidFill>
              </a:rPr>
              <a:t>30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33400" y="7620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Cray XE6 (Hopper), each node 2 x 12 core, 4 x NUMA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681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CARMA Performance: Shared Memo</a:t>
            </a:r>
            <a:r>
              <a:rPr lang="en-US" sz="3600" dirty="0" smtClean="0"/>
              <a:t>ry</a:t>
            </a:r>
            <a:endParaRPr 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1066800" y="1594947"/>
            <a:ext cx="7660588" cy="5110653"/>
            <a:chOff x="1437228" y="1317597"/>
            <a:chExt cx="7660588" cy="5110653"/>
          </a:xfrm>
        </p:grpSpPr>
        <p:pic>
          <p:nvPicPr>
            <p:cNvPr id="4" name="Picture 3" descr="emerald_squar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7228" y="1717405"/>
              <a:ext cx="6276588" cy="471084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437228" y="1317597"/>
              <a:ext cx="6269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Square: m = k = n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41260" y="4041830"/>
              <a:ext cx="150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7CCA"/>
                  </a:solidFill>
                </a:rPr>
                <a:t>MKL (double)</a:t>
              </a:r>
              <a:endParaRPr lang="en-US" dirty="0">
                <a:solidFill>
                  <a:srgbClr val="337CCA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42444" y="3832621"/>
              <a:ext cx="1755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DD0000"/>
                  </a:solidFill>
                </a:rPr>
                <a:t>CARMA (double)</a:t>
              </a:r>
              <a:endParaRPr lang="en-US" dirty="0">
                <a:solidFill>
                  <a:srgbClr val="DD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41261" y="2346999"/>
              <a:ext cx="150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7CCA"/>
                  </a:solidFill>
                </a:rPr>
                <a:t>MKL (single)</a:t>
              </a:r>
              <a:endParaRPr lang="en-US" dirty="0">
                <a:solidFill>
                  <a:srgbClr val="337CCA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42444" y="2126204"/>
              <a:ext cx="1674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DD0000"/>
                  </a:solidFill>
                </a:rPr>
                <a:t>CARMA (single)</a:t>
              </a:r>
              <a:endParaRPr lang="en-US" dirty="0">
                <a:solidFill>
                  <a:srgbClr val="DD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9584" y="1714418"/>
              <a:ext cx="1478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6531AD"/>
                  </a:solidFill>
                </a:rPr>
                <a:t>Peak (single)</a:t>
              </a:r>
              <a:endParaRPr lang="en-US" dirty="0">
                <a:solidFill>
                  <a:srgbClr val="6531AD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79584" y="3606398"/>
              <a:ext cx="1478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6531AD"/>
                  </a:solidFill>
                </a:rPr>
                <a:t>Peak (double)</a:t>
              </a:r>
              <a:endParaRPr lang="en-US" dirty="0">
                <a:solidFill>
                  <a:srgbClr val="6531AD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11160" y="5636380"/>
              <a:ext cx="623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(log)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62667" y="1570714"/>
              <a:ext cx="793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(linear)</a:t>
              </a:r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0" y="6955896"/>
            <a:ext cx="9144000" cy="283104"/>
          </a:xfrm>
          <a:prstGeom prst="rect">
            <a:avLst/>
          </a:prstGeom>
          <a:solidFill>
            <a:srgbClr val="1D1BB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               Preliminaries          Lower Bounds          CARMA          </a:t>
            </a:r>
            <a:r>
              <a:rPr lang="en-US" sz="1400" dirty="0" smtClean="0">
                <a:solidFill>
                  <a:srgbClr val="FFFF00"/>
                </a:solidFill>
              </a:rPr>
              <a:t>Benchmarking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      Future Work          Conclusion                   </a:t>
            </a:r>
            <a:fld id="{A7FE326B-22AB-7A42-A572-5A54B53EBA26}" type="slidenum">
              <a:rPr lang="en-US" sz="1200" smtClean="0">
                <a:solidFill>
                  <a:schemeClr val="bg1"/>
                </a:solidFill>
              </a:rPr>
              <a:t>31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09600" y="6858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Intel Emerald: 4 Intel Xeon X7560 x 8 cores, 4 x NUMA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5111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CARMA Performance: Shared Memory</a:t>
            </a:r>
            <a:endParaRPr lang="en-US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990600" y="1600232"/>
            <a:ext cx="7602863" cy="5105368"/>
            <a:chOff x="1437228" y="1317597"/>
            <a:chExt cx="7602863" cy="5105368"/>
          </a:xfrm>
        </p:grpSpPr>
        <p:pic>
          <p:nvPicPr>
            <p:cNvPr id="3" name="Picture 2" descr="emerald_inner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7228" y="1717407"/>
              <a:ext cx="6269544" cy="470555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437228" y="1317597"/>
              <a:ext cx="6269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Inner Product: m = n = 64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83535" y="5288690"/>
              <a:ext cx="150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7CCA"/>
                  </a:solidFill>
                </a:rPr>
                <a:t>MKL (double)</a:t>
              </a:r>
              <a:endParaRPr lang="en-US" dirty="0">
                <a:solidFill>
                  <a:srgbClr val="337CCA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84719" y="3855711"/>
              <a:ext cx="1755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DD0000"/>
                  </a:solidFill>
                </a:rPr>
                <a:t>CARMA (double)</a:t>
              </a:r>
              <a:endParaRPr lang="en-US" dirty="0">
                <a:solidFill>
                  <a:srgbClr val="DD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83536" y="5071619"/>
              <a:ext cx="150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7CCA"/>
                  </a:solidFill>
                </a:rPr>
                <a:t>MKL (single)</a:t>
              </a:r>
              <a:endParaRPr lang="en-US" dirty="0">
                <a:solidFill>
                  <a:srgbClr val="337CCA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84719" y="2195474"/>
              <a:ext cx="1674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DD0000"/>
                  </a:solidFill>
                </a:rPr>
                <a:t>CARMA (single)</a:t>
              </a:r>
              <a:endParaRPr lang="en-US" dirty="0">
                <a:solidFill>
                  <a:srgbClr val="DD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74875" y="5612190"/>
              <a:ext cx="623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(log)</a:t>
              </a:r>
              <a:endParaRPr 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90097" y="1558619"/>
              <a:ext cx="793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(linear)</a:t>
              </a:r>
              <a:endParaRPr lang="en-US" sz="1600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6955896"/>
            <a:ext cx="9144000" cy="283104"/>
          </a:xfrm>
          <a:prstGeom prst="rect">
            <a:avLst/>
          </a:prstGeom>
          <a:solidFill>
            <a:srgbClr val="1D1BB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               Preliminaries          Lower Bounds          CARMA          </a:t>
            </a:r>
            <a:r>
              <a:rPr lang="en-US" sz="1400" dirty="0" smtClean="0">
                <a:solidFill>
                  <a:srgbClr val="FFFF00"/>
                </a:solidFill>
              </a:rPr>
              <a:t>Benchmarking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      Future Work          Conclusion                   </a:t>
            </a:r>
            <a:fld id="{A7FE326B-22AB-7A42-A572-5A54B53EBA26}" type="slidenum">
              <a:rPr lang="en-US" sz="1200" smtClean="0">
                <a:solidFill>
                  <a:schemeClr val="bg1"/>
                </a:solidFill>
              </a:rPr>
              <a:t>32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09600" y="6858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Intel Emerald: 4 Intel Xeon X7560 x 8 cores, 4 x NUMA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379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ingle Node Communication I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25" y="1730437"/>
            <a:ext cx="6190333" cy="46173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7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is CARMA Faster in Shared Memory?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076" y="1051174"/>
            <a:ext cx="43484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L3 Cache Misses</a:t>
            </a:r>
          </a:p>
          <a:p>
            <a:pPr algn="ctr"/>
            <a:r>
              <a:rPr lang="en-US" sz="1400" b="1" dirty="0" smtClean="0"/>
              <a:t>Shared Memory Inner Product (</a:t>
            </a:r>
            <a:r>
              <a:rPr lang="en-US" sz="1400" b="1" dirty="0"/>
              <a:t>m = n = </a:t>
            </a:r>
            <a:r>
              <a:rPr lang="en-US" sz="1400" b="1" dirty="0" smtClean="0"/>
              <a:t>64; </a:t>
            </a:r>
            <a:r>
              <a:rPr lang="en-US" sz="1400" b="1" dirty="0"/>
              <a:t>k = </a:t>
            </a:r>
            <a:r>
              <a:rPr lang="en-US" sz="1400" b="1" dirty="0" smtClean="0"/>
              <a:t>524,288)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62493" y="4436151"/>
            <a:ext cx="10945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2E76CA"/>
                </a:solidFill>
              </a:rPr>
              <a:t>97% Fewer Misses</a:t>
            </a:r>
            <a:endParaRPr lang="en-US" sz="1600" dirty="0">
              <a:solidFill>
                <a:srgbClr val="2E76CA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6808" y="4437243"/>
            <a:ext cx="10945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2E76CA"/>
                </a:solidFill>
              </a:rPr>
              <a:t>86% Fewer Misses</a:t>
            </a:r>
            <a:endParaRPr lang="en-US" sz="1600" dirty="0">
              <a:solidFill>
                <a:srgbClr val="2E76CA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1802" y="1643284"/>
            <a:ext cx="793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(linear)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0" y="6955896"/>
            <a:ext cx="9144000" cy="283104"/>
          </a:xfrm>
          <a:prstGeom prst="rect">
            <a:avLst/>
          </a:prstGeom>
          <a:solidFill>
            <a:srgbClr val="1D1BB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               Preliminaries          Lower Bounds          CARMA          </a:t>
            </a:r>
            <a:r>
              <a:rPr lang="en-US" sz="1400" dirty="0" smtClean="0">
                <a:solidFill>
                  <a:srgbClr val="FFFF00"/>
                </a:solidFill>
              </a:rPr>
              <a:t>Benchmarking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      Future Work          Conclusion                   </a:t>
            </a:r>
            <a:fld id="{A7FE326B-22AB-7A42-A572-5A54B53EBA26}" type="slidenum">
              <a:rPr lang="en-US" sz="1200" smtClean="0">
                <a:solidFill>
                  <a:schemeClr val="bg1"/>
                </a:solidFill>
              </a:rPr>
              <a:t>33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238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Review, extend communication lower bounds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Direct Linear Algebra Algorithms</a:t>
            </a:r>
          </a:p>
          <a:p>
            <a:pPr lvl="1"/>
            <a:r>
              <a:rPr lang="en-US" dirty="0" err="1" smtClean="0">
                <a:solidFill>
                  <a:srgbClr val="7F7F7F"/>
                </a:solidFill>
              </a:rPr>
              <a:t>Matmul</a:t>
            </a:r>
            <a:r>
              <a:rPr lang="en-US" dirty="0">
                <a:solidFill>
                  <a:srgbClr val="7F7F7F"/>
                </a:solidFill>
              </a:rPr>
              <a:t> </a:t>
            </a:r>
          </a:p>
          <a:p>
            <a:pPr lvl="2"/>
            <a:r>
              <a:rPr lang="en-US" sz="3100" dirty="0" smtClean="0">
                <a:solidFill>
                  <a:srgbClr val="7F7F7F"/>
                </a:solidFill>
              </a:rPr>
              <a:t>classical &amp; </a:t>
            </a:r>
            <a:r>
              <a:rPr lang="en-US" sz="3100" dirty="0" err="1" smtClean="0">
                <a:solidFill>
                  <a:srgbClr val="7F7F7F"/>
                </a:solidFill>
              </a:rPr>
              <a:t>Strassen</a:t>
            </a:r>
            <a:r>
              <a:rPr lang="en-US" sz="3100" dirty="0" smtClean="0">
                <a:solidFill>
                  <a:srgbClr val="7F7F7F"/>
                </a:solidFill>
              </a:rPr>
              <a:t>-like, heterogeneous, tensors, oblivious</a:t>
            </a:r>
          </a:p>
          <a:p>
            <a:pPr lvl="1"/>
            <a:r>
              <a:rPr lang="en-US" dirty="0" smtClean="0"/>
              <a:t> LU &amp; QR (tournament pivoting)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Sparse matrices</a:t>
            </a:r>
          </a:p>
          <a:p>
            <a:pPr lvl="1"/>
            <a:r>
              <a:rPr lang="en-US" dirty="0" err="1" smtClean="0">
                <a:solidFill>
                  <a:srgbClr val="7F7F7F"/>
                </a:solidFill>
              </a:rPr>
              <a:t>Eigenproblems</a:t>
            </a:r>
            <a:r>
              <a:rPr lang="en-US" dirty="0" smtClean="0">
                <a:solidFill>
                  <a:srgbClr val="7F7F7F"/>
                </a:solidFill>
              </a:rPr>
              <a:t> (symmetric and </a:t>
            </a:r>
            <a:r>
              <a:rPr lang="en-US" dirty="0" err="1" smtClean="0">
                <a:solidFill>
                  <a:srgbClr val="7F7F7F"/>
                </a:solidFill>
              </a:rPr>
              <a:t>nonsymmetric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Iterative Linear Algebra</a:t>
            </a:r>
          </a:p>
          <a:p>
            <a:pPr lvl="1"/>
            <a:r>
              <a:rPr lang="en-US" dirty="0" err="1" smtClean="0">
                <a:solidFill>
                  <a:srgbClr val="7F7F7F"/>
                </a:solidFill>
              </a:rPr>
              <a:t>Autotuning</a:t>
            </a:r>
            <a:r>
              <a:rPr lang="en-US" dirty="0" smtClean="0">
                <a:solidFill>
                  <a:srgbClr val="7F7F7F"/>
                </a:solidFill>
              </a:rPr>
              <a:t> Sparse-Matrix-Vector-Multiply (</a:t>
            </a:r>
            <a:r>
              <a:rPr lang="en-US" dirty="0" err="1" smtClean="0">
                <a:solidFill>
                  <a:srgbClr val="7F7F7F"/>
                </a:solidFill>
              </a:rPr>
              <a:t>SpMV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Reorganizing </a:t>
            </a:r>
            <a:r>
              <a:rPr lang="en-US" dirty="0" err="1" smtClean="0">
                <a:solidFill>
                  <a:srgbClr val="7F7F7F"/>
                </a:solidFill>
              </a:rPr>
              <a:t>Krylov</a:t>
            </a:r>
            <a:r>
              <a:rPr lang="en-US" dirty="0" smtClean="0">
                <a:solidFill>
                  <a:srgbClr val="7F7F7F"/>
                </a:solidFill>
              </a:rPr>
              <a:t> methods – Conjugate Gradients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Stability challenges and approaches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What is a “sparse matrix”?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Floating-point reproducibility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Despite </a:t>
            </a:r>
            <a:r>
              <a:rPr lang="en-US" dirty="0" err="1" smtClean="0">
                <a:solidFill>
                  <a:srgbClr val="7F7F7F"/>
                </a:solidFill>
              </a:rPr>
              <a:t>nondeterminism</a:t>
            </a:r>
            <a:r>
              <a:rPr lang="en-US" dirty="0" smtClean="0">
                <a:solidFill>
                  <a:srgbClr val="7F7F7F"/>
                </a:solidFill>
              </a:rPr>
              <a:t>/</a:t>
            </a:r>
            <a:r>
              <a:rPr lang="en-US" dirty="0" err="1" smtClean="0">
                <a:solidFill>
                  <a:srgbClr val="7F7F7F"/>
                </a:solidFill>
              </a:rPr>
              <a:t>nonassociativity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19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One-sided Factorizations (LU, QR), so far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810000" cy="194786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r>
              <a:rPr lang="en-US" sz="2200" b="1">
                <a:latin typeface="Calibri" charset="0"/>
              </a:rPr>
              <a:t>Classical Approach</a:t>
            </a:r>
          </a:p>
          <a:p>
            <a:pPr>
              <a:buFontTx/>
              <a:buNone/>
            </a:pPr>
            <a:r>
              <a:rPr lang="en-US" sz="2200" b="1">
                <a:latin typeface="Calibri" charset="0"/>
              </a:rPr>
              <a:t>    for  i=1 to n</a:t>
            </a:r>
          </a:p>
          <a:p>
            <a:pPr>
              <a:buFontTx/>
              <a:buNone/>
            </a:pPr>
            <a:r>
              <a:rPr lang="en-US" sz="2200" b="1">
                <a:latin typeface="Calibri" charset="0"/>
              </a:rPr>
              <a:t>        update column i</a:t>
            </a:r>
          </a:p>
          <a:p>
            <a:pPr>
              <a:buFontTx/>
              <a:buNone/>
            </a:pPr>
            <a:r>
              <a:rPr lang="en-US" sz="2200" b="1">
                <a:latin typeface="Calibri" charset="0"/>
              </a:rPr>
              <a:t>        update trailing  matrix</a:t>
            </a:r>
          </a:p>
          <a:p>
            <a:r>
              <a:rPr lang="en-US" sz="2200" b="1">
                <a:latin typeface="Calibri" charset="0"/>
              </a:rPr>
              <a:t>#words_moved = O(n</a:t>
            </a:r>
            <a:r>
              <a:rPr lang="en-US" sz="2200" b="1" baseline="30000">
                <a:latin typeface="Calibri" charset="0"/>
              </a:rPr>
              <a:t>3</a:t>
            </a:r>
            <a:r>
              <a:rPr lang="en-US" sz="2200" b="1">
                <a:latin typeface="Calibri" charset="0"/>
              </a:rPr>
              <a:t>)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fld id="{DCA5DB56-7CFC-5B48-BC17-2C28A8EA08D4}" type="slidenum">
              <a:rPr lang="en-US" sz="1400" b="0">
                <a:solidFill>
                  <a:srgbClr val="898989"/>
                </a:solidFill>
                <a:latin typeface="Calibri" charset="0"/>
              </a:rPr>
              <a:pPr algn="ctr"/>
              <a:t>35</a:t>
            </a:fld>
            <a:endParaRPr lang="en-US" sz="1400" b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0" y="1219200"/>
            <a:ext cx="39624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Blocked Approach (LAPACK)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    for  i=1 to n</a:t>
            </a:r>
            <a:r>
              <a:rPr lang="en-US" sz="2200">
                <a:solidFill>
                  <a:srgbClr val="0824F2"/>
                </a:solidFill>
                <a:latin typeface="Calibri" charset="0"/>
              </a:rPr>
              <a:t>/b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        update </a:t>
            </a:r>
            <a:r>
              <a:rPr lang="en-US" sz="2200">
                <a:solidFill>
                  <a:srgbClr val="0824F2"/>
                </a:solidFill>
                <a:latin typeface="Calibri" charset="0"/>
              </a:rPr>
              <a:t>block</a:t>
            </a:r>
            <a:r>
              <a:rPr lang="en-US" sz="220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2200">
                <a:solidFill>
                  <a:srgbClr val="0824F2"/>
                </a:solidFill>
                <a:latin typeface="Calibri" charset="0"/>
              </a:rPr>
              <a:t>i of b columns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        update trailing  matrix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#words moved = O(n</a:t>
            </a:r>
            <a:r>
              <a:rPr lang="en-US" sz="2200" baseline="30000">
                <a:solidFill>
                  <a:schemeClr val="tx1"/>
                </a:solidFill>
                <a:latin typeface="Calibri" charset="0"/>
              </a:rPr>
              <a:t>3</a:t>
            </a:r>
            <a:r>
              <a:rPr lang="en-US" sz="2200">
                <a:solidFill>
                  <a:schemeClr val="tx1"/>
                </a:solidFill>
                <a:latin typeface="Calibri" charset="0"/>
              </a:rPr>
              <a:t>/M</a:t>
            </a:r>
            <a:r>
              <a:rPr lang="en-US" sz="2200" baseline="30000">
                <a:solidFill>
                  <a:srgbClr val="FF0000"/>
                </a:solidFill>
                <a:latin typeface="Calibri" charset="0"/>
              </a:rPr>
              <a:t>1/3</a:t>
            </a:r>
            <a:r>
              <a:rPr lang="en-US" sz="2200">
                <a:solidFill>
                  <a:schemeClr val="tx1"/>
                </a:solidFill>
                <a:latin typeface="Calibri" charset="0"/>
              </a:rPr>
              <a:t>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581400"/>
            <a:ext cx="44196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Recursive Approach </a:t>
            </a:r>
          </a:p>
          <a:p>
            <a:pPr eaLnBrk="1" hangingPunct="1">
              <a:spcBef>
                <a:spcPct val="20000"/>
              </a:spcBef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      func factor(A)</a:t>
            </a:r>
          </a:p>
          <a:p>
            <a:pPr eaLnBrk="1" hangingPunct="1">
              <a:spcBef>
                <a:spcPct val="20000"/>
              </a:spcBef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           if A has 1 column,  update it else</a:t>
            </a:r>
          </a:p>
          <a:p>
            <a:pPr eaLnBrk="1" hangingPunct="1">
              <a:spcBef>
                <a:spcPct val="20000"/>
              </a:spcBef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               factor(left half of A)</a:t>
            </a:r>
          </a:p>
          <a:p>
            <a:pPr eaLnBrk="1" hangingPunct="1">
              <a:spcBef>
                <a:spcPct val="20000"/>
              </a:spcBef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               update right half of A</a:t>
            </a:r>
          </a:p>
          <a:p>
            <a:pPr eaLnBrk="1" hangingPunct="1">
              <a:spcBef>
                <a:spcPct val="20000"/>
              </a:spcBef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               factor(right half of A)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200">
                <a:solidFill>
                  <a:schemeClr val="tx1"/>
                </a:solidFill>
                <a:latin typeface="Calibri" charset="0"/>
              </a:rPr>
              <a:t>#words moved = O(n</a:t>
            </a:r>
            <a:r>
              <a:rPr lang="en-US" sz="2200" baseline="30000">
                <a:solidFill>
                  <a:schemeClr val="tx1"/>
                </a:solidFill>
                <a:latin typeface="Calibri" charset="0"/>
              </a:rPr>
              <a:t>3</a:t>
            </a:r>
            <a:r>
              <a:rPr lang="en-US" sz="2200">
                <a:solidFill>
                  <a:schemeClr val="tx1"/>
                </a:solidFill>
                <a:latin typeface="Calibri" charset="0"/>
              </a:rPr>
              <a:t>/M</a:t>
            </a:r>
            <a:r>
              <a:rPr lang="en-US" sz="2200" baseline="30000">
                <a:solidFill>
                  <a:srgbClr val="FF0000"/>
                </a:solidFill>
                <a:latin typeface="Calibri" charset="0"/>
              </a:rPr>
              <a:t>1/2</a:t>
            </a:r>
            <a:r>
              <a:rPr lang="en-US" sz="2200">
                <a:solidFill>
                  <a:schemeClr val="tx1"/>
                </a:solidFill>
                <a:latin typeface="Calibri" charset="0"/>
              </a:rPr>
              <a:t>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34000" y="4191000"/>
            <a:ext cx="3810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  <a:defRPr/>
            </a:pPr>
            <a:r>
              <a:rPr lang="en-US" sz="2400" dirty="0" smtClean="0">
                <a:cs typeface="Arial" charset="0"/>
              </a:rPr>
              <a:t>   None of these approaches</a:t>
            </a:r>
          </a:p>
          <a:p>
            <a:pPr>
              <a:defRPr/>
            </a:pPr>
            <a:r>
              <a:rPr lang="en-US" sz="2400" dirty="0" smtClean="0">
                <a:cs typeface="Arial" charset="0"/>
              </a:rPr>
              <a:t>     minimizes #messages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400" dirty="0" smtClean="0">
                <a:cs typeface="Arial" charset="0"/>
              </a:rPr>
              <a:t>Parallel case: Partial Pivoting =&gt; n reductions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 smtClean="0">
                <a:cs typeface="Arial" charset="0"/>
              </a:rPr>
              <a:t>   Need another idea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69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686800" cy="5635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TSQR: An Architecture-Dependent Algorithm</a:t>
            </a:r>
          </a:p>
        </p:txBody>
      </p:sp>
      <p:grpSp>
        <p:nvGrpSpPr>
          <p:cNvPr id="2" name="Group 146"/>
          <p:cNvGrpSpPr>
            <a:grpSpLocks/>
          </p:cNvGrpSpPr>
          <p:nvPr/>
        </p:nvGrpSpPr>
        <p:grpSpPr bwMode="auto">
          <a:xfrm>
            <a:off x="381000" y="981075"/>
            <a:ext cx="6115050" cy="1331913"/>
            <a:chOff x="381000" y="1383430"/>
            <a:chExt cx="6115461" cy="1331377"/>
          </a:xfrm>
        </p:grpSpPr>
        <p:sp>
          <p:nvSpPr>
            <p:cNvPr id="30779" name="Text Box 11"/>
            <p:cNvSpPr txBox="1">
              <a:spLocks noChangeArrowheads="1"/>
            </p:cNvSpPr>
            <p:nvPr/>
          </p:nvSpPr>
          <p:spPr bwMode="auto">
            <a:xfrm>
              <a:off x="1879599" y="1800225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i="1">
                  <a:solidFill>
                    <a:schemeClr val="tx1"/>
                  </a:solidFill>
                  <a:latin typeface="Calibri" pitchFamily="34" charset="0"/>
                </a:rPr>
                <a:t>W</a:t>
              </a:r>
              <a:r>
                <a:rPr lang="en-US">
                  <a:solidFill>
                    <a:schemeClr val="tx1"/>
                  </a:solidFill>
                  <a:latin typeface="Calibri" pitchFamily="34" charset="0"/>
                </a:rPr>
                <a:t> = </a:t>
              </a:r>
            </a:p>
          </p:txBody>
        </p:sp>
        <p:sp>
          <p:nvSpPr>
            <p:cNvPr id="30780" name="Text Box 12"/>
            <p:cNvSpPr txBox="1">
              <a:spLocks noChangeArrowheads="1"/>
            </p:cNvSpPr>
            <p:nvPr/>
          </p:nvSpPr>
          <p:spPr bwMode="auto">
            <a:xfrm>
              <a:off x="2473324" y="1391368"/>
              <a:ext cx="503664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>
                  <a:solidFill>
                    <a:schemeClr val="tx1"/>
                  </a:solidFill>
                  <a:latin typeface="Calibri" pitchFamily="34" charset="0"/>
                </a:rPr>
                <a:t>W</a:t>
              </a:r>
              <a:r>
                <a:rPr lang="en-US" i="1" baseline="-25000">
                  <a:solidFill>
                    <a:schemeClr val="tx1"/>
                  </a:solidFill>
                  <a:latin typeface="Calibri" pitchFamily="34" charset="0"/>
                </a:rPr>
                <a:t>0</a:t>
              </a:r>
            </a:p>
            <a:p>
              <a:pPr eaLnBrk="0" hangingPunct="0"/>
              <a:r>
                <a:rPr lang="en-US" i="1">
                  <a:solidFill>
                    <a:schemeClr val="tx1"/>
                  </a:solidFill>
                  <a:latin typeface="Calibri" pitchFamily="34" charset="0"/>
                </a:rPr>
                <a:t>W</a:t>
              </a:r>
              <a:r>
                <a:rPr lang="en-US" i="1" baseline="-25000">
                  <a:solidFill>
                    <a:schemeClr val="tx1"/>
                  </a:solidFill>
                  <a:latin typeface="Calibri" pitchFamily="34" charset="0"/>
                </a:rPr>
                <a:t>1</a:t>
              </a:r>
            </a:p>
            <a:p>
              <a:pPr eaLnBrk="0" hangingPunct="0"/>
              <a:r>
                <a:rPr lang="en-US" i="1">
                  <a:solidFill>
                    <a:schemeClr val="tx1"/>
                  </a:solidFill>
                  <a:latin typeface="Calibri" pitchFamily="34" charset="0"/>
                </a:rPr>
                <a:t>W</a:t>
              </a:r>
              <a:r>
                <a:rPr lang="en-US" i="1" baseline="-25000">
                  <a:solidFill>
                    <a:schemeClr val="tx1"/>
                  </a:solidFill>
                  <a:latin typeface="Calibri" pitchFamily="34" charset="0"/>
                </a:rPr>
                <a:t>2</a:t>
              </a:r>
            </a:p>
            <a:p>
              <a:pPr eaLnBrk="0" hangingPunct="0"/>
              <a:r>
                <a:rPr lang="en-US" i="1">
                  <a:solidFill>
                    <a:schemeClr val="tx1"/>
                  </a:solidFill>
                  <a:latin typeface="Calibri" pitchFamily="34" charset="0"/>
                </a:rPr>
                <a:t>W</a:t>
              </a:r>
              <a:r>
                <a:rPr lang="en-US" i="1" baseline="-25000">
                  <a:solidFill>
                    <a:schemeClr val="tx1"/>
                  </a:solidFill>
                  <a:latin typeface="Calibri" pitchFamily="34" charset="0"/>
                </a:rPr>
                <a:t>3</a:t>
              </a: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2412999" y="1495425"/>
              <a:ext cx="76200" cy="1066800"/>
              <a:chOff x="960" y="2880"/>
              <a:chExt cx="48" cy="672"/>
            </a:xfrm>
          </p:grpSpPr>
          <p:sp>
            <p:nvSpPr>
              <p:cNvPr id="30801" name="Line 14"/>
              <p:cNvSpPr>
                <a:spLocks noChangeShapeType="1"/>
              </p:cNvSpPr>
              <p:nvPr/>
            </p:nvSpPr>
            <p:spPr bwMode="auto">
              <a:xfrm>
                <a:off x="960" y="2880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2" name="Line 15"/>
              <p:cNvSpPr>
                <a:spLocks noChangeShapeType="1"/>
              </p:cNvSpPr>
              <p:nvPr/>
            </p:nvSpPr>
            <p:spPr bwMode="auto">
              <a:xfrm>
                <a:off x="960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3" name="Line 16"/>
              <p:cNvSpPr>
                <a:spLocks noChangeShapeType="1"/>
              </p:cNvSpPr>
              <p:nvPr/>
            </p:nvSpPr>
            <p:spPr bwMode="auto">
              <a:xfrm>
                <a:off x="960" y="3552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 flipH="1">
              <a:off x="2946399" y="1495425"/>
              <a:ext cx="76200" cy="1066800"/>
              <a:chOff x="960" y="2880"/>
              <a:chExt cx="48" cy="672"/>
            </a:xfrm>
          </p:grpSpPr>
          <p:sp>
            <p:nvSpPr>
              <p:cNvPr id="30798" name="Line 18"/>
              <p:cNvSpPr>
                <a:spLocks noChangeShapeType="1"/>
              </p:cNvSpPr>
              <p:nvPr/>
            </p:nvSpPr>
            <p:spPr bwMode="auto">
              <a:xfrm>
                <a:off x="960" y="2880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9" name="Line 19"/>
              <p:cNvSpPr>
                <a:spLocks noChangeShapeType="1"/>
              </p:cNvSpPr>
              <p:nvPr/>
            </p:nvSpPr>
            <p:spPr bwMode="auto">
              <a:xfrm>
                <a:off x="960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0" name="Line 20"/>
              <p:cNvSpPr>
                <a:spLocks noChangeShapeType="1"/>
              </p:cNvSpPr>
              <p:nvPr/>
            </p:nvSpPr>
            <p:spPr bwMode="auto">
              <a:xfrm>
                <a:off x="960" y="3552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83" name="Line 29"/>
            <p:cNvSpPr>
              <a:spLocks noChangeShapeType="1"/>
            </p:cNvSpPr>
            <p:nvPr/>
          </p:nvSpPr>
          <p:spPr bwMode="auto">
            <a:xfrm>
              <a:off x="3174999" y="1647825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4" name="Line 30"/>
            <p:cNvSpPr>
              <a:spLocks noChangeShapeType="1"/>
            </p:cNvSpPr>
            <p:nvPr/>
          </p:nvSpPr>
          <p:spPr bwMode="auto">
            <a:xfrm>
              <a:off x="3174999" y="1876425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5" name="Line 31"/>
            <p:cNvSpPr>
              <a:spLocks noChangeShapeType="1"/>
            </p:cNvSpPr>
            <p:nvPr/>
          </p:nvSpPr>
          <p:spPr bwMode="auto">
            <a:xfrm>
              <a:off x="3174999" y="2181225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6" name="Line 32"/>
            <p:cNvSpPr>
              <a:spLocks noChangeShapeType="1"/>
            </p:cNvSpPr>
            <p:nvPr/>
          </p:nvSpPr>
          <p:spPr bwMode="auto">
            <a:xfrm>
              <a:off x="3174999" y="2409825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7" name="Text Box 33"/>
            <p:cNvSpPr txBox="1">
              <a:spLocks noChangeArrowheads="1"/>
            </p:cNvSpPr>
            <p:nvPr/>
          </p:nvSpPr>
          <p:spPr bwMode="auto">
            <a:xfrm>
              <a:off x="3632199" y="1383430"/>
              <a:ext cx="502061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>
                  <a:solidFill>
                    <a:schemeClr val="tx1"/>
                  </a:solidFill>
                  <a:latin typeface="Calibri" pitchFamily="34" charset="0"/>
                </a:rPr>
                <a:t>R</a:t>
              </a:r>
              <a:r>
                <a:rPr lang="en-US" i="1" baseline="-25000">
                  <a:solidFill>
                    <a:schemeClr val="tx1"/>
                  </a:solidFill>
                  <a:latin typeface="Calibri" pitchFamily="34" charset="0"/>
                </a:rPr>
                <a:t>00</a:t>
              </a:r>
            </a:p>
            <a:p>
              <a:pPr eaLnBrk="0" hangingPunct="0"/>
              <a:r>
                <a:rPr lang="en-US" i="1">
                  <a:solidFill>
                    <a:schemeClr val="tx1"/>
                  </a:solidFill>
                  <a:latin typeface="Calibri" pitchFamily="34" charset="0"/>
                </a:rPr>
                <a:t>R</a:t>
              </a:r>
              <a:r>
                <a:rPr lang="en-US" i="1" baseline="-25000">
                  <a:solidFill>
                    <a:schemeClr val="tx1"/>
                  </a:solidFill>
                  <a:latin typeface="Calibri" pitchFamily="34" charset="0"/>
                </a:rPr>
                <a:t>10</a:t>
              </a:r>
            </a:p>
            <a:p>
              <a:pPr eaLnBrk="0" hangingPunct="0"/>
              <a:r>
                <a:rPr lang="en-US" i="1">
                  <a:solidFill>
                    <a:schemeClr val="tx1"/>
                  </a:solidFill>
                  <a:latin typeface="Calibri" pitchFamily="34" charset="0"/>
                </a:rPr>
                <a:t>R</a:t>
              </a:r>
              <a:r>
                <a:rPr lang="en-US" i="1" baseline="-25000">
                  <a:solidFill>
                    <a:schemeClr val="tx1"/>
                  </a:solidFill>
                  <a:latin typeface="Calibri" pitchFamily="34" charset="0"/>
                </a:rPr>
                <a:t>20</a:t>
              </a:r>
            </a:p>
            <a:p>
              <a:pPr eaLnBrk="0" hangingPunct="0"/>
              <a:r>
                <a:rPr lang="en-US" i="1">
                  <a:solidFill>
                    <a:schemeClr val="tx1"/>
                  </a:solidFill>
                  <a:latin typeface="Calibri" pitchFamily="34" charset="0"/>
                </a:rPr>
                <a:t>R</a:t>
              </a:r>
              <a:r>
                <a:rPr lang="en-US" i="1" baseline="-25000">
                  <a:solidFill>
                    <a:schemeClr val="tx1"/>
                  </a:solidFill>
                  <a:latin typeface="Calibri" pitchFamily="34" charset="0"/>
                </a:rPr>
                <a:t>30</a:t>
              </a:r>
            </a:p>
          </p:txBody>
        </p:sp>
        <p:sp>
          <p:nvSpPr>
            <p:cNvPr id="30788" name="Line 34"/>
            <p:cNvSpPr>
              <a:spLocks noChangeShapeType="1"/>
            </p:cNvSpPr>
            <p:nvPr/>
          </p:nvSpPr>
          <p:spPr bwMode="auto">
            <a:xfrm>
              <a:off x="4318000" y="1571625"/>
              <a:ext cx="3810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9" name="Line 35"/>
            <p:cNvSpPr>
              <a:spLocks noChangeShapeType="1"/>
            </p:cNvSpPr>
            <p:nvPr/>
          </p:nvSpPr>
          <p:spPr bwMode="auto">
            <a:xfrm flipV="1">
              <a:off x="4318000" y="1724025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0" name="Text Box 36"/>
            <p:cNvSpPr txBox="1">
              <a:spLocks noChangeArrowheads="1"/>
            </p:cNvSpPr>
            <p:nvPr/>
          </p:nvSpPr>
          <p:spPr bwMode="auto">
            <a:xfrm>
              <a:off x="4699000" y="1509713"/>
              <a:ext cx="50206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>
                  <a:solidFill>
                    <a:schemeClr val="tx1"/>
                  </a:solidFill>
                  <a:latin typeface="Calibri" pitchFamily="34" charset="0"/>
                </a:rPr>
                <a:t>R</a:t>
              </a:r>
              <a:r>
                <a:rPr lang="en-US" i="1" baseline="-25000">
                  <a:solidFill>
                    <a:schemeClr val="tx1"/>
                  </a:solidFill>
                  <a:latin typeface="Calibri" pitchFamily="34" charset="0"/>
                </a:rPr>
                <a:t>01</a:t>
              </a:r>
            </a:p>
          </p:txBody>
        </p:sp>
        <p:sp>
          <p:nvSpPr>
            <p:cNvPr id="30791" name="Text Box 37"/>
            <p:cNvSpPr txBox="1">
              <a:spLocks noChangeArrowheads="1"/>
            </p:cNvSpPr>
            <p:nvPr/>
          </p:nvSpPr>
          <p:spPr bwMode="auto">
            <a:xfrm>
              <a:off x="4699000" y="2105025"/>
              <a:ext cx="50206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>
                  <a:solidFill>
                    <a:schemeClr val="tx1"/>
                  </a:solidFill>
                  <a:latin typeface="Calibri" pitchFamily="34" charset="0"/>
                </a:rPr>
                <a:t>R</a:t>
              </a:r>
              <a:r>
                <a:rPr lang="en-US" i="1" baseline="-25000">
                  <a:solidFill>
                    <a:schemeClr val="tx1"/>
                  </a:solidFill>
                  <a:latin typeface="Calibri" pitchFamily="34" charset="0"/>
                </a:rPr>
                <a:t>11</a:t>
              </a:r>
            </a:p>
          </p:txBody>
        </p:sp>
        <p:sp>
          <p:nvSpPr>
            <p:cNvPr id="30792" name="Line 38"/>
            <p:cNvSpPr>
              <a:spLocks noChangeShapeType="1"/>
            </p:cNvSpPr>
            <p:nvPr/>
          </p:nvSpPr>
          <p:spPr bwMode="auto">
            <a:xfrm>
              <a:off x="4318000" y="2181225"/>
              <a:ext cx="3810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3" name="Line 39"/>
            <p:cNvSpPr>
              <a:spLocks noChangeShapeType="1"/>
            </p:cNvSpPr>
            <p:nvPr/>
          </p:nvSpPr>
          <p:spPr bwMode="auto">
            <a:xfrm flipV="1">
              <a:off x="4318000" y="2333625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4" name="Line 40"/>
            <p:cNvSpPr>
              <a:spLocks noChangeShapeType="1"/>
            </p:cNvSpPr>
            <p:nvPr/>
          </p:nvSpPr>
          <p:spPr bwMode="auto">
            <a:xfrm>
              <a:off x="5232400" y="1724025"/>
              <a:ext cx="609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5" name="Line 41"/>
            <p:cNvSpPr>
              <a:spLocks noChangeShapeType="1"/>
            </p:cNvSpPr>
            <p:nvPr/>
          </p:nvSpPr>
          <p:spPr bwMode="auto">
            <a:xfrm flipV="1">
              <a:off x="5232400" y="2105025"/>
              <a:ext cx="609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6" name="Text Box 42"/>
            <p:cNvSpPr txBox="1">
              <a:spLocks noChangeArrowheads="1"/>
            </p:cNvSpPr>
            <p:nvPr/>
          </p:nvSpPr>
          <p:spPr bwMode="auto">
            <a:xfrm>
              <a:off x="5994400" y="1800225"/>
              <a:ext cx="50206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>
                  <a:solidFill>
                    <a:schemeClr val="tx1"/>
                  </a:solidFill>
                  <a:latin typeface="Calibri" pitchFamily="34" charset="0"/>
                </a:rPr>
                <a:t>R</a:t>
              </a:r>
              <a:r>
                <a:rPr lang="en-US" i="1" baseline="-25000">
                  <a:solidFill>
                    <a:schemeClr val="tx1"/>
                  </a:solidFill>
                  <a:latin typeface="Calibri" pitchFamily="34" charset="0"/>
                </a:rPr>
                <a:t>02</a:t>
              </a:r>
            </a:p>
          </p:txBody>
        </p:sp>
        <p:sp>
          <p:nvSpPr>
            <p:cNvPr id="30797" name="TextBox 86"/>
            <p:cNvSpPr txBox="1">
              <a:spLocks noChangeArrowheads="1"/>
            </p:cNvSpPr>
            <p:nvPr/>
          </p:nvSpPr>
          <p:spPr bwMode="auto">
            <a:xfrm>
              <a:off x="381000" y="1676400"/>
              <a:ext cx="14985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tx1"/>
                  </a:solidFill>
                  <a:latin typeface="Calibri" pitchFamily="34" charset="0"/>
                </a:rPr>
                <a:t>Parallel:</a:t>
              </a:r>
            </a:p>
          </p:txBody>
        </p:sp>
      </p:grpSp>
      <p:grpSp>
        <p:nvGrpSpPr>
          <p:cNvPr id="5" name="Group 147"/>
          <p:cNvGrpSpPr>
            <a:grpSpLocks/>
          </p:cNvGrpSpPr>
          <p:nvPr/>
        </p:nvGrpSpPr>
        <p:grpSpPr bwMode="auto">
          <a:xfrm>
            <a:off x="228600" y="2517775"/>
            <a:ext cx="7486650" cy="1322388"/>
            <a:chOff x="228600" y="2915294"/>
            <a:chExt cx="7486837" cy="1323439"/>
          </a:xfrm>
        </p:grpSpPr>
        <p:grpSp>
          <p:nvGrpSpPr>
            <p:cNvPr id="6" name="Group 85"/>
            <p:cNvGrpSpPr>
              <a:grpSpLocks/>
            </p:cNvGrpSpPr>
            <p:nvPr/>
          </p:nvGrpSpPr>
          <p:grpSpPr bwMode="auto">
            <a:xfrm>
              <a:off x="1905000" y="2915294"/>
              <a:ext cx="5810437" cy="1323439"/>
              <a:chOff x="1447800" y="2991494"/>
              <a:chExt cx="5810437" cy="1323439"/>
            </a:xfrm>
          </p:grpSpPr>
          <p:sp>
            <p:nvSpPr>
              <p:cNvPr id="30758" name="Text Box 11"/>
              <p:cNvSpPr txBox="1">
                <a:spLocks noChangeArrowheads="1"/>
              </p:cNvSpPr>
              <p:nvPr/>
            </p:nvSpPr>
            <p:spPr bwMode="auto">
              <a:xfrm>
                <a:off x="1447800" y="3400425"/>
                <a:ext cx="6858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W</a:t>
                </a:r>
                <a:r>
                  <a:rPr lang="en-US">
                    <a:solidFill>
                      <a:schemeClr val="tx1"/>
                    </a:solidFill>
                    <a:latin typeface="Calibri" pitchFamily="34" charset="0"/>
                  </a:rPr>
                  <a:t> = </a:t>
                </a:r>
              </a:p>
            </p:txBody>
          </p:sp>
          <p:sp>
            <p:nvSpPr>
              <p:cNvPr id="30759" name="Text Box 12"/>
              <p:cNvSpPr txBox="1">
                <a:spLocks noChangeArrowheads="1"/>
              </p:cNvSpPr>
              <p:nvPr/>
            </p:nvSpPr>
            <p:spPr bwMode="auto">
              <a:xfrm>
                <a:off x="2041525" y="2991494"/>
                <a:ext cx="503664" cy="1323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W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0</a:t>
                </a:r>
              </a:p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W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1</a:t>
                </a:r>
              </a:p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W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2</a:t>
                </a:r>
              </a:p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W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3</a:t>
                </a:r>
              </a:p>
            </p:txBody>
          </p:sp>
          <p:grpSp>
            <p:nvGrpSpPr>
              <p:cNvPr id="7" name="Group 13"/>
              <p:cNvGrpSpPr>
                <a:grpSpLocks/>
              </p:cNvGrpSpPr>
              <p:nvPr/>
            </p:nvGrpSpPr>
            <p:grpSpPr bwMode="auto">
              <a:xfrm>
                <a:off x="1981200" y="3095625"/>
                <a:ext cx="76200" cy="1066800"/>
                <a:chOff x="960" y="2880"/>
                <a:chExt cx="48" cy="672"/>
              </a:xfrm>
            </p:grpSpPr>
            <p:sp>
              <p:nvSpPr>
                <p:cNvPr id="30776" name="Line 14"/>
                <p:cNvSpPr>
                  <a:spLocks noChangeShapeType="1"/>
                </p:cNvSpPr>
                <p:nvPr/>
              </p:nvSpPr>
              <p:spPr bwMode="auto">
                <a:xfrm>
                  <a:off x="960" y="288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7" name="Line 15"/>
                <p:cNvSpPr>
                  <a:spLocks noChangeShapeType="1"/>
                </p:cNvSpPr>
                <p:nvPr/>
              </p:nvSpPr>
              <p:spPr bwMode="auto">
                <a:xfrm>
                  <a:off x="960" y="2880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8" name="Line 16"/>
                <p:cNvSpPr>
                  <a:spLocks noChangeShapeType="1"/>
                </p:cNvSpPr>
                <p:nvPr/>
              </p:nvSpPr>
              <p:spPr bwMode="auto">
                <a:xfrm>
                  <a:off x="960" y="3552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 flipH="1">
                <a:off x="2514600" y="3095625"/>
                <a:ext cx="76200" cy="1066800"/>
                <a:chOff x="960" y="2880"/>
                <a:chExt cx="48" cy="672"/>
              </a:xfrm>
            </p:grpSpPr>
            <p:sp>
              <p:nvSpPr>
                <p:cNvPr id="30773" name="Line 18"/>
                <p:cNvSpPr>
                  <a:spLocks noChangeShapeType="1"/>
                </p:cNvSpPr>
                <p:nvPr/>
              </p:nvSpPr>
              <p:spPr bwMode="auto">
                <a:xfrm>
                  <a:off x="960" y="288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4" name="Line 19"/>
                <p:cNvSpPr>
                  <a:spLocks noChangeShapeType="1"/>
                </p:cNvSpPr>
                <p:nvPr/>
              </p:nvSpPr>
              <p:spPr bwMode="auto">
                <a:xfrm>
                  <a:off x="960" y="2880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5" name="Line 20"/>
                <p:cNvSpPr>
                  <a:spLocks noChangeShapeType="1"/>
                </p:cNvSpPr>
                <p:nvPr/>
              </p:nvSpPr>
              <p:spPr bwMode="auto">
                <a:xfrm>
                  <a:off x="960" y="3552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762" name="Line 29"/>
              <p:cNvSpPr>
                <a:spLocks noChangeShapeType="1"/>
              </p:cNvSpPr>
              <p:nvPr/>
            </p:nvSpPr>
            <p:spPr bwMode="auto">
              <a:xfrm>
                <a:off x="2743200" y="3248025"/>
                <a:ext cx="228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3" name="Text Box 36"/>
              <p:cNvSpPr txBox="1">
                <a:spLocks noChangeArrowheads="1"/>
              </p:cNvSpPr>
              <p:nvPr/>
            </p:nvSpPr>
            <p:spPr bwMode="auto">
              <a:xfrm>
                <a:off x="4267200" y="3200400"/>
                <a:ext cx="50206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R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01</a:t>
                </a:r>
              </a:p>
            </p:txBody>
          </p:sp>
          <p:sp>
            <p:nvSpPr>
              <p:cNvPr id="30764" name="Text Box 42"/>
              <p:cNvSpPr txBox="1">
                <a:spLocks noChangeArrowheads="1"/>
              </p:cNvSpPr>
              <p:nvPr/>
            </p:nvSpPr>
            <p:spPr bwMode="auto">
              <a:xfrm>
                <a:off x="5562601" y="3400425"/>
                <a:ext cx="50206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R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02</a:t>
                </a:r>
              </a:p>
            </p:txBody>
          </p:sp>
          <p:sp>
            <p:nvSpPr>
              <p:cNvPr id="30765" name="Text Box 33"/>
              <p:cNvSpPr txBox="1">
                <a:spLocks noChangeArrowheads="1"/>
              </p:cNvSpPr>
              <p:nvPr/>
            </p:nvSpPr>
            <p:spPr bwMode="auto">
              <a:xfrm>
                <a:off x="3124200" y="3048000"/>
                <a:ext cx="50206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R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00</a:t>
                </a:r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V="1">
                <a:off x="2743274" y="3429992"/>
                <a:ext cx="1447836" cy="762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30765" idx="3"/>
              </p:cNvCxnSpPr>
              <p:nvPr/>
            </p:nvCxnSpPr>
            <p:spPr>
              <a:xfrm>
                <a:off x="3625946" y="3248873"/>
                <a:ext cx="565164" cy="1048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4749924" y="3463357"/>
                <a:ext cx="736618" cy="1191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2743274" y="3658774"/>
                <a:ext cx="2743268" cy="1525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70" name="Text Box 42"/>
              <p:cNvSpPr txBox="1">
                <a:spLocks noChangeArrowheads="1"/>
              </p:cNvSpPr>
              <p:nvPr/>
            </p:nvSpPr>
            <p:spPr bwMode="auto">
              <a:xfrm>
                <a:off x="6756176" y="3581400"/>
                <a:ext cx="50206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R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03</a:t>
                </a: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6019956" y="3658774"/>
                <a:ext cx="736618" cy="1191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2743274" y="3887556"/>
                <a:ext cx="4038701" cy="1525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757" name="TextBox 87"/>
            <p:cNvSpPr txBox="1">
              <a:spLocks noChangeArrowheads="1"/>
            </p:cNvSpPr>
            <p:nvPr/>
          </p:nvSpPr>
          <p:spPr bwMode="auto">
            <a:xfrm>
              <a:off x="228600" y="3200400"/>
              <a:ext cx="1828800" cy="831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chemeClr val="tx1"/>
                  </a:solidFill>
                  <a:latin typeface="Calibri" pitchFamily="34" charset="0"/>
                </a:rPr>
                <a:t>Sequential/</a:t>
              </a:r>
            </a:p>
            <a:p>
              <a:pPr eaLnBrk="0" hangingPunct="0"/>
              <a:r>
                <a:rPr lang="en-US" sz="2400" dirty="0" smtClean="0">
                  <a:latin typeface="Calibri" pitchFamily="34" charset="0"/>
                </a:rPr>
                <a:t>Streaming: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</p:grpSp>
      <p:grpSp>
        <p:nvGrpSpPr>
          <p:cNvPr id="9" name="Group 148"/>
          <p:cNvGrpSpPr>
            <a:grpSpLocks/>
          </p:cNvGrpSpPr>
          <p:nvPr/>
        </p:nvGrpSpPr>
        <p:grpSpPr bwMode="auto">
          <a:xfrm>
            <a:off x="228600" y="4049713"/>
            <a:ext cx="6978650" cy="1323975"/>
            <a:chOff x="304800" y="4515567"/>
            <a:chExt cx="6979077" cy="1323439"/>
          </a:xfrm>
        </p:grpSpPr>
        <p:grpSp>
          <p:nvGrpSpPr>
            <p:cNvPr id="10" name="Group 145"/>
            <p:cNvGrpSpPr>
              <a:grpSpLocks/>
            </p:cNvGrpSpPr>
            <p:nvPr/>
          </p:nvGrpSpPr>
          <p:grpSpPr bwMode="auto">
            <a:xfrm>
              <a:off x="1981200" y="4515567"/>
              <a:ext cx="5302677" cy="1323439"/>
              <a:chOff x="1981200" y="4515567"/>
              <a:chExt cx="5302677" cy="1323439"/>
            </a:xfrm>
          </p:grpSpPr>
          <p:sp>
            <p:nvSpPr>
              <p:cNvPr id="30730" name="Text Box 11"/>
              <p:cNvSpPr txBox="1">
                <a:spLocks noChangeArrowheads="1"/>
              </p:cNvSpPr>
              <p:nvPr/>
            </p:nvSpPr>
            <p:spPr bwMode="auto">
              <a:xfrm>
                <a:off x="1981200" y="4924425"/>
                <a:ext cx="6858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W</a:t>
                </a:r>
                <a:r>
                  <a:rPr lang="en-US">
                    <a:solidFill>
                      <a:schemeClr val="tx1"/>
                    </a:solidFill>
                    <a:latin typeface="Calibri" pitchFamily="34" charset="0"/>
                  </a:rPr>
                  <a:t> = </a:t>
                </a:r>
              </a:p>
            </p:txBody>
          </p:sp>
          <p:sp>
            <p:nvSpPr>
              <p:cNvPr id="30731" name="Text Box 12"/>
              <p:cNvSpPr txBox="1">
                <a:spLocks noChangeArrowheads="1"/>
              </p:cNvSpPr>
              <p:nvPr/>
            </p:nvSpPr>
            <p:spPr bwMode="auto">
              <a:xfrm>
                <a:off x="2574925" y="4515567"/>
                <a:ext cx="503680" cy="1323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W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0</a:t>
                </a:r>
              </a:p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W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1</a:t>
                </a:r>
              </a:p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W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2</a:t>
                </a:r>
              </a:p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W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3</a:t>
                </a:r>
              </a:p>
            </p:txBody>
          </p:sp>
          <p:grpSp>
            <p:nvGrpSpPr>
              <p:cNvPr id="11" name="Group 13"/>
              <p:cNvGrpSpPr>
                <a:grpSpLocks/>
              </p:cNvGrpSpPr>
              <p:nvPr/>
            </p:nvGrpSpPr>
            <p:grpSpPr bwMode="auto">
              <a:xfrm>
                <a:off x="2514600" y="4619625"/>
                <a:ext cx="76200" cy="1066800"/>
                <a:chOff x="960" y="2880"/>
                <a:chExt cx="48" cy="672"/>
              </a:xfrm>
            </p:grpSpPr>
            <p:sp>
              <p:nvSpPr>
                <p:cNvPr id="30753" name="Line 14"/>
                <p:cNvSpPr>
                  <a:spLocks noChangeShapeType="1"/>
                </p:cNvSpPr>
                <p:nvPr/>
              </p:nvSpPr>
              <p:spPr bwMode="auto">
                <a:xfrm>
                  <a:off x="960" y="288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4" name="Line 15"/>
                <p:cNvSpPr>
                  <a:spLocks noChangeShapeType="1"/>
                </p:cNvSpPr>
                <p:nvPr/>
              </p:nvSpPr>
              <p:spPr bwMode="auto">
                <a:xfrm>
                  <a:off x="960" y="2880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5" name="Line 16"/>
                <p:cNvSpPr>
                  <a:spLocks noChangeShapeType="1"/>
                </p:cNvSpPr>
                <p:nvPr/>
              </p:nvSpPr>
              <p:spPr bwMode="auto">
                <a:xfrm>
                  <a:off x="960" y="3552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"/>
              <p:cNvGrpSpPr>
                <a:grpSpLocks/>
              </p:cNvGrpSpPr>
              <p:nvPr/>
            </p:nvGrpSpPr>
            <p:grpSpPr bwMode="auto">
              <a:xfrm flipH="1">
                <a:off x="3048000" y="4619625"/>
                <a:ext cx="76200" cy="1066800"/>
                <a:chOff x="960" y="2880"/>
                <a:chExt cx="48" cy="672"/>
              </a:xfrm>
            </p:grpSpPr>
            <p:sp>
              <p:nvSpPr>
                <p:cNvPr id="30750" name="Line 18"/>
                <p:cNvSpPr>
                  <a:spLocks noChangeShapeType="1"/>
                </p:cNvSpPr>
                <p:nvPr/>
              </p:nvSpPr>
              <p:spPr bwMode="auto">
                <a:xfrm>
                  <a:off x="960" y="288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1" name="Line 19"/>
                <p:cNvSpPr>
                  <a:spLocks noChangeShapeType="1"/>
                </p:cNvSpPr>
                <p:nvPr/>
              </p:nvSpPr>
              <p:spPr bwMode="auto">
                <a:xfrm>
                  <a:off x="960" y="2880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2" name="Line 20"/>
                <p:cNvSpPr>
                  <a:spLocks noChangeShapeType="1"/>
                </p:cNvSpPr>
                <p:nvPr/>
              </p:nvSpPr>
              <p:spPr bwMode="auto">
                <a:xfrm>
                  <a:off x="960" y="3552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734" name="Line 29"/>
              <p:cNvSpPr>
                <a:spLocks noChangeShapeType="1"/>
              </p:cNvSpPr>
              <p:nvPr/>
            </p:nvSpPr>
            <p:spPr bwMode="auto">
              <a:xfrm>
                <a:off x="3276600" y="4772025"/>
                <a:ext cx="228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5" name="Line 30"/>
              <p:cNvSpPr>
                <a:spLocks noChangeShapeType="1"/>
              </p:cNvSpPr>
              <p:nvPr/>
            </p:nvSpPr>
            <p:spPr bwMode="auto">
              <a:xfrm>
                <a:off x="3276600" y="5000625"/>
                <a:ext cx="228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6" name="Text Box 33"/>
              <p:cNvSpPr txBox="1">
                <a:spLocks noChangeArrowheads="1"/>
              </p:cNvSpPr>
              <p:nvPr/>
            </p:nvSpPr>
            <p:spPr bwMode="auto">
              <a:xfrm>
                <a:off x="3733800" y="4572000"/>
                <a:ext cx="502077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R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00</a:t>
                </a:r>
              </a:p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R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01</a:t>
                </a:r>
              </a:p>
            </p:txBody>
          </p:sp>
          <p:sp>
            <p:nvSpPr>
              <p:cNvPr id="30737" name="Text Box 36"/>
              <p:cNvSpPr txBox="1">
                <a:spLocks noChangeArrowheads="1"/>
              </p:cNvSpPr>
              <p:nvPr/>
            </p:nvSpPr>
            <p:spPr bwMode="auto">
              <a:xfrm>
                <a:off x="4800601" y="4736068"/>
                <a:ext cx="50207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R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01</a:t>
                </a:r>
              </a:p>
            </p:txBody>
          </p:sp>
          <p:sp>
            <p:nvSpPr>
              <p:cNvPr id="30738" name="Text Box 37"/>
              <p:cNvSpPr txBox="1">
                <a:spLocks noChangeArrowheads="1"/>
              </p:cNvSpPr>
              <p:nvPr/>
            </p:nvSpPr>
            <p:spPr bwMode="auto">
              <a:xfrm>
                <a:off x="4800601" y="5116512"/>
                <a:ext cx="50207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R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11</a:t>
                </a:r>
              </a:p>
            </p:txBody>
          </p:sp>
          <p:sp>
            <p:nvSpPr>
              <p:cNvPr id="30739" name="Text Box 42"/>
              <p:cNvSpPr txBox="1">
                <a:spLocks noChangeArrowheads="1"/>
              </p:cNvSpPr>
              <p:nvPr/>
            </p:nvSpPr>
            <p:spPr bwMode="auto">
              <a:xfrm>
                <a:off x="5867400" y="4953000"/>
                <a:ext cx="50207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R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02</a:t>
                </a:r>
              </a:p>
            </p:txBody>
          </p:sp>
          <p:cxnSp>
            <p:nvCxnSpPr>
              <p:cNvPr id="123" name="Straight Arrow Connector 122"/>
              <p:cNvCxnSpPr>
                <a:endCxn id="30737" idx="1"/>
              </p:cNvCxnSpPr>
              <p:nvPr/>
            </p:nvCxnSpPr>
            <p:spPr>
              <a:xfrm>
                <a:off x="4267443" y="4801201"/>
                <a:ext cx="533433" cy="1348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 flipV="1">
                <a:off x="4267443" y="5029709"/>
                <a:ext cx="533433" cy="761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>
                <a:off x="5258103" y="4953540"/>
                <a:ext cx="533433" cy="1206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 flipV="1">
                <a:off x="5258103" y="5182047"/>
                <a:ext cx="533433" cy="761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44" name="Text Box 37"/>
              <p:cNvSpPr txBox="1">
                <a:spLocks noChangeArrowheads="1"/>
              </p:cNvSpPr>
              <p:nvPr/>
            </p:nvSpPr>
            <p:spPr bwMode="auto">
              <a:xfrm>
                <a:off x="5867400" y="5410200"/>
                <a:ext cx="50207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R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11</a:t>
                </a: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>
              <a:xfrm>
                <a:off x="3276782" y="5562893"/>
                <a:ext cx="2514754" cy="15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30738" idx="1"/>
              </p:cNvCxnSpPr>
              <p:nvPr/>
            </p:nvCxnSpPr>
            <p:spPr>
              <a:xfrm flipV="1">
                <a:off x="3276782" y="5316929"/>
                <a:ext cx="1524093" cy="174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47" name="Text Box 42"/>
              <p:cNvSpPr txBox="1">
                <a:spLocks noChangeArrowheads="1"/>
              </p:cNvSpPr>
              <p:nvPr/>
            </p:nvSpPr>
            <p:spPr bwMode="auto">
              <a:xfrm>
                <a:off x="6781800" y="5181600"/>
                <a:ext cx="50207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R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03</a:t>
                </a:r>
              </a:p>
            </p:txBody>
          </p:sp>
          <p:cxnSp>
            <p:nvCxnSpPr>
              <p:cNvPr id="142" name="Straight Arrow Connector 141"/>
              <p:cNvCxnSpPr/>
              <p:nvPr/>
            </p:nvCxnSpPr>
            <p:spPr>
              <a:xfrm>
                <a:off x="6324968" y="5258216"/>
                <a:ext cx="533433" cy="1206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 flipV="1">
                <a:off x="6324968" y="5486724"/>
                <a:ext cx="533433" cy="761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729" name="TextBox 143"/>
            <p:cNvSpPr txBox="1">
              <a:spLocks noChangeArrowheads="1"/>
            </p:cNvSpPr>
            <p:nvPr/>
          </p:nvSpPr>
          <p:spPr bwMode="auto">
            <a:xfrm>
              <a:off x="304800" y="4800600"/>
              <a:ext cx="1905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tx1"/>
                  </a:solidFill>
                  <a:latin typeface="Calibri" pitchFamily="34" charset="0"/>
                </a:rPr>
                <a:t>Dual Core:</a:t>
              </a:r>
            </a:p>
          </p:txBody>
        </p:sp>
      </p:grpSp>
      <p:sp>
        <p:nvSpPr>
          <p:cNvPr id="145" name="TextBox 144"/>
          <p:cNvSpPr txBox="1">
            <a:spLocks noChangeArrowheads="1"/>
          </p:cNvSpPr>
          <p:nvPr/>
        </p:nvSpPr>
        <p:spPr bwMode="auto">
          <a:xfrm>
            <a:off x="1727057" y="6018213"/>
            <a:ext cx="5026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latin typeface="Calibri" pitchFamily="34" charset="0"/>
              </a:rPr>
              <a:t>Can </a:t>
            </a:r>
            <a:r>
              <a:rPr lang="en-US" sz="2400" dirty="0" smtClean="0">
                <a:latin typeface="Calibri" pitchFamily="34" charset="0"/>
              </a:rPr>
              <a:t>choose </a:t>
            </a:r>
            <a:r>
              <a:rPr lang="en-US" sz="2400" dirty="0">
                <a:latin typeface="Calibri" pitchFamily="34" charset="0"/>
              </a:rPr>
              <a:t>reduction tree dynamically</a:t>
            </a:r>
          </a:p>
        </p:txBody>
      </p:sp>
      <p:sp>
        <p:nvSpPr>
          <p:cNvPr id="150" name="TextBox 149"/>
          <p:cNvSpPr txBox="1">
            <a:spLocks noChangeArrowheads="1"/>
          </p:cNvSpPr>
          <p:nvPr/>
        </p:nvSpPr>
        <p:spPr bwMode="auto">
          <a:xfrm>
            <a:off x="685800" y="5537200"/>
            <a:ext cx="7942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alibri" pitchFamily="34" charset="0"/>
              </a:rPr>
              <a:t>Multicore / Multisocket / Multirack / Multisite / Out-of-core:  ?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381000" y="838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641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5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90538" y="306388"/>
            <a:ext cx="8634412" cy="801687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Arial" charset="0"/>
              </a:rPr>
              <a:t>Back to LU: Using similar idea for TSLU as TSQR:</a:t>
            </a:r>
            <a:br>
              <a:rPr lang="en-US" sz="2800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 Use reduction tree, to do </a:t>
            </a:r>
            <a:r>
              <a:rPr lang="ja-JP" altLang="en-US" sz="2800" dirty="0">
                <a:latin typeface="Arial" charset="0"/>
              </a:rPr>
              <a:t>“</a:t>
            </a:r>
            <a:r>
              <a:rPr lang="en-US" altLang="ja-JP" sz="2800" dirty="0">
                <a:latin typeface="Arial" charset="0"/>
              </a:rPr>
              <a:t>Tournament Pivoting</a:t>
            </a:r>
            <a:r>
              <a:rPr lang="ja-JP" altLang="en-US" sz="2800" dirty="0">
                <a:latin typeface="Arial" charset="0"/>
              </a:rPr>
              <a:t>”</a:t>
            </a:r>
            <a:endParaRPr lang="en-US" sz="2800" dirty="0">
              <a:latin typeface="Arial" charset="0"/>
            </a:endParaRPr>
          </a:p>
        </p:txBody>
      </p:sp>
      <p:grpSp>
        <p:nvGrpSpPr>
          <p:cNvPr id="18434" name="Group 41"/>
          <p:cNvGrpSpPr>
            <a:grpSpLocks/>
          </p:cNvGrpSpPr>
          <p:nvPr/>
        </p:nvGrpSpPr>
        <p:grpSpPr bwMode="auto">
          <a:xfrm>
            <a:off x="685800" y="1349375"/>
            <a:ext cx="7697788" cy="1200150"/>
            <a:chOff x="685800" y="1274164"/>
            <a:chExt cx="7697867" cy="1200330"/>
          </a:xfrm>
        </p:grpSpPr>
        <p:sp>
          <p:nvSpPr>
            <p:cNvPr id="18454" name="TextBox 5"/>
            <p:cNvSpPr txBox="1">
              <a:spLocks noChangeArrowheads="1"/>
            </p:cNvSpPr>
            <p:nvPr/>
          </p:nvSpPr>
          <p:spPr bwMode="auto">
            <a:xfrm>
              <a:off x="685800" y="1693889"/>
              <a:ext cx="976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chemeClr val="tx1"/>
                  </a:solidFill>
                </a:rPr>
                <a:t>W</a:t>
              </a:r>
              <a:r>
                <a:rPr lang="en-US" sz="2400" b="0" baseline="30000">
                  <a:solidFill>
                    <a:schemeClr val="tx1"/>
                  </a:solidFill>
                </a:rPr>
                <a:t>nxb</a:t>
              </a:r>
              <a:r>
                <a:rPr lang="en-US" b="0">
                  <a:solidFill>
                    <a:schemeClr val="tx1"/>
                  </a:solidFill>
                </a:rPr>
                <a:t> =</a:t>
              </a:r>
            </a:p>
          </p:txBody>
        </p:sp>
        <p:grpSp>
          <p:nvGrpSpPr>
            <p:cNvPr id="18455" name="Group 8"/>
            <p:cNvGrpSpPr>
              <a:grpSpLocks/>
            </p:cNvGrpSpPr>
            <p:nvPr/>
          </p:nvGrpSpPr>
          <p:grpSpPr bwMode="auto">
            <a:xfrm>
              <a:off x="1825671" y="1274164"/>
              <a:ext cx="575885" cy="1200330"/>
              <a:chOff x="2113614" y="1274163"/>
              <a:chExt cx="575885" cy="1200330"/>
            </a:xfrm>
          </p:grpSpPr>
          <p:sp>
            <p:nvSpPr>
              <p:cNvPr id="18467" name="TextBox 6"/>
              <p:cNvSpPr txBox="1">
                <a:spLocks noChangeArrowheads="1"/>
              </p:cNvSpPr>
              <p:nvPr/>
            </p:nvSpPr>
            <p:spPr bwMode="auto">
              <a:xfrm>
                <a:off x="2158584" y="1274164"/>
                <a:ext cx="487634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>
                    <a:solidFill>
                      <a:schemeClr val="tx1"/>
                    </a:solidFill>
                  </a:rPr>
                  <a:t>W</a:t>
                </a:r>
                <a:r>
                  <a:rPr lang="en-US" sz="1800" b="0" baseline="-25000">
                    <a:solidFill>
                      <a:schemeClr val="tx1"/>
                    </a:solidFill>
                  </a:rPr>
                  <a:t>1</a:t>
                </a:r>
              </a:p>
              <a:p>
                <a:pPr eaLnBrk="1" hangingPunct="1"/>
                <a:r>
                  <a:rPr lang="en-US" sz="1800" b="0">
                    <a:solidFill>
                      <a:schemeClr val="tx1"/>
                    </a:solidFill>
                  </a:rPr>
                  <a:t>W</a:t>
                </a:r>
                <a:r>
                  <a:rPr lang="en-US" sz="1800" b="0" baseline="-25000">
                    <a:solidFill>
                      <a:schemeClr val="tx1"/>
                    </a:solidFill>
                  </a:rPr>
                  <a:t>2</a:t>
                </a:r>
              </a:p>
              <a:p>
                <a:pPr eaLnBrk="1" hangingPunct="1"/>
                <a:r>
                  <a:rPr lang="en-US" sz="1800" b="0">
                    <a:solidFill>
                      <a:schemeClr val="tx1"/>
                    </a:solidFill>
                  </a:rPr>
                  <a:t>W</a:t>
                </a:r>
                <a:r>
                  <a:rPr lang="en-US" sz="1800" b="0" baseline="-25000">
                    <a:solidFill>
                      <a:schemeClr val="tx1"/>
                    </a:solidFill>
                  </a:rPr>
                  <a:t>3</a:t>
                </a:r>
              </a:p>
              <a:p>
                <a:pPr eaLnBrk="1" hangingPunct="1"/>
                <a:r>
                  <a:rPr lang="en-US" sz="1800" b="0">
                    <a:solidFill>
                      <a:schemeClr val="tx1"/>
                    </a:solidFill>
                  </a:rPr>
                  <a:t>W</a:t>
                </a:r>
                <a:r>
                  <a:rPr lang="en-US" sz="1800" b="0" baseline="-250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8468" name="Double Bracket 7"/>
              <p:cNvSpPr>
                <a:spLocks noChangeArrowheads="1"/>
              </p:cNvSpPr>
              <p:nvPr/>
            </p:nvSpPr>
            <p:spPr bwMode="auto">
              <a:xfrm>
                <a:off x="2113614" y="1274163"/>
                <a:ext cx="575885" cy="1200329"/>
              </a:xfrm>
              <a:prstGeom prst="bracketPair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56" name="Group 14"/>
            <p:cNvGrpSpPr>
              <a:grpSpLocks/>
            </p:cNvGrpSpPr>
            <p:nvPr/>
          </p:nvGrpSpPr>
          <p:grpSpPr bwMode="auto">
            <a:xfrm>
              <a:off x="3124200" y="1274164"/>
              <a:ext cx="1282910" cy="1200330"/>
              <a:chOff x="3124200" y="1274164"/>
              <a:chExt cx="1282910" cy="1200330"/>
            </a:xfrm>
          </p:grpSpPr>
          <p:sp>
            <p:nvSpPr>
              <p:cNvPr id="18465" name="TextBox 11"/>
              <p:cNvSpPr txBox="1">
                <a:spLocks noChangeArrowheads="1"/>
              </p:cNvSpPr>
              <p:nvPr/>
            </p:nvSpPr>
            <p:spPr bwMode="auto">
              <a:xfrm>
                <a:off x="3124200" y="1274164"/>
                <a:ext cx="1282910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>
                    <a:solidFill>
                      <a:schemeClr val="tx1"/>
                    </a:solidFill>
                  </a:rPr>
                  <a:t>P</a:t>
                </a:r>
                <a:r>
                  <a:rPr lang="en-US" sz="1800" b="0" baseline="-25000">
                    <a:solidFill>
                      <a:schemeClr val="tx1"/>
                    </a:solidFill>
                  </a:rPr>
                  <a:t>1</a:t>
                </a:r>
                <a:r>
                  <a:rPr lang="en-US" sz="1800" b="0">
                    <a:solidFill>
                      <a:schemeClr val="tx1"/>
                    </a:solidFill>
                  </a:rPr>
                  <a:t>·L</a:t>
                </a:r>
                <a:r>
                  <a:rPr lang="en-US" sz="1800" b="0" baseline="-25000">
                    <a:solidFill>
                      <a:schemeClr val="tx1"/>
                    </a:solidFill>
                  </a:rPr>
                  <a:t>1</a:t>
                </a:r>
                <a:r>
                  <a:rPr lang="en-US" sz="1800" b="0">
                    <a:solidFill>
                      <a:schemeClr val="tx1"/>
                    </a:solidFill>
                  </a:rPr>
                  <a:t>·U</a:t>
                </a:r>
                <a:r>
                  <a:rPr lang="en-US" sz="1800" b="0" baseline="-25000">
                    <a:solidFill>
                      <a:schemeClr val="tx1"/>
                    </a:solidFill>
                  </a:rPr>
                  <a:t>1</a:t>
                </a:r>
              </a:p>
              <a:p>
                <a:pPr eaLnBrk="1" hangingPunct="1"/>
                <a:r>
                  <a:rPr lang="en-US" sz="1800" b="0">
                    <a:solidFill>
                      <a:schemeClr val="tx1"/>
                    </a:solidFill>
                  </a:rPr>
                  <a:t>P</a:t>
                </a:r>
                <a:r>
                  <a:rPr lang="en-US" sz="1800" b="0" baseline="-25000">
                    <a:solidFill>
                      <a:schemeClr val="tx1"/>
                    </a:solidFill>
                  </a:rPr>
                  <a:t>2</a:t>
                </a:r>
                <a:r>
                  <a:rPr lang="en-US" sz="1800" b="0">
                    <a:solidFill>
                      <a:schemeClr val="tx1"/>
                    </a:solidFill>
                  </a:rPr>
                  <a:t>·L</a:t>
                </a:r>
                <a:r>
                  <a:rPr lang="en-US" sz="1800" b="0" baseline="-25000">
                    <a:solidFill>
                      <a:schemeClr val="tx1"/>
                    </a:solidFill>
                  </a:rPr>
                  <a:t>2</a:t>
                </a:r>
                <a:r>
                  <a:rPr lang="en-US" sz="1800" b="0">
                    <a:solidFill>
                      <a:schemeClr val="tx1"/>
                    </a:solidFill>
                  </a:rPr>
                  <a:t>·U</a:t>
                </a:r>
                <a:r>
                  <a:rPr lang="en-US" sz="1800" b="0" baseline="-25000">
                    <a:solidFill>
                      <a:schemeClr val="tx1"/>
                    </a:solidFill>
                  </a:rPr>
                  <a:t>2</a:t>
                </a:r>
              </a:p>
              <a:p>
                <a:pPr eaLnBrk="1" hangingPunct="1"/>
                <a:r>
                  <a:rPr lang="en-US" sz="1800" b="0">
                    <a:solidFill>
                      <a:schemeClr val="tx1"/>
                    </a:solidFill>
                  </a:rPr>
                  <a:t>P</a:t>
                </a:r>
                <a:r>
                  <a:rPr lang="en-US" sz="1800" b="0" baseline="-25000">
                    <a:solidFill>
                      <a:schemeClr val="tx1"/>
                    </a:solidFill>
                  </a:rPr>
                  <a:t>3</a:t>
                </a:r>
                <a:r>
                  <a:rPr lang="en-US" sz="1800" b="0">
                    <a:solidFill>
                      <a:schemeClr val="tx1"/>
                    </a:solidFill>
                  </a:rPr>
                  <a:t>·L</a:t>
                </a:r>
                <a:r>
                  <a:rPr lang="en-US" sz="1800" b="0" baseline="-25000">
                    <a:solidFill>
                      <a:schemeClr val="tx1"/>
                    </a:solidFill>
                  </a:rPr>
                  <a:t>3</a:t>
                </a:r>
                <a:r>
                  <a:rPr lang="en-US" sz="1800" b="0">
                    <a:solidFill>
                      <a:schemeClr val="tx1"/>
                    </a:solidFill>
                  </a:rPr>
                  <a:t>·U</a:t>
                </a:r>
                <a:r>
                  <a:rPr lang="en-US" sz="1800" b="0" baseline="-25000">
                    <a:solidFill>
                      <a:schemeClr val="tx1"/>
                    </a:solidFill>
                  </a:rPr>
                  <a:t>3</a:t>
                </a:r>
              </a:p>
              <a:p>
                <a:pPr eaLnBrk="1" hangingPunct="1"/>
                <a:r>
                  <a:rPr lang="en-US" sz="1800" b="0">
                    <a:solidFill>
                      <a:schemeClr val="tx1"/>
                    </a:solidFill>
                  </a:rPr>
                  <a:t>P</a:t>
                </a:r>
                <a:r>
                  <a:rPr lang="en-US" sz="1800" b="0" baseline="-25000">
                    <a:solidFill>
                      <a:schemeClr val="tx1"/>
                    </a:solidFill>
                  </a:rPr>
                  <a:t>4</a:t>
                </a:r>
                <a:r>
                  <a:rPr lang="en-US" sz="1800" b="0">
                    <a:solidFill>
                      <a:schemeClr val="tx1"/>
                    </a:solidFill>
                  </a:rPr>
                  <a:t>·L</a:t>
                </a:r>
                <a:r>
                  <a:rPr lang="en-US" sz="1800" b="0" baseline="-25000">
                    <a:solidFill>
                      <a:schemeClr val="tx1"/>
                    </a:solidFill>
                  </a:rPr>
                  <a:t>4</a:t>
                </a:r>
                <a:r>
                  <a:rPr lang="en-US" sz="1800" b="0">
                    <a:solidFill>
                      <a:schemeClr val="tx1"/>
                    </a:solidFill>
                  </a:rPr>
                  <a:t>·U</a:t>
                </a:r>
                <a:r>
                  <a:rPr lang="en-US" sz="1800" b="0" baseline="-250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8466" name="Double Bracket 12"/>
              <p:cNvSpPr>
                <a:spLocks noChangeArrowheads="1"/>
              </p:cNvSpPr>
              <p:nvPr/>
            </p:nvSpPr>
            <p:spPr bwMode="auto">
              <a:xfrm>
                <a:off x="3124200" y="1274165"/>
                <a:ext cx="1147997" cy="1200329"/>
              </a:xfrm>
              <a:prstGeom prst="bracketPair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57" name="TextBox 13"/>
            <p:cNvSpPr txBox="1">
              <a:spLocks noChangeArrowheads="1"/>
            </p:cNvSpPr>
            <p:nvPr/>
          </p:nvSpPr>
          <p:spPr bwMode="auto">
            <a:xfrm>
              <a:off x="2600559" y="1724667"/>
              <a:ext cx="319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18458" name="TextBox 15"/>
            <p:cNvSpPr txBox="1">
              <a:spLocks noChangeArrowheads="1"/>
            </p:cNvSpPr>
            <p:nvPr/>
          </p:nvSpPr>
          <p:spPr bwMode="auto">
            <a:xfrm>
              <a:off x="4477084" y="1355335"/>
              <a:ext cx="3906583" cy="107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chemeClr val="tx1"/>
                  </a:solidFill>
                </a:rPr>
                <a:t>Choose b pivot rows of W</a:t>
              </a:r>
              <a:r>
                <a:rPr lang="en-US" sz="1600" b="0" baseline="-25000">
                  <a:solidFill>
                    <a:schemeClr val="tx1"/>
                  </a:solidFill>
                </a:rPr>
                <a:t>1</a:t>
              </a:r>
              <a:r>
                <a:rPr lang="en-US" sz="1600" b="0">
                  <a:solidFill>
                    <a:schemeClr val="tx1"/>
                  </a:solidFill>
                </a:rPr>
                <a:t>, call them W</a:t>
              </a:r>
              <a:r>
                <a:rPr lang="en-US" sz="1600" b="0" baseline="-25000">
                  <a:solidFill>
                    <a:schemeClr val="tx1"/>
                  </a:solidFill>
                </a:rPr>
                <a:t>1</a:t>
              </a:r>
              <a:r>
                <a:rPr lang="ja-JP" altLang="en-US" sz="1600" b="0">
                  <a:solidFill>
                    <a:schemeClr val="tx1"/>
                  </a:solidFill>
                </a:rPr>
                <a:t>’</a:t>
              </a:r>
              <a:endParaRPr lang="en-US" altLang="ja-JP" sz="1600" b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b="0">
                  <a:solidFill>
                    <a:schemeClr val="tx1"/>
                  </a:solidFill>
                </a:rPr>
                <a:t>Choose b pivot rows of W</a:t>
              </a:r>
              <a:r>
                <a:rPr lang="en-US" sz="1600" b="0" baseline="-25000">
                  <a:solidFill>
                    <a:schemeClr val="tx1"/>
                  </a:solidFill>
                </a:rPr>
                <a:t>2</a:t>
              </a:r>
              <a:r>
                <a:rPr lang="en-US" sz="1600" b="0">
                  <a:solidFill>
                    <a:schemeClr val="tx1"/>
                  </a:solidFill>
                </a:rPr>
                <a:t>, call them W</a:t>
              </a:r>
              <a:r>
                <a:rPr lang="en-US" sz="1600" b="0" baseline="-25000">
                  <a:solidFill>
                    <a:schemeClr val="tx1"/>
                  </a:solidFill>
                </a:rPr>
                <a:t>2</a:t>
              </a:r>
              <a:r>
                <a:rPr lang="ja-JP" altLang="en-US" sz="1600" b="0">
                  <a:solidFill>
                    <a:schemeClr val="tx1"/>
                  </a:solidFill>
                </a:rPr>
                <a:t>’</a:t>
              </a:r>
              <a:endParaRPr lang="en-US" altLang="ja-JP" sz="1600" b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b="0">
                  <a:solidFill>
                    <a:schemeClr val="tx1"/>
                  </a:solidFill>
                </a:rPr>
                <a:t>Choose b pivot rows of W</a:t>
              </a:r>
              <a:r>
                <a:rPr lang="en-US" sz="1600" b="0" baseline="-25000">
                  <a:solidFill>
                    <a:schemeClr val="tx1"/>
                  </a:solidFill>
                </a:rPr>
                <a:t>3</a:t>
              </a:r>
              <a:r>
                <a:rPr lang="en-US" sz="1600" b="0">
                  <a:solidFill>
                    <a:schemeClr val="tx1"/>
                  </a:solidFill>
                </a:rPr>
                <a:t>, call them W</a:t>
              </a:r>
              <a:r>
                <a:rPr lang="en-US" sz="1600" b="0" baseline="-25000">
                  <a:solidFill>
                    <a:schemeClr val="tx1"/>
                  </a:solidFill>
                </a:rPr>
                <a:t>3</a:t>
              </a:r>
              <a:r>
                <a:rPr lang="ja-JP" altLang="en-US" sz="1600" b="0">
                  <a:solidFill>
                    <a:schemeClr val="tx1"/>
                  </a:solidFill>
                </a:rPr>
                <a:t>’</a:t>
              </a:r>
              <a:endParaRPr lang="en-US" altLang="ja-JP" sz="1600" b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b="0">
                  <a:solidFill>
                    <a:schemeClr val="tx1"/>
                  </a:solidFill>
                </a:rPr>
                <a:t>Choose b pivot rows of W</a:t>
              </a:r>
              <a:r>
                <a:rPr lang="en-US" sz="1600" b="0" baseline="-25000">
                  <a:solidFill>
                    <a:schemeClr val="tx1"/>
                  </a:solidFill>
                </a:rPr>
                <a:t>4</a:t>
              </a:r>
              <a:r>
                <a:rPr lang="en-US" sz="1600" b="0">
                  <a:solidFill>
                    <a:schemeClr val="tx1"/>
                  </a:solidFill>
                </a:rPr>
                <a:t>, call them W</a:t>
              </a:r>
              <a:r>
                <a:rPr lang="en-US" sz="1600" b="0" baseline="-25000">
                  <a:solidFill>
                    <a:schemeClr val="tx1"/>
                  </a:solidFill>
                </a:rPr>
                <a:t>4</a:t>
              </a:r>
              <a:r>
                <a:rPr lang="ja-JP" altLang="en-US" sz="1600" b="0">
                  <a:solidFill>
                    <a:schemeClr val="tx1"/>
                  </a:solidFill>
                </a:rPr>
                <a:t>’</a:t>
              </a:r>
              <a:endParaRPr lang="en-US" sz="1600" b="0">
                <a:solidFill>
                  <a:schemeClr val="tx1"/>
                </a:solidFill>
              </a:endParaRPr>
            </a:p>
          </p:txBody>
        </p:sp>
        <p:cxnSp>
          <p:nvCxnSpPr>
            <p:cNvPr id="18459" name="Straight Connector 20"/>
            <p:cNvCxnSpPr>
              <a:cxnSpLocks noChangeShapeType="1"/>
            </p:cNvCxnSpPr>
            <p:nvPr/>
          </p:nvCxnSpPr>
          <p:spPr bwMode="auto">
            <a:xfrm>
              <a:off x="1855651" y="1588959"/>
              <a:ext cx="5309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0" name="Straight Connector 21"/>
            <p:cNvCxnSpPr>
              <a:cxnSpLocks noChangeShapeType="1"/>
            </p:cNvCxnSpPr>
            <p:nvPr/>
          </p:nvCxnSpPr>
          <p:spPr bwMode="auto">
            <a:xfrm>
              <a:off x="1843161" y="1861279"/>
              <a:ext cx="5309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1" name="Straight Connector 22"/>
            <p:cNvCxnSpPr>
              <a:cxnSpLocks noChangeShapeType="1"/>
            </p:cNvCxnSpPr>
            <p:nvPr/>
          </p:nvCxnSpPr>
          <p:spPr bwMode="auto">
            <a:xfrm>
              <a:off x="1860651" y="2148589"/>
              <a:ext cx="5309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2" name="Straight Connector 24"/>
            <p:cNvCxnSpPr>
              <a:cxnSpLocks noChangeShapeType="1"/>
            </p:cNvCxnSpPr>
            <p:nvPr/>
          </p:nvCxnSpPr>
          <p:spPr bwMode="auto">
            <a:xfrm>
              <a:off x="3124200" y="1588959"/>
              <a:ext cx="1147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3" name="Straight Connector 25"/>
            <p:cNvCxnSpPr>
              <a:cxnSpLocks noChangeShapeType="1"/>
            </p:cNvCxnSpPr>
            <p:nvPr/>
          </p:nvCxnSpPr>
          <p:spPr bwMode="auto">
            <a:xfrm>
              <a:off x="3111710" y="1861279"/>
              <a:ext cx="1147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4" name="Straight Connector 26"/>
            <p:cNvCxnSpPr>
              <a:cxnSpLocks noChangeShapeType="1"/>
            </p:cNvCxnSpPr>
            <p:nvPr/>
          </p:nvCxnSpPr>
          <p:spPr bwMode="auto">
            <a:xfrm>
              <a:off x="3114210" y="2133599"/>
              <a:ext cx="1147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806575" y="2925763"/>
            <a:ext cx="6367463" cy="1200150"/>
            <a:chOff x="1086464" y="3225384"/>
            <a:chExt cx="6367382" cy="1200330"/>
          </a:xfrm>
        </p:grpSpPr>
        <p:grpSp>
          <p:nvGrpSpPr>
            <p:cNvPr id="18444" name="Group 16"/>
            <p:cNvGrpSpPr>
              <a:grpSpLocks/>
            </p:cNvGrpSpPr>
            <p:nvPr/>
          </p:nvGrpSpPr>
          <p:grpSpPr bwMode="auto">
            <a:xfrm>
              <a:off x="1086464" y="3225384"/>
              <a:ext cx="583900" cy="1200330"/>
              <a:chOff x="2113614" y="1274163"/>
              <a:chExt cx="583900" cy="1200330"/>
            </a:xfrm>
          </p:grpSpPr>
          <p:sp>
            <p:nvSpPr>
              <p:cNvPr id="18452" name="TextBox 17"/>
              <p:cNvSpPr txBox="1">
                <a:spLocks noChangeArrowheads="1"/>
              </p:cNvSpPr>
              <p:nvPr/>
            </p:nvSpPr>
            <p:spPr bwMode="auto">
              <a:xfrm>
                <a:off x="2158584" y="1274164"/>
                <a:ext cx="538930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>
                    <a:solidFill>
                      <a:schemeClr val="tx1"/>
                    </a:solidFill>
                  </a:rPr>
                  <a:t>W</a:t>
                </a:r>
                <a:r>
                  <a:rPr lang="en-US" sz="1800" b="0" baseline="-25000">
                    <a:solidFill>
                      <a:schemeClr val="tx1"/>
                    </a:solidFill>
                  </a:rPr>
                  <a:t>1</a:t>
                </a:r>
                <a:r>
                  <a:rPr lang="ja-JP" altLang="en-US" sz="1800" b="0">
                    <a:solidFill>
                      <a:schemeClr val="tx1"/>
                    </a:solidFill>
                  </a:rPr>
                  <a:t>’</a:t>
                </a:r>
                <a:endParaRPr lang="en-US" altLang="ja-JP" sz="1800" b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800" b="0">
                    <a:solidFill>
                      <a:schemeClr val="tx1"/>
                    </a:solidFill>
                  </a:rPr>
                  <a:t>W</a:t>
                </a:r>
                <a:r>
                  <a:rPr lang="en-US" sz="1800" b="0" baseline="-25000">
                    <a:solidFill>
                      <a:schemeClr val="tx1"/>
                    </a:solidFill>
                  </a:rPr>
                  <a:t>2</a:t>
                </a:r>
                <a:r>
                  <a:rPr lang="ja-JP" altLang="en-US" sz="1800" b="0">
                    <a:solidFill>
                      <a:schemeClr val="tx1"/>
                    </a:solidFill>
                  </a:rPr>
                  <a:t>’</a:t>
                </a:r>
                <a:endParaRPr lang="en-US" altLang="ja-JP" sz="1800" b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800" b="0">
                    <a:solidFill>
                      <a:schemeClr val="tx1"/>
                    </a:solidFill>
                  </a:rPr>
                  <a:t>W</a:t>
                </a:r>
                <a:r>
                  <a:rPr lang="en-US" sz="1800" b="0" baseline="-25000">
                    <a:solidFill>
                      <a:schemeClr val="tx1"/>
                    </a:solidFill>
                  </a:rPr>
                  <a:t>3</a:t>
                </a:r>
                <a:r>
                  <a:rPr lang="ja-JP" altLang="en-US" sz="1800" b="0">
                    <a:solidFill>
                      <a:schemeClr val="tx1"/>
                    </a:solidFill>
                  </a:rPr>
                  <a:t>’</a:t>
                </a:r>
                <a:endParaRPr lang="en-US" altLang="ja-JP" sz="1800" b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800" b="0">
                    <a:solidFill>
                      <a:schemeClr val="tx1"/>
                    </a:solidFill>
                  </a:rPr>
                  <a:t>W</a:t>
                </a:r>
                <a:r>
                  <a:rPr lang="en-US" sz="1800" b="0" baseline="-25000">
                    <a:solidFill>
                      <a:schemeClr val="tx1"/>
                    </a:solidFill>
                  </a:rPr>
                  <a:t>4</a:t>
                </a:r>
                <a:r>
                  <a:rPr lang="ja-JP" altLang="en-US" sz="1800" b="0">
                    <a:solidFill>
                      <a:schemeClr val="tx1"/>
                    </a:solidFill>
                  </a:rPr>
                  <a:t>’</a:t>
                </a:r>
                <a:endParaRPr lang="en-US" sz="18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53" name="Double Bracket 18"/>
              <p:cNvSpPr>
                <a:spLocks noChangeArrowheads="1"/>
              </p:cNvSpPr>
              <p:nvPr/>
            </p:nvSpPr>
            <p:spPr bwMode="auto">
              <a:xfrm>
                <a:off x="2113614" y="1274163"/>
                <a:ext cx="575885" cy="1200329"/>
              </a:xfrm>
              <a:prstGeom prst="bracketPair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8445" name="Straight Connector 27"/>
            <p:cNvCxnSpPr>
              <a:cxnSpLocks noChangeShapeType="1"/>
            </p:cNvCxnSpPr>
            <p:nvPr/>
          </p:nvCxnSpPr>
          <p:spPr bwMode="auto">
            <a:xfrm>
              <a:off x="1131434" y="3822492"/>
              <a:ext cx="5309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8446" name="Group 32"/>
            <p:cNvGrpSpPr>
              <a:grpSpLocks/>
            </p:cNvGrpSpPr>
            <p:nvPr/>
          </p:nvGrpSpPr>
          <p:grpSpPr bwMode="auto">
            <a:xfrm>
              <a:off x="2358275" y="3372792"/>
              <a:ext cx="1434236" cy="923330"/>
              <a:chOff x="2358275" y="3822492"/>
              <a:chExt cx="1434236" cy="923330"/>
            </a:xfrm>
          </p:grpSpPr>
          <p:sp>
            <p:nvSpPr>
              <p:cNvPr id="18449" name="TextBox 28"/>
              <p:cNvSpPr txBox="1">
                <a:spLocks noChangeArrowheads="1"/>
              </p:cNvSpPr>
              <p:nvPr/>
            </p:nvSpPr>
            <p:spPr bwMode="auto">
              <a:xfrm>
                <a:off x="2386566" y="3822492"/>
                <a:ext cx="1405945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>
                    <a:solidFill>
                      <a:schemeClr val="tx1"/>
                    </a:solidFill>
                  </a:rPr>
                  <a:t>P</a:t>
                </a:r>
                <a:r>
                  <a:rPr lang="en-US" sz="1800" b="0" baseline="-25000">
                    <a:solidFill>
                      <a:schemeClr val="tx1"/>
                    </a:solidFill>
                  </a:rPr>
                  <a:t>12</a:t>
                </a:r>
                <a:r>
                  <a:rPr lang="en-US" sz="1800" b="0">
                    <a:solidFill>
                      <a:schemeClr val="tx1"/>
                    </a:solidFill>
                  </a:rPr>
                  <a:t>·L</a:t>
                </a:r>
                <a:r>
                  <a:rPr lang="en-US" sz="1800" b="0" baseline="-25000">
                    <a:solidFill>
                      <a:schemeClr val="tx1"/>
                    </a:solidFill>
                  </a:rPr>
                  <a:t>12</a:t>
                </a:r>
                <a:r>
                  <a:rPr lang="en-US" sz="1800" b="0">
                    <a:solidFill>
                      <a:schemeClr val="tx1"/>
                    </a:solidFill>
                  </a:rPr>
                  <a:t>·U</a:t>
                </a:r>
                <a:r>
                  <a:rPr lang="en-US" sz="1800" b="0" baseline="-25000">
                    <a:solidFill>
                      <a:schemeClr val="tx1"/>
                    </a:solidFill>
                  </a:rPr>
                  <a:t>12</a:t>
                </a:r>
              </a:p>
              <a:p>
                <a:pPr eaLnBrk="1" hangingPunct="1"/>
                <a:endParaRPr lang="en-US" sz="1800" b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800" b="0">
                    <a:solidFill>
                      <a:schemeClr val="tx1"/>
                    </a:solidFill>
                  </a:rPr>
                  <a:t>P</a:t>
                </a:r>
                <a:r>
                  <a:rPr lang="en-US" sz="1800" b="0" baseline="-25000">
                    <a:solidFill>
                      <a:schemeClr val="tx1"/>
                    </a:solidFill>
                  </a:rPr>
                  <a:t>34</a:t>
                </a:r>
                <a:r>
                  <a:rPr lang="en-US" sz="1800" b="0">
                    <a:solidFill>
                      <a:schemeClr val="tx1"/>
                    </a:solidFill>
                  </a:rPr>
                  <a:t>·L</a:t>
                </a:r>
                <a:r>
                  <a:rPr lang="en-US" sz="1800" b="0" baseline="-25000">
                    <a:solidFill>
                      <a:schemeClr val="tx1"/>
                    </a:solidFill>
                  </a:rPr>
                  <a:t>34</a:t>
                </a:r>
                <a:r>
                  <a:rPr lang="en-US" sz="1800" b="0">
                    <a:solidFill>
                      <a:schemeClr val="tx1"/>
                    </a:solidFill>
                  </a:rPr>
                  <a:t>·U</a:t>
                </a:r>
                <a:r>
                  <a:rPr lang="en-US" sz="1800" b="0" baseline="-25000">
                    <a:solidFill>
                      <a:schemeClr val="tx1"/>
                    </a:solidFill>
                  </a:rPr>
                  <a:t>34</a:t>
                </a:r>
              </a:p>
            </p:txBody>
          </p:sp>
          <p:sp>
            <p:nvSpPr>
              <p:cNvPr id="18450" name="Double Bracket 29"/>
              <p:cNvSpPr>
                <a:spLocks noChangeArrowheads="1"/>
              </p:cNvSpPr>
              <p:nvPr/>
            </p:nvSpPr>
            <p:spPr bwMode="auto">
              <a:xfrm>
                <a:off x="2358275" y="3831422"/>
                <a:ext cx="1434236" cy="914400"/>
              </a:xfrm>
              <a:prstGeom prst="bracketPair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8451" name="Straight Connector 31"/>
              <p:cNvCxnSpPr>
                <a:cxnSpLocks noChangeShapeType="1"/>
              </p:cNvCxnSpPr>
              <p:nvPr/>
            </p:nvCxnSpPr>
            <p:spPr bwMode="auto">
              <a:xfrm>
                <a:off x="2386566" y="4305793"/>
                <a:ext cx="139095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8447" name="TextBox 33"/>
            <p:cNvSpPr txBox="1">
              <a:spLocks noChangeArrowheads="1"/>
            </p:cNvSpPr>
            <p:nvPr/>
          </p:nvSpPr>
          <p:spPr bwMode="auto">
            <a:xfrm>
              <a:off x="1875872" y="3637826"/>
              <a:ext cx="319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18448" name="TextBox 34"/>
            <p:cNvSpPr txBox="1">
              <a:spLocks noChangeArrowheads="1"/>
            </p:cNvSpPr>
            <p:nvPr/>
          </p:nvSpPr>
          <p:spPr bwMode="auto">
            <a:xfrm>
              <a:off x="4027908" y="3452394"/>
              <a:ext cx="342593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chemeClr val="tx1"/>
                  </a:solidFill>
                </a:rPr>
                <a:t>Choose b pivot rows, call them W</a:t>
              </a:r>
              <a:r>
                <a:rPr lang="en-US" sz="1600" b="0" baseline="-25000">
                  <a:solidFill>
                    <a:schemeClr val="tx1"/>
                  </a:solidFill>
                </a:rPr>
                <a:t>12</a:t>
              </a:r>
              <a:r>
                <a:rPr lang="ja-JP" altLang="en-US" sz="1600" b="0">
                  <a:solidFill>
                    <a:schemeClr val="tx1"/>
                  </a:solidFill>
                </a:rPr>
                <a:t>’</a:t>
              </a:r>
              <a:endParaRPr lang="en-US" altLang="ja-JP" sz="1600" b="0">
                <a:solidFill>
                  <a:schemeClr val="tx1"/>
                </a:solidFill>
              </a:endParaRPr>
            </a:p>
            <a:p>
              <a:pPr eaLnBrk="1" hangingPunct="1"/>
              <a:endParaRPr lang="en-US" sz="1600" b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b="0">
                  <a:solidFill>
                    <a:schemeClr val="tx1"/>
                  </a:solidFill>
                </a:rPr>
                <a:t>Choose b pivot rows, call them W</a:t>
              </a:r>
              <a:r>
                <a:rPr lang="en-US" sz="1600" b="0" baseline="-25000">
                  <a:solidFill>
                    <a:schemeClr val="tx1"/>
                  </a:solidFill>
                </a:rPr>
                <a:t>34</a:t>
              </a:r>
              <a:r>
                <a:rPr lang="ja-JP" altLang="en-US" sz="1600" b="0">
                  <a:solidFill>
                    <a:schemeClr val="tx1"/>
                  </a:solidFill>
                </a:rPr>
                <a:t>’</a:t>
              </a:r>
              <a:endParaRPr lang="en-US" sz="16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1766888" y="4413250"/>
            <a:ext cx="5273675" cy="766763"/>
            <a:chOff x="1767677" y="4338775"/>
            <a:chExt cx="5273396" cy="766251"/>
          </a:xfrm>
        </p:grpSpPr>
        <p:grpSp>
          <p:nvGrpSpPr>
            <p:cNvPr id="18439" name="Group 38"/>
            <p:cNvGrpSpPr>
              <a:grpSpLocks/>
            </p:cNvGrpSpPr>
            <p:nvPr/>
          </p:nvGrpSpPr>
          <p:grpSpPr bwMode="auto">
            <a:xfrm>
              <a:off x="1767677" y="4338775"/>
              <a:ext cx="623889" cy="646331"/>
              <a:chOff x="2358275" y="4661941"/>
              <a:chExt cx="623889" cy="646331"/>
            </a:xfrm>
          </p:grpSpPr>
          <p:sp>
            <p:nvSpPr>
              <p:cNvPr id="18442" name="TextBox 36"/>
              <p:cNvSpPr txBox="1">
                <a:spLocks noChangeArrowheads="1"/>
              </p:cNvSpPr>
              <p:nvPr/>
            </p:nvSpPr>
            <p:spPr bwMode="auto">
              <a:xfrm>
                <a:off x="2358275" y="4661941"/>
                <a:ext cx="62388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0">
                    <a:solidFill>
                      <a:schemeClr val="tx1"/>
                    </a:solidFill>
                  </a:rPr>
                  <a:t>W</a:t>
                </a:r>
                <a:r>
                  <a:rPr lang="en-US" sz="1800" b="0" baseline="-25000">
                    <a:solidFill>
                      <a:schemeClr val="tx1"/>
                    </a:solidFill>
                  </a:rPr>
                  <a:t>12</a:t>
                </a:r>
                <a:r>
                  <a:rPr lang="ja-JP" altLang="en-US" sz="1800" b="0">
                    <a:solidFill>
                      <a:schemeClr val="tx1"/>
                    </a:solidFill>
                  </a:rPr>
                  <a:t>’</a:t>
                </a:r>
                <a:endParaRPr lang="en-US" altLang="ja-JP" sz="1800" b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800" b="0">
                    <a:solidFill>
                      <a:schemeClr val="tx1"/>
                    </a:solidFill>
                  </a:rPr>
                  <a:t>W</a:t>
                </a:r>
                <a:r>
                  <a:rPr lang="en-US" sz="1800" b="0" baseline="-25000">
                    <a:solidFill>
                      <a:schemeClr val="tx1"/>
                    </a:solidFill>
                  </a:rPr>
                  <a:t>34</a:t>
                </a:r>
                <a:r>
                  <a:rPr lang="ja-JP" altLang="en-US" sz="1800" b="0">
                    <a:solidFill>
                      <a:schemeClr val="tx1"/>
                    </a:solidFill>
                  </a:rPr>
                  <a:t>’</a:t>
                </a:r>
                <a:endParaRPr lang="en-US" sz="18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43" name="Double Bracket 37"/>
              <p:cNvSpPr>
                <a:spLocks noChangeArrowheads="1"/>
              </p:cNvSpPr>
              <p:nvPr/>
            </p:nvSpPr>
            <p:spPr bwMode="auto">
              <a:xfrm>
                <a:off x="2358275" y="4661941"/>
                <a:ext cx="623889" cy="646331"/>
              </a:xfrm>
              <a:prstGeom prst="bracketPair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40" name="TextBox 39"/>
            <p:cNvSpPr txBox="1">
              <a:spLocks noChangeArrowheads="1"/>
            </p:cNvSpPr>
            <p:nvPr/>
          </p:nvSpPr>
          <p:spPr bwMode="auto">
            <a:xfrm>
              <a:off x="2590800" y="4458695"/>
              <a:ext cx="223651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solidFill>
                    <a:schemeClr val="tx1"/>
                  </a:solidFill>
                </a:rPr>
                <a:t>=     P</a:t>
              </a:r>
              <a:r>
                <a:rPr lang="en-US" sz="1800" b="0" baseline="-25000">
                  <a:solidFill>
                    <a:schemeClr val="tx1"/>
                  </a:solidFill>
                </a:rPr>
                <a:t>1234</a:t>
              </a:r>
              <a:r>
                <a:rPr lang="en-US" sz="1800" b="0">
                  <a:solidFill>
                    <a:schemeClr val="tx1"/>
                  </a:solidFill>
                </a:rPr>
                <a:t>·L</a:t>
              </a:r>
              <a:r>
                <a:rPr lang="en-US" sz="1800" b="0" baseline="-25000">
                  <a:solidFill>
                    <a:schemeClr val="tx1"/>
                  </a:solidFill>
                </a:rPr>
                <a:t>1234</a:t>
              </a:r>
              <a:r>
                <a:rPr lang="en-US" sz="1800" b="0">
                  <a:solidFill>
                    <a:schemeClr val="tx1"/>
                  </a:solidFill>
                </a:rPr>
                <a:t>·U</a:t>
              </a:r>
              <a:r>
                <a:rPr lang="en-US" sz="1800" b="0" baseline="-25000">
                  <a:solidFill>
                    <a:schemeClr val="tx1"/>
                  </a:solidFill>
                </a:rPr>
                <a:t>1234</a:t>
              </a:r>
            </a:p>
            <a:p>
              <a:pPr eaLnBrk="1" hangingPunct="1"/>
              <a:r>
                <a:rPr lang="en-US" sz="1800" b="0"/>
                <a:t> </a:t>
              </a:r>
            </a:p>
          </p:txBody>
        </p:sp>
        <p:sp>
          <p:nvSpPr>
            <p:cNvPr id="18441" name="TextBox 40"/>
            <p:cNvSpPr txBox="1">
              <a:spLocks noChangeArrowheads="1"/>
            </p:cNvSpPr>
            <p:nvPr/>
          </p:nvSpPr>
          <p:spPr bwMode="auto">
            <a:xfrm>
              <a:off x="4998526" y="4548635"/>
              <a:ext cx="204254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chemeClr val="tx1"/>
                  </a:solidFill>
                </a:rPr>
                <a:t>Choose b pivot rows</a:t>
              </a:r>
            </a:p>
          </p:txBody>
        </p:sp>
      </p:grp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2217738" y="5567363"/>
            <a:ext cx="4519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chemeClr val="tx1"/>
                </a:solidFill>
              </a:rPr>
              <a:t>Go back to W and use these b pivot rows </a:t>
            </a:r>
          </a:p>
          <a:p>
            <a:pPr eaLnBrk="1" hangingPunct="1"/>
            <a:r>
              <a:rPr lang="en-US" sz="1800" b="0">
                <a:solidFill>
                  <a:schemeClr val="tx1"/>
                </a:solidFill>
              </a:rPr>
              <a:t>(move them to top, do LU without pivoting)</a:t>
            </a:r>
          </a:p>
        </p:txBody>
      </p:sp>
      <p:sp>
        <p:nvSpPr>
          <p:cNvPr id="18438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158038" y="640873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41465C7E-3738-8C4B-8D6B-ADA9CC39CF6D}" type="slidenum">
              <a:rPr lang="en-US" sz="1400" b="0">
                <a:solidFill>
                  <a:schemeClr val="tx1"/>
                </a:solidFill>
                <a:latin typeface="Helvetica" charset="0"/>
              </a:rPr>
              <a:pPr/>
              <a:t>37</a:t>
            </a:fld>
            <a:endParaRPr lang="en-US" sz="1400" b="0">
              <a:solidFill>
                <a:schemeClr val="tx1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671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6388"/>
            <a:ext cx="8345488" cy="42545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>
                <a:latin typeface="Arial" charset="0"/>
              </a:rPr>
              <a:t>Minimizing Communication in TSLU</a:t>
            </a:r>
          </a:p>
        </p:txBody>
      </p:sp>
      <p:grpSp>
        <p:nvGrpSpPr>
          <p:cNvPr id="19458" name="Group 146"/>
          <p:cNvGrpSpPr>
            <a:grpSpLocks/>
          </p:cNvGrpSpPr>
          <p:nvPr/>
        </p:nvGrpSpPr>
        <p:grpSpPr bwMode="auto">
          <a:xfrm>
            <a:off x="231775" y="1046163"/>
            <a:ext cx="6186488" cy="1208087"/>
            <a:chOff x="231079" y="1447799"/>
            <a:chExt cx="6187891" cy="1207786"/>
          </a:xfrm>
        </p:grpSpPr>
        <p:sp>
          <p:nvSpPr>
            <p:cNvPr id="19514" name="Text Box 11"/>
            <p:cNvSpPr txBox="1">
              <a:spLocks noChangeArrowheads="1"/>
            </p:cNvSpPr>
            <p:nvPr/>
          </p:nvSpPr>
          <p:spPr bwMode="auto">
            <a:xfrm>
              <a:off x="1879599" y="1800225"/>
              <a:ext cx="685800" cy="369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solidFill>
                    <a:schemeClr val="tx1"/>
                  </a:solidFill>
                  <a:latin typeface="Calibri" charset="0"/>
                </a:rPr>
                <a:t>W</a:t>
              </a:r>
              <a:r>
                <a:rPr lang="en-US" sz="1800">
                  <a:solidFill>
                    <a:schemeClr val="tx1"/>
                  </a:solidFill>
                  <a:latin typeface="Calibri" charset="0"/>
                </a:rPr>
                <a:t> =</a:t>
              </a:r>
              <a:r>
                <a:rPr lang="en-US" sz="1800" b="0">
                  <a:solidFill>
                    <a:schemeClr val="tx1"/>
                  </a:solidFill>
                  <a:latin typeface="Calibri" charset="0"/>
                </a:rPr>
                <a:t> </a:t>
              </a:r>
            </a:p>
          </p:txBody>
        </p:sp>
        <p:sp>
          <p:nvSpPr>
            <p:cNvPr id="19515" name="Text Box 12"/>
            <p:cNvSpPr txBox="1">
              <a:spLocks noChangeArrowheads="1"/>
            </p:cNvSpPr>
            <p:nvPr/>
          </p:nvSpPr>
          <p:spPr bwMode="auto">
            <a:xfrm>
              <a:off x="2473324" y="1455738"/>
              <a:ext cx="473238" cy="1199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solidFill>
                    <a:schemeClr val="tx1"/>
                  </a:solidFill>
                  <a:latin typeface="Calibri" charset="0"/>
                </a:rPr>
                <a:t>W</a:t>
              </a:r>
              <a:r>
                <a:rPr lang="en-US" sz="1800" i="1" baseline="-25000">
                  <a:solidFill>
                    <a:schemeClr val="tx1"/>
                  </a:solidFill>
                  <a:latin typeface="Calibri" charset="0"/>
                </a:rPr>
                <a:t>1</a:t>
              </a:r>
            </a:p>
            <a:p>
              <a:pPr eaLnBrk="1" hangingPunct="1"/>
              <a:r>
                <a:rPr lang="en-US" sz="1800" i="1">
                  <a:solidFill>
                    <a:schemeClr val="tx1"/>
                  </a:solidFill>
                  <a:latin typeface="Calibri" charset="0"/>
                </a:rPr>
                <a:t>W</a:t>
              </a:r>
              <a:r>
                <a:rPr lang="en-US" sz="1800" i="1" baseline="-25000">
                  <a:solidFill>
                    <a:schemeClr val="tx1"/>
                  </a:solidFill>
                  <a:latin typeface="Calibri" charset="0"/>
                </a:rPr>
                <a:t>2</a:t>
              </a:r>
            </a:p>
            <a:p>
              <a:pPr eaLnBrk="1" hangingPunct="1"/>
              <a:r>
                <a:rPr lang="en-US" sz="1800" i="1">
                  <a:solidFill>
                    <a:schemeClr val="tx1"/>
                  </a:solidFill>
                  <a:latin typeface="Calibri" charset="0"/>
                </a:rPr>
                <a:t>W</a:t>
              </a:r>
              <a:r>
                <a:rPr lang="en-US" sz="1800" i="1" baseline="-25000">
                  <a:solidFill>
                    <a:schemeClr val="tx1"/>
                  </a:solidFill>
                  <a:latin typeface="Calibri" charset="0"/>
                </a:rPr>
                <a:t>3</a:t>
              </a:r>
            </a:p>
            <a:p>
              <a:pPr eaLnBrk="1" hangingPunct="1"/>
              <a:r>
                <a:rPr lang="en-US" sz="1800" i="1">
                  <a:solidFill>
                    <a:schemeClr val="tx1"/>
                  </a:solidFill>
                  <a:latin typeface="Calibri" charset="0"/>
                </a:rPr>
                <a:t>W</a:t>
              </a:r>
              <a:r>
                <a:rPr lang="en-US" sz="1800" i="1" baseline="-25000">
                  <a:solidFill>
                    <a:schemeClr val="tx1"/>
                  </a:solidFill>
                  <a:latin typeface="Calibri" charset="0"/>
                </a:rPr>
                <a:t>4</a:t>
              </a:r>
            </a:p>
          </p:txBody>
        </p:sp>
        <p:grpSp>
          <p:nvGrpSpPr>
            <p:cNvPr id="19516" name="Group 13"/>
            <p:cNvGrpSpPr>
              <a:grpSpLocks/>
            </p:cNvGrpSpPr>
            <p:nvPr/>
          </p:nvGrpSpPr>
          <p:grpSpPr bwMode="auto">
            <a:xfrm>
              <a:off x="2412999" y="1495425"/>
              <a:ext cx="76200" cy="1066800"/>
              <a:chOff x="960" y="2880"/>
              <a:chExt cx="48" cy="672"/>
            </a:xfrm>
          </p:grpSpPr>
          <p:sp>
            <p:nvSpPr>
              <p:cNvPr id="19536" name="Line 14"/>
              <p:cNvSpPr>
                <a:spLocks noChangeShapeType="1"/>
              </p:cNvSpPr>
              <p:nvPr/>
            </p:nvSpPr>
            <p:spPr bwMode="auto">
              <a:xfrm>
                <a:off x="960" y="2880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7" name="Line 15"/>
              <p:cNvSpPr>
                <a:spLocks noChangeShapeType="1"/>
              </p:cNvSpPr>
              <p:nvPr/>
            </p:nvSpPr>
            <p:spPr bwMode="auto">
              <a:xfrm>
                <a:off x="960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8" name="Line 16"/>
              <p:cNvSpPr>
                <a:spLocks noChangeShapeType="1"/>
              </p:cNvSpPr>
              <p:nvPr/>
            </p:nvSpPr>
            <p:spPr bwMode="auto">
              <a:xfrm>
                <a:off x="960" y="3552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517" name="Group 17"/>
            <p:cNvGrpSpPr>
              <a:grpSpLocks/>
            </p:cNvGrpSpPr>
            <p:nvPr/>
          </p:nvGrpSpPr>
          <p:grpSpPr bwMode="auto">
            <a:xfrm flipH="1">
              <a:off x="2946399" y="1495425"/>
              <a:ext cx="76200" cy="1066800"/>
              <a:chOff x="960" y="2880"/>
              <a:chExt cx="48" cy="672"/>
            </a:xfrm>
          </p:grpSpPr>
          <p:sp>
            <p:nvSpPr>
              <p:cNvPr id="19533" name="Line 18"/>
              <p:cNvSpPr>
                <a:spLocks noChangeShapeType="1"/>
              </p:cNvSpPr>
              <p:nvPr/>
            </p:nvSpPr>
            <p:spPr bwMode="auto">
              <a:xfrm>
                <a:off x="960" y="2880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4" name="Line 19"/>
              <p:cNvSpPr>
                <a:spLocks noChangeShapeType="1"/>
              </p:cNvSpPr>
              <p:nvPr/>
            </p:nvSpPr>
            <p:spPr bwMode="auto">
              <a:xfrm>
                <a:off x="960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5" name="Line 20"/>
              <p:cNvSpPr>
                <a:spLocks noChangeShapeType="1"/>
              </p:cNvSpPr>
              <p:nvPr/>
            </p:nvSpPr>
            <p:spPr bwMode="auto">
              <a:xfrm>
                <a:off x="960" y="3552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518" name="Line 29"/>
            <p:cNvSpPr>
              <a:spLocks noChangeShapeType="1"/>
            </p:cNvSpPr>
            <p:nvPr/>
          </p:nvSpPr>
          <p:spPr bwMode="auto">
            <a:xfrm>
              <a:off x="3174999" y="1647825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9" name="Line 30"/>
            <p:cNvSpPr>
              <a:spLocks noChangeShapeType="1"/>
            </p:cNvSpPr>
            <p:nvPr/>
          </p:nvSpPr>
          <p:spPr bwMode="auto">
            <a:xfrm>
              <a:off x="3174999" y="1876425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0" name="Line 31"/>
            <p:cNvSpPr>
              <a:spLocks noChangeShapeType="1"/>
            </p:cNvSpPr>
            <p:nvPr/>
          </p:nvSpPr>
          <p:spPr bwMode="auto">
            <a:xfrm>
              <a:off x="3174999" y="2181225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1" name="Line 32"/>
            <p:cNvSpPr>
              <a:spLocks noChangeShapeType="1"/>
            </p:cNvSpPr>
            <p:nvPr/>
          </p:nvSpPr>
          <p:spPr bwMode="auto">
            <a:xfrm>
              <a:off x="3174999" y="2409825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2" name="Text Box 33"/>
            <p:cNvSpPr txBox="1">
              <a:spLocks noChangeArrowheads="1"/>
            </p:cNvSpPr>
            <p:nvPr/>
          </p:nvSpPr>
          <p:spPr bwMode="auto">
            <a:xfrm>
              <a:off x="3632199" y="1447799"/>
              <a:ext cx="424569" cy="1199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solidFill>
                    <a:schemeClr val="tx1"/>
                  </a:solidFill>
                  <a:latin typeface="Calibri" charset="0"/>
                </a:rPr>
                <a:t>LU</a:t>
              </a:r>
            </a:p>
            <a:p>
              <a:pPr eaLnBrk="1" hangingPunct="1"/>
              <a:r>
                <a:rPr lang="en-US" sz="1800" i="1">
                  <a:solidFill>
                    <a:schemeClr val="tx1"/>
                  </a:solidFill>
                  <a:latin typeface="Calibri" charset="0"/>
                </a:rPr>
                <a:t>LU</a:t>
              </a:r>
            </a:p>
            <a:p>
              <a:pPr eaLnBrk="1" hangingPunct="1"/>
              <a:r>
                <a:rPr lang="en-US" sz="1800" i="1">
                  <a:solidFill>
                    <a:schemeClr val="tx1"/>
                  </a:solidFill>
                  <a:latin typeface="Calibri" charset="0"/>
                </a:rPr>
                <a:t>LU</a:t>
              </a:r>
            </a:p>
            <a:p>
              <a:pPr eaLnBrk="1" hangingPunct="1"/>
              <a:r>
                <a:rPr lang="en-US" sz="1800" i="1">
                  <a:solidFill>
                    <a:schemeClr val="tx1"/>
                  </a:solidFill>
                  <a:latin typeface="Calibri" charset="0"/>
                </a:rPr>
                <a:t>LU</a:t>
              </a:r>
            </a:p>
          </p:txBody>
        </p:sp>
        <p:sp>
          <p:nvSpPr>
            <p:cNvPr id="19523" name="Line 34"/>
            <p:cNvSpPr>
              <a:spLocks noChangeShapeType="1"/>
            </p:cNvSpPr>
            <p:nvPr/>
          </p:nvSpPr>
          <p:spPr bwMode="auto">
            <a:xfrm>
              <a:off x="4318000" y="1571625"/>
              <a:ext cx="3810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4" name="Line 35"/>
            <p:cNvSpPr>
              <a:spLocks noChangeShapeType="1"/>
            </p:cNvSpPr>
            <p:nvPr/>
          </p:nvSpPr>
          <p:spPr bwMode="auto">
            <a:xfrm flipV="1">
              <a:off x="4318000" y="1724025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5" name="Text Box 36"/>
            <p:cNvSpPr txBox="1">
              <a:spLocks noChangeArrowheads="1"/>
            </p:cNvSpPr>
            <p:nvPr/>
          </p:nvSpPr>
          <p:spPr bwMode="auto">
            <a:xfrm>
              <a:off x="4699000" y="1509712"/>
              <a:ext cx="424569" cy="369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solidFill>
                    <a:schemeClr val="tx1"/>
                  </a:solidFill>
                  <a:latin typeface="Calibri" charset="0"/>
                </a:rPr>
                <a:t>LU</a:t>
              </a:r>
            </a:p>
          </p:txBody>
        </p:sp>
        <p:sp>
          <p:nvSpPr>
            <p:cNvPr id="19526" name="Text Box 37"/>
            <p:cNvSpPr txBox="1">
              <a:spLocks noChangeArrowheads="1"/>
            </p:cNvSpPr>
            <p:nvPr/>
          </p:nvSpPr>
          <p:spPr bwMode="auto">
            <a:xfrm>
              <a:off x="4699000" y="2105024"/>
              <a:ext cx="424569" cy="369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solidFill>
                    <a:schemeClr val="tx1"/>
                  </a:solidFill>
                  <a:latin typeface="Calibri" charset="0"/>
                </a:rPr>
                <a:t>LU</a:t>
              </a:r>
              <a:endParaRPr lang="en-US" sz="1800" i="1" baseline="-2500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19527" name="Line 38"/>
            <p:cNvSpPr>
              <a:spLocks noChangeShapeType="1"/>
            </p:cNvSpPr>
            <p:nvPr/>
          </p:nvSpPr>
          <p:spPr bwMode="auto">
            <a:xfrm>
              <a:off x="4318000" y="2181225"/>
              <a:ext cx="3810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8" name="Line 39"/>
            <p:cNvSpPr>
              <a:spLocks noChangeShapeType="1"/>
            </p:cNvSpPr>
            <p:nvPr/>
          </p:nvSpPr>
          <p:spPr bwMode="auto">
            <a:xfrm flipV="1">
              <a:off x="4318000" y="2333625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9" name="Line 40"/>
            <p:cNvSpPr>
              <a:spLocks noChangeShapeType="1"/>
            </p:cNvSpPr>
            <p:nvPr/>
          </p:nvSpPr>
          <p:spPr bwMode="auto">
            <a:xfrm>
              <a:off x="5232400" y="1724025"/>
              <a:ext cx="609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0" name="Line 41"/>
            <p:cNvSpPr>
              <a:spLocks noChangeShapeType="1"/>
            </p:cNvSpPr>
            <p:nvPr/>
          </p:nvSpPr>
          <p:spPr bwMode="auto">
            <a:xfrm flipV="1">
              <a:off x="5232400" y="2105025"/>
              <a:ext cx="609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1" name="Text Box 42"/>
            <p:cNvSpPr txBox="1">
              <a:spLocks noChangeArrowheads="1"/>
            </p:cNvSpPr>
            <p:nvPr/>
          </p:nvSpPr>
          <p:spPr bwMode="auto">
            <a:xfrm>
              <a:off x="5994401" y="1875144"/>
              <a:ext cx="424569" cy="369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solidFill>
                    <a:schemeClr val="tx1"/>
                  </a:solidFill>
                  <a:latin typeface="Calibri" charset="0"/>
                </a:rPr>
                <a:t>LU</a:t>
              </a:r>
              <a:endParaRPr lang="en-US" sz="1800" i="1" baseline="-2500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19532" name="TextBox 86"/>
            <p:cNvSpPr txBox="1">
              <a:spLocks noChangeArrowheads="1"/>
            </p:cNvSpPr>
            <p:nvPr/>
          </p:nvSpPr>
          <p:spPr bwMode="auto">
            <a:xfrm>
              <a:off x="231079" y="1676400"/>
              <a:ext cx="2032000" cy="46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>
                  <a:solidFill>
                    <a:schemeClr val="tx1"/>
                  </a:solidFill>
                  <a:latin typeface="Calibri" charset="0"/>
                </a:rPr>
                <a:t>Parallel:</a:t>
              </a:r>
            </a:p>
          </p:txBody>
        </p:sp>
      </p:grpSp>
      <p:grpSp>
        <p:nvGrpSpPr>
          <p:cNvPr id="19459" name="Group 147"/>
          <p:cNvGrpSpPr>
            <a:grpSpLocks/>
          </p:cNvGrpSpPr>
          <p:nvPr/>
        </p:nvGrpSpPr>
        <p:grpSpPr bwMode="auto">
          <a:xfrm>
            <a:off x="228600" y="2574925"/>
            <a:ext cx="7408863" cy="1208088"/>
            <a:chOff x="228600" y="2971801"/>
            <a:chExt cx="7409329" cy="1209217"/>
          </a:xfrm>
        </p:grpSpPr>
        <p:grpSp>
          <p:nvGrpSpPr>
            <p:cNvPr id="19491" name="Group 85"/>
            <p:cNvGrpSpPr>
              <a:grpSpLocks/>
            </p:cNvGrpSpPr>
            <p:nvPr/>
          </p:nvGrpSpPr>
          <p:grpSpPr bwMode="auto">
            <a:xfrm>
              <a:off x="1905000" y="2971801"/>
              <a:ext cx="5732929" cy="1209217"/>
              <a:chOff x="1447800" y="3048001"/>
              <a:chExt cx="5732929" cy="1209217"/>
            </a:xfrm>
          </p:grpSpPr>
          <p:sp>
            <p:nvSpPr>
              <p:cNvPr id="19493" name="Text Box 11"/>
              <p:cNvSpPr txBox="1">
                <a:spLocks noChangeArrowheads="1"/>
              </p:cNvSpPr>
              <p:nvPr/>
            </p:nvSpPr>
            <p:spPr bwMode="auto">
              <a:xfrm>
                <a:off x="1447800" y="3400425"/>
                <a:ext cx="685800" cy="400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i="1">
                    <a:solidFill>
                      <a:schemeClr val="tx1"/>
                    </a:solidFill>
                    <a:latin typeface="Calibri" charset="0"/>
                  </a:rPr>
                  <a:t>W</a:t>
                </a:r>
                <a:r>
                  <a:rPr lang="en-US" sz="1800">
                    <a:solidFill>
                      <a:schemeClr val="tx1"/>
                    </a:solidFill>
                    <a:latin typeface="Calibri" charset="0"/>
                  </a:rPr>
                  <a:t> =</a:t>
                </a:r>
                <a:r>
                  <a:rPr lang="en-US">
                    <a:solidFill>
                      <a:schemeClr val="tx1"/>
                    </a:solidFill>
                    <a:latin typeface="Calibri" charset="0"/>
                  </a:rPr>
                  <a:t> </a:t>
                </a:r>
              </a:p>
            </p:txBody>
          </p:sp>
          <p:sp>
            <p:nvSpPr>
              <p:cNvPr id="19494" name="Text Box 12"/>
              <p:cNvSpPr txBox="1">
                <a:spLocks noChangeArrowheads="1"/>
              </p:cNvSpPr>
              <p:nvPr/>
            </p:nvSpPr>
            <p:spPr bwMode="auto">
              <a:xfrm>
                <a:off x="2041525" y="3055939"/>
                <a:ext cx="473218" cy="1201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i="1">
                    <a:solidFill>
                      <a:schemeClr val="tx1"/>
                    </a:solidFill>
                    <a:latin typeface="Calibri" charset="0"/>
                  </a:rPr>
                  <a:t>W</a:t>
                </a:r>
                <a:r>
                  <a:rPr lang="en-US" sz="1800" i="1" baseline="-25000">
                    <a:solidFill>
                      <a:schemeClr val="tx1"/>
                    </a:solidFill>
                    <a:latin typeface="Calibri" charset="0"/>
                  </a:rPr>
                  <a:t>1</a:t>
                </a:r>
              </a:p>
              <a:p>
                <a:pPr eaLnBrk="1" hangingPunct="1"/>
                <a:r>
                  <a:rPr lang="en-US" sz="1800" i="1">
                    <a:solidFill>
                      <a:schemeClr val="tx1"/>
                    </a:solidFill>
                    <a:latin typeface="Calibri" charset="0"/>
                  </a:rPr>
                  <a:t>W</a:t>
                </a:r>
                <a:r>
                  <a:rPr lang="en-US" sz="1800" i="1" baseline="-25000">
                    <a:solidFill>
                      <a:schemeClr val="tx1"/>
                    </a:solidFill>
                    <a:latin typeface="Calibri" charset="0"/>
                  </a:rPr>
                  <a:t>2</a:t>
                </a:r>
              </a:p>
              <a:p>
                <a:pPr eaLnBrk="1" hangingPunct="1"/>
                <a:r>
                  <a:rPr lang="en-US" sz="1800" i="1">
                    <a:solidFill>
                      <a:schemeClr val="tx1"/>
                    </a:solidFill>
                    <a:latin typeface="Calibri" charset="0"/>
                  </a:rPr>
                  <a:t>W</a:t>
                </a:r>
                <a:r>
                  <a:rPr lang="en-US" sz="1800" i="1" baseline="-25000">
                    <a:solidFill>
                      <a:schemeClr val="tx1"/>
                    </a:solidFill>
                    <a:latin typeface="Calibri" charset="0"/>
                  </a:rPr>
                  <a:t>3</a:t>
                </a:r>
              </a:p>
              <a:p>
                <a:pPr eaLnBrk="1" hangingPunct="1"/>
                <a:r>
                  <a:rPr lang="en-US" sz="1800" i="1">
                    <a:solidFill>
                      <a:schemeClr val="tx1"/>
                    </a:solidFill>
                    <a:latin typeface="Calibri" charset="0"/>
                  </a:rPr>
                  <a:t>W</a:t>
                </a:r>
                <a:r>
                  <a:rPr lang="en-US" sz="1800" i="1" baseline="-25000">
                    <a:solidFill>
                      <a:schemeClr val="tx1"/>
                    </a:solidFill>
                    <a:latin typeface="Calibri" charset="0"/>
                  </a:rPr>
                  <a:t>4</a:t>
                </a:r>
              </a:p>
            </p:txBody>
          </p:sp>
          <p:grpSp>
            <p:nvGrpSpPr>
              <p:cNvPr id="19495" name="Group 13"/>
              <p:cNvGrpSpPr>
                <a:grpSpLocks/>
              </p:cNvGrpSpPr>
              <p:nvPr/>
            </p:nvGrpSpPr>
            <p:grpSpPr bwMode="auto">
              <a:xfrm>
                <a:off x="1981200" y="3095625"/>
                <a:ext cx="76200" cy="1066800"/>
                <a:chOff x="960" y="2880"/>
                <a:chExt cx="48" cy="672"/>
              </a:xfrm>
            </p:grpSpPr>
            <p:sp>
              <p:nvSpPr>
                <p:cNvPr id="19511" name="Line 14"/>
                <p:cNvSpPr>
                  <a:spLocks noChangeShapeType="1"/>
                </p:cNvSpPr>
                <p:nvPr/>
              </p:nvSpPr>
              <p:spPr bwMode="auto">
                <a:xfrm>
                  <a:off x="960" y="288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2" name="Line 15"/>
                <p:cNvSpPr>
                  <a:spLocks noChangeShapeType="1"/>
                </p:cNvSpPr>
                <p:nvPr/>
              </p:nvSpPr>
              <p:spPr bwMode="auto">
                <a:xfrm>
                  <a:off x="960" y="2880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3" name="Line 16"/>
                <p:cNvSpPr>
                  <a:spLocks noChangeShapeType="1"/>
                </p:cNvSpPr>
                <p:nvPr/>
              </p:nvSpPr>
              <p:spPr bwMode="auto">
                <a:xfrm>
                  <a:off x="960" y="3552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96" name="Group 17"/>
              <p:cNvGrpSpPr>
                <a:grpSpLocks/>
              </p:cNvGrpSpPr>
              <p:nvPr/>
            </p:nvGrpSpPr>
            <p:grpSpPr bwMode="auto">
              <a:xfrm flipH="1">
                <a:off x="2514600" y="3095625"/>
                <a:ext cx="76200" cy="1066800"/>
                <a:chOff x="960" y="2880"/>
                <a:chExt cx="48" cy="672"/>
              </a:xfrm>
            </p:grpSpPr>
            <p:sp>
              <p:nvSpPr>
                <p:cNvPr id="19508" name="Line 18"/>
                <p:cNvSpPr>
                  <a:spLocks noChangeShapeType="1"/>
                </p:cNvSpPr>
                <p:nvPr/>
              </p:nvSpPr>
              <p:spPr bwMode="auto">
                <a:xfrm>
                  <a:off x="960" y="288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9" name="Line 19"/>
                <p:cNvSpPr>
                  <a:spLocks noChangeShapeType="1"/>
                </p:cNvSpPr>
                <p:nvPr/>
              </p:nvSpPr>
              <p:spPr bwMode="auto">
                <a:xfrm>
                  <a:off x="960" y="2880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0" name="Line 20"/>
                <p:cNvSpPr>
                  <a:spLocks noChangeShapeType="1"/>
                </p:cNvSpPr>
                <p:nvPr/>
              </p:nvSpPr>
              <p:spPr bwMode="auto">
                <a:xfrm>
                  <a:off x="960" y="3552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497" name="Line 29"/>
              <p:cNvSpPr>
                <a:spLocks noChangeShapeType="1"/>
              </p:cNvSpPr>
              <p:nvPr/>
            </p:nvSpPr>
            <p:spPr bwMode="auto">
              <a:xfrm>
                <a:off x="2743200" y="3248025"/>
                <a:ext cx="228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8" name="Text Box 36"/>
              <p:cNvSpPr txBox="1">
                <a:spLocks noChangeArrowheads="1"/>
              </p:cNvSpPr>
              <p:nvPr/>
            </p:nvSpPr>
            <p:spPr bwMode="auto">
              <a:xfrm>
                <a:off x="4267200" y="3200401"/>
                <a:ext cx="424551" cy="369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i="1">
                    <a:solidFill>
                      <a:schemeClr val="tx1"/>
                    </a:solidFill>
                    <a:latin typeface="Calibri" charset="0"/>
                  </a:rPr>
                  <a:t>LU</a:t>
                </a:r>
                <a:endParaRPr lang="en-US" sz="1800" i="1" baseline="-2500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19499" name="Text Box 42"/>
              <p:cNvSpPr txBox="1">
                <a:spLocks noChangeArrowheads="1"/>
              </p:cNvSpPr>
              <p:nvPr/>
            </p:nvSpPr>
            <p:spPr bwMode="auto">
              <a:xfrm>
                <a:off x="5562602" y="3460434"/>
                <a:ext cx="398261" cy="3388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i="1">
                    <a:solidFill>
                      <a:schemeClr val="tx1"/>
                    </a:solidFill>
                    <a:latin typeface="Calibri" charset="0"/>
                  </a:rPr>
                  <a:t>LU</a:t>
                </a:r>
                <a:endParaRPr lang="en-US" sz="1600" i="1" baseline="-2500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19500" name="Text Box 33"/>
              <p:cNvSpPr txBox="1">
                <a:spLocks noChangeArrowheads="1"/>
              </p:cNvSpPr>
              <p:nvPr/>
            </p:nvSpPr>
            <p:spPr bwMode="auto">
              <a:xfrm>
                <a:off x="3124200" y="3048001"/>
                <a:ext cx="424551" cy="369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i="1">
                    <a:solidFill>
                      <a:schemeClr val="tx1"/>
                    </a:solidFill>
                    <a:latin typeface="Calibri" charset="0"/>
                  </a:rPr>
                  <a:t>LU</a:t>
                </a:r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V="1">
                <a:off x="2743387" y="3429357"/>
                <a:ext cx="1447891" cy="762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9500" idx="3"/>
              </p:cNvCxnSpPr>
              <p:nvPr/>
            </p:nvCxnSpPr>
            <p:spPr>
              <a:xfrm>
                <a:off x="3548300" y="3232323"/>
                <a:ext cx="642977" cy="1207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4750113" y="3462726"/>
                <a:ext cx="736646" cy="1191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2743387" y="3658171"/>
                <a:ext cx="2743373" cy="152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05" name="Text Box 42"/>
              <p:cNvSpPr txBox="1">
                <a:spLocks noChangeArrowheads="1"/>
              </p:cNvSpPr>
              <p:nvPr/>
            </p:nvSpPr>
            <p:spPr bwMode="auto">
              <a:xfrm>
                <a:off x="6756178" y="3656411"/>
                <a:ext cx="424551" cy="369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i="1">
                    <a:solidFill>
                      <a:schemeClr val="tx1"/>
                    </a:solidFill>
                    <a:latin typeface="Calibri" charset="0"/>
                  </a:rPr>
                  <a:t>LU</a:t>
                </a:r>
                <a:endParaRPr lang="en-US" sz="1800" i="1" baseline="-2500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6020193" y="3658171"/>
                <a:ext cx="736646" cy="119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2743387" y="3886984"/>
                <a:ext cx="4038854" cy="152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92" name="TextBox 87"/>
            <p:cNvSpPr txBox="1">
              <a:spLocks noChangeArrowheads="1"/>
            </p:cNvSpPr>
            <p:nvPr/>
          </p:nvSpPr>
          <p:spPr bwMode="auto">
            <a:xfrm>
              <a:off x="228600" y="3200400"/>
              <a:ext cx="1828800" cy="83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>
                  <a:solidFill>
                    <a:schemeClr val="tx1"/>
                  </a:solidFill>
                  <a:latin typeface="Calibri" charset="0"/>
                </a:rPr>
                <a:t>Sequential/</a:t>
              </a:r>
            </a:p>
            <a:p>
              <a:pPr eaLnBrk="1" hangingPunct="1"/>
              <a:r>
                <a:rPr lang="en-US" sz="2400">
                  <a:solidFill>
                    <a:schemeClr val="tx1"/>
                  </a:solidFill>
                  <a:latin typeface="Calibri" charset="0"/>
                </a:rPr>
                <a:t>Streaming</a:t>
              </a:r>
            </a:p>
          </p:txBody>
        </p:sp>
      </p:grpSp>
      <p:grpSp>
        <p:nvGrpSpPr>
          <p:cNvPr id="19460" name="Group 148"/>
          <p:cNvGrpSpPr>
            <a:grpSpLocks/>
          </p:cNvGrpSpPr>
          <p:nvPr/>
        </p:nvGrpSpPr>
        <p:grpSpPr bwMode="auto">
          <a:xfrm>
            <a:off x="228600" y="4106863"/>
            <a:ext cx="6946900" cy="1208087"/>
            <a:chOff x="304800" y="4571998"/>
            <a:chExt cx="6946541" cy="1207785"/>
          </a:xfrm>
        </p:grpSpPr>
        <p:grpSp>
          <p:nvGrpSpPr>
            <p:cNvPr id="19463" name="Group 145"/>
            <p:cNvGrpSpPr>
              <a:grpSpLocks/>
            </p:cNvGrpSpPr>
            <p:nvPr/>
          </p:nvGrpSpPr>
          <p:grpSpPr bwMode="auto">
            <a:xfrm>
              <a:off x="1981200" y="4571998"/>
              <a:ext cx="5270141" cy="1207785"/>
              <a:chOff x="1981200" y="4571998"/>
              <a:chExt cx="5270141" cy="1207785"/>
            </a:xfrm>
          </p:grpSpPr>
          <p:sp>
            <p:nvSpPr>
              <p:cNvPr id="19465" name="Text Box 11"/>
              <p:cNvSpPr txBox="1">
                <a:spLocks noChangeArrowheads="1"/>
              </p:cNvSpPr>
              <p:nvPr/>
            </p:nvSpPr>
            <p:spPr bwMode="auto">
              <a:xfrm>
                <a:off x="1981200" y="4924425"/>
                <a:ext cx="685800" cy="369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i="1">
                    <a:solidFill>
                      <a:schemeClr val="tx1"/>
                    </a:solidFill>
                    <a:latin typeface="Calibri" charset="0"/>
                  </a:rPr>
                  <a:t>W</a:t>
                </a:r>
                <a:r>
                  <a:rPr lang="en-US" sz="1800">
                    <a:solidFill>
                      <a:schemeClr val="tx1"/>
                    </a:solidFill>
                    <a:latin typeface="Calibri" charset="0"/>
                  </a:rPr>
                  <a:t> = </a:t>
                </a:r>
              </a:p>
            </p:txBody>
          </p:sp>
          <p:sp>
            <p:nvSpPr>
              <p:cNvPr id="19466" name="Text Box 12"/>
              <p:cNvSpPr txBox="1">
                <a:spLocks noChangeArrowheads="1"/>
              </p:cNvSpPr>
              <p:nvPr/>
            </p:nvSpPr>
            <p:spPr bwMode="auto">
              <a:xfrm>
                <a:off x="2574925" y="4579937"/>
                <a:ext cx="473235" cy="1199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i="1">
                    <a:solidFill>
                      <a:schemeClr val="tx1"/>
                    </a:solidFill>
                    <a:latin typeface="Calibri" charset="0"/>
                  </a:rPr>
                  <a:t>W</a:t>
                </a:r>
                <a:r>
                  <a:rPr lang="en-US" sz="1800" i="1" baseline="-25000">
                    <a:solidFill>
                      <a:schemeClr val="tx1"/>
                    </a:solidFill>
                    <a:latin typeface="Calibri" charset="0"/>
                  </a:rPr>
                  <a:t>1</a:t>
                </a:r>
              </a:p>
              <a:p>
                <a:pPr eaLnBrk="1" hangingPunct="1"/>
                <a:r>
                  <a:rPr lang="en-US" sz="1800" i="1">
                    <a:solidFill>
                      <a:schemeClr val="tx1"/>
                    </a:solidFill>
                    <a:latin typeface="Calibri" charset="0"/>
                  </a:rPr>
                  <a:t>W</a:t>
                </a:r>
                <a:r>
                  <a:rPr lang="en-US" sz="1800" i="1" baseline="-25000">
                    <a:solidFill>
                      <a:schemeClr val="tx1"/>
                    </a:solidFill>
                    <a:latin typeface="Calibri" charset="0"/>
                  </a:rPr>
                  <a:t>2</a:t>
                </a:r>
              </a:p>
              <a:p>
                <a:pPr eaLnBrk="1" hangingPunct="1"/>
                <a:r>
                  <a:rPr lang="en-US" sz="1800" i="1">
                    <a:solidFill>
                      <a:schemeClr val="tx1"/>
                    </a:solidFill>
                    <a:latin typeface="Calibri" charset="0"/>
                  </a:rPr>
                  <a:t>W</a:t>
                </a:r>
                <a:r>
                  <a:rPr lang="en-US" sz="1800" i="1" baseline="-25000">
                    <a:solidFill>
                      <a:schemeClr val="tx1"/>
                    </a:solidFill>
                    <a:latin typeface="Calibri" charset="0"/>
                  </a:rPr>
                  <a:t>3</a:t>
                </a:r>
              </a:p>
              <a:p>
                <a:pPr eaLnBrk="1" hangingPunct="1"/>
                <a:r>
                  <a:rPr lang="en-US" sz="1800" i="1">
                    <a:solidFill>
                      <a:schemeClr val="tx1"/>
                    </a:solidFill>
                    <a:latin typeface="Calibri" charset="0"/>
                  </a:rPr>
                  <a:t>W</a:t>
                </a:r>
                <a:r>
                  <a:rPr lang="en-US" sz="1800" i="1" baseline="-25000">
                    <a:solidFill>
                      <a:schemeClr val="tx1"/>
                    </a:solidFill>
                    <a:latin typeface="Calibri" charset="0"/>
                  </a:rPr>
                  <a:t>4</a:t>
                </a:r>
              </a:p>
            </p:txBody>
          </p:sp>
          <p:grpSp>
            <p:nvGrpSpPr>
              <p:cNvPr id="19467" name="Group 13"/>
              <p:cNvGrpSpPr>
                <a:grpSpLocks/>
              </p:cNvGrpSpPr>
              <p:nvPr/>
            </p:nvGrpSpPr>
            <p:grpSpPr bwMode="auto">
              <a:xfrm>
                <a:off x="2514600" y="4619625"/>
                <a:ext cx="76200" cy="1066800"/>
                <a:chOff x="960" y="2880"/>
                <a:chExt cx="48" cy="672"/>
              </a:xfrm>
            </p:grpSpPr>
            <p:sp>
              <p:nvSpPr>
                <p:cNvPr id="19488" name="Line 14"/>
                <p:cNvSpPr>
                  <a:spLocks noChangeShapeType="1"/>
                </p:cNvSpPr>
                <p:nvPr/>
              </p:nvSpPr>
              <p:spPr bwMode="auto">
                <a:xfrm>
                  <a:off x="960" y="288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89" name="Line 15"/>
                <p:cNvSpPr>
                  <a:spLocks noChangeShapeType="1"/>
                </p:cNvSpPr>
                <p:nvPr/>
              </p:nvSpPr>
              <p:spPr bwMode="auto">
                <a:xfrm>
                  <a:off x="960" y="2880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90" name="Line 16"/>
                <p:cNvSpPr>
                  <a:spLocks noChangeShapeType="1"/>
                </p:cNvSpPr>
                <p:nvPr/>
              </p:nvSpPr>
              <p:spPr bwMode="auto">
                <a:xfrm>
                  <a:off x="960" y="3552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68" name="Group 17"/>
              <p:cNvGrpSpPr>
                <a:grpSpLocks/>
              </p:cNvGrpSpPr>
              <p:nvPr/>
            </p:nvGrpSpPr>
            <p:grpSpPr bwMode="auto">
              <a:xfrm flipH="1">
                <a:off x="3048000" y="4619625"/>
                <a:ext cx="76200" cy="1066800"/>
                <a:chOff x="960" y="2880"/>
                <a:chExt cx="48" cy="672"/>
              </a:xfrm>
            </p:grpSpPr>
            <p:sp>
              <p:nvSpPr>
                <p:cNvPr id="19485" name="Line 18"/>
                <p:cNvSpPr>
                  <a:spLocks noChangeShapeType="1"/>
                </p:cNvSpPr>
                <p:nvPr/>
              </p:nvSpPr>
              <p:spPr bwMode="auto">
                <a:xfrm>
                  <a:off x="960" y="288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86" name="Line 19"/>
                <p:cNvSpPr>
                  <a:spLocks noChangeShapeType="1"/>
                </p:cNvSpPr>
                <p:nvPr/>
              </p:nvSpPr>
              <p:spPr bwMode="auto">
                <a:xfrm>
                  <a:off x="960" y="2880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87" name="Line 20"/>
                <p:cNvSpPr>
                  <a:spLocks noChangeShapeType="1"/>
                </p:cNvSpPr>
                <p:nvPr/>
              </p:nvSpPr>
              <p:spPr bwMode="auto">
                <a:xfrm>
                  <a:off x="960" y="3552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469" name="Line 29"/>
              <p:cNvSpPr>
                <a:spLocks noChangeShapeType="1"/>
              </p:cNvSpPr>
              <p:nvPr/>
            </p:nvSpPr>
            <p:spPr bwMode="auto">
              <a:xfrm>
                <a:off x="3276600" y="4772025"/>
                <a:ext cx="228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0" name="Line 30"/>
              <p:cNvSpPr>
                <a:spLocks noChangeShapeType="1"/>
              </p:cNvSpPr>
              <p:nvPr/>
            </p:nvSpPr>
            <p:spPr bwMode="auto">
              <a:xfrm>
                <a:off x="3276600" y="5000625"/>
                <a:ext cx="228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1" name="Text Box 33"/>
              <p:cNvSpPr txBox="1">
                <a:spLocks noChangeArrowheads="1"/>
              </p:cNvSpPr>
              <p:nvPr/>
            </p:nvSpPr>
            <p:spPr bwMode="auto">
              <a:xfrm>
                <a:off x="3733800" y="4571998"/>
                <a:ext cx="424566" cy="6460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i="1">
                    <a:solidFill>
                      <a:schemeClr val="tx1"/>
                    </a:solidFill>
                    <a:latin typeface="Calibri" charset="0"/>
                  </a:rPr>
                  <a:t>LU</a:t>
                </a:r>
              </a:p>
              <a:p>
                <a:pPr eaLnBrk="1" hangingPunct="1"/>
                <a:r>
                  <a:rPr lang="en-US" sz="1800" i="1">
                    <a:solidFill>
                      <a:schemeClr val="tx1"/>
                    </a:solidFill>
                    <a:latin typeface="Calibri" charset="0"/>
                  </a:rPr>
                  <a:t>LU</a:t>
                </a:r>
              </a:p>
            </p:txBody>
          </p:sp>
          <p:sp>
            <p:nvSpPr>
              <p:cNvPr id="19472" name="Text Box 36"/>
              <p:cNvSpPr txBox="1">
                <a:spLocks noChangeArrowheads="1"/>
              </p:cNvSpPr>
              <p:nvPr/>
            </p:nvSpPr>
            <p:spPr bwMode="auto">
              <a:xfrm>
                <a:off x="4800602" y="4736066"/>
                <a:ext cx="424566" cy="369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i="1">
                    <a:solidFill>
                      <a:schemeClr val="tx1"/>
                    </a:solidFill>
                    <a:latin typeface="Calibri" charset="0"/>
                  </a:rPr>
                  <a:t>LU</a:t>
                </a:r>
                <a:endParaRPr lang="en-US" sz="1800" i="1" baseline="-2500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19473" name="Text Box 37"/>
              <p:cNvSpPr txBox="1">
                <a:spLocks noChangeArrowheads="1"/>
              </p:cNvSpPr>
              <p:nvPr/>
            </p:nvSpPr>
            <p:spPr bwMode="auto">
              <a:xfrm>
                <a:off x="4800602" y="5116510"/>
                <a:ext cx="424566" cy="369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i="1">
                    <a:solidFill>
                      <a:schemeClr val="tx1"/>
                    </a:solidFill>
                    <a:latin typeface="Calibri" charset="0"/>
                  </a:rPr>
                  <a:t>LU</a:t>
                </a:r>
                <a:endParaRPr lang="en-US" sz="1800" i="1" baseline="-2500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19474" name="Text Box 42"/>
              <p:cNvSpPr txBox="1">
                <a:spLocks noChangeArrowheads="1"/>
              </p:cNvSpPr>
              <p:nvPr/>
            </p:nvSpPr>
            <p:spPr bwMode="auto">
              <a:xfrm>
                <a:off x="5847304" y="4966739"/>
                <a:ext cx="424566" cy="369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i="1">
                    <a:solidFill>
                      <a:schemeClr val="tx1"/>
                    </a:solidFill>
                    <a:latin typeface="Calibri" charset="0"/>
                  </a:rPr>
                  <a:t>LU</a:t>
                </a:r>
                <a:endParaRPr lang="en-US" sz="1800" i="1" baseline="-2500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cxnSp>
            <p:nvCxnSpPr>
              <p:cNvPr id="123" name="Straight Arrow Connector 122"/>
              <p:cNvCxnSpPr>
                <a:endCxn id="19472" idx="1"/>
              </p:cNvCxnSpPr>
              <p:nvPr/>
            </p:nvCxnSpPr>
            <p:spPr>
              <a:xfrm>
                <a:off x="4266995" y="4800541"/>
                <a:ext cx="533372" cy="1206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 flipV="1">
                <a:off x="4266995" y="5029084"/>
                <a:ext cx="533372" cy="761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>
                <a:off x="5257544" y="4952903"/>
                <a:ext cx="533372" cy="1206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 flipV="1">
                <a:off x="5257544" y="5181446"/>
                <a:ext cx="533372" cy="761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79" name="Text Box 37"/>
              <p:cNvSpPr txBox="1">
                <a:spLocks noChangeArrowheads="1"/>
              </p:cNvSpPr>
              <p:nvPr/>
            </p:nvSpPr>
            <p:spPr bwMode="auto">
              <a:xfrm>
                <a:off x="5867401" y="5410198"/>
                <a:ext cx="424566" cy="369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i="1">
                    <a:solidFill>
                      <a:schemeClr val="tx1"/>
                    </a:solidFill>
                    <a:latin typeface="Calibri" charset="0"/>
                  </a:rPr>
                  <a:t>LU</a:t>
                </a:r>
                <a:endParaRPr lang="en-US" sz="1800" i="1" baseline="-2500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>
              <a:xfrm>
                <a:off x="3276446" y="5562350"/>
                <a:ext cx="2514470" cy="15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9473" idx="1"/>
              </p:cNvCxnSpPr>
              <p:nvPr/>
            </p:nvCxnSpPr>
            <p:spPr>
              <a:xfrm flipV="1">
                <a:off x="3276446" y="5300478"/>
                <a:ext cx="1523921" cy="333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82" name="Text Box 42"/>
              <p:cNvSpPr txBox="1">
                <a:spLocks noChangeArrowheads="1"/>
              </p:cNvSpPr>
              <p:nvPr/>
            </p:nvSpPr>
            <p:spPr bwMode="auto">
              <a:xfrm>
                <a:off x="6826775" y="5256518"/>
                <a:ext cx="424566" cy="369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accent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i="1">
                    <a:solidFill>
                      <a:schemeClr val="tx1"/>
                    </a:solidFill>
                    <a:latin typeface="Calibri" charset="0"/>
                  </a:rPr>
                  <a:t>LU</a:t>
                </a:r>
                <a:endParaRPr lang="en-US" sz="1800" i="1" baseline="-2500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cxnSp>
            <p:nvCxnSpPr>
              <p:cNvPr id="142" name="Straight Arrow Connector 141"/>
              <p:cNvCxnSpPr/>
              <p:nvPr/>
            </p:nvCxnSpPr>
            <p:spPr>
              <a:xfrm>
                <a:off x="6324289" y="5257627"/>
                <a:ext cx="533372" cy="1206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 flipV="1">
                <a:off x="6324289" y="5486169"/>
                <a:ext cx="533372" cy="761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64" name="TextBox 143"/>
            <p:cNvSpPr txBox="1">
              <a:spLocks noChangeArrowheads="1"/>
            </p:cNvSpPr>
            <p:nvPr/>
          </p:nvSpPr>
          <p:spPr bwMode="auto">
            <a:xfrm>
              <a:off x="304800" y="4800600"/>
              <a:ext cx="1905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>
                  <a:solidFill>
                    <a:schemeClr val="tx1"/>
                  </a:solidFill>
                  <a:latin typeface="Calibri" charset="0"/>
                </a:rPr>
                <a:t>Dual Core:</a:t>
              </a:r>
            </a:p>
          </p:txBody>
        </p:sp>
      </p:grpSp>
      <p:sp>
        <p:nvSpPr>
          <p:cNvPr id="19461" name="TextBox 144"/>
          <p:cNvSpPr txBox="1">
            <a:spLocks noChangeArrowheads="1"/>
          </p:cNvSpPr>
          <p:nvPr/>
        </p:nvSpPr>
        <p:spPr bwMode="auto">
          <a:xfrm>
            <a:off x="661988" y="5556250"/>
            <a:ext cx="781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1"/>
                </a:solidFill>
                <a:latin typeface="Calibri" charset="0"/>
              </a:rPr>
              <a:t>Can choose reduction tree dynamically, to match architecture, as before</a:t>
            </a:r>
          </a:p>
        </p:txBody>
      </p:sp>
      <p:sp>
        <p:nvSpPr>
          <p:cNvPr id="1946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175500" y="6592888"/>
            <a:ext cx="1905000" cy="22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32601809-45B0-6644-A6BD-0B38DA396056}" type="slidenum">
              <a:rPr lang="en-US" sz="1400" b="0">
                <a:solidFill>
                  <a:schemeClr val="tx1"/>
                </a:solidFill>
                <a:latin typeface="Helvetica" charset="0"/>
              </a:rPr>
              <a:pPr/>
              <a:t>38</a:t>
            </a:fld>
            <a:endParaRPr lang="en-US" sz="1400" b="0">
              <a:solidFill>
                <a:schemeClr val="tx1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883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798512" y="306388"/>
            <a:ext cx="7888287" cy="425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</a:rPr>
              <a:t>Making TSLU Numerically Stable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85763" y="731838"/>
            <a:ext cx="8377237" cy="51276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Details matter</a:t>
            </a:r>
          </a:p>
          <a:p>
            <a:pPr lvl="1" eaLnBrk="1" hangingPunct="1"/>
            <a:r>
              <a:rPr lang="en-US" sz="2400">
                <a:latin typeface="Arial" charset="0"/>
              </a:rPr>
              <a:t>Going up the tree, we could do LU either on original rows of A (tournament pivoting), or computed rows of U</a:t>
            </a:r>
          </a:p>
          <a:p>
            <a:pPr lvl="1" eaLnBrk="1" hangingPunct="1"/>
            <a:r>
              <a:rPr lang="en-US" sz="2400">
                <a:latin typeface="Arial" charset="0"/>
              </a:rPr>
              <a:t>Only tournament pivoting stable</a:t>
            </a:r>
          </a:p>
          <a:p>
            <a:pPr lvl="1" eaLnBrk="1" hangingPunct="1">
              <a:buFontTx/>
              <a:buNone/>
            </a:pPr>
            <a:endParaRPr lang="en-US" sz="2400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Thm</a:t>
            </a:r>
            <a:r>
              <a:rPr 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: New scheme as stable as Partial Pivoting (GEPP) in following sense:  Get same Schur complements as GEPP applied to different input matrix whose entries are blocks taken from input A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Why just a “</a:t>
            </a:r>
            <a:r>
              <a:rPr lang="en-US" altLang="ja-JP">
                <a:latin typeface="Arial" charset="0"/>
              </a:rPr>
              <a:t>Thm</a:t>
            </a:r>
            <a:r>
              <a:rPr 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?</a:t>
            </a:r>
          </a:p>
          <a:p>
            <a:pPr eaLnBrk="1" hangingPunct="1">
              <a:buFontTx/>
              <a:buNone/>
            </a:pPr>
            <a:endParaRPr lang="en-US" sz="1800">
              <a:latin typeface="Arial" charset="0"/>
            </a:endParaRP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46D0616D-70AC-C44E-A131-5ADF1A40AEC5}" type="slidenum">
              <a:rPr lang="en-US" sz="1400" b="0">
                <a:solidFill>
                  <a:schemeClr val="tx1"/>
                </a:solidFill>
                <a:latin typeface="Helvetica" charset="0"/>
              </a:rPr>
              <a:pPr/>
              <a:t>39</a:t>
            </a:fld>
            <a:endParaRPr lang="en-US" sz="1400" b="0">
              <a:solidFill>
                <a:schemeClr val="tx1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26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Review, extend communication lower bounds</a:t>
            </a:r>
          </a:p>
          <a:p>
            <a:r>
              <a:rPr lang="en-US" dirty="0" smtClean="0"/>
              <a:t>Direct Linear Algebra Algorithms</a:t>
            </a:r>
          </a:p>
          <a:p>
            <a:pPr lvl="1"/>
            <a:r>
              <a:rPr lang="en-US" dirty="0" err="1" smtClean="0"/>
              <a:t>Matmul</a:t>
            </a:r>
            <a:r>
              <a:rPr lang="en-US" dirty="0"/>
              <a:t> </a:t>
            </a:r>
          </a:p>
          <a:p>
            <a:pPr lvl="2"/>
            <a:r>
              <a:rPr lang="en-US" sz="3100" dirty="0" smtClean="0"/>
              <a:t>classical &amp; </a:t>
            </a:r>
            <a:r>
              <a:rPr lang="en-US" sz="3100" dirty="0" err="1" smtClean="0"/>
              <a:t>Strassen</a:t>
            </a:r>
            <a:r>
              <a:rPr lang="en-US" sz="3100" dirty="0" smtClean="0"/>
              <a:t>-like, heterogeneous, tensors, oblivious</a:t>
            </a:r>
          </a:p>
          <a:p>
            <a:pPr lvl="1"/>
            <a:r>
              <a:rPr lang="en-US" dirty="0" smtClean="0"/>
              <a:t> LU &amp; QR (tournament pivoting)</a:t>
            </a:r>
          </a:p>
          <a:p>
            <a:pPr lvl="1"/>
            <a:r>
              <a:rPr lang="en-US" dirty="0" smtClean="0"/>
              <a:t>Sparse matrices</a:t>
            </a:r>
          </a:p>
          <a:p>
            <a:pPr lvl="1"/>
            <a:r>
              <a:rPr lang="en-US" dirty="0" err="1" smtClean="0"/>
              <a:t>Eigenproblems</a:t>
            </a:r>
            <a:r>
              <a:rPr lang="en-US" dirty="0" smtClean="0"/>
              <a:t> (symmetric and </a:t>
            </a:r>
            <a:r>
              <a:rPr lang="en-US" dirty="0" err="1" smtClean="0"/>
              <a:t>nonsymmetric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Iterative Linear Algebra</a:t>
            </a:r>
          </a:p>
          <a:p>
            <a:pPr lvl="1"/>
            <a:r>
              <a:rPr lang="en-US" dirty="0" err="1" smtClean="0"/>
              <a:t>Autotuning</a:t>
            </a:r>
            <a:r>
              <a:rPr lang="en-US" dirty="0" smtClean="0"/>
              <a:t> Sparse-Matrix-Vector-Multiply (</a:t>
            </a:r>
            <a:r>
              <a:rPr lang="en-US" dirty="0" err="1" smtClean="0"/>
              <a:t>SpMV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Reorganizing </a:t>
            </a:r>
            <a:r>
              <a:rPr lang="en-US" dirty="0" err="1" smtClean="0"/>
              <a:t>Krylov</a:t>
            </a:r>
            <a:r>
              <a:rPr lang="en-US" dirty="0" smtClean="0"/>
              <a:t> methods – Conjugate Gradients</a:t>
            </a:r>
          </a:p>
          <a:p>
            <a:pPr lvl="1"/>
            <a:r>
              <a:rPr lang="en-US" dirty="0" smtClean="0"/>
              <a:t>Stability challenges and approaches</a:t>
            </a:r>
          </a:p>
          <a:p>
            <a:pPr lvl="1"/>
            <a:r>
              <a:rPr lang="en-US" dirty="0" smtClean="0"/>
              <a:t>What is a “sparse matrix”?</a:t>
            </a:r>
          </a:p>
          <a:p>
            <a:r>
              <a:rPr lang="en-US" dirty="0" smtClean="0"/>
              <a:t>Floating-point reproducibility</a:t>
            </a:r>
          </a:p>
          <a:p>
            <a:pPr lvl="1"/>
            <a:r>
              <a:rPr lang="en-US" dirty="0" smtClean="0"/>
              <a:t>Despite </a:t>
            </a:r>
            <a:r>
              <a:rPr lang="en-US" dirty="0" err="1" smtClean="0"/>
              <a:t>nondeterminism</a:t>
            </a:r>
            <a:r>
              <a:rPr lang="en-US" dirty="0" smtClean="0"/>
              <a:t>/</a:t>
            </a:r>
            <a:r>
              <a:rPr lang="en-US" dirty="0" err="1" smtClean="0"/>
              <a:t>nonassociativity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7608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569913" y="306388"/>
            <a:ext cx="8116887" cy="42545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Stability of LU using TSLU: CALU </a:t>
            </a:r>
          </a:p>
        </p:txBody>
      </p:sp>
      <p:sp>
        <p:nvSpPr>
          <p:cNvPr id="6349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 eaLnBrk="0" hangingPunct="0">
              <a:defRPr/>
            </a:pPr>
            <a:r>
              <a:rPr lang="en-US" sz="1400" b="0">
                <a:solidFill>
                  <a:schemeClr val="tx1"/>
                </a:solidFill>
                <a:latin typeface="Helvetica" pitchFamily="1" charset="0"/>
                <a:ea typeface="+mn-ea"/>
                <a:cs typeface="+mn-cs"/>
              </a:rPr>
              <a:t>Summer School Lecture 4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F9541A1A-ABED-0248-A615-938B71A6D123}" type="slidenum">
              <a:rPr lang="en-US" sz="1400" b="0">
                <a:solidFill>
                  <a:schemeClr val="tx1"/>
                </a:solidFill>
                <a:latin typeface="Helvetica" charset="0"/>
              </a:rPr>
              <a:pPr/>
              <a:t>40</a:t>
            </a:fld>
            <a:endParaRPr lang="en-US" sz="1400" b="0">
              <a:solidFill>
                <a:schemeClr val="tx1"/>
              </a:solidFill>
              <a:latin typeface="Helvetica" charset="0"/>
            </a:endParaRPr>
          </a:p>
        </p:txBody>
      </p:sp>
      <p:pic>
        <p:nvPicPr>
          <p:cNvPr id="22532" name="Picture 5" descr="bar_CALUvsGEPP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6625"/>
            <a:ext cx="9144000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Content Placeholder 2"/>
          <p:cNvSpPr>
            <a:spLocks noGrp="1"/>
          </p:cNvSpPr>
          <p:nvPr>
            <p:ph idx="1"/>
          </p:nvPr>
        </p:nvSpPr>
        <p:spPr>
          <a:xfrm>
            <a:off x="219075" y="839788"/>
            <a:ext cx="8775700" cy="1666875"/>
          </a:xfrm>
        </p:spPr>
        <p:txBody>
          <a:bodyPr>
            <a:normAutofit lnSpcReduction="10000"/>
          </a:bodyPr>
          <a:lstStyle/>
          <a:p>
            <a:r>
              <a:rPr lang="en-US" sz="2000">
                <a:latin typeface="Arial" charset="0"/>
              </a:rPr>
              <a:t>Empirical testing</a:t>
            </a:r>
          </a:p>
          <a:p>
            <a:pPr lvl="1"/>
            <a:r>
              <a:rPr lang="en-US" sz="1800">
                <a:latin typeface="Arial" charset="0"/>
              </a:rPr>
              <a:t>Both random matrices and </a:t>
            </a:r>
            <a:r>
              <a:rPr lang="ja-JP" altLang="en-US" sz="1800">
                <a:latin typeface="Arial" charset="0"/>
              </a:rPr>
              <a:t>“</a:t>
            </a:r>
            <a:r>
              <a:rPr lang="en-US" altLang="ja-JP" sz="1800">
                <a:latin typeface="Arial" charset="0"/>
              </a:rPr>
              <a:t>special ones</a:t>
            </a:r>
            <a:r>
              <a:rPr lang="ja-JP" altLang="en-US" sz="1800">
                <a:latin typeface="Arial" charset="0"/>
              </a:rPr>
              <a:t>”</a:t>
            </a:r>
            <a:endParaRPr lang="en-US" altLang="ja-JP" sz="1800">
              <a:latin typeface="Arial" charset="0"/>
            </a:endParaRPr>
          </a:p>
          <a:p>
            <a:pPr lvl="1"/>
            <a:r>
              <a:rPr lang="en-US" sz="1800">
                <a:latin typeface="Arial" charset="0"/>
              </a:rPr>
              <a:t>Both binary tree (BCALU) and flat-tree (FCALU)</a:t>
            </a:r>
          </a:p>
          <a:p>
            <a:pPr lvl="1"/>
            <a:r>
              <a:rPr lang="en-US" sz="1800">
                <a:latin typeface="Arial" charset="0"/>
              </a:rPr>
              <a:t>3 metrics: ||PA-LU||/||A||, normwise and componentwise backward errors</a:t>
            </a:r>
          </a:p>
          <a:p>
            <a:pPr lvl="1"/>
            <a:r>
              <a:rPr lang="en-US" sz="1800">
                <a:latin typeface="Arial" charset="0"/>
              </a:rPr>
              <a:t>See [D., Grigori, Xiang, 2010] for details</a:t>
            </a:r>
          </a:p>
        </p:txBody>
      </p:sp>
    </p:spTree>
    <p:extLst>
      <p:ext uri="{BB962C8B-B14F-4D97-AF65-F5344CB8AC3E}">
        <p14:creationId xmlns:p14="http://schemas.microsoft.com/office/powerpoint/2010/main" val="199118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228600" y="306388"/>
            <a:ext cx="8763000" cy="4349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Why is stability of TSLU just a “</a:t>
            </a:r>
            <a:r>
              <a:rPr lang="en-US" altLang="ja-JP" dirty="0" err="1">
                <a:latin typeface="Arial" charset="0"/>
              </a:rPr>
              <a:t>Thm</a:t>
            </a:r>
            <a:r>
              <a:rPr 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?</a:t>
            </a:r>
            <a:endParaRPr lang="en-US" dirty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85200" cy="5943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cs typeface="+mn-cs"/>
              </a:rPr>
              <a:t>Proof is correct – in exact arithmetic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Experiment</a:t>
            </a:r>
          </a:p>
          <a:p>
            <a:pPr lvl="1">
              <a:defRPr/>
            </a:pPr>
            <a:r>
              <a:rPr lang="en-US" dirty="0" smtClean="0"/>
              <a:t>Generate 100 random 6x6, rank 3 matrices in </a:t>
            </a:r>
            <a:r>
              <a:rPr lang="en-US" dirty="0" err="1" smtClean="0"/>
              <a:t>Matlab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[L,U,P] = </a:t>
            </a:r>
            <a:r>
              <a:rPr lang="en-US" dirty="0" err="1" smtClean="0"/>
              <a:t>lu</a:t>
            </a:r>
            <a:r>
              <a:rPr lang="en-US" dirty="0" smtClean="0"/>
              <a:t>(A), do LU without pivoting on P*A, compare L factors:  are they the same?</a:t>
            </a:r>
          </a:p>
          <a:p>
            <a:pPr lvl="2">
              <a:defRPr/>
            </a:pPr>
            <a:r>
              <a:rPr lang="en-US" sz="2800" dirty="0" smtClean="0"/>
              <a:t>Compute || L – </a:t>
            </a:r>
            <a:r>
              <a:rPr lang="en-US" sz="2800" dirty="0" err="1" smtClean="0"/>
              <a:t>Lnp</a:t>
            </a:r>
            <a:r>
              <a:rPr lang="en-US" sz="2800" dirty="0" smtClean="0"/>
              <a:t> ||: A few 0’s, A few ∞’s, a few </a:t>
            </a:r>
            <a:r>
              <a:rPr lang="en-US" sz="2800" dirty="0" err="1" smtClean="0"/>
              <a:t>NaNs</a:t>
            </a:r>
            <a:endParaRPr lang="en-US" sz="2800" dirty="0"/>
          </a:p>
          <a:p>
            <a:pPr lvl="2">
              <a:defRPr/>
            </a:pPr>
            <a:r>
              <a:rPr lang="en-US" sz="2800" dirty="0" smtClean="0"/>
              <a:t>Rest mostly O(1)</a:t>
            </a:r>
          </a:p>
          <a:p>
            <a:pPr lvl="1">
              <a:defRPr/>
            </a:pPr>
            <a:r>
              <a:rPr lang="en-US" dirty="0" smtClean="0"/>
              <a:t>Why? Floating point is </a:t>
            </a:r>
            <a:r>
              <a:rPr lang="en-US" dirty="0" err="1" smtClean="0"/>
              <a:t>nonassociative</a:t>
            </a:r>
            <a:r>
              <a:rPr lang="en-US" dirty="0" smtClean="0"/>
              <a:t>, doing arithmetic in different order gives different rounding errors</a:t>
            </a:r>
          </a:p>
          <a:p>
            <a:pPr lvl="1">
              <a:defRPr/>
            </a:pPr>
            <a:r>
              <a:rPr lang="en-US" dirty="0" smtClean="0"/>
              <a:t>Same experiment with rank 6 matrices: || L – </a:t>
            </a:r>
            <a:r>
              <a:rPr lang="en-US" dirty="0" err="1" smtClean="0"/>
              <a:t>Lnp</a:t>
            </a:r>
            <a:r>
              <a:rPr lang="en-US" dirty="0" smtClean="0"/>
              <a:t> || usually nonzero, O(</a:t>
            </a:r>
            <a:r>
              <a:rPr lang="en-US" dirty="0" err="1" smtClean="0"/>
              <a:t>macheps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Same experiment with 20x20 rank 4 matrices: </a:t>
            </a:r>
          </a:p>
          <a:p>
            <a:pPr marL="495300" lvl="1" indent="0">
              <a:buFontTx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|| L – </a:t>
            </a:r>
            <a:r>
              <a:rPr lang="en-US" dirty="0" err="1" smtClean="0"/>
              <a:t>Lnp</a:t>
            </a:r>
            <a:r>
              <a:rPr lang="en-US" dirty="0" smtClean="0"/>
              <a:t> || often O(10</a:t>
            </a:r>
            <a:r>
              <a:rPr lang="en-US" sz="2400" baseline="30000" dirty="0" smtClean="0"/>
              <a:t>3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Much harder to break TSLU, but possible</a:t>
            </a:r>
          </a:p>
          <a:p>
            <a:pPr lvl="1">
              <a:defRPr/>
            </a:pPr>
            <a:r>
              <a:rPr lang="en-US" dirty="0" smtClean="0"/>
              <a:t>Occurred when using TSLU to factorize a low-rank        </a:t>
            </a:r>
            <a:r>
              <a:rPr lang="en-US" dirty="0" err="1" smtClean="0"/>
              <a:t>subdiagonal</a:t>
            </a:r>
            <a:r>
              <a:rPr lang="en-US" dirty="0" smtClean="0"/>
              <a:t> panel in symmetric-indefinite factorization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BDB18C42-0BA7-134F-8DF3-66158591031F}" type="slidenum">
              <a:rPr lang="en-US" sz="1400" b="0">
                <a:solidFill>
                  <a:schemeClr val="tx1"/>
                </a:solidFill>
                <a:latin typeface="Helvetica" charset="0"/>
              </a:rPr>
              <a:pPr/>
              <a:t>41</a:t>
            </a:fld>
            <a:endParaRPr lang="en-US" sz="1400" b="0">
              <a:solidFill>
                <a:schemeClr val="tx1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41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4611687" cy="4349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Fixing TSLU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4343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cs typeface="+mn-cs"/>
              </a:rPr>
              <a:t>Run TSLU, quickly test for stability, fix if necessary (rare)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Test conditioning of U; if not tiny (usual case), proceed, else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Compute || L ||; if not big (usual case), proceed, else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Factor A = QR using TSQR, then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Factor Q = PLU using TSLU, then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A = P*L*(U*R), with U*R as upper triangular factor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>
                <a:cs typeface="+mn-cs"/>
              </a:rPr>
              <a:t>Last topic in lecture: </a:t>
            </a:r>
          </a:p>
          <a:p>
            <a:pPr marL="0" indent="0"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cs typeface="+mn-cs"/>
              </a:rPr>
              <a:t>how to guarantee floating point reproducibility</a:t>
            </a:r>
          </a:p>
          <a:p>
            <a:pPr marL="0" indent="0"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746EBA21-3EF7-1F48-A716-6700D30B6DFC}" type="slidenum">
              <a:rPr lang="en-US" sz="1400" b="0">
                <a:solidFill>
                  <a:schemeClr val="tx1"/>
                </a:solidFill>
                <a:latin typeface="Helvetica" charset="0"/>
              </a:rPr>
              <a:pPr/>
              <a:t>42</a:t>
            </a:fld>
            <a:endParaRPr lang="en-US" sz="1400" b="0">
              <a:solidFill>
                <a:schemeClr val="tx1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36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381000" y="207963"/>
            <a:ext cx="8382000" cy="4349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2D CALU with Tournament Pivoting</a:t>
            </a:r>
          </a:p>
        </p:txBody>
      </p:sp>
      <p:pic>
        <p:nvPicPr>
          <p:cNvPr id="49154" name="Content Placeholder 4" descr="blcyc_2d_l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029" r="-23029"/>
          <a:stretch>
            <a:fillRect/>
          </a:stretch>
        </p:blipFill>
        <p:spPr>
          <a:xfrm>
            <a:off x="609600" y="914400"/>
            <a:ext cx="8001000" cy="5478463"/>
          </a:xfrm>
        </p:spPr>
      </p:pic>
      <p:sp>
        <p:nvSpPr>
          <p:cNvPr id="491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F88EF23B-87B9-B34D-B756-9407AE2FE6F5}" type="slidenum">
              <a:rPr lang="en-US" sz="1400" b="0">
                <a:solidFill>
                  <a:schemeClr val="tx1"/>
                </a:solidFill>
                <a:latin typeface="Helvetica" charset="0"/>
                <a:cs typeface="Arial" charset="0"/>
              </a:rPr>
              <a:pPr/>
              <a:t>43</a:t>
            </a:fld>
            <a:endParaRPr lang="en-US" sz="1400" b="0">
              <a:solidFill>
                <a:schemeClr val="tx1"/>
              </a:solidFill>
              <a:latin typeface="Helvetic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01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331788" y="306388"/>
            <a:ext cx="8677275" cy="43497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" charset="0"/>
              </a:rPr>
              <a:t>2.5D CALU with Tournament Pivoting (c=4 copies)</a:t>
            </a:r>
          </a:p>
        </p:txBody>
      </p:sp>
      <p:pic>
        <p:nvPicPr>
          <p:cNvPr id="26626" name="Content Placeholder 4" descr="25d_lu_pivot_full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075" t="-2419" r="-104332" b="-2025"/>
          <a:stretch>
            <a:fillRect/>
          </a:stretch>
        </p:blipFill>
        <p:spPr>
          <a:xfrm>
            <a:off x="-2908300" y="1196975"/>
            <a:ext cx="16227425" cy="5330825"/>
          </a:xfrm>
        </p:spPr>
      </p:pic>
      <p:sp>
        <p:nvSpPr>
          <p:cNvPr id="266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E9C97908-CA19-2E4B-A8B2-F95B8402A356}" type="slidenum">
              <a:rPr lang="en-US" sz="1400" b="0">
                <a:solidFill>
                  <a:schemeClr val="tx1"/>
                </a:solidFill>
                <a:latin typeface="Helvetica" charset="0"/>
              </a:rPr>
              <a:pPr/>
              <a:t>44</a:t>
            </a:fld>
            <a:endParaRPr lang="en-US" sz="1400" b="0">
              <a:solidFill>
                <a:schemeClr val="tx1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658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>
                <a:cs typeface="+mj-cs"/>
              </a:rPr>
              <a:t>Exascale</a:t>
            </a:r>
            <a:r>
              <a:rPr lang="en-US" dirty="0" smtClean="0">
                <a:cs typeface="+mj-cs"/>
              </a:rPr>
              <a:t> Machine Parameters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Source: DOE </a:t>
            </a:r>
            <a:r>
              <a:rPr lang="en-US" dirty="0" err="1" smtClean="0">
                <a:cs typeface="+mj-cs"/>
              </a:rPr>
              <a:t>Exascale</a:t>
            </a:r>
            <a:r>
              <a:rPr lang="en-US" dirty="0" smtClean="0">
                <a:cs typeface="+mj-cs"/>
              </a:rPr>
              <a:t> Workshop</a:t>
            </a:r>
            <a:endParaRPr 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cs typeface="+mn-cs"/>
              </a:rPr>
              <a:t>2^20 </a:t>
            </a:r>
            <a:r>
              <a:rPr lang="en-US" dirty="0" smtClean="0">
                <a:cs typeface="+mn-cs"/>
                <a:sym typeface="Symbol"/>
              </a:rPr>
              <a:t> </a:t>
            </a:r>
            <a:r>
              <a:rPr lang="en-US" dirty="0" smtClean="0">
                <a:cs typeface="+mn-cs"/>
              </a:rPr>
              <a:t>1,000,000 nodes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1024 cores/node   (a billion cores!)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100 GB/sec interconnect bandwidth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400 GB/sec DRAM bandwidth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1 </a:t>
            </a:r>
            <a:r>
              <a:rPr lang="en-US" dirty="0" err="1" smtClean="0">
                <a:cs typeface="+mn-cs"/>
              </a:rPr>
              <a:t>microsec</a:t>
            </a:r>
            <a:r>
              <a:rPr lang="en-US" dirty="0" smtClean="0">
                <a:cs typeface="+mn-cs"/>
              </a:rPr>
              <a:t> interconnect latency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50 </a:t>
            </a:r>
            <a:r>
              <a:rPr lang="en-US" dirty="0" err="1" smtClean="0">
                <a:cs typeface="+mn-cs"/>
              </a:rPr>
              <a:t>nanosec</a:t>
            </a:r>
            <a:r>
              <a:rPr lang="en-US" dirty="0" smtClean="0">
                <a:cs typeface="+mn-cs"/>
              </a:rPr>
              <a:t> memory latency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32 </a:t>
            </a:r>
            <a:r>
              <a:rPr lang="en-US" dirty="0" err="1" smtClean="0">
                <a:cs typeface="+mn-cs"/>
              </a:rPr>
              <a:t>Petabytes</a:t>
            </a:r>
            <a:r>
              <a:rPr lang="en-US" dirty="0" smtClean="0">
                <a:cs typeface="+mn-cs"/>
              </a:rPr>
              <a:t> of memory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1/2 GB total L1 on a node</a:t>
            </a:r>
          </a:p>
          <a:p>
            <a:pPr marL="0" indent="0">
              <a:buFontTx/>
              <a:buNone/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5827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Content Placeholder 5" descr="lu_ca_vs_scala_eff_speed_up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08225" y="1600200"/>
            <a:ext cx="4930775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3600" dirty="0" err="1" smtClean="0">
                <a:cs typeface="+mj-cs"/>
              </a:rPr>
              <a:t>Exascale</a:t>
            </a:r>
            <a:r>
              <a:rPr lang="en-US" sz="3600" dirty="0" smtClean="0">
                <a:cs typeface="+mj-cs"/>
              </a:rPr>
              <a:t>  predicted speedups</a:t>
            </a:r>
            <a:br>
              <a:rPr lang="en-US" sz="3600" dirty="0" smtClean="0">
                <a:cs typeface="+mj-cs"/>
              </a:rPr>
            </a:br>
            <a:r>
              <a:rPr lang="en-US" sz="3600" dirty="0" smtClean="0">
                <a:cs typeface="+mj-cs"/>
              </a:rPr>
              <a:t>for Gaussian Elimination:  </a:t>
            </a:r>
            <a:br>
              <a:rPr lang="en-US" sz="3600" dirty="0" smtClean="0">
                <a:cs typeface="+mj-cs"/>
              </a:rPr>
            </a:br>
            <a:r>
              <a:rPr lang="en-US" sz="3600" dirty="0" smtClean="0">
                <a:cs typeface="+mj-cs"/>
              </a:rPr>
              <a:t> 2D CA-LU </a:t>
            </a:r>
            <a:r>
              <a:rPr lang="en-US" sz="3600" dirty="0" err="1" smtClean="0">
                <a:cs typeface="+mj-cs"/>
              </a:rPr>
              <a:t>vs</a:t>
            </a:r>
            <a:r>
              <a:rPr lang="en-US" sz="3600" dirty="0" smtClean="0">
                <a:cs typeface="+mj-cs"/>
              </a:rPr>
              <a:t> </a:t>
            </a:r>
            <a:r>
              <a:rPr lang="en-US" sz="3600" dirty="0" err="1" smtClean="0">
                <a:cs typeface="+mj-cs"/>
              </a:rPr>
              <a:t>ScaLAPACK</a:t>
            </a:r>
            <a:r>
              <a:rPr lang="en-US" sz="3600" dirty="0" smtClean="0">
                <a:cs typeface="+mj-cs"/>
              </a:rPr>
              <a:t>-LU </a:t>
            </a:r>
            <a:endParaRPr lang="en-US" sz="3600" dirty="0">
              <a:cs typeface="+mj-cs"/>
            </a:endParaRPr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4343400" y="5867400"/>
            <a:ext cx="141446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000000"/>
                </a:solidFill>
              </a:rPr>
              <a:t>log</a:t>
            </a:r>
            <a:r>
              <a:rPr lang="en-US" sz="2800" baseline="-25000">
                <a:solidFill>
                  <a:srgbClr val="000000"/>
                </a:solidFill>
              </a:rPr>
              <a:t>2</a:t>
            </a:r>
            <a:r>
              <a:rPr lang="en-US" sz="2800">
                <a:solidFill>
                  <a:srgbClr val="000000"/>
                </a:solidFill>
              </a:rPr>
              <a:t> (p)</a:t>
            </a:r>
          </a:p>
        </p:txBody>
      </p:sp>
      <p:sp>
        <p:nvSpPr>
          <p:cNvPr id="28676" name="TextBox 4"/>
          <p:cNvSpPr txBox="1">
            <a:spLocks noChangeArrowheads="1"/>
          </p:cNvSpPr>
          <p:nvPr/>
        </p:nvSpPr>
        <p:spPr bwMode="auto">
          <a:xfrm rot="-5400000">
            <a:off x="-11113" y="3392488"/>
            <a:ext cx="4329113" cy="954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rgbClr val="000000"/>
                </a:solidFill>
              </a:rPr>
              <a:t>log</a:t>
            </a:r>
            <a:r>
              <a:rPr lang="en-US" sz="2400" baseline="-25000">
                <a:solidFill>
                  <a:srgbClr val="000000"/>
                </a:solidFill>
              </a:rPr>
              <a:t>2</a:t>
            </a:r>
            <a:r>
              <a:rPr lang="en-US" sz="2400">
                <a:solidFill>
                  <a:srgbClr val="000000"/>
                </a:solidFill>
              </a:rPr>
              <a:t> (n</a:t>
            </a:r>
            <a:r>
              <a:rPr lang="en-US" sz="2400" baseline="30000">
                <a:solidFill>
                  <a:srgbClr val="000000"/>
                </a:solidFill>
              </a:rPr>
              <a:t>2</a:t>
            </a:r>
            <a:r>
              <a:rPr lang="en-US" sz="2400">
                <a:solidFill>
                  <a:srgbClr val="000000"/>
                </a:solidFill>
              </a:rPr>
              <a:t>/p) = </a:t>
            </a:r>
            <a:endParaRPr lang="en-US" sz="2800">
              <a:solidFill>
                <a:srgbClr val="000000"/>
              </a:solidFill>
            </a:endParaRPr>
          </a:p>
          <a:p>
            <a:pPr algn="ctr" eaLnBrk="1" hangingPunct="1"/>
            <a:r>
              <a:rPr lang="en-US" sz="2800">
                <a:solidFill>
                  <a:srgbClr val="000000"/>
                </a:solidFill>
              </a:rPr>
              <a:t>log</a:t>
            </a:r>
            <a:r>
              <a:rPr lang="en-US" sz="2800" baseline="-25000">
                <a:solidFill>
                  <a:srgbClr val="000000"/>
                </a:solidFill>
              </a:rPr>
              <a:t>2</a:t>
            </a:r>
            <a:r>
              <a:rPr lang="en-US" sz="2800">
                <a:solidFill>
                  <a:srgbClr val="000000"/>
                </a:solidFill>
              </a:rPr>
              <a:t> (memory_per_proc)</a:t>
            </a:r>
          </a:p>
        </p:txBody>
      </p:sp>
      <p:sp>
        <p:nvSpPr>
          <p:cNvPr id="28677" name="TextBox 2"/>
          <p:cNvSpPr txBox="1">
            <a:spLocks noChangeArrowheads="1"/>
          </p:cNvSpPr>
          <p:nvPr/>
        </p:nvSpPr>
        <p:spPr bwMode="auto">
          <a:xfrm>
            <a:off x="7364413" y="4165600"/>
            <a:ext cx="1338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Up to 29x</a:t>
            </a:r>
          </a:p>
        </p:txBody>
      </p:sp>
      <p:cxnSp>
        <p:nvCxnSpPr>
          <p:cNvPr id="28678" name="Straight Arrow Connector 7"/>
          <p:cNvCxnSpPr>
            <a:cxnSpLocks noChangeShapeType="1"/>
          </p:cNvCxnSpPr>
          <p:nvPr/>
        </p:nvCxnSpPr>
        <p:spPr bwMode="auto">
          <a:xfrm flipH="1">
            <a:off x="6792913" y="4351338"/>
            <a:ext cx="446087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248510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cs typeface="+mj-cs"/>
              </a:rPr>
              <a:t>2.5D </a:t>
            </a:r>
            <a:r>
              <a:rPr lang="en-US" dirty="0" err="1" smtClean="0">
                <a:cs typeface="+mj-cs"/>
              </a:rPr>
              <a:t>vs</a:t>
            </a:r>
            <a:r>
              <a:rPr lang="en-US" dirty="0" smtClean="0">
                <a:cs typeface="+mj-cs"/>
              </a:rPr>
              <a:t> 2D LU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With and Without Pivoting</a:t>
            </a:r>
            <a:endParaRPr lang="en-US" dirty="0">
              <a:cs typeface="+mj-cs"/>
            </a:endParaRPr>
          </a:p>
        </p:txBody>
      </p:sp>
      <p:pic>
        <p:nvPicPr>
          <p:cNvPr id="30722" name="Content Placeholder 3" descr="lu_pvt_c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57" r="-13557"/>
          <a:stretch>
            <a:fillRect/>
          </a:stretch>
        </p:blipFill>
        <p:spPr>
          <a:xfrm>
            <a:off x="609600" y="1527175"/>
            <a:ext cx="8001000" cy="5178425"/>
          </a:xfrm>
        </p:spPr>
      </p:pic>
    </p:spTree>
    <p:extLst>
      <p:ext uri="{BB962C8B-B14F-4D97-AF65-F5344CB8AC3E}">
        <p14:creationId xmlns:p14="http://schemas.microsoft.com/office/powerpoint/2010/main" val="93857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47631" cy="43550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charset="0"/>
              </a:rPr>
              <a:t>Other</a:t>
            </a:r>
            <a:r>
              <a:rPr lang="en-US" dirty="0">
                <a:latin typeface="Arial" charset="0"/>
              </a:rPr>
              <a:t> </a:t>
            </a:r>
            <a:r>
              <a:rPr lang="en-US" sz="3600" dirty="0">
                <a:latin typeface="Arial" charset="0"/>
              </a:rPr>
              <a:t>CA algorithms for Ax=</a:t>
            </a:r>
            <a:r>
              <a:rPr lang="en-US" sz="3600" dirty="0" smtClean="0">
                <a:latin typeface="Arial" charset="0"/>
              </a:rPr>
              <a:t>b, least squares(</a:t>
            </a:r>
            <a:r>
              <a:rPr lang="en-US" sz="3600" dirty="0">
                <a:latin typeface="Arial" charset="0"/>
              </a:rPr>
              <a:t>1</a:t>
            </a:r>
            <a:r>
              <a:rPr lang="en-US" sz="3600" dirty="0" smtClean="0">
                <a:latin typeface="Arial" charset="0"/>
              </a:rPr>
              <a:t>/3)</a:t>
            </a:r>
            <a:endParaRPr lang="en-US" sz="3600" dirty="0">
              <a:latin typeface="Arial" charset="0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85738" y="609600"/>
            <a:ext cx="8843962" cy="381317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charset="0"/>
              </a:rPr>
              <a:t>A symmetric and indefinite</a:t>
            </a:r>
          </a:p>
          <a:p>
            <a:pPr lvl="1"/>
            <a:r>
              <a:rPr lang="en-US" dirty="0">
                <a:latin typeface="Arial" charset="0"/>
              </a:rPr>
              <a:t>Seek factorization that retains symmetry P*A*P</a:t>
            </a:r>
            <a:r>
              <a:rPr lang="en-US" sz="2400" baseline="30000" dirty="0">
                <a:latin typeface="Arial" charset="0"/>
              </a:rPr>
              <a:t>T</a:t>
            </a:r>
            <a:r>
              <a:rPr lang="en-US" dirty="0">
                <a:latin typeface="Arial" charset="0"/>
              </a:rPr>
              <a:t> = L*D*L</a:t>
            </a:r>
            <a:r>
              <a:rPr lang="en-US" sz="2400" baseline="30000" dirty="0">
                <a:latin typeface="Arial" charset="0"/>
              </a:rPr>
              <a:t>T</a:t>
            </a:r>
            <a:r>
              <a:rPr lang="en-US" dirty="0">
                <a:latin typeface="Arial" charset="0"/>
              </a:rPr>
              <a:t>, D “simple”</a:t>
            </a:r>
          </a:p>
          <a:p>
            <a:pPr lvl="2"/>
            <a:r>
              <a:rPr lang="en-US" dirty="0">
                <a:latin typeface="Arial" charset="0"/>
              </a:rPr>
              <a:t>Save ½ flops, preserve inertia</a:t>
            </a:r>
          </a:p>
          <a:p>
            <a:pPr lvl="1"/>
            <a:r>
              <a:rPr lang="en-US" dirty="0">
                <a:latin typeface="Arial" charset="0"/>
              </a:rPr>
              <a:t>Usual approach: Bunch-Kaufman</a:t>
            </a:r>
          </a:p>
          <a:p>
            <a:pPr lvl="2"/>
            <a:r>
              <a:rPr lang="en-US" dirty="0">
                <a:latin typeface="Arial" charset="0"/>
              </a:rPr>
              <a:t>D block diagonal with 1x1 and 2x2 blocks</a:t>
            </a:r>
          </a:p>
          <a:p>
            <a:pPr lvl="2"/>
            <a:r>
              <a:rPr lang="en-US" dirty="0">
                <a:latin typeface="Arial" charset="0"/>
              </a:rPr>
              <a:t>Pivot search down column, along row (lots of communication)</a:t>
            </a:r>
          </a:p>
          <a:p>
            <a:pPr lvl="1"/>
            <a:r>
              <a:rPr lang="en-US" dirty="0">
                <a:latin typeface="Arial" charset="0"/>
              </a:rPr>
              <a:t>Alternative: </a:t>
            </a:r>
            <a:r>
              <a:rPr lang="en-US" dirty="0" err="1">
                <a:latin typeface="Arial" charset="0"/>
              </a:rPr>
              <a:t>Aasen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D = </a:t>
            </a:r>
            <a:r>
              <a:rPr lang="en-US" dirty="0" err="1">
                <a:latin typeface="Arial" charset="0"/>
              </a:rPr>
              <a:t>tridiagonal</a:t>
            </a:r>
            <a:r>
              <a:rPr lang="en-US" dirty="0">
                <a:latin typeface="Arial" charset="0"/>
              </a:rPr>
              <a:t> = T</a:t>
            </a:r>
          </a:p>
          <a:p>
            <a:pPr lvl="2"/>
            <a:r>
              <a:rPr lang="en-US" dirty="0">
                <a:latin typeface="Arial" charset="0"/>
              </a:rPr>
              <a:t>Two steps: </a:t>
            </a:r>
          </a:p>
          <a:p>
            <a:pPr lvl="3"/>
            <a:r>
              <a:rPr lang="en-US" sz="2400" dirty="0">
                <a:latin typeface="Times New Roman" charset="0"/>
              </a:rPr>
              <a:t>P*A*P</a:t>
            </a:r>
            <a:r>
              <a:rPr lang="en-US" sz="2400" baseline="30000" dirty="0">
                <a:latin typeface="Times New Roman" charset="0"/>
              </a:rPr>
              <a:t>T</a:t>
            </a:r>
            <a:r>
              <a:rPr lang="en-US" sz="2400" dirty="0">
                <a:latin typeface="Times New Roman" charset="0"/>
              </a:rPr>
              <a:t> = L*T*L</a:t>
            </a:r>
            <a:r>
              <a:rPr lang="en-US" sz="2400" baseline="30000" dirty="0">
                <a:latin typeface="Times New Roman" charset="0"/>
              </a:rPr>
              <a:t>T </a:t>
            </a:r>
            <a:r>
              <a:rPr lang="en-US" sz="2400" dirty="0">
                <a:latin typeface="Times New Roman" charset="0"/>
              </a:rPr>
              <a:t>where T is </a:t>
            </a:r>
            <a:r>
              <a:rPr lang="en-US" sz="2400" dirty="0" smtClean="0">
                <a:latin typeface="Times New Roman" charset="0"/>
              </a:rPr>
              <a:t>banded, </a:t>
            </a:r>
            <a:r>
              <a:rPr lang="en-US" sz="2400" dirty="0">
                <a:latin typeface="Times New Roman" charset="0"/>
              </a:rPr>
              <a:t>using TSLU</a:t>
            </a:r>
          </a:p>
          <a:p>
            <a:pPr lvl="3"/>
            <a:endParaRPr lang="en-US" dirty="0">
              <a:latin typeface="Times New Roman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FA9675D7-AEE0-BA4B-BAA2-164C39A24872}" type="slidenum">
              <a:rPr lang="en-US" sz="1400" b="0">
                <a:solidFill>
                  <a:schemeClr val="tx1"/>
                </a:solidFill>
                <a:latin typeface="Helvetica" charset="0"/>
              </a:rPr>
              <a:pPr/>
              <a:t>48</a:t>
            </a:fld>
            <a:endParaRPr lang="en-US" sz="1400" b="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1748" name="Rectangle 18"/>
          <p:cNvSpPr>
            <a:spLocks noChangeArrowheads="1"/>
          </p:cNvSpPr>
          <p:nvPr/>
        </p:nvSpPr>
        <p:spPr bwMode="auto">
          <a:xfrm rot="5400000">
            <a:off x="9870281" y="3863182"/>
            <a:ext cx="271463" cy="98425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31749" name="Straight Connector 19"/>
          <p:cNvCxnSpPr>
            <a:cxnSpLocks noChangeShapeType="1"/>
          </p:cNvCxnSpPr>
          <p:nvPr/>
        </p:nvCxnSpPr>
        <p:spPr bwMode="auto">
          <a:xfrm rot="5400000">
            <a:off x="9871075" y="3863975"/>
            <a:ext cx="271463" cy="271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1862138" y="4219575"/>
            <a:ext cx="1470025" cy="1411288"/>
            <a:chOff x="2069263" y="4837164"/>
            <a:chExt cx="1469890" cy="1411236"/>
          </a:xfrm>
        </p:grpSpPr>
        <p:sp>
          <p:nvSpPr>
            <p:cNvPr id="31776" name="Rectangle 4"/>
            <p:cNvSpPr>
              <a:spLocks noChangeArrowheads="1"/>
            </p:cNvSpPr>
            <p:nvPr/>
          </p:nvSpPr>
          <p:spPr bwMode="auto">
            <a:xfrm>
              <a:off x="2069263" y="4837164"/>
              <a:ext cx="1469890" cy="1411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31777" name="Rectangle 5"/>
            <p:cNvSpPr>
              <a:spLocks noChangeArrowheads="1"/>
            </p:cNvSpPr>
            <p:nvPr/>
          </p:nvSpPr>
          <p:spPr bwMode="auto">
            <a:xfrm>
              <a:off x="2069263" y="5265232"/>
              <a:ext cx="271144" cy="9831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cxnSp>
          <p:nvCxnSpPr>
            <p:cNvPr id="31778" name="Straight Connector 8"/>
            <p:cNvCxnSpPr>
              <a:cxnSpLocks noChangeShapeType="1"/>
            </p:cNvCxnSpPr>
            <p:nvPr/>
          </p:nvCxnSpPr>
          <p:spPr bwMode="auto">
            <a:xfrm>
              <a:off x="2069263" y="5265232"/>
              <a:ext cx="271144" cy="2711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9" name="TextBox 30"/>
            <p:cNvSpPr txBox="1">
              <a:spLocks noChangeArrowheads="1"/>
            </p:cNvSpPr>
            <p:nvPr/>
          </p:nvSpPr>
          <p:spPr bwMode="auto">
            <a:xfrm>
              <a:off x="2070100" y="5670550"/>
              <a:ext cx="26311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100" b="0">
                  <a:solidFill>
                    <a:srgbClr val="6D6D6D"/>
                  </a:solidFill>
                </a:rPr>
                <a:t>0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4135438" y="4243388"/>
            <a:ext cx="1470025" cy="1411287"/>
            <a:chOff x="4135401" y="4846875"/>
            <a:chExt cx="1469890" cy="1411236"/>
          </a:xfrm>
        </p:grpSpPr>
        <p:sp>
          <p:nvSpPr>
            <p:cNvPr id="31769" name="Rectangle 20"/>
            <p:cNvSpPr>
              <a:spLocks noChangeArrowheads="1"/>
            </p:cNvSpPr>
            <p:nvPr/>
          </p:nvSpPr>
          <p:spPr bwMode="auto">
            <a:xfrm>
              <a:off x="4135401" y="4846875"/>
              <a:ext cx="1469890" cy="1411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31770" name="Rectangle 21"/>
            <p:cNvSpPr>
              <a:spLocks noChangeArrowheads="1"/>
            </p:cNvSpPr>
            <p:nvPr/>
          </p:nvSpPr>
          <p:spPr bwMode="auto">
            <a:xfrm>
              <a:off x="4135401" y="5274943"/>
              <a:ext cx="271144" cy="9831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cxnSp>
          <p:nvCxnSpPr>
            <p:cNvPr id="31771" name="Straight Connector 22"/>
            <p:cNvCxnSpPr>
              <a:cxnSpLocks noChangeShapeType="1"/>
            </p:cNvCxnSpPr>
            <p:nvPr/>
          </p:nvCxnSpPr>
          <p:spPr bwMode="auto">
            <a:xfrm>
              <a:off x="4135401" y="5274943"/>
              <a:ext cx="271144" cy="2711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2" name="Rectangle 23"/>
            <p:cNvSpPr>
              <a:spLocks noChangeArrowheads="1"/>
            </p:cNvSpPr>
            <p:nvPr/>
          </p:nvSpPr>
          <p:spPr bwMode="auto">
            <a:xfrm rot="5400000">
              <a:off x="4978135" y="4497093"/>
              <a:ext cx="271144" cy="9831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cxnSp>
          <p:nvCxnSpPr>
            <p:cNvPr id="31773" name="Straight Connector 24"/>
            <p:cNvCxnSpPr>
              <a:cxnSpLocks noChangeShapeType="1"/>
            </p:cNvCxnSpPr>
            <p:nvPr/>
          </p:nvCxnSpPr>
          <p:spPr bwMode="auto">
            <a:xfrm>
              <a:off x="4622123" y="4846875"/>
              <a:ext cx="242850" cy="277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4" name="TextBox 31"/>
            <p:cNvSpPr txBox="1">
              <a:spLocks noChangeArrowheads="1"/>
            </p:cNvSpPr>
            <p:nvPr/>
          </p:nvSpPr>
          <p:spPr bwMode="auto">
            <a:xfrm>
              <a:off x="4135401" y="5667750"/>
              <a:ext cx="26311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100" b="0">
                  <a:solidFill>
                    <a:srgbClr val="6D6D6D"/>
                  </a:solidFill>
                </a:rPr>
                <a:t>0</a:t>
              </a:r>
            </a:p>
          </p:txBody>
        </p:sp>
        <p:sp>
          <p:nvSpPr>
            <p:cNvPr id="31775" name="TextBox 32"/>
            <p:cNvSpPr txBox="1">
              <a:spLocks noChangeArrowheads="1"/>
            </p:cNvSpPr>
            <p:nvPr/>
          </p:nvSpPr>
          <p:spPr bwMode="auto">
            <a:xfrm>
              <a:off x="5068851" y="4865376"/>
              <a:ext cx="26311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100" b="0">
                  <a:solidFill>
                    <a:srgbClr val="6D6D6D"/>
                  </a:solidFill>
                </a:rPr>
                <a:t>0</a:t>
              </a: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6154738" y="4259263"/>
            <a:ext cx="1497012" cy="1411287"/>
            <a:chOff x="6154509" y="4846875"/>
            <a:chExt cx="1496583" cy="1411236"/>
          </a:xfrm>
        </p:grpSpPr>
        <p:sp>
          <p:nvSpPr>
            <p:cNvPr id="31754" name="Rectangle 9"/>
            <p:cNvSpPr>
              <a:spLocks noChangeArrowheads="1"/>
            </p:cNvSpPr>
            <p:nvPr/>
          </p:nvSpPr>
          <p:spPr bwMode="auto">
            <a:xfrm>
              <a:off x="6155682" y="4846875"/>
              <a:ext cx="1469890" cy="1411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31755" name="Rectangle 10"/>
            <p:cNvSpPr>
              <a:spLocks noChangeArrowheads="1"/>
            </p:cNvSpPr>
            <p:nvPr/>
          </p:nvSpPr>
          <p:spPr bwMode="auto">
            <a:xfrm>
              <a:off x="6155682" y="5274943"/>
              <a:ext cx="271144" cy="9831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cxnSp>
          <p:nvCxnSpPr>
            <p:cNvPr id="31756" name="Straight Connector 11"/>
            <p:cNvCxnSpPr>
              <a:cxnSpLocks noChangeShapeType="1"/>
            </p:cNvCxnSpPr>
            <p:nvPr/>
          </p:nvCxnSpPr>
          <p:spPr bwMode="auto">
            <a:xfrm>
              <a:off x="6155682" y="5274943"/>
              <a:ext cx="271144" cy="2711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57" name="Rectangle 13"/>
            <p:cNvSpPr>
              <a:spLocks noChangeArrowheads="1"/>
            </p:cNvSpPr>
            <p:nvPr/>
          </p:nvSpPr>
          <p:spPr bwMode="auto">
            <a:xfrm>
              <a:off x="6426826" y="5551640"/>
              <a:ext cx="271144" cy="7064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cxnSp>
          <p:nvCxnSpPr>
            <p:cNvPr id="31758" name="Straight Connector 14"/>
            <p:cNvCxnSpPr>
              <a:cxnSpLocks noChangeShapeType="1"/>
            </p:cNvCxnSpPr>
            <p:nvPr/>
          </p:nvCxnSpPr>
          <p:spPr bwMode="auto">
            <a:xfrm>
              <a:off x="6417628" y="5536341"/>
              <a:ext cx="271144" cy="2711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59" name="Rectangle 15"/>
            <p:cNvSpPr>
              <a:spLocks noChangeArrowheads="1"/>
            </p:cNvSpPr>
            <p:nvPr/>
          </p:nvSpPr>
          <p:spPr bwMode="auto">
            <a:xfrm rot="5400000">
              <a:off x="6998416" y="4497093"/>
              <a:ext cx="271144" cy="9831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cxnSp>
          <p:nvCxnSpPr>
            <p:cNvPr id="31760" name="Straight Connector 17"/>
            <p:cNvCxnSpPr>
              <a:cxnSpLocks noChangeShapeType="1"/>
            </p:cNvCxnSpPr>
            <p:nvPr/>
          </p:nvCxnSpPr>
          <p:spPr bwMode="auto">
            <a:xfrm>
              <a:off x="6642404" y="4846875"/>
              <a:ext cx="242850" cy="277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1" name="Rectangle 27"/>
            <p:cNvSpPr>
              <a:spLocks noChangeArrowheads="1"/>
            </p:cNvSpPr>
            <p:nvPr/>
          </p:nvSpPr>
          <p:spPr bwMode="auto">
            <a:xfrm rot="-5400000">
              <a:off x="7119842" y="4892399"/>
              <a:ext cx="271144" cy="7403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cxnSp>
          <p:nvCxnSpPr>
            <p:cNvPr id="31762" name="Straight Connector 28"/>
            <p:cNvCxnSpPr>
              <a:cxnSpLocks noChangeShapeType="1"/>
            </p:cNvCxnSpPr>
            <p:nvPr/>
          </p:nvCxnSpPr>
          <p:spPr bwMode="auto">
            <a:xfrm>
              <a:off x="6890409" y="5124249"/>
              <a:ext cx="271144" cy="2711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3" name="TextBox 33"/>
            <p:cNvSpPr txBox="1">
              <a:spLocks noChangeArrowheads="1"/>
            </p:cNvSpPr>
            <p:nvPr/>
          </p:nvSpPr>
          <p:spPr bwMode="auto">
            <a:xfrm>
              <a:off x="6154509" y="5667750"/>
              <a:ext cx="26311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100" b="0">
                  <a:solidFill>
                    <a:srgbClr val="6D6D6D"/>
                  </a:solidFill>
                </a:rPr>
                <a:t>0</a:t>
              </a:r>
            </a:p>
          </p:txBody>
        </p:sp>
        <p:sp>
          <p:nvSpPr>
            <p:cNvPr id="31764" name="TextBox 34"/>
            <p:cNvSpPr txBox="1">
              <a:spLocks noChangeArrowheads="1"/>
            </p:cNvSpPr>
            <p:nvPr/>
          </p:nvSpPr>
          <p:spPr bwMode="auto">
            <a:xfrm>
              <a:off x="6434851" y="5664950"/>
              <a:ext cx="26311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100" b="0">
                  <a:solidFill>
                    <a:srgbClr val="6D6D6D"/>
                  </a:solidFill>
                </a:rPr>
                <a:t>0</a:t>
              </a:r>
            </a:p>
          </p:txBody>
        </p:sp>
        <p:sp>
          <p:nvSpPr>
            <p:cNvPr id="31765" name="TextBox 35"/>
            <p:cNvSpPr txBox="1">
              <a:spLocks noChangeArrowheads="1"/>
            </p:cNvSpPr>
            <p:nvPr/>
          </p:nvSpPr>
          <p:spPr bwMode="auto">
            <a:xfrm>
              <a:off x="7136153" y="4853105"/>
              <a:ext cx="26311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100" b="0">
                  <a:solidFill>
                    <a:srgbClr val="6D6D6D"/>
                  </a:solidFill>
                </a:rPr>
                <a:t>0</a:t>
              </a:r>
            </a:p>
          </p:txBody>
        </p:sp>
        <p:sp>
          <p:nvSpPr>
            <p:cNvPr id="31766" name="TextBox 36"/>
            <p:cNvSpPr txBox="1">
              <a:spLocks noChangeArrowheads="1"/>
            </p:cNvSpPr>
            <p:nvPr/>
          </p:nvSpPr>
          <p:spPr bwMode="auto">
            <a:xfrm>
              <a:off x="7141621" y="5122147"/>
              <a:ext cx="26311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100" b="0">
                  <a:solidFill>
                    <a:srgbClr val="6D6D6D"/>
                  </a:solidFill>
                </a:rPr>
                <a:t>0</a:t>
              </a:r>
            </a:p>
          </p:txBody>
        </p:sp>
        <p:sp>
          <p:nvSpPr>
            <p:cNvPr id="31767" name="TextBox 37"/>
            <p:cNvSpPr txBox="1">
              <a:spLocks noChangeArrowheads="1"/>
            </p:cNvSpPr>
            <p:nvPr/>
          </p:nvSpPr>
          <p:spPr bwMode="auto">
            <a:xfrm rot="2345881">
              <a:off x="6754242" y="5896191"/>
              <a:ext cx="3642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6D6D6D"/>
                  </a:solidFill>
                </a:rPr>
                <a:t>…</a:t>
              </a:r>
            </a:p>
          </p:txBody>
        </p:sp>
        <p:sp>
          <p:nvSpPr>
            <p:cNvPr id="31768" name="TextBox 38"/>
            <p:cNvSpPr txBox="1">
              <a:spLocks noChangeArrowheads="1"/>
            </p:cNvSpPr>
            <p:nvPr/>
          </p:nvSpPr>
          <p:spPr bwMode="auto">
            <a:xfrm rot="2345881">
              <a:off x="7286890" y="5427651"/>
              <a:ext cx="3642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6D6D6D"/>
                  </a:solidFill>
                </a:rPr>
                <a:t>…</a:t>
              </a:r>
            </a:p>
          </p:txBody>
        </p:sp>
      </p:grp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185738" y="5813425"/>
            <a:ext cx="8843962" cy="71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257300" indent="-3429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lvl="3">
              <a:spcBef>
                <a:spcPct val="20000"/>
              </a:spcBef>
              <a:buFontTx/>
              <a:buChar char="–"/>
            </a:pPr>
            <a:r>
              <a:rPr lang="en-US" b="0" dirty="0">
                <a:solidFill>
                  <a:schemeClr val="tx1"/>
                </a:solidFill>
                <a:latin typeface="Times New Roman" charset="0"/>
              </a:rPr>
              <a:t>Solve/factor narrow band problem with T</a:t>
            </a:r>
          </a:p>
          <a:p>
            <a:pPr lvl="2">
              <a:spcBef>
                <a:spcPct val="15000"/>
              </a:spcBef>
              <a:buSzPct val="100000"/>
              <a:buFontTx/>
              <a:buChar char="•"/>
            </a:pPr>
            <a:r>
              <a:rPr lang="en-US" b="0" dirty="0">
                <a:solidFill>
                  <a:schemeClr val="tx1"/>
                </a:solidFill>
              </a:rPr>
              <a:t>Up to </a:t>
            </a:r>
            <a:r>
              <a:rPr lang="en-US" dirty="0">
                <a:solidFill>
                  <a:schemeClr val="tx1"/>
                </a:solidFill>
              </a:rPr>
              <a:t>2.8x faster than MKL</a:t>
            </a:r>
            <a:r>
              <a:rPr lang="en-US" b="0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000090"/>
                </a:solidFill>
              </a:rPr>
              <a:t>Best Paper at IPDPS’13</a:t>
            </a:r>
          </a:p>
        </p:txBody>
      </p:sp>
    </p:spTree>
    <p:extLst>
      <p:ext uri="{BB962C8B-B14F-4D97-AF65-F5344CB8AC3E}">
        <p14:creationId xmlns:p14="http://schemas.microsoft.com/office/powerpoint/2010/main" val="3980257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" y="76200"/>
            <a:ext cx="9149266" cy="43550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charset="0"/>
              </a:rPr>
              <a:t>Other CA algorithms for Ax=</a:t>
            </a:r>
            <a:r>
              <a:rPr lang="en-US" sz="3200" dirty="0" smtClean="0">
                <a:latin typeface="Arial" charset="0"/>
              </a:rPr>
              <a:t>b, least squares (</a:t>
            </a:r>
            <a:r>
              <a:rPr lang="en-US" sz="3200" dirty="0">
                <a:latin typeface="Arial" charset="0"/>
              </a:rPr>
              <a:t>2</a:t>
            </a:r>
            <a:r>
              <a:rPr lang="en-US" sz="3200" dirty="0" smtClean="0">
                <a:latin typeface="Arial" charset="0"/>
              </a:rPr>
              <a:t>/3)</a:t>
            </a:r>
            <a:endParaRPr lang="en-US" sz="3200" dirty="0">
              <a:latin typeface="Arial" charset="0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0" y="636587"/>
            <a:ext cx="9144000" cy="279241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charset="0"/>
              </a:rPr>
              <a:t>Minimizing bandwidth </a:t>
            </a:r>
            <a:r>
              <a:rPr lang="en-US" i="1" dirty="0">
                <a:latin typeface="Arial" charset="0"/>
              </a:rPr>
              <a:t>and latency </a:t>
            </a:r>
            <a:r>
              <a:rPr lang="en-US" dirty="0">
                <a:latin typeface="Arial" charset="0"/>
              </a:rPr>
              <a:t>for sequential GEPP</a:t>
            </a:r>
          </a:p>
          <a:p>
            <a:pPr lvl="1"/>
            <a:r>
              <a:rPr lang="en-US" dirty="0">
                <a:latin typeface="Arial" charset="0"/>
              </a:rPr>
              <a:t>So far, could not do partial pivoting and minimize #messages, just #words</a:t>
            </a:r>
          </a:p>
          <a:p>
            <a:pPr lvl="1"/>
            <a:r>
              <a:rPr lang="en-US" dirty="0">
                <a:latin typeface="Arial" charset="0"/>
              </a:rPr>
              <a:t>Challenge:</a:t>
            </a:r>
          </a:p>
          <a:p>
            <a:pPr lvl="2"/>
            <a:r>
              <a:rPr lang="en-US" dirty="0">
                <a:latin typeface="Arial" charset="0"/>
              </a:rPr>
              <a:t>Column layout good for choosing pivots, bad for </a:t>
            </a:r>
            <a:r>
              <a:rPr lang="en-US" dirty="0" err="1">
                <a:latin typeface="Arial" charset="0"/>
              </a:rPr>
              <a:t>matmul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Blocked layout good for </a:t>
            </a:r>
            <a:r>
              <a:rPr lang="en-US" dirty="0" err="1">
                <a:latin typeface="Arial" charset="0"/>
              </a:rPr>
              <a:t>matmul</a:t>
            </a:r>
            <a:r>
              <a:rPr lang="en-US" dirty="0">
                <a:latin typeface="Arial" charset="0"/>
              </a:rPr>
              <a:t>, bad for choosing pivots</a:t>
            </a:r>
          </a:p>
          <a:p>
            <a:pPr lvl="1"/>
            <a:r>
              <a:rPr lang="en-US" dirty="0">
                <a:latin typeface="Arial" charset="0"/>
              </a:rPr>
              <a:t>Solution: use both layouts, switching between them</a:t>
            </a:r>
          </a:p>
          <a:p>
            <a:pPr lvl="2"/>
            <a:r>
              <a:rPr lang="en-US" dirty="0">
                <a:latin typeface="Arial" charset="0"/>
              </a:rPr>
              <a:t>“Shape Morphing LU” or SMLU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0006FF65-43EA-7C4B-B4AE-7D66B47E3273}" type="slidenum">
              <a:rPr lang="en-US" sz="1400" b="0">
                <a:solidFill>
                  <a:schemeClr val="tx1"/>
                </a:solidFill>
                <a:latin typeface="Helvetica" charset="0"/>
              </a:rPr>
              <a:pPr/>
              <a:t>49</a:t>
            </a:fld>
            <a:endParaRPr lang="en-US" sz="1400" b="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3796" name="Rectangle 18"/>
          <p:cNvSpPr>
            <a:spLocks noChangeArrowheads="1"/>
          </p:cNvSpPr>
          <p:nvPr/>
        </p:nvSpPr>
        <p:spPr bwMode="auto">
          <a:xfrm rot="5400000">
            <a:off x="9870281" y="3863182"/>
            <a:ext cx="271463" cy="98425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33797" name="Straight Connector 19"/>
          <p:cNvCxnSpPr>
            <a:cxnSpLocks noChangeShapeType="1"/>
          </p:cNvCxnSpPr>
          <p:nvPr/>
        </p:nvCxnSpPr>
        <p:spPr bwMode="auto">
          <a:xfrm rot="5400000">
            <a:off x="9871075" y="3863975"/>
            <a:ext cx="271463" cy="271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150813" y="3429000"/>
            <a:ext cx="4419600" cy="3016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1800" b="0" dirty="0" err="1">
                <a:solidFill>
                  <a:schemeClr val="tx1"/>
                </a:solidFill>
                <a:latin typeface="Calibri" charset="0"/>
                <a:cs typeface="Arial" charset="0"/>
              </a:rPr>
              <a:t>func</a:t>
            </a:r>
            <a:r>
              <a:rPr lang="en-US" sz="1800" b="0" dirty="0">
                <a:solidFill>
                  <a:schemeClr val="tx1"/>
                </a:solidFill>
                <a:latin typeface="Calibri" charset="0"/>
                <a:cs typeface="Arial" charset="0"/>
              </a:rPr>
              <a:t> factor(A)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0" dirty="0">
                <a:solidFill>
                  <a:schemeClr val="tx1"/>
                </a:solidFill>
                <a:latin typeface="Calibri" charset="0"/>
                <a:cs typeface="Arial" charset="0"/>
              </a:rPr>
              <a:t>           if A has 1 column,  update it, else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0" dirty="0">
                <a:solidFill>
                  <a:schemeClr val="tx1"/>
                </a:solidFill>
                <a:latin typeface="Calibri" charset="0"/>
                <a:cs typeface="Arial" charset="0"/>
              </a:rPr>
              <a:t>               factor(left half of A)</a:t>
            </a:r>
          </a:p>
          <a:p>
            <a:pPr eaLnBrk="1" hangingPunct="1">
              <a:spcBef>
                <a:spcPct val="20000"/>
              </a:spcBef>
            </a:pPr>
            <a:endParaRPr lang="en-US" sz="1800" b="0" dirty="0">
              <a:solidFill>
                <a:schemeClr val="tx1"/>
              </a:solidFill>
              <a:latin typeface="Calibri" charset="0"/>
              <a:cs typeface="Arial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800" b="0" dirty="0">
                <a:solidFill>
                  <a:schemeClr val="tx1"/>
                </a:solidFill>
                <a:latin typeface="Calibri" charset="0"/>
                <a:cs typeface="Arial" charset="0"/>
              </a:rPr>
              <a:t>               update right half of A</a:t>
            </a:r>
          </a:p>
          <a:p>
            <a:pPr eaLnBrk="1" hangingPunct="1">
              <a:spcBef>
                <a:spcPct val="20000"/>
              </a:spcBef>
            </a:pPr>
            <a:endParaRPr lang="en-US" sz="1800" b="0" dirty="0">
              <a:solidFill>
                <a:schemeClr val="tx1"/>
              </a:solidFill>
              <a:latin typeface="Calibri" charset="0"/>
              <a:cs typeface="Arial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800" b="0" dirty="0">
                <a:solidFill>
                  <a:schemeClr val="tx1"/>
                </a:solidFill>
                <a:latin typeface="Calibri" charset="0"/>
                <a:cs typeface="Arial" charset="0"/>
              </a:rPr>
              <a:t>               factor(right half of A)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Calibri" charset="0"/>
                <a:cs typeface="Arial" charset="0"/>
              </a:rPr>
              <a:t>#Words = O(n</a:t>
            </a:r>
            <a:r>
              <a:rPr lang="en-US" sz="2400" b="0" baseline="30000" dirty="0">
                <a:solidFill>
                  <a:schemeClr val="tx1"/>
                </a:solidFill>
                <a:latin typeface="Calibri" charset="0"/>
                <a:cs typeface="Arial" charset="0"/>
              </a:rPr>
              <a:t>3</a:t>
            </a:r>
            <a:r>
              <a:rPr lang="en-US" sz="1800" b="0" dirty="0">
                <a:solidFill>
                  <a:schemeClr val="tx1"/>
                </a:solidFill>
                <a:latin typeface="Calibri" charset="0"/>
                <a:cs typeface="Arial" charset="0"/>
              </a:rPr>
              <a:t>/M</a:t>
            </a:r>
            <a:r>
              <a:rPr lang="en-US" sz="2400" b="0" baseline="30000" dirty="0">
                <a:solidFill>
                  <a:schemeClr val="tx1"/>
                </a:solidFill>
                <a:latin typeface="Calibri" charset="0"/>
                <a:cs typeface="Arial" charset="0"/>
              </a:rPr>
              <a:t>1/2</a:t>
            </a:r>
            <a:r>
              <a:rPr lang="en-US" sz="1800" b="0" dirty="0">
                <a:solidFill>
                  <a:schemeClr val="tx1"/>
                </a:solidFill>
                <a:latin typeface="Calibri" charset="0"/>
                <a:cs typeface="Arial" charset="0"/>
              </a:rPr>
              <a:t>)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Calibri" charset="0"/>
                <a:cs typeface="Arial" charset="0"/>
              </a:rPr>
              <a:t>#Messages = </a:t>
            </a:r>
            <a:r>
              <a:rPr lang="en-US" sz="1800" b="0" dirty="0">
                <a:solidFill>
                  <a:srgbClr val="FF0000"/>
                </a:solidFill>
                <a:latin typeface="Calibri" charset="0"/>
              </a:rPr>
              <a:t>O(n</a:t>
            </a:r>
            <a:r>
              <a:rPr lang="en-US" sz="2400" b="0" baseline="30000" dirty="0">
                <a:solidFill>
                  <a:srgbClr val="FF0000"/>
                </a:solidFill>
                <a:latin typeface="Calibri" charset="0"/>
              </a:rPr>
              <a:t>3</a:t>
            </a:r>
            <a:r>
              <a:rPr lang="en-US" sz="1800" b="0" dirty="0">
                <a:solidFill>
                  <a:srgbClr val="FF0000"/>
                </a:solidFill>
                <a:latin typeface="Calibri" charset="0"/>
              </a:rPr>
              <a:t>/M)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602163" y="3429000"/>
            <a:ext cx="4419600" cy="3016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1800" b="0" dirty="0" err="1">
                <a:solidFill>
                  <a:schemeClr val="tx1"/>
                </a:solidFill>
                <a:latin typeface="Calibri" charset="0"/>
              </a:rPr>
              <a:t>func</a:t>
            </a:r>
            <a:r>
              <a:rPr lang="en-US" sz="1800" b="0" dirty="0">
                <a:solidFill>
                  <a:schemeClr val="tx1"/>
                </a:solidFill>
                <a:latin typeface="Calibri" charset="0"/>
              </a:rPr>
              <a:t> factor(A)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0" dirty="0">
                <a:solidFill>
                  <a:schemeClr val="tx1"/>
                </a:solidFill>
                <a:latin typeface="Calibri" charset="0"/>
              </a:rPr>
              <a:t>           if A has 1 column,  update it, else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0" dirty="0">
                <a:solidFill>
                  <a:schemeClr val="tx1"/>
                </a:solidFill>
                <a:latin typeface="Calibri" charset="0"/>
              </a:rPr>
              <a:t>               factor(left half of A)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0" dirty="0">
                <a:solidFill>
                  <a:schemeClr val="tx1"/>
                </a:solidFill>
                <a:latin typeface="Calibri" charset="0"/>
              </a:rPr>
              <a:t>              </a:t>
            </a:r>
            <a:r>
              <a:rPr lang="en-US" sz="1800" b="0" dirty="0">
                <a:solidFill>
                  <a:srgbClr val="00B050"/>
                </a:solidFill>
                <a:latin typeface="Calibri" charset="0"/>
              </a:rPr>
              <a:t> reshape to recursive block format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0" dirty="0">
                <a:solidFill>
                  <a:schemeClr val="tx1"/>
                </a:solidFill>
                <a:latin typeface="Calibri" charset="0"/>
              </a:rPr>
              <a:t>               update right half of A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0" dirty="0">
                <a:solidFill>
                  <a:schemeClr val="tx1"/>
                </a:solidFill>
                <a:latin typeface="Calibri" charset="0"/>
              </a:rPr>
              <a:t>               </a:t>
            </a:r>
            <a:r>
              <a:rPr lang="en-US" sz="1800" b="0" dirty="0">
                <a:solidFill>
                  <a:srgbClr val="00B050"/>
                </a:solidFill>
                <a:latin typeface="Calibri" charset="0"/>
              </a:rPr>
              <a:t> reshape to </a:t>
            </a:r>
            <a:r>
              <a:rPr lang="en-US" sz="1800" b="0" dirty="0" err="1">
                <a:solidFill>
                  <a:srgbClr val="00B050"/>
                </a:solidFill>
                <a:latin typeface="Calibri" charset="0"/>
              </a:rPr>
              <a:t>columnwise</a:t>
            </a:r>
            <a:r>
              <a:rPr lang="en-US" sz="1800" b="0" dirty="0">
                <a:solidFill>
                  <a:srgbClr val="00B050"/>
                </a:solidFill>
                <a:latin typeface="Calibri" charset="0"/>
              </a:rPr>
              <a:t> format</a:t>
            </a:r>
            <a:endParaRPr lang="en-US" sz="1800" b="0" dirty="0">
              <a:solidFill>
                <a:schemeClr val="tx1"/>
              </a:solidFill>
              <a:latin typeface="Calibri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800" b="0" dirty="0">
                <a:solidFill>
                  <a:schemeClr val="tx1"/>
                </a:solidFill>
                <a:latin typeface="Calibri" charset="0"/>
              </a:rPr>
              <a:t>               factor(right half of A)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Calibri" charset="0"/>
              </a:rPr>
              <a:t>#Words = O(n</a:t>
            </a:r>
            <a:r>
              <a:rPr lang="en-US" sz="2400" b="0" baseline="30000" dirty="0">
                <a:solidFill>
                  <a:schemeClr val="tx1"/>
                </a:solidFill>
                <a:latin typeface="Calibri" charset="0"/>
              </a:rPr>
              <a:t>3</a:t>
            </a:r>
            <a:r>
              <a:rPr lang="en-US" sz="1800" b="0" dirty="0">
                <a:solidFill>
                  <a:schemeClr val="tx1"/>
                </a:solidFill>
                <a:latin typeface="Calibri" charset="0"/>
              </a:rPr>
              <a:t>/M</a:t>
            </a:r>
            <a:r>
              <a:rPr lang="en-US" sz="2400" b="0" baseline="30000" dirty="0">
                <a:solidFill>
                  <a:schemeClr val="tx1"/>
                </a:solidFill>
                <a:latin typeface="Calibri" charset="0"/>
              </a:rPr>
              <a:t>1/2</a:t>
            </a:r>
            <a:r>
              <a:rPr lang="en-US" sz="1800" b="0" dirty="0">
                <a:solidFill>
                  <a:schemeClr val="tx1"/>
                </a:solidFill>
                <a:latin typeface="Calibri" charset="0"/>
              </a:rPr>
              <a:t>)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Calibri" charset="0"/>
              </a:rPr>
              <a:t>#Messages = </a:t>
            </a:r>
            <a:r>
              <a:rPr lang="en-US" sz="1800" b="0" dirty="0">
                <a:solidFill>
                  <a:srgbClr val="00B050"/>
                </a:solidFill>
                <a:latin typeface="Calibri" charset="0"/>
              </a:rPr>
              <a:t>O(n</a:t>
            </a:r>
            <a:r>
              <a:rPr lang="en-US" sz="2400" b="0" baseline="30000" dirty="0">
                <a:solidFill>
                  <a:srgbClr val="00B050"/>
                </a:solidFill>
                <a:latin typeface="Calibri" charset="0"/>
              </a:rPr>
              <a:t>3</a:t>
            </a:r>
            <a:r>
              <a:rPr lang="en-US" sz="1800" b="0" dirty="0">
                <a:solidFill>
                  <a:srgbClr val="00B050"/>
                </a:solidFill>
                <a:latin typeface="Calibri" charset="0"/>
              </a:rPr>
              <a:t>/M</a:t>
            </a:r>
            <a:r>
              <a:rPr lang="en-US" sz="2400" b="0" baseline="30000" dirty="0">
                <a:solidFill>
                  <a:srgbClr val="00B050"/>
                </a:solidFill>
                <a:latin typeface="Calibri" charset="0"/>
              </a:rPr>
              <a:t>3/2</a:t>
            </a:r>
            <a:r>
              <a:rPr lang="en-US" sz="1800" b="0" dirty="0">
                <a:solidFill>
                  <a:srgbClr val="00B050"/>
                </a:solidFill>
                <a:latin typeface="Calibri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5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Review, extend communication lower bounds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Direct Linear Algebra Algorithms</a:t>
            </a:r>
          </a:p>
          <a:p>
            <a:pPr lvl="1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Matmul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classical &amp; </a:t>
            </a:r>
            <a:r>
              <a:rPr lang="en-US" sz="3100" dirty="0" err="1" smtClean="0">
                <a:solidFill>
                  <a:schemeClr val="bg1">
                    <a:lumMod val="50000"/>
                  </a:schemeClr>
                </a:solidFill>
              </a:rPr>
              <a:t>Strassen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-like, heterogeneous, tensors, oblivious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LU &amp; QR (tournament pivoting)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Sparse matrices</a:t>
            </a:r>
          </a:p>
          <a:p>
            <a:pPr lvl="1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Eigenproblems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(symmetric and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nonsymmetric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Iterative Linear Algebra</a:t>
            </a:r>
          </a:p>
          <a:p>
            <a:pPr lvl="1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Autotuning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Sparse-Matrix-Vector-Multiply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SpMV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Reorganizing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Krylov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methods – Conjugate Gradients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Stability challenges and approaches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is a “sparse matrix”?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Floating-point reproducibility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Despite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nondeterminism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nonassociativity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19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" y="306388"/>
            <a:ext cx="9149266" cy="43550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charset="0"/>
              </a:rPr>
              <a:t>Other CA algorithms for Ax=</a:t>
            </a:r>
            <a:r>
              <a:rPr lang="en-US" sz="3200" dirty="0" smtClean="0">
                <a:latin typeface="Arial" charset="0"/>
              </a:rPr>
              <a:t>b, least squares (3/3)</a:t>
            </a:r>
            <a:endParaRPr lang="en-US" sz="3200" dirty="0">
              <a:latin typeface="Arial" charset="0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0" y="787400"/>
            <a:ext cx="9372600" cy="5835957"/>
          </a:xfrm>
        </p:spPr>
        <p:txBody>
          <a:bodyPr>
            <a:normAutofit fontScale="85000" lnSpcReduction="10000"/>
          </a:bodyPr>
          <a:lstStyle/>
          <a:p>
            <a:r>
              <a:rPr lang="en-US" sz="3100" dirty="0" smtClean="0">
                <a:latin typeface="Arial" charset="0"/>
              </a:rPr>
              <a:t>Need for pivoting arises beyond LU, in QR</a:t>
            </a:r>
          </a:p>
          <a:p>
            <a:pPr lvl="1"/>
            <a:r>
              <a:rPr lang="en-US" dirty="0" smtClean="0">
                <a:latin typeface="Arial" charset="0"/>
              </a:rPr>
              <a:t>Choose permutation P so that leading columns of A*P = Q*R span column space of A – Rank Revealing QR (RRQR)</a:t>
            </a:r>
          </a:p>
          <a:p>
            <a:pPr lvl="1"/>
            <a:r>
              <a:rPr lang="en-US" dirty="0" smtClean="0">
                <a:latin typeface="Arial" charset="0"/>
              </a:rPr>
              <a:t>Usual approach like Partial Pivotin</a:t>
            </a:r>
            <a:r>
              <a:rPr lang="en-US" sz="2100" dirty="0" smtClean="0">
                <a:latin typeface="Arial" charset="0"/>
              </a:rPr>
              <a:t>g</a:t>
            </a:r>
          </a:p>
          <a:p>
            <a:pPr lvl="2"/>
            <a:r>
              <a:rPr lang="en-US" dirty="0" smtClean="0">
                <a:latin typeface="Arial" charset="0"/>
              </a:rPr>
              <a:t>Put longest column first, update rest of matrix, repeat</a:t>
            </a:r>
          </a:p>
          <a:p>
            <a:pPr lvl="2"/>
            <a:r>
              <a:rPr lang="en-US" dirty="0" smtClean="0">
                <a:latin typeface="Arial" charset="0"/>
              </a:rPr>
              <a:t>Hard to do using BLAS3 at all, let alone hit lower bound</a:t>
            </a:r>
          </a:p>
          <a:p>
            <a:pPr lvl="1"/>
            <a:r>
              <a:rPr lang="en-US" dirty="0" smtClean="0">
                <a:latin typeface="Arial" charset="0"/>
              </a:rPr>
              <a:t>Use Tournament Pivoting</a:t>
            </a:r>
          </a:p>
          <a:p>
            <a:pPr lvl="2"/>
            <a:r>
              <a:rPr lang="en-US" dirty="0" smtClean="0">
                <a:latin typeface="Arial" charset="0"/>
              </a:rPr>
              <a:t>Each round of tournament selects best b columns from                       two groups of b columns, either using usual approach                                or something better (</a:t>
            </a:r>
            <a:r>
              <a:rPr lang="en-US" dirty="0" err="1" smtClean="0">
                <a:latin typeface="Arial" charset="0"/>
              </a:rPr>
              <a:t>Gu</a:t>
            </a:r>
            <a:r>
              <a:rPr lang="en-US" dirty="0" smtClean="0">
                <a:latin typeface="Arial" charset="0"/>
              </a:rPr>
              <a:t>/</a:t>
            </a:r>
            <a:r>
              <a:rPr lang="en-US" dirty="0" err="1" smtClean="0">
                <a:latin typeface="Arial" charset="0"/>
              </a:rPr>
              <a:t>Eisenstat</a:t>
            </a:r>
            <a:r>
              <a:rPr lang="en-US" dirty="0" smtClean="0">
                <a:latin typeface="Arial" charset="0"/>
              </a:rPr>
              <a:t>)</a:t>
            </a:r>
          </a:p>
          <a:p>
            <a:pPr lvl="2"/>
            <a:r>
              <a:rPr lang="en-US" dirty="0" err="1" smtClean="0">
                <a:latin typeface="Arial" charset="0"/>
              </a:rPr>
              <a:t>Thm</a:t>
            </a:r>
            <a:r>
              <a:rPr lang="en-US" dirty="0" smtClean="0">
                <a:latin typeface="Arial" charset="0"/>
              </a:rPr>
              <a:t>: This approach ``reveals the rank’’ of A in the sense that              the leading </a:t>
            </a:r>
            <a:r>
              <a:rPr lang="en-US" dirty="0" err="1" smtClean="0">
                <a:latin typeface="Arial" charset="0"/>
              </a:rPr>
              <a:t>rxr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submatrix</a:t>
            </a:r>
            <a:r>
              <a:rPr lang="en-US" dirty="0" smtClean="0">
                <a:latin typeface="Arial" charset="0"/>
              </a:rPr>
              <a:t> of R has singular values “near” the         largest r singular values of A; ditto for trailing </a:t>
            </a:r>
            <a:r>
              <a:rPr lang="en-US" dirty="0" err="1" smtClean="0">
                <a:latin typeface="Arial" charset="0"/>
              </a:rPr>
              <a:t>submatrix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Idea extends to other pivoting schemes</a:t>
            </a:r>
          </a:p>
          <a:p>
            <a:pPr lvl="2"/>
            <a:r>
              <a:rPr lang="en-US" dirty="0" err="1" smtClean="0">
                <a:latin typeface="Arial" charset="0"/>
              </a:rPr>
              <a:t>Cholesky</a:t>
            </a:r>
            <a:r>
              <a:rPr lang="en-US" dirty="0" smtClean="0">
                <a:latin typeface="Arial" charset="0"/>
              </a:rPr>
              <a:t> with diagonal pivoting</a:t>
            </a:r>
          </a:p>
          <a:p>
            <a:pPr lvl="2"/>
            <a:r>
              <a:rPr lang="en-US" dirty="0" smtClean="0">
                <a:latin typeface="Arial" charset="0"/>
              </a:rPr>
              <a:t>LU with complete pivoting</a:t>
            </a:r>
          </a:p>
          <a:p>
            <a:pPr lvl="2"/>
            <a:r>
              <a:rPr lang="en-US" dirty="0" smtClean="0">
                <a:latin typeface="Arial" charset="0"/>
              </a:rPr>
              <a:t>LDL</a:t>
            </a:r>
            <a:r>
              <a:rPr lang="en-US" sz="2000" baseline="30000" dirty="0" smtClean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 with complete pivoting  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0006FF65-43EA-7C4B-B4AE-7D66B47E3273}" type="slidenum">
              <a:rPr lang="en-US" sz="1400" b="0">
                <a:solidFill>
                  <a:schemeClr val="tx1"/>
                </a:solidFill>
                <a:latin typeface="Helvetica" charset="0"/>
              </a:rPr>
              <a:pPr/>
              <a:t>50</a:t>
            </a:fld>
            <a:endParaRPr lang="en-US" sz="1400" b="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3796" name="Rectangle 18"/>
          <p:cNvSpPr>
            <a:spLocks noChangeArrowheads="1"/>
          </p:cNvSpPr>
          <p:nvPr/>
        </p:nvSpPr>
        <p:spPr bwMode="auto">
          <a:xfrm rot="5400000">
            <a:off x="9870281" y="3863182"/>
            <a:ext cx="271463" cy="98425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33797" name="Straight Connector 19"/>
          <p:cNvCxnSpPr>
            <a:cxnSpLocks noChangeShapeType="1"/>
          </p:cNvCxnSpPr>
          <p:nvPr/>
        </p:nvCxnSpPr>
        <p:spPr bwMode="auto">
          <a:xfrm rot="5400000">
            <a:off x="9871075" y="3863975"/>
            <a:ext cx="271463" cy="271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8355013" y="2023251"/>
            <a:ext cx="636587" cy="4122738"/>
            <a:chOff x="8313059" y="1970468"/>
            <a:chExt cx="637758" cy="4122690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 rot="-5400000">
              <a:off x="8077519" y="5219860"/>
              <a:ext cx="1108838" cy="6377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cxnSp>
          <p:nvCxnSpPr>
            <p:cNvPr id="11" name="Straight Connector 9"/>
            <p:cNvCxnSpPr>
              <a:cxnSpLocks noChangeShapeType="1"/>
              <a:stCxn id="10" idx="1"/>
              <a:endCxn id="10" idx="3"/>
            </p:cNvCxnSpPr>
            <p:nvPr/>
          </p:nvCxnSpPr>
          <p:spPr bwMode="auto">
            <a:xfrm rot="5400000" flipH="1">
              <a:off x="8077519" y="5538739"/>
              <a:ext cx="11088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Connector 10"/>
            <p:cNvCxnSpPr>
              <a:cxnSpLocks noChangeShapeType="1"/>
            </p:cNvCxnSpPr>
            <p:nvPr/>
          </p:nvCxnSpPr>
          <p:spPr bwMode="auto">
            <a:xfrm rot="5400000" flipH="1">
              <a:off x="8234636" y="5538739"/>
              <a:ext cx="11088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 rot="5400000" flipH="1">
              <a:off x="7920401" y="5538739"/>
              <a:ext cx="11088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" name="Group 16"/>
            <p:cNvGrpSpPr>
              <a:grpSpLocks/>
            </p:cNvGrpSpPr>
            <p:nvPr/>
          </p:nvGrpSpPr>
          <p:grpSpPr bwMode="auto">
            <a:xfrm rot="-5400000">
              <a:off x="8368230" y="4686388"/>
              <a:ext cx="192283" cy="224114"/>
              <a:chOff x="1814287" y="5546924"/>
              <a:chExt cx="217713" cy="262673"/>
            </a:xfrm>
          </p:grpSpPr>
          <p:cxnSp>
            <p:nvCxnSpPr>
              <p:cNvPr id="24" name="Straight Arrow Connector 13"/>
              <p:cNvCxnSpPr>
                <a:cxnSpLocks noChangeShapeType="1"/>
              </p:cNvCxnSpPr>
              <p:nvPr/>
            </p:nvCxnSpPr>
            <p:spPr bwMode="auto">
              <a:xfrm>
                <a:off x="1814287" y="5546924"/>
                <a:ext cx="217713" cy="9978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Straight Arrow Connector 14"/>
              <p:cNvCxnSpPr>
                <a:cxnSpLocks noChangeShapeType="1"/>
              </p:cNvCxnSpPr>
              <p:nvPr/>
            </p:nvCxnSpPr>
            <p:spPr bwMode="auto">
              <a:xfrm flipV="1">
                <a:off x="1814287" y="5720697"/>
                <a:ext cx="217713" cy="8890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" name="Group 17"/>
            <p:cNvGrpSpPr>
              <a:grpSpLocks/>
            </p:cNvGrpSpPr>
            <p:nvPr/>
          </p:nvGrpSpPr>
          <p:grpSpPr bwMode="auto">
            <a:xfrm rot="-5400000">
              <a:off x="8692914" y="4692798"/>
              <a:ext cx="192283" cy="224114"/>
              <a:chOff x="1814287" y="5546924"/>
              <a:chExt cx="217713" cy="262673"/>
            </a:xfrm>
          </p:grpSpPr>
          <p:cxnSp>
            <p:nvCxnSpPr>
              <p:cNvPr id="22" name="Straight Arrow Connector 18"/>
              <p:cNvCxnSpPr>
                <a:cxnSpLocks noChangeShapeType="1"/>
              </p:cNvCxnSpPr>
              <p:nvPr/>
            </p:nvCxnSpPr>
            <p:spPr bwMode="auto">
              <a:xfrm>
                <a:off x="1814287" y="5546924"/>
                <a:ext cx="217713" cy="9978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Straight Arrow Connector 19"/>
              <p:cNvCxnSpPr>
                <a:cxnSpLocks noChangeShapeType="1"/>
              </p:cNvCxnSpPr>
              <p:nvPr/>
            </p:nvCxnSpPr>
            <p:spPr bwMode="auto">
              <a:xfrm flipV="1">
                <a:off x="1814287" y="5720697"/>
                <a:ext cx="217713" cy="8890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6" name="Group 20"/>
            <p:cNvGrpSpPr>
              <a:grpSpLocks/>
            </p:cNvGrpSpPr>
            <p:nvPr/>
          </p:nvGrpSpPr>
          <p:grpSpPr bwMode="auto">
            <a:xfrm rot="-5400000">
              <a:off x="8540844" y="3144793"/>
              <a:ext cx="192283" cy="275630"/>
              <a:chOff x="1814287" y="5516734"/>
              <a:chExt cx="217713" cy="323052"/>
            </a:xfrm>
          </p:grpSpPr>
          <p:cxnSp>
            <p:nvCxnSpPr>
              <p:cNvPr id="20" name="Straight Arrow Connector 21"/>
              <p:cNvCxnSpPr>
                <a:cxnSpLocks noChangeShapeType="1"/>
              </p:cNvCxnSpPr>
              <p:nvPr/>
            </p:nvCxnSpPr>
            <p:spPr bwMode="auto">
              <a:xfrm>
                <a:off x="1814287" y="5516734"/>
                <a:ext cx="217713" cy="9978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Straight Arrow Connector 22"/>
              <p:cNvCxnSpPr>
                <a:cxnSpLocks noChangeShapeType="1"/>
              </p:cNvCxnSpPr>
              <p:nvPr/>
            </p:nvCxnSpPr>
            <p:spPr bwMode="auto">
              <a:xfrm flipV="1">
                <a:off x="1814287" y="5750886"/>
                <a:ext cx="217713" cy="8890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 rot="-5400000">
              <a:off x="8245085" y="3943845"/>
              <a:ext cx="1108838" cy="1517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 rot="-5400000">
              <a:off x="7899504" y="3943845"/>
              <a:ext cx="1108838" cy="1517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9" name="Rectangle 25"/>
            <p:cNvSpPr>
              <a:spLocks noChangeArrowheads="1"/>
            </p:cNvSpPr>
            <p:nvPr/>
          </p:nvSpPr>
          <p:spPr bwMode="auto">
            <a:xfrm rot="-5400000">
              <a:off x="8081389" y="2449037"/>
              <a:ext cx="1108838" cy="1517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2488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Review, extend communication lower bounds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Direct Linear Algebra Algorithms</a:t>
            </a:r>
          </a:p>
          <a:p>
            <a:pPr lvl="1"/>
            <a:r>
              <a:rPr lang="en-US" dirty="0" err="1" smtClean="0">
                <a:solidFill>
                  <a:srgbClr val="7F7F7F"/>
                </a:solidFill>
              </a:rPr>
              <a:t>Matmul</a:t>
            </a:r>
            <a:r>
              <a:rPr lang="en-US" dirty="0">
                <a:solidFill>
                  <a:srgbClr val="7F7F7F"/>
                </a:solidFill>
              </a:rPr>
              <a:t> </a:t>
            </a:r>
          </a:p>
          <a:p>
            <a:pPr lvl="2"/>
            <a:r>
              <a:rPr lang="en-US" sz="3100" dirty="0" smtClean="0">
                <a:solidFill>
                  <a:srgbClr val="7F7F7F"/>
                </a:solidFill>
              </a:rPr>
              <a:t>classical &amp; </a:t>
            </a:r>
            <a:r>
              <a:rPr lang="en-US" sz="3100" dirty="0" err="1" smtClean="0">
                <a:solidFill>
                  <a:srgbClr val="7F7F7F"/>
                </a:solidFill>
              </a:rPr>
              <a:t>Strassen</a:t>
            </a:r>
            <a:r>
              <a:rPr lang="en-US" sz="3100" dirty="0" smtClean="0">
                <a:solidFill>
                  <a:srgbClr val="7F7F7F"/>
                </a:solidFill>
              </a:rPr>
              <a:t>-like, heterogeneous, tensors, oblivious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 LU &amp; QR (tournament pivoting)</a:t>
            </a:r>
          </a:p>
          <a:p>
            <a:pPr lvl="1"/>
            <a:r>
              <a:rPr lang="en-US" dirty="0" smtClean="0"/>
              <a:t>Sparse matrices</a:t>
            </a:r>
          </a:p>
          <a:p>
            <a:pPr lvl="1"/>
            <a:r>
              <a:rPr lang="en-US" dirty="0" err="1" smtClean="0">
                <a:solidFill>
                  <a:srgbClr val="7F7F7F"/>
                </a:solidFill>
              </a:rPr>
              <a:t>Eigenproblems</a:t>
            </a:r>
            <a:r>
              <a:rPr lang="en-US" dirty="0" smtClean="0">
                <a:solidFill>
                  <a:srgbClr val="7F7F7F"/>
                </a:solidFill>
              </a:rPr>
              <a:t> (symmetric and </a:t>
            </a:r>
            <a:r>
              <a:rPr lang="en-US" dirty="0" err="1" smtClean="0">
                <a:solidFill>
                  <a:srgbClr val="7F7F7F"/>
                </a:solidFill>
              </a:rPr>
              <a:t>nonsymmetric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Iterative Linear Algebra</a:t>
            </a:r>
          </a:p>
          <a:p>
            <a:pPr lvl="1"/>
            <a:r>
              <a:rPr lang="en-US" dirty="0" err="1" smtClean="0">
                <a:solidFill>
                  <a:srgbClr val="7F7F7F"/>
                </a:solidFill>
              </a:rPr>
              <a:t>Autotuning</a:t>
            </a:r>
            <a:r>
              <a:rPr lang="en-US" dirty="0" smtClean="0">
                <a:solidFill>
                  <a:srgbClr val="7F7F7F"/>
                </a:solidFill>
              </a:rPr>
              <a:t> Sparse-Matrix-Vector-Multiply (</a:t>
            </a:r>
            <a:r>
              <a:rPr lang="en-US" dirty="0" err="1" smtClean="0">
                <a:solidFill>
                  <a:srgbClr val="7F7F7F"/>
                </a:solidFill>
              </a:rPr>
              <a:t>SpMV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Reorganizing </a:t>
            </a:r>
            <a:r>
              <a:rPr lang="en-US" dirty="0" err="1" smtClean="0">
                <a:solidFill>
                  <a:srgbClr val="7F7F7F"/>
                </a:solidFill>
              </a:rPr>
              <a:t>Krylov</a:t>
            </a:r>
            <a:r>
              <a:rPr lang="en-US" dirty="0" smtClean="0">
                <a:solidFill>
                  <a:srgbClr val="7F7F7F"/>
                </a:solidFill>
              </a:rPr>
              <a:t> methods – Conjugate Gradients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Stability challenges and approaches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What is a “sparse matrix”?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Floating-point reproducibility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Despite </a:t>
            </a:r>
            <a:r>
              <a:rPr lang="en-US" dirty="0" err="1" smtClean="0">
                <a:solidFill>
                  <a:srgbClr val="7F7F7F"/>
                </a:solidFill>
              </a:rPr>
              <a:t>nondeterminism</a:t>
            </a:r>
            <a:r>
              <a:rPr lang="en-US" dirty="0" smtClean="0">
                <a:solidFill>
                  <a:srgbClr val="7F7F7F"/>
                </a:solidFill>
              </a:rPr>
              <a:t>/</a:t>
            </a:r>
            <a:r>
              <a:rPr lang="en-US" dirty="0" err="1" smtClean="0">
                <a:solidFill>
                  <a:srgbClr val="7F7F7F"/>
                </a:solidFill>
              </a:rPr>
              <a:t>nonassociativity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19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381000" y="306388"/>
            <a:ext cx="8345487" cy="4349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What about sparse matrices? (1/3) 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0" y="922338"/>
            <a:ext cx="9042968" cy="387826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If matrix quickly becomes dense, use dense algorithm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Ex: All Pairs Shortest Path using Floyd-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Warshall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Similar to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matmul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: Let D = A, then</a:t>
            </a:r>
          </a:p>
          <a:p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But can’t reorder outer loop for 2.5D, need another idea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Abbreviate  D(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i,j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) = min(D(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i,j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),min</a:t>
            </a:r>
            <a:r>
              <a:rPr lang="en-US" sz="2800" baseline="-25000" dirty="0">
                <a:solidFill>
                  <a:srgbClr val="000000"/>
                </a:solidFill>
                <a:latin typeface="Arial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(A(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i,k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)+B(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k,j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)) by D = A</a:t>
            </a:r>
            <a:r>
              <a:rPr lang="en-US" dirty="0">
                <a:solidFill>
                  <a:srgbClr val="000000"/>
                </a:solidFill>
                <a:latin typeface="Wingdings" charset="0"/>
                <a:cs typeface="Wingdings" charset="0"/>
                <a:sym typeface="Wingdings" charset="0"/>
              </a:rPr>
              <a:t>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Wingdings" charset="0"/>
                <a:sym typeface="Wingdings" charset="0"/>
              </a:rPr>
              <a:t>B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  <a:cs typeface="Wingdings" charset="0"/>
                <a:sym typeface="Wingdings" charset="0"/>
              </a:rPr>
              <a:t>Dependencies ok, 2.5D works, just different </a:t>
            </a:r>
            <a:r>
              <a:rPr lang="en-US" dirty="0" err="1">
                <a:solidFill>
                  <a:srgbClr val="000000"/>
                </a:solidFill>
                <a:latin typeface="Arial" charset="0"/>
                <a:cs typeface="Wingdings" charset="0"/>
                <a:sym typeface="Wingdings" charset="0"/>
              </a:rPr>
              <a:t>semiring</a:t>
            </a:r>
            <a:endParaRPr lang="en-US" dirty="0">
              <a:solidFill>
                <a:srgbClr val="000000"/>
              </a:solidFill>
              <a:latin typeface="Arial" charset="0"/>
              <a:cs typeface="Wingdings" charset="0"/>
              <a:sym typeface="Wingdings" charset="0"/>
            </a:endParaRPr>
          </a:p>
          <a:p>
            <a:r>
              <a:rPr lang="en-US" dirty="0" err="1">
                <a:latin typeface="Arial" charset="0"/>
                <a:cs typeface="Wingdings" charset="0"/>
                <a:sym typeface="Wingdings" charset="0"/>
              </a:rPr>
              <a:t>Kleene’s</a:t>
            </a:r>
            <a:r>
              <a:rPr lang="en-US" dirty="0">
                <a:latin typeface="Arial" charset="0"/>
                <a:cs typeface="Wingdings" charset="0"/>
                <a:sym typeface="Wingdings" charset="0"/>
              </a:rPr>
              <a:t> Algorithm:</a:t>
            </a:r>
            <a:r>
              <a:rPr lang="en-US" dirty="0">
                <a:latin typeface="Arial" charset="0"/>
              </a:rPr>
              <a:t>  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0912B8C3-F06C-D142-862E-703C14949DCF}" type="slidenum">
              <a:rPr lang="en-US" sz="1400" b="0">
                <a:solidFill>
                  <a:schemeClr val="tx1"/>
                </a:solidFill>
                <a:latin typeface="Helvetica" charset="0"/>
              </a:rPr>
              <a:pPr/>
              <a:t>52</a:t>
            </a:fld>
            <a:endParaRPr lang="en-US" sz="1400" b="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1060450" y="1981200"/>
            <a:ext cx="5492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0" dirty="0">
                <a:solidFill>
                  <a:srgbClr val="000000"/>
                </a:solidFill>
              </a:rPr>
              <a:t>for k = 1:n,  for </a:t>
            </a:r>
            <a:r>
              <a:rPr lang="en-US" sz="2400" b="0" dirty="0" err="1">
                <a:solidFill>
                  <a:srgbClr val="000000"/>
                </a:solidFill>
              </a:rPr>
              <a:t>i</a:t>
            </a:r>
            <a:r>
              <a:rPr lang="en-US" sz="2400" b="0" dirty="0">
                <a:solidFill>
                  <a:srgbClr val="000000"/>
                </a:solidFill>
              </a:rPr>
              <a:t> = 1:n,   for j=1:n</a:t>
            </a:r>
          </a:p>
          <a:p>
            <a:pPr eaLnBrk="1" hangingPunct="1"/>
            <a:r>
              <a:rPr lang="en-US" sz="2400" b="0" dirty="0">
                <a:solidFill>
                  <a:srgbClr val="000000"/>
                </a:solidFill>
              </a:rPr>
              <a:t>    D(</a:t>
            </a:r>
            <a:r>
              <a:rPr lang="en-US" sz="2400" b="0" dirty="0" err="1">
                <a:solidFill>
                  <a:srgbClr val="000000"/>
                </a:solidFill>
              </a:rPr>
              <a:t>i,j</a:t>
            </a:r>
            <a:r>
              <a:rPr lang="en-US" sz="2400" b="0" dirty="0">
                <a:solidFill>
                  <a:srgbClr val="000000"/>
                </a:solidFill>
              </a:rPr>
              <a:t>) = min(D(</a:t>
            </a:r>
            <a:r>
              <a:rPr lang="en-US" sz="2400" b="0" dirty="0" err="1">
                <a:solidFill>
                  <a:srgbClr val="000000"/>
                </a:solidFill>
              </a:rPr>
              <a:t>i,j</a:t>
            </a:r>
            <a:r>
              <a:rPr lang="en-US" sz="2400" b="0" dirty="0">
                <a:solidFill>
                  <a:srgbClr val="000000"/>
                </a:solidFill>
              </a:rPr>
              <a:t>), D(</a:t>
            </a:r>
            <a:r>
              <a:rPr lang="en-US" sz="2400" b="0" dirty="0" err="1">
                <a:solidFill>
                  <a:srgbClr val="000000"/>
                </a:solidFill>
              </a:rPr>
              <a:t>i,k</a:t>
            </a:r>
            <a:r>
              <a:rPr lang="en-US" sz="2400" b="0" dirty="0">
                <a:solidFill>
                  <a:srgbClr val="000000"/>
                </a:solidFill>
              </a:rPr>
              <a:t>) + D(</a:t>
            </a:r>
            <a:r>
              <a:rPr lang="en-US" sz="2400" b="0" dirty="0" err="1">
                <a:solidFill>
                  <a:srgbClr val="000000"/>
                </a:solidFill>
              </a:rPr>
              <a:t>k,j</a:t>
            </a:r>
            <a:r>
              <a:rPr lang="en-US" sz="2400" b="0" dirty="0">
                <a:solidFill>
                  <a:srgbClr val="000000"/>
                </a:solidFill>
              </a:rPr>
              <a:t>)    </a:t>
            </a:r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838200" y="4456113"/>
            <a:ext cx="7650162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solidFill>
                  <a:srgbClr val="000000"/>
                </a:solidFill>
              </a:rPr>
              <a:t>D = </a:t>
            </a:r>
            <a:r>
              <a:rPr lang="en-US" dirty="0">
                <a:solidFill>
                  <a:srgbClr val="000000"/>
                </a:solidFill>
              </a:rPr>
              <a:t>DC-APSP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 err="1">
                <a:solidFill>
                  <a:srgbClr val="000000"/>
                </a:solidFill>
              </a:rPr>
              <a:t>A,n</a:t>
            </a:r>
            <a:r>
              <a:rPr lang="en-US" b="0" dirty="0">
                <a:solidFill>
                  <a:srgbClr val="000000"/>
                </a:solidFill>
              </a:rPr>
              <a:t>)</a:t>
            </a:r>
          </a:p>
          <a:p>
            <a:pPr eaLnBrk="1" hangingPunct="1"/>
            <a:r>
              <a:rPr lang="en-US" b="0" dirty="0">
                <a:solidFill>
                  <a:srgbClr val="000000"/>
                </a:solidFill>
              </a:rPr>
              <a:t>    D = A,  Partition D = [[D11,D12];[D21,D22]] into n/2 x n/2 blocks</a:t>
            </a:r>
          </a:p>
          <a:p>
            <a:pPr eaLnBrk="1" hangingPunct="1"/>
            <a:r>
              <a:rPr lang="en-US" b="0" dirty="0">
                <a:solidFill>
                  <a:srgbClr val="000000"/>
                </a:solidFill>
              </a:rPr>
              <a:t>    D11 = </a:t>
            </a:r>
            <a:r>
              <a:rPr lang="en-US" dirty="0">
                <a:solidFill>
                  <a:srgbClr val="000000"/>
                </a:solidFill>
              </a:rPr>
              <a:t>DC-APSP</a:t>
            </a:r>
            <a:r>
              <a:rPr lang="en-US" b="0" dirty="0">
                <a:solidFill>
                  <a:srgbClr val="000000"/>
                </a:solidFill>
              </a:rPr>
              <a:t>(D11,n/2),</a:t>
            </a:r>
          </a:p>
          <a:p>
            <a:pPr eaLnBrk="1" hangingPunct="1"/>
            <a:r>
              <a:rPr lang="en-US" b="0" dirty="0">
                <a:solidFill>
                  <a:srgbClr val="000000"/>
                </a:solidFill>
              </a:rPr>
              <a:t>    D12 = D11 </a:t>
            </a:r>
            <a:r>
              <a:rPr lang="en-US" dirty="0">
                <a:solidFill>
                  <a:srgbClr val="000000"/>
                </a:solidFill>
                <a:latin typeface="Wingdings" charset="0"/>
                <a:cs typeface="Wingdings" charset="0"/>
                <a:sym typeface="Wingdings" charset="0"/>
              </a:rPr>
              <a:t></a:t>
            </a:r>
            <a:r>
              <a:rPr lang="en-US" b="0" dirty="0">
                <a:solidFill>
                  <a:srgbClr val="000000"/>
                </a:solidFill>
              </a:rPr>
              <a:t> D12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000000"/>
                </a:solidFill>
              </a:rPr>
              <a:t>D21 = D21 </a:t>
            </a:r>
            <a:r>
              <a:rPr lang="en-US" dirty="0">
                <a:solidFill>
                  <a:srgbClr val="000000"/>
                </a:solidFill>
                <a:latin typeface="Wingdings" charset="0"/>
                <a:cs typeface="Wingdings" charset="0"/>
                <a:sym typeface="Wingdings" charset="0"/>
              </a:rPr>
              <a:t></a:t>
            </a:r>
            <a:r>
              <a:rPr lang="en-US" b="0" dirty="0">
                <a:solidFill>
                  <a:srgbClr val="000000"/>
                </a:solidFill>
              </a:rPr>
              <a:t> D11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000000"/>
                </a:solidFill>
              </a:rPr>
              <a:t>D22 = D21 </a:t>
            </a:r>
            <a:r>
              <a:rPr lang="en-US" dirty="0">
                <a:solidFill>
                  <a:srgbClr val="000000"/>
                </a:solidFill>
                <a:latin typeface="Wingdings" charset="0"/>
                <a:cs typeface="Wingdings" charset="0"/>
                <a:sym typeface="Wingdings" charset="0"/>
              </a:rPr>
              <a:t></a:t>
            </a:r>
            <a:r>
              <a:rPr lang="en-US" b="0" dirty="0">
                <a:solidFill>
                  <a:srgbClr val="000000"/>
                </a:solidFill>
              </a:rPr>
              <a:t> D12</a:t>
            </a:r>
            <a:r>
              <a:rPr lang="en-US" dirty="0">
                <a:solidFill>
                  <a:srgbClr val="000000"/>
                </a:solidFill>
              </a:rPr>
              <a:t>, 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</a:rPr>
              <a:t>   </a:t>
            </a:r>
            <a:r>
              <a:rPr lang="en-US" b="0" dirty="0">
                <a:solidFill>
                  <a:srgbClr val="000000"/>
                </a:solidFill>
              </a:rPr>
              <a:t> D22 = </a:t>
            </a:r>
            <a:r>
              <a:rPr lang="en-US" dirty="0">
                <a:solidFill>
                  <a:srgbClr val="000000"/>
                </a:solidFill>
              </a:rPr>
              <a:t>DC-APSP</a:t>
            </a:r>
            <a:r>
              <a:rPr lang="en-US" b="0" dirty="0">
                <a:solidFill>
                  <a:srgbClr val="000000"/>
                </a:solidFill>
              </a:rPr>
              <a:t>(D22,n/2),</a:t>
            </a:r>
          </a:p>
          <a:p>
            <a:pPr eaLnBrk="1" hangingPunct="1"/>
            <a:r>
              <a:rPr lang="en-US" b="0" dirty="0">
                <a:solidFill>
                  <a:srgbClr val="000000"/>
                </a:solidFill>
              </a:rPr>
              <a:t>    D21 = D22 </a:t>
            </a:r>
            <a:r>
              <a:rPr lang="en-US" dirty="0">
                <a:solidFill>
                  <a:srgbClr val="000000"/>
                </a:solidFill>
                <a:latin typeface="Wingdings" charset="0"/>
                <a:cs typeface="Wingdings" charset="0"/>
                <a:sym typeface="Wingdings" charset="0"/>
              </a:rPr>
              <a:t></a:t>
            </a:r>
            <a:r>
              <a:rPr lang="en-US" b="0" dirty="0">
                <a:solidFill>
                  <a:srgbClr val="000000"/>
                </a:solidFill>
              </a:rPr>
              <a:t> D21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000000"/>
                </a:solidFill>
              </a:rPr>
              <a:t>D12 = D12 </a:t>
            </a:r>
            <a:r>
              <a:rPr lang="en-US" dirty="0">
                <a:solidFill>
                  <a:srgbClr val="000000"/>
                </a:solidFill>
                <a:latin typeface="Wingdings" charset="0"/>
                <a:cs typeface="Wingdings" charset="0"/>
                <a:sym typeface="Wingdings" charset="0"/>
              </a:rPr>
              <a:t></a:t>
            </a:r>
            <a:r>
              <a:rPr lang="en-US" b="0" dirty="0">
                <a:solidFill>
                  <a:srgbClr val="000000"/>
                </a:solidFill>
              </a:rPr>
              <a:t> D22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000000"/>
                </a:solidFill>
              </a:rPr>
              <a:t>D11 = D12 </a:t>
            </a:r>
            <a:r>
              <a:rPr lang="en-US" dirty="0">
                <a:solidFill>
                  <a:srgbClr val="000000"/>
                </a:solidFill>
                <a:latin typeface="Wingdings" charset="0"/>
                <a:cs typeface="Wingdings" charset="0"/>
                <a:sym typeface="Wingdings" charset="0"/>
              </a:rPr>
              <a:t></a:t>
            </a:r>
            <a:r>
              <a:rPr lang="en-US" b="0" dirty="0">
                <a:solidFill>
                  <a:srgbClr val="000000"/>
                </a:solidFill>
              </a:rPr>
              <a:t> D21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endParaRPr lang="en-US" b="0" dirty="0">
              <a:solidFill>
                <a:srgbClr val="000000"/>
              </a:solidFill>
            </a:endParaRPr>
          </a:p>
          <a:p>
            <a:pPr eaLnBrk="1" hangingPunct="1"/>
            <a:r>
              <a:rPr lang="en-US" b="0" dirty="0">
                <a:solidFill>
                  <a:srgbClr val="000000"/>
                </a:solidFill>
              </a:rPr>
              <a:t>   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7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0" y="306388"/>
            <a:ext cx="9143999" cy="43497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charset="0"/>
              </a:rPr>
              <a:t>Performance of 2.5D APSP using </a:t>
            </a:r>
            <a:r>
              <a:rPr lang="en-US" sz="3600" dirty="0" err="1">
                <a:latin typeface="Arial" charset="0"/>
              </a:rPr>
              <a:t>Kleene</a:t>
            </a:r>
            <a:endParaRPr lang="en-US" sz="3600" dirty="0">
              <a:latin typeface="Arial" charset="0"/>
            </a:endParaRPr>
          </a:p>
        </p:txBody>
      </p:sp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A90260C2-B770-4047-9E6F-1830900E8C36}" type="slidenum">
              <a:rPr lang="en-US" sz="1400" b="0">
                <a:solidFill>
                  <a:schemeClr val="tx1"/>
                </a:solidFill>
                <a:latin typeface="Helvetica" charset="0"/>
              </a:rPr>
              <a:pPr/>
              <a:t>53</a:t>
            </a:fld>
            <a:endParaRPr lang="en-US" sz="1400" b="0">
              <a:solidFill>
                <a:schemeClr val="tx1"/>
              </a:solidFill>
              <a:latin typeface="Helvetica" charset="0"/>
            </a:endParaRPr>
          </a:p>
        </p:txBody>
      </p:sp>
      <p:pic>
        <p:nvPicPr>
          <p:cNvPr id="28675" name="Content Placeholder 8" descr="small_matrice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" b="716"/>
          <a:stretch>
            <a:fillRect/>
          </a:stretch>
        </p:blipFill>
        <p:spPr>
          <a:xfrm>
            <a:off x="793750" y="1446213"/>
            <a:ext cx="7273925" cy="5005387"/>
          </a:xfrm>
        </p:spPr>
      </p:pic>
      <p:sp>
        <p:nvSpPr>
          <p:cNvPr id="28676" name="TextBox 9"/>
          <p:cNvSpPr txBox="1">
            <a:spLocks noChangeArrowheads="1"/>
          </p:cNvSpPr>
          <p:nvPr/>
        </p:nvSpPr>
        <p:spPr bwMode="auto">
          <a:xfrm>
            <a:off x="541338" y="874713"/>
            <a:ext cx="8104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rgbClr val="000000"/>
                </a:solidFill>
              </a:rPr>
              <a:t>Strong Scaling on Hopper (Cray XE6 with 1024 nodes = 24576 cores) </a:t>
            </a:r>
          </a:p>
        </p:txBody>
      </p:sp>
      <p:sp>
        <p:nvSpPr>
          <p:cNvPr id="28677" name="TextBox 10"/>
          <p:cNvSpPr txBox="1">
            <a:spLocks noChangeArrowheads="1"/>
          </p:cNvSpPr>
          <p:nvPr/>
        </p:nvSpPr>
        <p:spPr bwMode="auto">
          <a:xfrm>
            <a:off x="3883025" y="3125788"/>
            <a:ext cx="12398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90"/>
                </a:solidFill>
              </a:rPr>
              <a:t>6.2x</a:t>
            </a:r>
          </a:p>
          <a:p>
            <a:pPr algn="ctr" eaLnBrk="1" hangingPunct="1"/>
            <a:r>
              <a:rPr lang="en-US" dirty="0">
                <a:solidFill>
                  <a:srgbClr val="000090"/>
                </a:solidFill>
              </a:rPr>
              <a:t>speedup</a:t>
            </a:r>
          </a:p>
        </p:txBody>
      </p:sp>
      <p:sp>
        <p:nvSpPr>
          <p:cNvPr id="28678" name="TextBox 12"/>
          <p:cNvSpPr txBox="1">
            <a:spLocks noChangeArrowheads="1"/>
          </p:cNvSpPr>
          <p:nvPr/>
        </p:nvSpPr>
        <p:spPr bwMode="auto">
          <a:xfrm>
            <a:off x="6650038" y="1403350"/>
            <a:ext cx="12398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90"/>
                </a:solidFill>
              </a:rPr>
              <a:t>2x </a:t>
            </a:r>
          </a:p>
          <a:p>
            <a:pPr algn="ctr" eaLnBrk="1" hangingPunct="1"/>
            <a:r>
              <a:rPr lang="en-US" dirty="0">
                <a:solidFill>
                  <a:srgbClr val="000090"/>
                </a:solidFill>
              </a:rPr>
              <a:t>speedup</a:t>
            </a:r>
          </a:p>
        </p:txBody>
      </p:sp>
    </p:spTree>
    <p:extLst>
      <p:ext uri="{BB962C8B-B14F-4D97-AF65-F5344CB8AC3E}">
        <p14:creationId xmlns:p14="http://schemas.microsoft.com/office/powerpoint/2010/main" val="355364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0" y="306388"/>
            <a:ext cx="9144000" cy="4349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What about sparse matrices? (2/3) 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42875" y="914400"/>
            <a:ext cx="9001125" cy="57197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If parts of matrix becomes dense, optimize those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Ex: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Cholesky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on matrix A with good separators</a:t>
            </a:r>
          </a:p>
          <a:p>
            <a:r>
              <a:rPr lang="en-US" dirty="0" err="1">
                <a:solidFill>
                  <a:srgbClr val="000000"/>
                </a:solidFill>
                <a:latin typeface="Arial" charset="0"/>
              </a:rPr>
              <a:t>Thm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(Lipton,Rose,Tarjan,’79) If all balanced separators of G(A) have at least w vertices, then G(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chol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(A)) has clique of size w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Arial" charset="0"/>
              </a:rPr>
              <a:t>Need to do dense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Cholesky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on w x w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submatrix</a:t>
            </a:r>
            <a:endParaRPr lang="en-US" sz="2400" dirty="0">
              <a:solidFill>
                <a:srgbClr val="000000"/>
              </a:solidFill>
              <a:latin typeface="Arial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Arial" charset="0"/>
              </a:rPr>
              <a:t>Thm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: #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Words_moved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Ω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(w</a:t>
            </a:r>
            <a:r>
              <a:rPr lang="en-US" sz="2800" baseline="30000" dirty="0">
                <a:solidFill>
                  <a:srgbClr val="000000"/>
                </a:solidFill>
                <a:latin typeface="Arial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/M</a:t>
            </a:r>
            <a:r>
              <a:rPr lang="en-US" sz="2800" baseline="30000" dirty="0">
                <a:solidFill>
                  <a:srgbClr val="000000"/>
                </a:solidFill>
                <a:latin typeface="Arial" charset="0"/>
              </a:rPr>
              <a:t>1/2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etc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Arial" charset="0"/>
              </a:rPr>
              <a:t>Thm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(George,’73) Nested dissection gives optimal ordering for 2D grid, 3D grid, similar matrices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Arial" charset="0"/>
              </a:rPr>
              <a:t>w = n for 2D n x n grid, w = n</a:t>
            </a:r>
            <a:r>
              <a:rPr lang="en-US" sz="2800" baseline="300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for 3D n x n x n grid 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Sequential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multifrontal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Cholesky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attains bounds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PSPACES (Gupta,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Karypis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, Kumar) is a parallel sparse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multifrontal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Cholesky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package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Arial" charset="0"/>
              </a:rPr>
              <a:t>Attains 2D and 2.5D lower bounds (using optimal dense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Cholesky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on separators)</a:t>
            </a:r>
            <a:endParaRPr lang="en-US" dirty="0">
              <a:latin typeface="Arial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FF00B549-1163-A143-AAB4-6EF417CEA946}" type="slidenum">
              <a:rPr lang="en-US" sz="1400" b="0">
                <a:solidFill>
                  <a:schemeClr val="tx1"/>
                </a:solidFill>
                <a:latin typeface="Helvetica" charset="0"/>
              </a:rPr>
              <a:pPr/>
              <a:t>54</a:t>
            </a:fld>
            <a:endParaRPr lang="en-US" sz="1400" b="0">
              <a:solidFill>
                <a:schemeClr val="tx1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31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0" y="306388"/>
            <a:ext cx="9143999" cy="4349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What about sparse matrices? (3/3)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38" y="914400"/>
            <a:ext cx="9059862" cy="657066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If matrix stays very sparse, lower bound unattainable, new one? 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Ex: A*B, both diagonal: no communication in parallel case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Ex: A*B, both are </a:t>
            </a:r>
            <a:r>
              <a:rPr lang="en-US" dirty="0" err="1" smtClean="0">
                <a:solidFill>
                  <a:srgbClr val="000000"/>
                </a:solidFill>
                <a:cs typeface="+mn-cs"/>
              </a:rPr>
              <a:t>Erdos-Renyi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cs typeface="+mn-cs"/>
              </a:rPr>
              <a:t>Prob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(A(</a:t>
            </a:r>
            <a:r>
              <a:rPr lang="en-US" dirty="0" err="1">
                <a:solidFill>
                  <a:srgbClr val="000000"/>
                </a:solidFill>
                <a:cs typeface="+mn-cs"/>
              </a:rPr>
              <a:t>i</a:t>
            </a:r>
            <a:r>
              <a:rPr lang="en-US" dirty="0" err="1" smtClean="0">
                <a:solidFill>
                  <a:srgbClr val="000000"/>
                </a:solidFill>
                <a:cs typeface="+mn-cs"/>
              </a:rPr>
              <a:t>,j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)≠0) = d/n, d &lt;&lt; n</a:t>
            </a:r>
            <a:r>
              <a:rPr lang="en-US" sz="2800" baseline="30000" dirty="0" smtClean="0">
                <a:solidFill>
                  <a:srgbClr val="000000"/>
                </a:solidFill>
                <a:cs typeface="+mn-cs"/>
              </a:rPr>
              <a:t>1/2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,iid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Assumption: Algorithm is </a:t>
            </a:r>
            <a:r>
              <a:rPr lang="en-US" i="1" dirty="0" err="1" smtClean="0">
                <a:solidFill>
                  <a:srgbClr val="000000"/>
                </a:solidFill>
                <a:cs typeface="+mn-cs"/>
              </a:rPr>
              <a:t>sparsity</a:t>
            </a:r>
            <a:r>
              <a:rPr lang="en-US" i="1" dirty="0" smtClean="0">
                <a:solidFill>
                  <a:srgbClr val="000000"/>
                </a:solidFill>
                <a:cs typeface="+mn-cs"/>
              </a:rPr>
              <a:t>-independent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: assignment of data and work to processors is </a:t>
            </a:r>
            <a:r>
              <a:rPr lang="en-US" dirty="0" err="1" smtClean="0">
                <a:solidFill>
                  <a:srgbClr val="000000"/>
                </a:solidFill>
                <a:cs typeface="+mn-cs"/>
              </a:rPr>
              <a:t>sparsity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-pattern-independent   (but zero entries need not be communicated or operated on)</a:t>
            </a:r>
          </a:p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  <a:cs typeface="+mn-cs"/>
              </a:rPr>
              <a:t>Thm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: A parallel algorithm that is </a:t>
            </a:r>
            <a:r>
              <a:rPr lang="en-US" dirty="0" err="1" smtClean="0">
                <a:solidFill>
                  <a:srgbClr val="000000"/>
                </a:solidFill>
                <a:cs typeface="+mn-cs"/>
              </a:rPr>
              <a:t>sparsity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-independent and load balanced for </a:t>
            </a:r>
            <a:r>
              <a:rPr lang="en-US" dirty="0" err="1" smtClean="0">
                <a:solidFill>
                  <a:srgbClr val="000000"/>
                </a:solidFill>
                <a:cs typeface="+mn-cs"/>
              </a:rPr>
              <a:t>Erdos-Renyi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+mn-cs"/>
              </a:rPr>
              <a:t>matmul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satisfies (in expectation)</a:t>
            </a:r>
            <a:endParaRPr lang="en-US" dirty="0">
              <a:cs typeface="+mn-cs"/>
            </a:endParaRPr>
          </a:p>
          <a:p>
            <a:pPr marL="0" indent="0">
              <a:buFontTx/>
              <a:buNone/>
              <a:defRPr/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     #</a:t>
            </a:r>
            <a:r>
              <a:rPr lang="en-US" dirty="0" err="1" smtClean="0">
                <a:solidFill>
                  <a:srgbClr val="000000"/>
                </a:solidFill>
                <a:cs typeface="+mn-cs"/>
              </a:rPr>
              <a:t>Words_moved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cs typeface="+mn-cs"/>
              </a:rPr>
              <a:t>Ω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(min( </a:t>
            </a:r>
            <a:r>
              <a:rPr lang="en-US" dirty="0" err="1" smtClean="0">
                <a:solidFill>
                  <a:srgbClr val="000000"/>
                </a:solidFill>
                <a:cs typeface="+mn-cs"/>
              </a:rPr>
              <a:t>dn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/P</a:t>
            </a:r>
            <a:r>
              <a:rPr lang="en-US" sz="2800" baseline="30000" dirty="0" smtClean="0">
                <a:solidFill>
                  <a:srgbClr val="000000"/>
                </a:solidFill>
                <a:cs typeface="+mn-cs"/>
              </a:rPr>
              <a:t>1/2 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, d</a:t>
            </a:r>
            <a:r>
              <a:rPr lang="en-US" sz="2800" baseline="30000" dirty="0" smtClean="0">
                <a:solidFill>
                  <a:srgbClr val="000000"/>
                </a:solidFill>
                <a:cs typeface="+mn-cs"/>
              </a:rPr>
              <a:t>2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n/P ) )</a:t>
            </a:r>
          </a:p>
          <a:p>
            <a:pPr lvl="1">
              <a:defRPr/>
            </a:pPr>
            <a:r>
              <a:rPr lang="en-US" sz="3100" dirty="0" smtClean="0">
                <a:solidFill>
                  <a:srgbClr val="000000"/>
                </a:solidFill>
              </a:rPr>
              <a:t>Proof exploits fact that reuse of entries of C = A*B unlikely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Contrast general lower bound: </a:t>
            </a:r>
          </a:p>
          <a:p>
            <a:pPr marL="0" indent="0">
              <a:buFontTx/>
              <a:buNone/>
              <a:defRPr/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     #</a:t>
            </a:r>
            <a:r>
              <a:rPr lang="en-US" dirty="0" err="1">
                <a:solidFill>
                  <a:srgbClr val="000000"/>
                </a:solidFill>
                <a:cs typeface="+mn-cs"/>
              </a:rPr>
              <a:t>Words_moved</a:t>
            </a:r>
            <a:r>
              <a:rPr lang="en-US" dirty="0">
                <a:solidFill>
                  <a:srgbClr val="000000"/>
                </a:solidFill>
                <a:cs typeface="+mn-cs"/>
              </a:rPr>
              <a:t> = </a:t>
            </a:r>
            <a:r>
              <a:rPr lang="en-US" dirty="0" err="1">
                <a:solidFill>
                  <a:srgbClr val="000000"/>
                </a:solidFill>
                <a:cs typeface="+mn-cs"/>
              </a:rPr>
              <a:t>Ω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(d</a:t>
            </a:r>
            <a:r>
              <a:rPr lang="en-US" sz="2800" baseline="30000" dirty="0" smtClean="0">
                <a:solidFill>
                  <a:srgbClr val="000000"/>
                </a:solidFill>
                <a:cs typeface="+mn-cs"/>
              </a:rPr>
              <a:t>2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n/(P</a:t>
            </a:r>
            <a:r>
              <a:rPr lang="en-US" b="1" dirty="0" smtClean="0">
                <a:solidFill>
                  <a:srgbClr val="FC0128"/>
                </a:solidFill>
                <a:cs typeface="+mn-cs"/>
              </a:rPr>
              <a:t>M</a:t>
            </a:r>
            <a:r>
              <a:rPr lang="en-US" sz="2800" b="1" baseline="30000" dirty="0" smtClean="0">
                <a:solidFill>
                  <a:srgbClr val="FC0128"/>
                </a:solidFill>
                <a:cs typeface="+mn-cs"/>
              </a:rPr>
              <a:t>1/2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)))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Attained by divide-and-conquer algorithm that splits matrices along dimensions most likely to minimize cost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  <a:p>
            <a:pPr>
              <a:defRPr/>
            </a:pPr>
            <a:endParaRPr lang="en-US" dirty="0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F0F669F9-974E-4844-8A31-35AE8A61824E}" type="slidenum">
              <a:rPr lang="en-US" sz="1400" b="0">
                <a:solidFill>
                  <a:schemeClr val="tx1"/>
                </a:solidFill>
                <a:latin typeface="Helvetica" charset="0"/>
              </a:rPr>
              <a:pPr/>
              <a:t>55</a:t>
            </a:fld>
            <a:endParaRPr lang="en-US" sz="1400" b="0">
              <a:solidFill>
                <a:schemeClr val="tx1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315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Review, extend communication lower bounds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Direct Linear Algebra Algorithms</a:t>
            </a:r>
          </a:p>
          <a:p>
            <a:pPr lvl="1"/>
            <a:r>
              <a:rPr lang="en-US" dirty="0" err="1" smtClean="0">
                <a:solidFill>
                  <a:srgbClr val="7F7F7F"/>
                </a:solidFill>
              </a:rPr>
              <a:t>Matmul</a:t>
            </a:r>
            <a:r>
              <a:rPr lang="en-US" dirty="0">
                <a:solidFill>
                  <a:srgbClr val="7F7F7F"/>
                </a:solidFill>
              </a:rPr>
              <a:t> </a:t>
            </a:r>
          </a:p>
          <a:p>
            <a:pPr lvl="2"/>
            <a:r>
              <a:rPr lang="en-US" sz="3100" dirty="0" smtClean="0">
                <a:solidFill>
                  <a:srgbClr val="7F7F7F"/>
                </a:solidFill>
              </a:rPr>
              <a:t>classical &amp; </a:t>
            </a:r>
            <a:r>
              <a:rPr lang="en-US" sz="3100" dirty="0" err="1" smtClean="0">
                <a:solidFill>
                  <a:srgbClr val="7F7F7F"/>
                </a:solidFill>
              </a:rPr>
              <a:t>Strassen</a:t>
            </a:r>
            <a:r>
              <a:rPr lang="en-US" sz="3100" dirty="0" smtClean="0">
                <a:solidFill>
                  <a:srgbClr val="7F7F7F"/>
                </a:solidFill>
              </a:rPr>
              <a:t>-like, heterogeneous, tensors, oblivious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 LU &amp; QR (tournament pivoting)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Sparse matrices</a:t>
            </a:r>
          </a:p>
          <a:p>
            <a:pPr lvl="1"/>
            <a:r>
              <a:rPr lang="en-US" dirty="0" err="1" smtClean="0"/>
              <a:t>Eigenproblems</a:t>
            </a:r>
            <a:r>
              <a:rPr lang="en-US" dirty="0" smtClean="0"/>
              <a:t> (symmetric and </a:t>
            </a:r>
            <a:r>
              <a:rPr lang="en-US" dirty="0" err="1" smtClean="0"/>
              <a:t>nonsymmetric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Iterative Linear Algebra</a:t>
            </a:r>
          </a:p>
          <a:p>
            <a:pPr lvl="1"/>
            <a:r>
              <a:rPr lang="en-US" dirty="0" err="1" smtClean="0">
                <a:solidFill>
                  <a:srgbClr val="7F7F7F"/>
                </a:solidFill>
              </a:rPr>
              <a:t>Autotuning</a:t>
            </a:r>
            <a:r>
              <a:rPr lang="en-US" dirty="0" smtClean="0">
                <a:solidFill>
                  <a:srgbClr val="7F7F7F"/>
                </a:solidFill>
              </a:rPr>
              <a:t> Sparse-Matrix-Vector-Multiply (</a:t>
            </a:r>
            <a:r>
              <a:rPr lang="en-US" dirty="0" err="1" smtClean="0">
                <a:solidFill>
                  <a:srgbClr val="7F7F7F"/>
                </a:solidFill>
              </a:rPr>
              <a:t>SpMV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Reorganizing </a:t>
            </a:r>
            <a:r>
              <a:rPr lang="en-US" dirty="0" err="1" smtClean="0">
                <a:solidFill>
                  <a:srgbClr val="7F7F7F"/>
                </a:solidFill>
              </a:rPr>
              <a:t>Krylov</a:t>
            </a:r>
            <a:r>
              <a:rPr lang="en-US" dirty="0" smtClean="0">
                <a:solidFill>
                  <a:srgbClr val="7F7F7F"/>
                </a:solidFill>
              </a:rPr>
              <a:t> methods – Conjugate Gradients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Stability challenges and approaches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What is a “sparse matrix”?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Floating-point reproducibility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Despite </a:t>
            </a:r>
            <a:r>
              <a:rPr lang="en-US" dirty="0" err="1" smtClean="0">
                <a:solidFill>
                  <a:srgbClr val="7F7F7F"/>
                </a:solidFill>
              </a:rPr>
              <a:t>nondeterminism</a:t>
            </a:r>
            <a:r>
              <a:rPr lang="en-US" dirty="0" smtClean="0">
                <a:solidFill>
                  <a:srgbClr val="7F7F7F"/>
                </a:solidFill>
              </a:rPr>
              <a:t>/</a:t>
            </a:r>
            <a:r>
              <a:rPr lang="en-US" dirty="0" err="1" smtClean="0">
                <a:solidFill>
                  <a:srgbClr val="7F7F7F"/>
                </a:solidFill>
              </a:rPr>
              <a:t>nonassociativity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19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</a:t>
            </a:r>
            <a:r>
              <a:rPr lang="en-US" dirty="0" err="1" smtClean="0"/>
              <a:t>Eigenproblem</a:t>
            </a:r>
            <a:r>
              <a:rPr lang="en-US" dirty="0" smtClean="0"/>
              <a:t> and SVD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81" y="1600200"/>
            <a:ext cx="8993619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Usual </a:t>
            </a:r>
            <a:r>
              <a:rPr lang="en-US" sz="3300" dirty="0" smtClean="0"/>
              <a:t>approach for A=A</a:t>
            </a:r>
            <a:r>
              <a:rPr lang="en-US" sz="3800" baseline="30000" dirty="0" smtClean="0"/>
              <a:t>T</a:t>
            </a:r>
            <a:r>
              <a:rPr lang="en-US" sz="3800" dirty="0" smtClean="0"/>
              <a:t>  </a:t>
            </a:r>
            <a:r>
              <a:rPr lang="en-US" sz="3300" dirty="0" smtClean="0"/>
              <a:t>(SVD similar)</a:t>
            </a:r>
          </a:p>
          <a:p>
            <a:pPr lvl="1"/>
            <a:r>
              <a:rPr lang="en-US" dirty="0" smtClean="0"/>
              <a:t> A  </a:t>
            </a:r>
            <a:r>
              <a:rPr lang="en-US" dirty="0" smtClean="0">
                <a:sym typeface="Symbol"/>
              </a:rPr>
              <a:t> Q</a:t>
            </a:r>
            <a:r>
              <a:rPr lang="en-US" sz="3400" baseline="30000" dirty="0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AQ = T  where Q orthogonal, T </a:t>
            </a:r>
            <a:r>
              <a:rPr lang="en-US" dirty="0" err="1" smtClean="0">
                <a:sym typeface="Symbol"/>
              </a:rPr>
              <a:t>tridiagonal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 T   U</a:t>
            </a:r>
            <a:r>
              <a:rPr lang="en-US" sz="3400" baseline="30000" dirty="0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TU  = </a:t>
            </a:r>
            <a:r>
              <a:rPr lang="en-US" dirty="0" err="1" smtClean="0">
                <a:sym typeface="Symbol"/>
              </a:rPr>
              <a:t>Λ</a:t>
            </a:r>
            <a:r>
              <a:rPr lang="en-US" dirty="0" smtClean="0">
                <a:sym typeface="Symbol"/>
              </a:rPr>
              <a:t>  where U orthogonal,  </a:t>
            </a:r>
            <a:r>
              <a:rPr lang="en-US" dirty="0" err="1" smtClean="0">
                <a:sym typeface="Symbol"/>
              </a:rPr>
              <a:t>Λ</a:t>
            </a:r>
            <a:r>
              <a:rPr lang="en-US" dirty="0" smtClean="0">
                <a:sym typeface="Symbol"/>
              </a:rPr>
              <a:t> diagonal</a:t>
            </a:r>
          </a:p>
          <a:p>
            <a:pPr lvl="1"/>
            <a:r>
              <a:rPr lang="en-US" dirty="0" smtClean="0"/>
              <a:t>QU’s columns are eigenvectors, </a:t>
            </a:r>
            <a:r>
              <a:rPr lang="en-US" dirty="0" err="1" smtClean="0">
                <a:sym typeface="Symbol"/>
              </a:rPr>
              <a:t>Λ</a:t>
            </a:r>
            <a:r>
              <a:rPr lang="en-US" dirty="0" smtClean="0">
                <a:sym typeface="Symbol"/>
              </a:rPr>
              <a:t> eigenvalues</a:t>
            </a:r>
          </a:p>
          <a:p>
            <a:pPr lvl="1"/>
            <a:r>
              <a:rPr lang="en-US" dirty="0" smtClean="0">
                <a:sym typeface="Symbol"/>
              </a:rPr>
              <a:t>Dense  </a:t>
            </a:r>
            <a:r>
              <a:rPr lang="en-US" dirty="0" err="1" smtClean="0">
                <a:sym typeface="Symbol"/>
              </a:rPr>
              <a:t>Tridiagonal</a:t>
            </a:r>
            <a:r>
              <a:rPr lang="en-US" dirty="0" smtClean="0">
                <a:sym typeface="Symbol"/>
              </a:rPr>
              <a:t>  Diagonal</a:t>
            </a:r>
          </a:p>
          <a:p>
            <a:pPr lvl="1"/>
            <a:r>
              <a:rPr lang="en-US" dirty="0" smtClean="0">
                <a:sym typeface="Symbol"/>
              </a:rPr>
              <a:t>Only half BLAS3, half BLAS2 in LAPACK’s </a:t>
            </a:r>
            <a:r>
              <a:rPr lang="en-US" dirty="0" err="1" smtClean="0">
                <a:sym typeface="Symbol"/>
              </a:rPr>
              <a:t>sytrd</a:t>
            </a:r>
            <a:endParaRPr lang="en-US" dirty="0" smtClean="0"/>
          </a:p>
          <a:p>
            <a:r>
              <a:rPr lang="en-US" dirty="0" smtClean="0"/>
              <a:t>Communication-Avoiding Approach</a:t>
            </a:r>
          </a:p>
          <a:p>
            <a:pPr lvl="1"/>
            <a:r>
              <a:rPr lang="en-US" dirty="0" smtClean="0"/>
              <a:t>A  </a:t>
            </a:r>
            <a:r>
              <a:rPr lang="en-US" dirty="0" smtClean="0">
                <a:sym typeface="Symbol"/>
              </a:rPr>
              <a:t> QAQ</a:t>
            </a:r>
            <a:r>
              <a:rPr lang="en-US" sz="3200" baseline="30000" dirty="0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 = B,  where B=B</a:t>
            </a:r>
            <a:r>
              <a:rPr lang="en-US" sz="3200" baseline="30000" dirty="0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 banded, of bandwidth M</a:t>
            </a:r>
            <a:r>
              <a:rPr lang="en-US" sz="3200" baseline="30000" dirty="0" smtClean="0">
                <a:sym typeface="Symbol"/>
              </a:rPr>
              <a:t>1/2</a:t>
            </a:r>
          </a:p>
          <a:p>
            <a:pPr lvl="1"/>
            <a:r>
              <a:rPr lang="en-US" dirty="0" smtClean="0">
                <a:sym typeface="Symbol"/>
              </a:rPr>
              <a:t>Continue as above, starting with B</a:t>
            </a:r>
          </a:p>
          <a:p>
            <a:pPr lvl="1"/>
            <a:r>
              <a:rPr lang="en-US" dirty="0" smtClean="0">
                <a:sym typeface="Symbol"/>
              </a:rPr>
              <a:t>Dense  Banded  </a:t>
            </a:r>
            <a:r>
              <a:rPr lang="en-US" dirty="0" err="1" smtClean="0">
                <a:sym typeface="Symbol"/>
              </a:rPr>
              <a:t>Tridiagonal</a:t>
            </a:r>
            <a:r>
              <a:rPr lang="en-US" dirty="0" smtClean="0">
                <a:sym typeface="Symbol"/>
              </a:rPr>
              <a:t>  Diagonal</a:t>
            </a:r>
          </a:p>
          <a:p>
            <a:pPr lvl="1"/>
            <a:r>
              <a:rPr lang="en-US" dirty="0" smtClean="0">
                <a:sym typeface="Symbol"/>
              </a:rPr>
              <a:t>Dense  Banded: use TSQR to zero out M</a:t>
            </a:r>
            <a:r>
              <a:rPr lang="en-US" baseline="30000" dirty="0" smtClean="0">
                <a:sym typeface="Symbol"/>
              </a:rPr>
              <a:t>1/2</a:t>
            </a:r>
            <a:r>
              <a:rPr lang="en-US" dirty="0" smtClean="0">
                <a:sym typeface="Symbol"/>
              </a:rPr>
              <a:t> cols/rows at a time</a:t>
            </a:r>
          </a:p>
          <a:p>
            <a:pPr lvl="1"/>
            <a:r>
              <a:rPr lang="en-US" dirty="0" smtClean="0">
                <a:sym typeface="Symbol"/>
              </a:rPr>
              <a:t>Banded  </a:t>
            </a:r>
            <a:r>
              <a:rPr lang="en-US" dirty="0" err="1" smtClean="0">
                <a:sym typeface="Symbol"/>
              </a:rPr>
              <a:t>Tridiagonal</a:t>
            </a:r>
            <a:r>
              <a:rPr lang="en-US" dirty="0" smtClean="0">
                <a:sym typeface="Symbol"/>
              </a:rPr>
              <a:t>: need new(</a:t>
            </a:r>
            <a:r>
              <a:rPr lang="en-US" dirty="0" err="1" smtClean="0">
                <a:sym typeface="Symbol"/>
              </a:rPr>
              <a:t>ish</a:t>
            </a:r>
            <a:r>
              <a:rPr lang="en-US" dirty="0" smtClean="0">
                <a:sym typeface="Symbol"/>
              </a:rPr>
              <a:t>) idea</a:t>
            </a:r>
          </a:p>
          <a:p>
            <a:pPr lvl="1"/>
            <a:endParaRPr lang="en-US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735558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95400" y="16002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2209800" y="1600200"/>
            <a:ext cx="365760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410200" y="57150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4953000" y="61722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V="1">
            <a:off x="1295400" y="2514600"/>
            <a:ext cx="365760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1295400" y="25146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95400" y="2514600"/>
            <a:ext cx="914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838200" y="20574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1295400" y="11430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1" name="TextBox 212"/>
          <p:cNvSpPr txBox="1">
            <a:spLocks noChangeArrowheads="1"/>
          </p:cNvSpPr>
          <p:nvPr/>
        </p:nvSpPr>
        <p:spPr bwMode="auto">
          <a:xfrm>
            <a:off x="1524000" y="9144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b+1</a:t>
            </a:r>
          </a:p>
        </p:txBody>
      </p:sp>
      <p:cxnSp>
        <p:nvCxnSpPr>
          <p:cNvPr id="215" name="Straight Arrow Connector 214"/>
          <p:cNvCxnSpPr/>
          <p:nvPr/>
        </p:nvCxnSpPr>
        <p:spPr>
          <a:xfrm rot="5400000">
            <a:off x="229394" y="2056606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3" name="TextBox 215"/>
          <p:cNvSpPr txBox="1">
            <a:spLocks noChangeArrowheads="1"/>
          </p:cNvSpPr>
          <p:nvPr/>
        </p:nvSpPr>
        <p:spPr bwMode="auto">
          <a:xfrm rot="-5400000">
            <a:off x="368300" y="1905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b+1</a:t>
            </a:r>
          </a:p>
        </p:txBody>
      </p:sp>
      <p:sp>
        <p:nvSpPr>
          <p:cNvPr id="51214" name="TextBox 105"/>
          <p:cNvSpPr txBox="1">
            <a:spLocks noChangeArrowheads="1"/>
          </p:cNvSpPr>
          <p:nvPr/>
        </p:nvSpPr>
        <p:spPr bwMode="auto">
          <a:xfrm>
            <a:off x="668337" y="171450"/>
            <a:ext cx="786606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alibri" pitchFamily="34" charset="0"/>
              </a:rPr>
              <a:t>Successive Band Reduction (</a:t>
            </a:r>
            <a:r>
              <a:rPr lang="en-US" sz="3200" dirty="0" err="1">
                <a:latin typeface="Calibri" pitchFamily="34" charset="0"/>
              </a:rPr>
              <a:t>Bischof</a:t>
            </a:r>
            <a:r>
              <a:rPr lang="en-US" sz="3200" dirty="0">
                <a:latin typeface="Calibri" pitchFamily="34" charset="0"/>
              </a:rPr>
              <a:t>/Lang/Sun</a:t>
            </a:r>
            <a:r>
              <a:rPr lang="en-US" sz="3200" dirty="0" smtClean="0">
                <a:latin typeface="Calibri" pitchFamily="34" charset="0"/>
              </a:rPr>
              <a:t>)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55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95400" y="16002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2209800" y="1600200"/>
            <a:ext cx="365760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410200" y="57150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4953000" y="61722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V="1">
            <a:off x="1295400" y="2514600"/>
            <a:ext cx="365760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1295400" y="25146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95400" y="2514600"/>
            <a:ext cx="914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838200" y="20574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1295400" y="2286000"/>
            <a:ext cx="1524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1333500" y="2552700"/>
            <a:ext cx="22860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36" name="TextBox 183"/>
          <p:cNvSpPr txBox="1">
            <a:spLocks noChangeArrowheads="1"/>
          </p:cNvSpPr>
          <p:nvPr/>
        </p:nvSpPr>
        <p:spPr bwMode="auto">
          <a:xfrm>
            <a:off x="1295400" y="2362200"/>
            <a:ext cx="762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1</a:t>
            </a:r>
          </a:p>
        </p:txBody>
      </p:sp>
      <p:cxnSp>
        <p:nvCxnSpPr>
          <p:cNvPr id="212" name="Straight Arrow Connector 211"/>
          <p:cNvCxnSpPr/>
          <p:nvPr/>
        </p:nvCxnSpPr>
        <p:spPr>
          <a:xfrm>
            <a:off x="1295400" y="11430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38" name="TextBox 212"/>
          <p:cNvSpPr txBox="1">
            <a:spLocks noChangeArrowheads="1"/>
          </p:cNvSpPr>
          <p:nvPr/>
        </p:nvSpPr>
        <p:spPr bwMode="auto">
          <a:xfrm>
            <a:off x="1524000" y="9144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b+1</a:t>
            </a:r>
          </a:p>
        </p:txBody>
      </p:sp>
      <p:cxnSp>
        <p:nvCxnSpPr>
          <p:cNvPr id="215" name="Straight Arrow Connector 214"/>
          <p:cNvCxnSpPr/>
          <p:nvPr/>
        </p:nvCxnSpPr>
        <p:spPr>
          <a:xfrm rot="5400000">
            <a:off x="229394" y="2056606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40" name="TextBox 215"/>
          <p:cNvSpPr txBox="1">
            <a:spLocks noChangeArrowheads="1"/>
          </p:cNvSpPr>
          <p:nvPr/>
        </p:nvSpPr>
        <p:spPr bwMode="auto">
          <a:xfrm rot="-5400000">
            <a:off x="368300" y="1905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b+1</a:t>
            </a:r>
          </a:p>
        </p:txBody>
      </p:sp>
      <p:cxnSp>
        <p:nvCxnSpPr>
          <p:cNvPr id="226" name="Straight Arrow Connector 225"/>
          <p:cNvCxnSpPr/>
          <p:nvPr/>
        </p:nvCxnSpPr>
        <p:spPr>
          <a:xfrm rot="5400000" flipH="1" flipV="1">
            <a:off x="875507" y="2401094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42" name="TextBox 226"/>
          <p:cNvSpPr txBox="1">
            <a:spLocks noChangeArrowheads="1"/>
          </p:cNvSpPr>
          <p:nvPr/>
        </p:nvSpPr>
        <p:spPr bwMode="auto">
          <a:xfrm rot="-5400000">
            <a:off x="673100" y="2286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d+1</a:t>
            </a:r>
          </a:p>
        </p:txBody>
      </p:sp>
      <p:sp>
        <p:nvSpPr>
          <p:cNvPr id="52243" name="TextBox 228"/>
          <p:cNvSpPr txBox="1">
            <a:spLocks noChangeArrowheads="1"/>
          </p:cNvSpPr>
          <p:nvPr/>
        </p:nvSpPr>
        <p:spPr bwMode="auto">
          <a:xfrm>
            <a:off x="1227138" y="2667000"/>
            <a:ext cx="269875" cy="276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c</a:t>
            </a:r>
          </a:p>
        </p:txBody>
      </p:sp>
      <p:cxnSp>
        <p:nvCxnSpPr>
          <p:cNvPr id="234" name="Straight Arrow Connector 233"/>
          <p:cNvCxnSpPr/>
          <p:nvPr/>
        </p:nvCxnSpPr>
        <p:spPr>
          <a:xfrm rot="10800000">
            <a:off x="1295400" y="2743200"/>
            <a:ext cx="152400" cy="1588"/>
          </a:xfrm>
          <a:prstGeom prst="straightConnector1">
            <a:avLst/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45" name="TextBox 105"/>
          <p:cNvSpPr txBox="1">
            <a:spLocks noChangeArrowheads="1"/>
          </p:cNvSpPr>
          <p:nvPr/>
        </p:nvSpPr>
        <p:spPr bwMode="auto">
          <a:xfrm>
            <a:off x="609600" y="171450"/>
            <a:ext cx="80010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alibri" pitchFamily="34" charset="0"/>
              </a:rPr>
              <a:t>Successive Band Reduction (</a:t>
            </a:r>
            <a:r>
              <a:rPr lang="en-US" sz="3200" dirty="0" err="1">
                <a:latin typeface="Calibri" pitchFamily="34" charset="0"/>
              </a:rPr>
              <a:t>Bischof</a:t>
            </a:r>
            <a:r>
              <a:rPr lang="en-US" sz="3200" dirty="0">
                <a:latin typeface="Calibri" pitchFamily="34" charset="0"/>
              </a:rPr>
              <a:t>/Lang/Sun</a:t>
            </a:r>
            <a:r>
              <a:rPr lang="en-US" sz="3200" dirty="0" smtClean="0">
                <a:latin typeface="Calibri" pitchFamily="34" charset="0"/>
              </a:rPr>
              <a:t>)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5800" y="5181600"/>
            <a:ext cx="1956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= bandwidth</a:t>
            </a:r>
          </a:p>
          <a:p>
            <a:r>
              <a:rPr lang="en-US" dirty="0" smtClean="0"/>
              <a:t>c = #columns</a:t>
            </a:r>
          </a:p>
          <a:p>
            <a:r>
              <a:rPr lang="en-US" dirty="0" smtClean="0"/>
              <a:t>d = #diagonals</a:t>
            </a:r>
          </a:p>
          <a:p>
            <a:r>
              <a:rPr lang="en-US" dirty="0" smtClean="0"/>
              <a:t>Constraint: </a:t>
            </a:r>
            <a:r>
              <a:rPr lang="en-US" dirty="0" err="1" smtClean="0"/>
              <a:t>c+d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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55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04800" y="306388"/>
            <a:ext cx="8458199" cy="425450"/>
          </a:xfrm>
        </p:spPr>
        <p:txBody>
          <a:bodyPr>
            <a:noAutofit/>
          </a:bodyPr>
          <a:lstStyle/>
          <a:p>
            <a:r>
              <a:rPr lang="en-US" sz="3600" dirty="0" smtClean="0"/>
              <a:t>Lower bound for all “n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-like” linear algebra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001000" cy="28527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Holds for</a:t>
            </a:r>
          </a:p>
          <a:p>
            <a:pPr lvl="1"/>
            <a:r>
              <a:rPr lang="en-US" dirty="0" err="1" smtClean="0"/>
              <a:t>Matmul</a:t>
            </a:r>
            <a:r>
              <a:rPr lang="en-US" dirty="0" smtClean="0"/>
              <a:t>, BLAS, LU, QR, </a:t>
            </a:r>
            <a:r>
              <a:rPr lang="en-US" dirty="0" err="1" smtClean="0"/>
              <a:t>eig</a:t>
            </a:r>
            <a:r>
              <a:rPr lang="en-US" dirty="0" smtClean="0"/>
              <a:t>, SVD, tensor contractions, …</a:t>
            </a:r>
          </a:p>
          <a:p>
            <a:pPr lvl="1"/>
            <a:r>
              <a:rPr lang="en-US" dirty="0" smtClean="0"/>
              <a:t>Some whole programs (sequences of  these operations, no matter how individual ops are interleaved,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Dense and sparse matrices (where #flops  &lt;&lt;  n</a:t>
            </a:r>
            <a:r>
              <a:rPr lang="en-US" baseline="30000" dirty="0" smtClean="0"/>
              <a:t>3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Sequential and parallel algorithms</a:t>
            </a:r>
          </a:p>
          <a:p>
            <a:pPr lvl="1"/>
            <a:r>
              <a:rPr lang="en-US" dirty="0" smtClean="0"/>
              <a:t>Some graph-theoretic algorithms (</a:t>
            </a:r>
            <a:r>
              <a:rPr lang="en-US" dirty="0" err="1" smtClean="0"/>
              <a:t>eg</a:t>
            </a:r>
            <a:r>
              <a:rPr lang="en-US" dirty="0" smtClean="0"/>
              <a:t> Floyd-</a:t>
            </a:r>
            <a:r>
              <a:rPr lang="en-US" dirty="0" err="1" smtClean="0"/>
              <a:t>Warshall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BBDDB-A7BB-4482-834E-2EFCD62CAAF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457200" y="731839"/>
            <a:ext cx="86868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  <a:sym typeface="Symbol" pitchFamily="18" charset="2"/>
              </a:rPr>
              <a:t>  Let </a:t>
            </a:r>
            <a:r>
              <a:rPr lang="en-US" sz="2800" b="0" dirty="0">
                <a:solidFill>
                  <a:schemeClr val="tx1"/>
                </a:solidFill>
                <a:sym typeface="Symbol" pitchFamily="18" charset="2"/>
              </a:rPr>
              <a:t>M = “fast” memory size </a:t>
            </a:r>
            <a:r>
              <a:rPr lang="en-US" sz="2800" b="0" dirty="0" smtClean="0">
                <a:solidFill>
                  <a:schemeClr val="tx1"/>
                </a:solidFill>
                <a:sym typeface="Symbol" pitchFamily="18" charset="2"/>
              </a:rPr>
              <a:t>(per processor)</a:t>
            </a:r>
            <a:endParaRPr lang="en-US" sz="2800" b="0" dirty="0">
              <a:solidFill>
                <a:schemeClr val="tx1"/>
              </a:solidFill>
              <a:sym typeface="Symbol" pitchFamily="18" charset="2"/>
            </a:endParaRPr>
          </a:p>
          <a:p>
            <a:pPr marL="0" lvl="1" algn="ctr"/>
            <a:endParaRPr lang="en-US" sz="2800" b="0" dirty="0">
              <a:solidFill>
                <a:schemeClr val="tx1"/>
              </a:solidFill>
              <a:sym typeface="Symbol" pitchFamily="18" charset="2"/>
            </a:endParaRPr>
          </a:p>
          <a:p>
            <a:pPr marL="0" lvl="1" algn="ctr"/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#</a:t>
            </a:r>
            <a:r>
              <a:rPr lang="en-US" sz="2400" b="1" dirty="0" err="1">
                <a:solidFill>
                  <a:schemeClr val="tx1"/>
                </a:solidFill>
                <a:sym typeface="Symbol" pitchFamily="18" charset="2"/>
              </a:rPr>
              <a:t>words_moved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(per processor)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sym typeface="Symbol"/>
              </a:rPr>
              <a:t>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(#flops (</a:t>
            </a:r>
            <a:r>
              <a:rPr lang="en-US" sz="2400" b="1" dirty="0" smtClean="0">
                <a:sym typeface="Symbol" pitchFamily="18" charset="2"/>
              </a:rPr>
              <a:t>per 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processor)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/ M</a:t>
            </a:r>
            <a:r>
              <a:rPr lang="en-US" sz="2800" b="1" baseline="30000" dirty="0">
                <a:solidFill>
                  <a:schemeClr val="tx1"/>
                </a:solidFill>
                <a:sym typeface="Symbol" pitchFamily="18" charset="2"/>
              </a:rPr>
              <a:t>1/2</a:t>
            </a:r>
            <a:r>
              <a:rPr lang="en-US" sz="2400" b="1" baseline="30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)</a:t>
            </a:r>
          </a:p>
          <a:p>
            <a:pPr marL="0" lvl="1" algn="ctr">
              <a:buFont typeface="Symbol" pitchFamily="18" charset="2"/>
              <a:buChar char="W"/>
            </a:pPr>
            <a:endParaRPr lang="en-US" sz="2400" b="1" dirty="0">
              <a:solidFill>
                <a:schemeClr val="tx1"/>
              </a:solidFill>
              <a:sym typeface="Symbol" pitchFamily="18" charset="2"/>
            </a:endParaRPr>
          </a:p>
          <a:p>
            <a:pPr marL="0" lvl="1" algn="ctr"/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#</a:t>
            </a:r>
            <a:r>
              <a:rPr lang="en-US" sz="2400" b="1" dirty="0" err="1">
                <a:solidFill>
                  <a:schemeClr val="tx1"/>
                </a:solidFill>
                <a:sym typeface="Symbol" pitchFamily="18" charset="2"/>
              </a:rPr>
              <a:t>messages_sent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(per processor)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= </a:t>
            </a:r>
            <a:r>
              <a:rPr lang="en-US" sz="2400" b="1" dirty="0" smtClean="0">
                <a:sym typeface="Symbol"/>
              </a:rPr>
              <a:t>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(#flops (per processor)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/ M</a:t>
            </a:r>
            <a:r>
              <a:rPr lang="en-US" sz="2800" b="1" baseline="30000" dirty="0">
                <a:solidFill>
                  <a:srgbClr val="FF0000"/>
                </a:solidFill>
                <a:sym typeface="Symbol" pitchFamily="18" charset="2"/>
              </a:rPr>
              <a:t>3</a:t>
            </a:r>
            <a:r>
              <a:rPr lang="en-US" sz="2800" b="1" baseline="30000" dirty="0">
                <a:solidFill>
                  <a:schemeClr val="tx1"/>
                </a:solidFill>
                <a:sym typeface="Symbol" pitchFamily="18" charset="2"/>
              </a:rPr>
              <a:t>/2</a:t>
            </a:r>
            <a:r>
              <a:rPr lang="en-US" sz="2400" b="1" baseline="30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)</a:t>
            </a:r>
          </a:p>
          <a:p>
            <a:pPr marL="0" lvl="1" algn="ctr">
              <a:buFont typeface="Symbol" pitchFamily="18" charset="2"/>
              <a:buChar char="W"/>
            </a:pPr>
            <a:endParaRPr lang="en-US" sz="2400" b="1" dirty="0" smtClean="0">
              <a:solidFill>
                <a:schemeClr val="tx1"/>
              </a:solidFill>
              <a:sym typeface="Symbol" pitchFamily="18" charset="2"/>
            </a:endParaRPr>
          </a:p>
          <a:p>
            <a:pPr marL="0" lvl="1">
              <a:buFont typeface="Arial" pitchFamily="34" charset="0"/>
              <a:buChar char="•"/>
            </a:pPr>
            <a:r>
              <a:rPr lang="en-US" sz="2400" b="1" dirty="0" smtClean="0">
                <a:sym typeface="Symbol" pitchFamily="18" charset="2"/>
              </a:rPr>
              <a:t>  </a:t>
            </a:r>
            <a:r>
              <a:rPr lang="en-US" sz="2800" dirty="0" smtClean="0">
                <a:sym typeface="Symbol" pitchFamily="18" charset="2"/>
              </a:rPr>
              <a:t>Parallel case: assume either load or memory balanced</a:t>
            </a:r>
            <a:endParaRPr lang="en-US" sz="2400" b="1" dirty="0">
              <a:solidFill>
                <a:schemeClr val="tx1"/>
              </a:solidFill>
              <a:sym typeface="Symbol" pitchFamily="18" charset="2"/>
            </a:endParaRP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7620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86000" y="4191000"/>
            <a:ext cx="67056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4648200"/>
            <a:ext cx="67056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2209800"/>
            <a:ext cx="9144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7" grpId="0" animBg="1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95400" y="16002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2209800" y="1600200"/>
            <a:ext cx="365760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410200" y="57150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4953000" y="61722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V="1">
            <a:off x="1295400" y="2514600"/>
            <a:ext cx="365760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1295400" y="25146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95400" y="2514600"/>
            <a:ext cx="914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838200" y="20574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1295400" y="2286000"/>
            <a:ext cx="1524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1333500" y="2552700"/>
            <a:ext cx="22860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60" name="TextBox 183"/>
          <p:cNvSpPr txBox="1">
            <a:spLocks noChangeArrowheads="1"/>
          </p:cNvSpPr>
          <p:nvPr/>
        </p:nvSpPr>
        <p:spPr bwMode="auto">
          <a:xfrm>
            <a:off x="1295400" y="2362200"/>
            <a:ext cx="762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1</a:t>
            </a:r>
          </a:p>
        </p:txBody>
      </p:sp>
      <p:sp>
        <p:nvSpPr>
          <p:cNvPr id="53261" name="TextBox 197"/>
          <p:cNvSpPr txBox="1">
            <a:spLocks noChangeArrowheads="1"/>
          </p:cNvSpPr>
          <p:nvPr/>
        </p:nvSpPr>
        <p:spPr bwMode="auto">
          <a:xfrm>
            <a:off x="1031875" y="2362200"/>
            <a:ext cx="361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1</a:t>
            </a:r>
          </a:p>
        </p:txBody>
      </p:sp>
      <p:cxnSp>
        <p:nvCxnSpPr>
          <p:cNvPr id="212" name="Straight Arrow Connector 211"/>
          <p:cNvCxnSpPr/>
          <p:nvPr/>
        </p:nvCxnSpPr>
        <p:spPr>
          <a:xfrm>
            <a:off x="1295400" y="11430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63" name="TextBox 212"/>
          <p:cNvSpPr txBox="1">
            <a:spLocks noChangeArrowheads="1"/>
          </p:cNvSpPr>
          <p:nvPr/>
        </p:nvSpPr>
        <p:spPr bwMode="auto">
          <a:xfrm>
            <a:off x="1524000" y="9144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b+1</a:t>
            </a:r>
          </a:p>
        </p:txBody>
      </p:sp>
      <p:cxnSp>
        <p:nvCxnSpPr>
          <p:cNvPr id="215" name="Straight Arrow Connector 214"/>
          <p:cNvCxnSpPr/>
          <p:nvPr/>
        </p:nvCxnSpPr>
        <p:spPr>
          <a:xfrm rot="5400000">
            <a:off x="229394" y="2056606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65" name="TextBox 215"/>
          <p:cNvSpPr txBox="1">
            <a:spLocks noChangeArrowheads="1"/>
          </p:cNvSpPr>
          <p:nvPr/>
        </p:nvSpPr>
        <p:spPr bwMode="auto">
          <a:xfrm rot="-5400000">
            <a:off x="368300" y="1905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b+1</a:t>
            </a:r>
          </a:p>
        </p:txBody>
      </p:sp>
      <p:cxnSp>
        <p:nvCxnSpPr>
          <p:cNvPr id="226" name="Straight Arrow Connector 225"/>
          <p:cNvCxnSpPr/>
          <p:nvPr/>
        </p:nvCxnSpPr>
        <p:spPr>
          <a:xfrm rot="5400000" flipH="1" flipV="1">
            <a:off x="875507" y="2401094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67" name="TextBox 226"/>
          <p:cNvSpPr txBox="1">
            <a:spLocks noChangeArrowheads="1"/>
          </p:cNvSpPr>
          <p:nvPr/>
        </p:nvSpPr>
        <p:spPr bwMode="auto">
          <a:xfrm rot="-5400000">
            <a:off x="673100" y="2286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d+1</a:t>
            </a:r>
          </a:p>
        </p:txBody>
      </p:sp>
      <p:sp>
        <p:nvSpPr>
          <p:cNvPr id="53268" name="TextBox 228"/>
          <p:cNvSpPr txBox="1">
            <a:spLocks noChangeArrowheads="1"/>
          </p:cNvSpPr>
          <p:nvPr/>
        </p:nvSpPr>
        <p:spPr bwMode="auto">
          <a:xfrm>
            <a:off x="1227138" y="2667000"/>
            <a:ext cx="269875" cy="276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c</a:t>
            </a:r>
          </a:p>
        </p:txBody>
      </p:sp>
      <p:cxnSp>
        <p:nvCxnSpPr>
          <p:cNvPr id="234" name="Straight Arrow Connector 233"/>
          <p:cNvCxnSpPr/>
          <p:nvPr/>
        </p:nvCxnSpPr>
        <p:spPr>
          <a:xfrm rot="10800000">
            <a:off x="1295400" y="2743200"/>
            <a:ext cx="152400" cy="1588"/>
          </a:xfrm>
          <a:prstGeom prst="straightConnector1">
            <a:avLst/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5800" y="5181600"/>
            <a:ext cx="1956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= bandwidth</a:t>
            </a:r>
          </a:p>
          <a:p>
            <a:r>
              <a:rPr lang="en-US" dirty="0" smtClean="0"/>
              <a:t>c = #columns</a:t>
            </a:r>
          </a:p>
          <a:p>
            <a:r>
              <a:rPr lang="en-US" dirty="0" smtClean="0"/>
              <a:t>d = #diagonals</a:t>
            </a:r>
          </a:p>
          <a:p>
            <a:r>
              <a:rPr lang="en-US" dirty="0" smtClean="0"/>
              <a:t>Constraint: </a:t>
            </a:r>
            <a:r>
              <a:rPr lang="en-US" dirty="0" err="1" smtClean="0"/>
              <a:t>c+d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 b</a:t>
            </a:r>
            <a:endParaRPr lang="en-US" dirty="0"/>
          </a:p>
        </p:txBody>
      </p:sp>
      <p:sp>
        <p:nvSpPr>
          <p:cNvPr id="25" name="TextBox 105"/>
          <p:cNvSpPr txBox="1">
            <a:spLocks noChangeArrowheads="1"/>
          </p:cNvSpPr>
          <p:nvPr/>
        </p:nvSpPr>
        <p:spPr bwMode="auto">
          <a:xfrm>
            <a:off x="668337" y="171450"/>
            <a:ext cx="786606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alibri" pitchFamily="34" charset="0"/>
              </a:rPr>
              <a:t>Successive Band Reduction (</a:t>
            </a:r>
            <a:r>
              <a:rPr lang="en-US" sz="3200" dirty="0" err="1">
                <a:latin typeface="Calibri" pitchFamily="34" charset="0"/>
              </a:rPr>
              <a:t>Bischof</a:t>
            </a:r>
            <a:r>
              <a:rPr lang="en-US" sz="3200" dirty="0">
                <a:latin typeface="Calibri" pitchFamily="34" charset="0"/>
              </a:rPr>
              <a:t>/Lang/Sun</a:t>
            </a:r>
            <a:r>
              <a:rPr lang="en-US" sz="3200" dirty="0" smtClean="0">
                <a:latin typeface="Calibri" pitchFamily="34" charset="0"/>
              </a:rPr>
              <a:t>)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01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95400" y="16002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2209800" y="1600200"/>
            <a:ext cx="365760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410200" y="57150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4953000" y="61722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V="1">
            <a:off x="1295400" y="2514600"/>
            <a:ext cx="365760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1295400" y="25146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95400" y="2514600"/>
            <a:ext cx="914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838200" y="20574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1295400" y="2286000"/>
            <a:ext cx="1524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1333500" y="2552700"/>
            <a:ext cx="22860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447800" y="26670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295400" y="2286000"/>
            <a:ext cx="16002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2895600" y="2286000"/>
            <a:ext cx="381000" cy="381000"/>
            <a:chOff x="3733800" y="1981200"/>
            <a:chExt cx="381000" cy="381000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3733800" y="19812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 flipH="1" flipV="1">
              <a:off x="4000500" y="2247900"/>
              <a:ext cx="228600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3962400" y="1981200"/>
              <a:ext cx="152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287" name="TextBox 183"/>
          <p:cNvSpPr txBox="1">
            <a:spLocks noChangeArrowheads="1"/>
          </p:cNvSpPr>
          <p:nvPr/>
        </p:nvSpPr>
        <p:spPr bwMode="auto">
          <a:xfrm>
            <a:off x="1295400" y="2362200"/>
            <a:ext cx="762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1</a:t>
            </a:r>
          </a:p>
        </p:txBody>
      </p:sp>
      <p:sp>
        <p:nvSpPr>
          <p:cNvPr id="54288" name="TextBox 185"/>
          <p:cNvSpPr txBox="1">
            <a:spLocks noChangeArrowheads="1"/>
          </p:cNvSpPr>
          <p:nvPr/>
        </p:nvSpPr>
        <p:spPr bwMode="auto">
          <a:xfrm rot="10800000" flipV="1">
            <a:off x="3048000" y="2278063"/>
            <a:ext cx="152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2</a:t>
            </a:r>
          </a:p>
        </p:txBody>
      </p:sp>
      <p:sp>
        <p:nvSpPr>
          <p:cNvPr id="54289" name="TextBox 197"/>
          <p:cNvSpPr txBox="1">
            <a:spLocks noChangeArrowheads="1"/>
          </p:cNvSpPr>
          <p:nvPr/>
        </p:nvSpPr>
        <p:spPr bwMode="auto">
          <a:xfrm>
            <a:off x="1031875" y="2362200"/>
            <a:ext cx="361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1</a:t>
            </a:r>
          </a:p>
        </p:txBody>
      </p:sp>
      <p:cxnSp>
        <p:nvCxnSpPr>
          <p:cNvPr id="212" name="Straight Arrow Connector 211"/>
          <p:cNvCxnSpPr/>
          <p:nvPr/>
        </p:nvCxnSpPr>
        <p:spPr>
          <a:xfrm>
            <a:off x="1295400" y="11430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91" name="TextBox 212"/>
          <p:cNvSpPr txBox="1">
            <a:spLocks noChangeArrowheads="1"/>
          </p:cNvSpPr>
          <p:nvPr/>
        </p:nvSpPr>
        <p:spPr bwMode="auto">
          <a:xfrm>
            <a:off x="1524000" y="9144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b+1</a:t>
            </a:r>
          </a:p>
        </p:txBody>
      </p:sp>
      <p:cxnSp>
        <p:nvCxnSpPr>
          <p:cNvPr id="215" name="Straight Arrow Connector 214"/>
          <p:cNvCxnSpPr/>
          <p:nvPr/>
        </p:nvCxnSpPr>
        <p:spPr>
          <a:xfrm rot="5400000">
            <a:off x="229394" y="2056606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93" name="TextBox 215"/>
          <p:cNvSpPr txBox="1">
            <a:spLocks noChangeArrowheads="1"/>
          </p:cNvSpPr>
          <p:nvPr/>
        </p:nvSpPr>
        <p:spPr bwMode="auto">
          <a:xfrm rot="-5400000">
            <a:off x="368300" y="1905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b+1</a:t>
            </a:r>
          </a:p>
        </p:txBody>
      </p:sp>
      <p:cxnSp>
        <p:nvCxnSpPr>
          <p:cNvPr id="226" name="Straight Arrow Connector 225"/>
          <p:cNvCxnSpPr/>
          <p:nvPr/>
        </p:nvCxnSpPr>
        <p:spPr>
          <a:xfrm rot="5400000" flipH="1" flipV="1">
            <a:off x="875507" y="2401094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95" name="TextBox 226"/>
          <p:cNvSpPr txBox="1">
            <a:spLocks noChangeArrowheads="1"/>
          </p:cNvSpPr>
          <p:nvPr/>
        </p:nvSpPr>
        <p:spPr bwMode="auto">
          <a:xfrm rot="-5400000">
            <a:off x="673100" y="2286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d+1</a:t>
            </a:r>
          </a:p>
        </p:txBody>
      </p:sp>
      <p:cxnSp>
        <p:nvCxnSpPr>
          <p:cNvPr id="240" name="Straight Arrow Connector 239"/>
          <p:cNvCxnSpPr/>
          <p:nvPr/>
        </p:nvCxnSpPr>
        <p:spPr>
          <a:xfrm>
            <a:off x="2895600" y="196532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97" name="TextBox 240"/>
          <p:cNvSpPr txBox="1">
            <a:spLocks noChangeArrowheads="1"/>
          </p:cNvSpPr>
          <p:nvPr/>
        </p:nvSpPr>
        <p:spPr bwMode="auto">
          <a:xfrm>
            <a:off x="2895600" y="1706563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d+c</a:t>
            </a:r>
          </a:p>
        </p:txBody>
      </p:sp>
      <p:cxnSp>
        <p:nvCxnSpPr>
          <p:cNvPr id="243" name="Straight Arrow Connector 242"/>
          <p:cNvCxnSpPr/>
          <p:nvPr/>
        </p:nvCxnSpPr>
        <p:spPr>
          <a:xfrm rot="5400000">
            <a:off x="3238501" y="2476500"/>
            <a:ext cx="381000" cy="317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99" name="TextBox 243"/>
          <p:cNvSpPr txBox="1">
            <a:spLocks noChangeArrowheads="1"/>
          </p:cNvSpPr>
          <p:nvPr/>
        </p:nvSpPr>
        <p:spPr bwMode="auto">
          <a:xfrm>
            <a:off x="3429000" y="2286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d+c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rot="10800000">
            <a:off x="1295400" y="2743200"/>
            <a:ext cx="152400" cy="1588"/>
          </a:xfrm>
          <a:prstGeom prst="straightConnector1">
            <a:avLst/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02" name="TextBox 228"/>
          <p:cNvSpPr txBox="1">
            <a:spLocks noChangeArrowheads="1"/>
          </p:cNvSpPr>
          <p:nvPr/>
        </p:nvSpPr>
        <p:spPr bwMode="auto">
          <a:xfrm>
            <a:off x="1227138" y="2667000"/>
            <a:ext cx="269875" cy="276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5800" y="5181600"/>
            <a:ext cx="1956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= bandwidth</a:t>
            </a:r>
          </a:p>
          <a:p>
            <a:r>
              <a:rPr lang="en-US" dirty="0" smtClean="0"/>
              <a:t>c = #columns</a:t>
            </a:r>
          </a:p>
          <a:p>
            <a:r>
              <a:rPr lang="en-US" dirty="0" smtClean="0"/>
              <a:t>d = #diagonals</a:t>
            </a:r>
          </a:p>
          <a:p>
            <a:r>
              <a:rPr lang="en-US" dirty="0" smtClean="0"/>
              <a:t>Constraint: </a:t>
            </a:r>
            <a:r>
              <a:rPr lang="en-US" dirty="0" err="1" smtClean="0"/>
              <a:t>c+d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 b</a:t>
            </a:r>
            <a:endParaRPr lang="en-US" dirty="0"/>
          </a:p>
        </p:txBody>
      </p:sp>
      <p:sp>
        <p:nvSpPr>
          <p:cNvPr id="35" name="TextBox 105"/>
          <p:cNvSpPr txBox="1">
            <a:spLocks noChangeArrowheads="1"/>
          </p:cNvSpPr>
          <p:nvPr/>
        </p:nvSpPr>
        <p:spPr bwMode="auto">
          <a:xfrm>
            <a:off x="668337" y="171450"/>
            <a:ext cx="786606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alibri" pitchFamily="34" charset="0"/>
              </a:rPr>
              <a:t>Successive Band Reduction (</a:t>
            </a:r>
            <a:r>
              <a:rPr lang="en-US" sz="3200" dirty="0" err="1">
                <a:latin typeface="Calibri" pitchFamily="34" charset="0"/>
              </a:rPr>
              <a:t>Bischof</a:t>
            </a:r>
            <a:r>
              <a:rPr lang="en-US" sz="3200" dirty="0">
                <a:latin typeface="Calibri" pitchFamily="34" charset="0"/>
              </a:rPr>
              <a:t>/Lang/Sun</a:t>
            </a:r>
            <a:r>
              <a:rPr lang="en-US" sz="3200" dirty="0" smtClean="0">
                <a:latin typeface="Calibri" pitchFamily="34" charset="0"/>
              </a:rPr>
              <a:t>)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47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95400" y="16002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2209800" y="1600200"/>
            <a:ext cx="365760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410200" y="57150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4953000" y="61722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V="1">
            <a:off x="1295400" y="2514600"/>
            <a:ext cx="365760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1295400" y="25146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95400" y="2514600"/>
            <a:ext cx="914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838200" y="20574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1295400" y="2286000"/>
            <a:ext cx="1524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1333500" y="2552700"/>
            <a:ext cx="22860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447800" y="26670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1981200" y="1600200"/>
            <a:ext cx="1524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133600" y="1752600"/>
            <a:ext cx="228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295400" y="2286000"/>
            <a:ext cx="16002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2895600" y="2286000"/>
            <a:ext cx="381000" cy="381000"/>
            <a:chOff x="3733800" y="1981200"/>
            <a:chExt cx="381000" cy="381000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3733800" y="19812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 flipH="1" flipV="1">
              <a:off x="4000500" y="2247900"/>
              <a:ext cx="228600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3962400" y="1981200"/>
              <a:ext cx="152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313" name="TextBox 181"/>
          <p:cNvSpPr txBox="1">
            <a:spLocks noChangeArrowheads="1"/>
          </p:cNvSpPr>
          <p:nvPr/>
        </p:nvSpPr>
        <p:spPr bwMode="auto">
          <a:xfrm>
            <a:off x="2133600" y="1536700"/>
            <a:ext cx="76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1</a:t>
            </a:r>
          </a:p>
        </p:txBody>
      </p:sp>
      <p:sp>
        <p:nvSpPr>
          <p:cNvPr id="55314" name="TextBox 183"/>
          <p:cNvSpPr txBox="1">
            <a:spLocks noChangeArrowheads="1"/>
          </p:cNvSpPr>
          <p:nvPr/>
        </p:nvSpPr>
        <p:spPr bwMode="auto">
          <a:xfrm>
            <a:off x="1295400" y="2362200"/>
            <a:ext cx="762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1</a:t>
            </a:r>
          </a:p>
        </p:txBody>
      </p:sp>
      <p:sp>
        <p:nvSpPr>
          <p:cNvPr id="55315" name="TextBox 185"/>
          <p:cNvSpPr txBox="1">
            <a:spLocks noChangeArrowheads="1"/>
          </p:cNvSpPr>
          <p:nvPr/>
        </p:nvSpPr>
        <p:spPr bwMode="auto">
          <a:xfrm rot="10800000" flipV="1">
            <a:off x="3048000" y="2278063"/>
            <a:ext cx="152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2</a:t>
            </a:r>
          </a:p>
        </p:txBody>
      </p:sp>
      <p:sp>
        <p:nvSpPr>
          <p:cNvPr id="55316" name="TextBox 197"/>
          <p:cNvSpPr txBox="1">
            <a:spLocks noChangeArrowheads="1"/>
          </p:cNvSpPr>
          <p:nvPr/>
        </p:nvSpPr>
        <p:spPr bwMode="auto">
          <a:xfrm>
            <a:off x="1031875" y="2362200"/>
            <a:ext cx="361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1</a:t>
            </a:r>
          </a:p>
        </p:txBody>
      </p:sp>
      <p:sp>
        <p:nvSpPr>
          <p:cNvPr id="55317" name="TextBox 198"/>
          <p:cNvSpPr txBox="1">
            <a:spLocks noChangeArrowheads="1"/>
          </p:cNvSpPr>
          <p:nvPr/>
        </p:nvSpPr>
        <p:spPr bwMode="auto">
          <a:xfrm>
            <a:off x="2057400" y="1371600"/>
            <a:ext cx="425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1</a:t>
            </a:r>
            <a:r>
              <a:rPr lang="en-US" sz="1200" baseline="30000">
                <a:latin typeface="Calibri" pitchFamily="34" charset="0"/>
              </a:rPr>
              <a:t>T</a:t>
            </a:r>
          </a:p>
        </p:txBody>
      </p:sp>
      <p:cxnSp>
        <p:nvCxnSpPr>
          <p:cNvPr id="212" name="Straight Arrow Connector 211"/>
          <p:cNvCxnSpPr/>
          <p:nvPr/>
        </p:nvCxnSpPr>
        <p:spPr>
          <a:xfrm>
            <a:off x="1295400" y="11430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19" name="TextBox 212"/>
          <p:cNvSpPr txBox="1">
            <a:spLocks noChangeArrowheads="1"/>
          </p:cNvSpPr>
          <p:nvPr/>
        </p:nvSpPr>
        <p:spPr bwMode="auto">
          <a:xfrm>
            <a:off x="1524000" y="9144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b+1</a:t>
            </a:r>
          </a:p>
        </p:txBody>
      </p:sp>
      <p:cxnSp>
        <p:nvCxnSpPr>
          <p:cNvPr id="215" name="Straight Arrow Connector 214"/>
          <p:cNvCxnSpPr/>
          <p:nvPr/>
        </p:nvCxnSpPr>
        <p:spPr>
          <a:xfrm rot="5400000">
            <a:off x="229394" y="2056606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21" name="TextBox 215"/>
          <p:cNvSpPr txBox="1">
            <a:spLocks noChangeArrowheads="1"/>
          </p:cNvSpPr>
          <p:nvPr/>
        </p:nvSpPr>
        <p:spPr bwMode="auto">
          <a:xfrm rot="-5400000">
            <a:off x="368300" y="1905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b+1</a:t>
            </a:r>
          </a:p>
        </p:txBody>
      </p:sp>
      <p:cxnSp>
        <p:nvCxnSpPr>
          <p:cNvPr id="218" name="Straight Arrow Connector 217"/>
          <p:cNvCxnSpPr/>
          <p:nvPr/>
        </p:nvCxnSpPr>
        <p:spPr>
          <a:xfrm>
            <a:off x="1981200" y="13716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23" name="TextBox 223"/>
          <p:cNvSpPr txBox="1">
            <a:spLocks noChangeArrowheads="1"/>
          </p:cNvSpPr>
          <p:nvPr/>
        </p:nvSpPr>
        <p:spPr bwMode="auto">
          <a:xfrm>
            <a:off x="1873250" y="1143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d+1</a:t>
            </a:r>
          </a:p>
        </p:txBody>
      </p:sp>
      <p:cxnSp>
        <p:nvCxnSpPr>
          <p:cNvPr id="226" name="Straight Arrow Connector 225"/>
          <p:cNvCxnSpPr/>
          <p:nvPr/>
        </p:nvCxnSpPr>
        <p:spPr>
          <a:xfrm rot="5400000" flipH="1" flipV="1">
            <a:off x="875507" y="2401094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25" name="TextBox 226"/>
          <p:cNvSpPr txBox="1">
            <a:spLocks noChangeArrowheads="1"/>
          </p:cNvSpPr>
          <p:nvPr/>
        </p:nvSpPr>
        <p:spPr bwMode="auto">
          <a:xfrm rot="-5400000">
            <a:off x="673100" y="2286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d+1</a:t>
            </a:r>
          </a:p>
        </p:txBody>
      </p:sp>
      <p:sp>
        <p:nvSpPr>
          <p:cNvPr id="55326" name="TextBox 227"/>
          <p:cNvSpPr txBox="1">
            <a:spLocks noChangeArrowheads="1"/>
          </p:cNvSpPr>
          <p:nvPr/>
        </p:nvSpPr>
        <p:spPr bwMode="auto">
          <a:xfrm>
            <a:off x="2514600" y="1524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c</a:t>
            </a:r>
          </a:p>
        </p:txBody>
      </p:sp>
      <p:cxnSp>
        <p:nvCxnSpPr>
          <p:cNvPr id="231" name="Straight Arrow Connector 230"/>
          <p:cNvCxnSpPr/>
          <p:nvPr/>
        </p:nvCxnSpPr>
        <p:spPr>
          <a:xfrm rot="5400000">
            <a:off x="2439194" y="1675606"/>
            <a:ext cx="152400" cy="1588"/>
          </a:xfrm>
          <a:prstGeom prst="straightConnector1">
            <a:avLst/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2895600" y="196532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29" name="TextBox 240"/>
          <p:cNvSpPr txBox="1">
            <a:spLocks noChangeArrowheads="1"/>
          </p:cNvSpPr>
          <p:nvPr/>
        </p:nvSpPr>
        <p:spPr bwMode="auto">
          <a:xfrm>
            <a:off x="2895600" y="1706563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d+c</a:t>
            </a:r>
          </a:p>
        </p:txBody>
      </p:sp>
      <p:cxnSp>
        <p:nvCxnSpPr>
          <p:cNvPr id="243" name="Straight Arrow Connector 242"/>
          <p:cNvCxnSpPr/>
          <p:nvPr/>
        </p:nvCxnSpPr>
        <p:spPr>
          <a:xfrm rot="5400000">
            <a:off x="3238501" y="2476500"/>
            <a:ext cx="381000" cy="317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31" name="TextBox 243"/>
          <p:cNvSpPr txBox="1">
            <a:spLocks noChangeArrowheads="1"/>
          </p:cNvSpPr>
          <p:nvPr/>
        </p:nvSpPr>
        <p:spPr bwMode="auto">
          <a:xfrm>
            <a:off x="3429000" y="2286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d+c</a:t>
            </a:r>
          </a:p>
        </p:txBody>
      </p:sp>
      <p:sp>
        <p:nvSpPr>
          <p:cNvPr id="55333" name="TextBox 228"/>
          <p:cNvSpPr txBox="1">
            <a:spLocks noChangeArrowheads="1"/>
          </p:cNvSpPr>
          <p:nvPr/>
        </p:nvSpPr>
        <p:spPr bwMode="auto">
          <a:xfrm>
            <a:off x="1227138" y="2667000"/>
            <a:ext cx="269875" cy="276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c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rot="10800000">
            <a:off x="1295400" y="2743200"/>
            <a:ext cx="152400" cy="1588"/>
          </a:xfrm>
          <a:prstGeom prst="straightConnector1">
            <a:avLst/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5800" y="5181600"/>
            <a:ext cx="1956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= bandwidth</a:t>
            </a:r>
          </a:p>
          <a:p>
            <a:r>
              <a:rPr lang="en-US" dirty="0" smtClean="0"/>
              <a:t>c = #columns</a:t>
            </a:r>
          </a:p>
          <a:p>
            <a:r>
              <a:rPr lang="en-US" dirty="0" smtClean="0"/>
              <a:t>d = #diagonals</a:t>
            </a:r>
          </a:p>
          <a:p>
            <a:r>
              <a:rPr lang="en-US" dirty="0" smtClean="0"/>
              <a:t>Constraint: </a:t>
            </a:r>
            <a:r>
              <a:rPr lang="en-US" dirty="0" err="1" smtClean="0"/>
              <a:t>c+d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 b</a:t>
            </a:r>
            <a:endParaRPr lang="en-US" dirty="0"/>
          </a:p>
        </p:txBody>
      </p:sp>
      <p:sp>
        <p:nvSpPr>
          <p:cNvPr id="43" name="TextBox 105"/>
          <p:cNvSpPr txBox="1">
            <a:spLocks noChangeArrowheads="1"/>
          </p:cNvSpPr>
          <p:nvPr/>
        </p:nvSpPr>
        <p:spPr bwMode="auto">
          <a:xfrm>
            <a:off x="668337" y="171450"/>
            <a:ext cx="786606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alibri" pitchFamily="34" charset="0"/>
              </a:rPr>
              <a:t>Successive Band Reduction (</a:t>
            </a:r>
            <a:r>
              <a:rPr lang="en-US" sz="3200" dirty="0" err="1">
                <a:latin typeface="Calibri" pitchFamily="34" charset="0"/>
              </a:rPr>
              <a:t>Bischof</a:t>
            </a:r>
            <a:r>
              <a:rPr lang="en-US" sz="3200" dirty="0">
                <a:latin typeface="Calibri" pitchFamily="34" charset="0"/>
              </a:rPr>
              <a:t>/Lang/Sun</a:t>
            </a:r>
            <a:r>
              <a:rPr lang="en-US" sz="3200" dirty="0" smtClean="0">
                <a:latin typeface="Calibri" pitchFamily="34" charset="0"/>
              </a:rPr>
              <a:t>)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44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95400" y="16002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2209800" y="1600200"/>
            <a:ext cx="365760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410200" y="57150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4953000" y="61722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V="1">
            <a:off x="1295400" y="2514600"/>
            <a:ext cx="365760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1295400" y="25146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95400" y="2514600"/>
            <a:ext cx="914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838200" y="20574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1295400" y="2286000"/>
            <a:ext cx="1524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1333500" y="2552700"/>
            <a:ext cx="22860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447800" y="26670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1981200" y="1600200"/>
            <a:ext cx="1524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133600" y="1752600"/>
            <a:ext cx="228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1447800" y="26670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295400" y="2286000"/>
            <a:ext cx="16002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1181100" y="2400300"/>
            <a:ext cx="16002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2895600" y="2286000"/>
            <a:ext cx="381000" cy="381000"/>
            <a:chOff x="3733800" y="1981200"/>
            <a:chExt cx="381000" cy="381000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3733800" y="19812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 flipH="1" flipV="1">
              <a:off x="4000500" y="2247900"/>
              <a:ext cx="228600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3962400" y="1981200"/>
              <a:ext cx="152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40"/>
          <p:cNvGrpSpPr>
            <a:grpSpLocks/>
          </p:cNvGrpSpPr>
          <p:nvPr/>
        </p:nvGrpSpPr>
        <p:grpSpPr bwMode="auto">
          <a:xfrm rot="10800000">
            <a:off x="1981200" y="3200400"/>
            <a:ext cx="381000" cy="381000"/>
            <a:chOff x="3733800" y="1981200"/>
            <a:chExt cx="381000" cy="381000"/>
          </a:xfrm>
        </p:grpSpPr>
        <p:cxnSp>
          <p:nvCxnSpPr>
            <p:cNvPr id="142" name="Straight Connector 141"/>
            <p:cNvCxnSpPr/>
            <p:nvPr/>
          </p:nvCxnSpPr>
          <p:spPr>
            <a:xfrm>
              <a:off x="3740150" y="19812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 flipH="1" flipV="1">
              <a:off x="4006850" y="2247900"/>
              <a:ext cx="228600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3968750" y="1981200"/>
              <a:ext cx="152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340" name="TextBox 181"/>
          <p:cNvSpPr txBox="1">
            <a:spLocks noChangeArrowheads="1"/>
          </p:cNvSpPr>
          <p:nvPr/>
        </p:nvSpPr>
        <p:spPr bwMode="auto">
          <a:xfrm>
            <a:off x="2133600" y="1536700"/>
            <a:ext cx="76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1</a:t>
            </a:r>
          </a:p>
        </p:txBody>
      </p:sp>
      <p:sp>
        <p:nvSpPr>
          <p:cNvPr id="56341" name="TextBox 183"/>
          <p:cNvSpPr txBox="1">
            <a:spLocks noChangeArrowheads="1"/>
          </p:cNvSpPr>
          <p:nvPr/>
        </p:nvSpPr>
        <p:spPr bwMode="auto">
          <a:xfrm>
            <a:off x="1295400" y="2362200"/>
            <a:ext cx="762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1</a:t>
            </a:r>
          </a:p>
        </p:txBody>
      </p:sp>
      <p:sp>
        <p:nvSpPr>
          <p:cNvPr id="56342" name="TextBox 184"/>
          <p:cNvSpPr txBox="1">
            <a:spLocks noChangeArrowheads="1"/>
          </p:cNvSpPr>
          <p:nvPr/>
        </p:nvSpPr>
        <p:spPr bwMode="auto">
          <a:xfrm rot="10800000" flipV="1">
            <a:off x="1981200" y="3268663"/>
            <a:ext cx="152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2</a:t>
            </a:r>
          </a:p>
        </p:txBody>
      </p:sp>
      <p:sp>
        <p:nvSpPr>
          <p:cNvPr id="56343" name="TextBox 185"/>
          <p:cNvSpPr txBox="1">
            <a:spLocks noChangeArrowheads="1"/>
          </p:cNvSpPr>
          <p:nvPr/>
        </p:nvSpPr>
        <p:spPr bwMode="auto">
          <a:xfrm rot="10800000" flipV="1">
            <a:off x="3048000" y="2278063"/>
            <a:ext cx="152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2</a:t>
            </a:r>
          </a:p>
        </p:txBody>
      </p:sp>
      <p:sp>
        <p:nvSpPr>
          <p:cNvPr id="56344" name="TextBox 197"/>
          <p:cNvSpPr txBox="1">
            <a:spLocks noChangeArrowheads="1"/>
          </p:cNvSpPr>
          <p:nvPr/>
        </p:nvSpPr>
        <p:spPr bwMode="auto">
          <a:xfrm>
            <a:off x="1031875" y="2362200"/>
            <a:ext cx="361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1</a:t>
            </a:r>
          </a:p>
        </p:txBody>
      </p:sp>
      <p:sp>
        <p:nvSpPr>
          <p:cNvPr id="56345" name="TextBox 198"/>
          <p:cNvSpPr txBox="1">
            <a:spLocks noChangeArrowheads="1"/>
          </p:cNvSpPr>
          <p:nvPr/>
        </p:nvSpPr>
        <p:spPr bwMode="auto">
          <a:xfrm>
            <a:off x="2057400" y="1371600"/>
            <a:ext cx="425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1</a:t>
            </a:r>
            <a:r>
              <a:rPr lang="en-US" sz="1200" baseline="30000">
                <a:latin typeface="Calibri" pitchFamily="34" charset="0"/>
              </a:rPr>
              <a:t>T</a:t>
            </a:r>
          </a:p>
        </p:txBody>
      </p:sp>
      <p:cxnSp>
        <p:nvCxnSpPr>
          <p:cNvPr id="212" name="Straight Arrow Connector 211"/>
          <p:cNvCxnSpPr/>
          <p:nvPr/>
        </p:nvCxnSpPr>
        <p:spPr>
          <a:xfrm>
            <a:off x="1295400" y="11430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47" name="TextBox 212"/>
          <p:cNvSpPr txBox="1">
            <a:spLocks noChangeArrowheads="1"/>
          </p:cNvSpPr>
          <p:nvPr/>
        </p:nvSpPr>
        <p:spPr bwMode="auto">
          <a:xfrm>
            <a:off x="1524000" y="9144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b+1</a:t>
            </a:r>
          </a:p>
        </p:txBody>
      </p:sp>
      <p:cxnSp>
        <p:nvCxnSpPr>
          <p:cNvPr id="215" name="Straight Arrow Connector 214"/>
          <p:cNvCxnSpPr/>
          <p:nvPr/>
        </p:nvCxnSpPr>
        <p:spPr>
          <a:xfrm rot="5400000">
            <a:off x="229394" y="2056606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49" name="TextBox 215"/>
          <p:cNvSpPr txBox="1">
            <a:spLocks noChangeArrowheads="1"/>
          </p:cNvSpPr>
          <p:nvPr/>
        </p:nvSpPr>
        <p:spPr bwMode="auto">
          <a:xfrm rot="-5400000">
            <a:off x="368300" y="1905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b+1</a:t>
            </a:r>
          </a:p>
        </p:txBody>
      </p:sp>
      <p:cxnSp>
        <p:nvCxnSpPr>
          <p:cNvPr id="218" name="Straight Arrow Connector 217"/>
          <p:cNvCxnSpPr/>
          <p:nvPr/>
        </p:nvCxnSpPr>
        <p:spPr>
          <a:xfrm>
            <a:off x="1981200" y="13716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51" name="TextBox 223"/>
          <p:cNvSpPr txBox="1">
            <a:spLocks noChangeArrowheads="1"/>
          </p:cNvSpPr>
          <p:nvPr/>
        </p:nvSpPr>
        <p:spPr bwMode="auto">
          <a:xfrm>
            <a:off x="1873250" y="1143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d+1</a:t>
            </a:r>
          </a:p>
        </p:txBody>
      </p:sp>
      <p:cxnSp>
        <p:nvCxnSpPr>
          <p:cNvPr id="226" name="Straight Arrow Connector 225"/>
          <p:cNvCxnSpPr/>
          <p:nvPr/>
        </p:nvCxnSpPr>
        <p:spPr>
          <a:xfrm rot="5400000" flipH="1" flipV="1">
            <a:off x="875507" y="2401094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53" name="TextBox 226"/>
          <p:cNvSpPr txBox="1">
            <a:spLocks noChangeArrowheads="1"/>
          </p:cNvSpPr>
          <p:nvPr/>
        </p:nvSpPr>
        <p:spPr bwMode="auto">
          <a:xfrm rot="-5400000">
            <a:off x="673100" y="2286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d+1</a:t>
            </a:r>
          </a:p>
        </p:txBody>
      </p:sp>
      <p:sp>
        <p:nvSpPr>
          <p:cNvPr id="56354" name="TextBox 227"/>
          <p:cNvSpPr txBox="1">
            <a:spLocks noChangeArrowheads="1"/>
          </p:cNvSpPr>
          <p:nvPr/>
        </p:nvSpPr>
        <p:spPr bwMode="auto">
          <a:xfrm>
            <a:off x="2514600" y="1524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c</a:t>
            </a:r>
          </a:p>
        </p:txBody>
      </p:sp>
      <p:cxnSp>
        <p:nvCxnSpPr>
          <p:cNvPr id="231" name="Straight Arrow Connector 230"/>
          <p:cNvCxnSpPr/>
          <p:nvPr/>
        </p:nvCxnSpPr>
        <p:spPr>
          <a:xfrm rot="5400000">
            <a:off x="2439194" y="1675606"/>
            <a:ext cx="152400" cy="1588"/>
          </a:xfrm>
          <a:prstGeom prst="straightConnector1">
            <a:avLst/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2895600" y="196532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57" name="TextBox 240"/>
          <p:cNvSpPr txBox="1">
            <a:spLocks noChangeArrowheads="1"/>
          </p:cNvSpPr>
          <p:nvPr/>
        </p:nvSpPr>
        <p:spPr bwMode="auto">
          <a:xfrm>
            <a:off x="2895600" y="1706563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d+c</a:t>
            </a:r>
          </a:p>
        </p:txBody>
      </p:sp>
      <p:cxnSp>
        <p:nvCxnSpPr>
          <p:cNvPr id="243" name="Straight Arrow Connector 242"/>
          <p:cNvCxnSpPr/>
          <p:nvPr/>
        </p:nvCxnSpPr>
        <p:spPr>
          <a:xfrm rot="5400000">
            <a:off x="3238501" y="2476500"/>
            <a:ext cx="381000" cy="317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59" name="TextBox 243"/>
          <p:cNvSpPr txBox="1">
            <a:spLocks noChangeArrowheads="1"/>
          </p:cNvSpPr>
          <p:nvPr/>
        </p:nvSpPr>
        <p:spPr bwMode="auto">
          <a:xfrm>
            <a:off x="3429000" y="2286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d+c</a:t>
            </a:r>
          </a:p>
        </p:txBody>
      </p:sp>
      <p:cxnSp>
        <p:nvCxnSpPr>
          <p:cNvPr id="245" name="Straight Arrow Connector 244"/>
          <p:cNvCxnSpPr/>
          <p:nvPr/>
        </p:nvCxnSpPr>
        <p:spPr>
          <a:xfrm rot="5400000">
            <a:off x="1486694" y="33901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1981200" y="3733800"/>
            <a:ext cx="379413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62" name="TextBox 247"/>
          <p:cNvSpPr txBox="1">
            <a:spLocks noChangeArrowheads="1"/>
          </p:cNvSpPr>
          <p:nvPr/>
        </p:nvSpPr>
        <p:spPr bwMode="auto">
          <a:xfrm>
            <a:off x="1295400" y="32766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d+c</a:t>
            </a:r>
          </a:p>
        </p:txBody>
      </p:sp>
      <p:sp>
        <p:nvSpPr>
          <p:cNvPr id="56363" name="TextBox 248"/>
          <p:cNvSpPr txBox="1">
            <a:spLocks noChangeArrowheads="1"/>
          </p:cNvSpPr>
          <p:nvPr/>
        </p:nvSpPr>
        <p:spPr bwMode="auto">
          <a:xfrm>
            <a:off x="1981200" y="3686175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d+c</a:t>
            </a:r>
          </a:p>
        </p:txBody>
      </p:sp>
      <p:sp>
        <p:nvSpPr>
          <p:cNvPr id="56365" name="TextBox 228"/>
          <p:cNvSpPr txBox="1">
            <a:spLocks noChangeArrowheads="1"/>
          </p:cNvSpPr>
          <p:nvPr/>
        </p:nvSpPr>
        <p:spPr bwMode="auto">
          <a:xfrm>
            <a:off x="1227138" y="2667000"/>
            <a:ext cx="269875" cy="276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c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rot="10800000">
            <a:off x="1295400" y="2743200"/>
            <a:ext cx="152400" cy="1588"/>
          </a:xfrm>
          <a:prstGeom prst="straightConnector1">
            <a:avLst/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5800" y="5181600"/>
            <a:ext cx="1956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= bandwidth</a:t>
            </a:r>
          </a:p>
          <a:p>
            <a:r>
              <a:rPr lang="en-US" dirty="0" smtClean="0"/>
              <a:t>c = #columns</a:t>
            </a:r>
          </a:p>
          <a:p>
            <a:r>
              <a:rPr lang="en-US" dirty="0" smtClean="0"/>
              <a:t>d = #diagonals</a:t>
            </a:r>
          </a:p>
          <a:p>
            <a:r>
              <a:rPr lang="en-US" dirty="0" smtClean="0"/>
              <a:t>Constraint: </a:t>
            </a:r>
            <a:r>
              <a:rPr lang="en-US" dirty="0" err="1" smtClean="0"/>
              <a:t>c+d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 b</a:t>
            </a:r>
            <a:endParaRPr lang="en-US" dirty="0"/>
          </a:p>
        </p:txBody>
      </p:sp>
      <p:sp>
        <p:nvSpPr>
          <p:cNvPr id="54" name="TextBox 105"/>
          <p:cNvSpPr txBox="1">
            <a:spLocks noChangeArrowheads="1"/>
          </p:cNvSpPr>
          <p:nvPr/>
        </p:nvSpPr>
        <p:spPr bwMode="auto">
          <a:xfrm>
            <a:off x="668337" y="171450"/>
            <a:ext cx="786606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alibri" pitchFamily="34" charset="0"/>
              </a:rPr>
              <a:t>Successive Band Reduction (</a:t>
            </a:r>
            <a:r>
              <a:rPr lang="en-US" sz="3200" dirty="0" err="1">
                <a:latin typeface="Calibri" pitchFamily="34" charset="0"/>
              </a:rPr>
              <a:t>Bischof</a:t>
            </a:r>
            <a:r>
              <a:rPr lang="en-US" sz="3200" dirty="0">
                <a:latin typeface="Calibri" pitchFamily="34" charset="0"/>
              </a:rPr>
              <a:t>/Lang/Sun</a:t>
            </a:r>
            <a:r>
              <a:rPr lang="en-US" sz="3200" dirty="0" smtClean="0">
                <a:latin typeface="Calibri" pitchFamily="34" charset="0"/>
              </a:rPr>
              <a:t>)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3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95400" y="16002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2209800" y="1600200"/>
            <a:ext cx="365760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410200" y="57150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4953000" y="61722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V="1">
            <a:off x="1295400" y="2514600"/>
            <a:ext cx="365760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1295400" y="25146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95400" y="2514600"/>
            <a:ext cx="914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838200" y="20574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1295400" y="2286000"/>
            <a:ext cx="1524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1333500" y="2552700"/>
            <a:ext cx="22860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447800" y="26670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1981200" y="1600200"/>
            <a:ext cx="1524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133600" y="1752600"/>
            <a:ext cx="228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1447800" y="26670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981200" y="32004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362200" y="35814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1981200" y="32004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2362200" y="35814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295400" y="2286000"/>
            <a:ext cx="16002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1181100" y="2400300"/>
            <a:ext cx="16002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2895600" y="2286000"/>
            <a:ext cx="381000" cy="381000"/>
            <a:chOff x="3733800" y="1981200"/>
            <a:chExt cx="381000" cy="381000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3733800" y="19812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 flipH="1" flipV="1">
              <a:off x="4000500" y="2247900"/>
              <a:ext cx="228600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3962400" y="1981200"/>
              <a:ext cx="152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40"/>
          <p:cNvGrpSpPr>
            <a:grpSpLocks/>
          </p:cNvGrpSpPr>
          <p:nvPr/>
        </p:nvGrpSpPr>
        <p:grpSpPr bwMode="auto">
          <a:xfrm rot="10800000">
            <a:off x="1981200" y="3200400"/>
            <a:ext cx="381000" cy="381000"/>
            <a:chOff x="3733800" y="1981200"/>
            <a:chExt cx="381000" cy="381000"/>
          </a:xfrm>
        </p:grpSpPr>
        <p:cxnSp>
          <p:nvCxnSpPr>
            <p:cNvPr id="142" name="Straight Connector 141"/>
            <p:cNvCxnSpPr/>
            <p:nvPr/>
          </p:nvCxnSpPr>
          <p:spPr>
            <a:xfrm>
              <a:off x="3740150" y="19812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 flipH="1" flipV="1">
              <a:off x="4006850" y="2247900"/>
              <a:ext cx="228600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3968750" y="1981200"/>
              <a:ext cx="152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54"/>
          <p:cNvGrpSpPr>
            <a:grpSpLocks/>
          </p:cNvGrpSpPr>
          <p:nvPr/>
        </p:nvGrpSpPr>
        <p:grpSpPr bwMode="auto">
          <a:xfrm>
            <a:off x="3810000" y="3200400"/>
            <a:ext cx="381000" cy="381000"/>
            <a:chOff x="3733800" y="1981200"/>
            <a:chExt cx="381000" cy="381000"/>
          </a:xfrm>
        </p:grpSpPr>
        <p:cxnSp>
          <p:nvCxnSpPr>
            <p:cNvPr id="156" name="Straight Connector 155"/>
            <p:cNvCxnSpPr/>
            <p:nvPr/>
          </p:nvCxnSpPr>
          <p:spPr>
            <a:xfrm>
              <a:off x="3733800" y="19812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5400000" flipH="1" flipV="1">
              <a:off x="4000500" y="2247900"/>
              <a:ext cx="228600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16200000" flipH="1">
              <a:off x="3962400" y="1981200"/>
              <a:ext cx="152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58"/>
          <p:cNvGrpSpPr>
            <a:grpSpLocks/>
          </p:cNvGrpSpPr>
          <p:nvPr/>
        </p:nvGrpSpPr>
        <p:grpSpPr bwMode="auto">
          <a:xfrm rot="10800000">
            <a:off x="2895600" y="4114800"/>
            <a:ext cx="381000" cy="381000"/>
            <a:chOff x="3733800" y="1981200"/>
            <a:chExt cx="381000" cy="381000"/>
          </a:xfrm>
        </p:grpSpPr>
        <p:cxnSp>
          <p:nvCxnSpPr>
            <p:cNvPr id="160" name="Straight Connector 159"/>
            <p:cNvCxnSpPr/>
            <p:nvPr/>
          </p:nvCxnSpPr>
          <p:spPr>
            <a:xfrm>
              <a:off x="3740150" y="19812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5400000" flipH="1" flipV="1">
              <a:off x="4006850" y="2247900"/>
              <a:ext cx="228600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16200000" flipH="1">
              <a:off x="3968750" y="1981200"/>
              <a:ext cx="152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370" name="TextBox 181"/>
          <p:cNvSpPr txBox="1">
            <a:spLocks noChangeArrowheads="1"/>
          </p:cNvSpPr>
          <p:nvPr/>
        </p:nvSpPr>
        <p:spPr bwMode="auto">
          <a:xfrm>
            <a:off x="2133600" y="1536700"/>
            <a:ext cx="76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1</a:t>
            </a:r>
          </a:p>
        </p:txBody>
      </p:sp>
      <p:sp>
        <p:nvSpPr>
          <p:cNvPr id="57371" name="TextBox 183"/>
          <p:cNvSpPr txBox="1">
            <a:spLocks noChangeArrowheads="1"/>
          </p:cNvSpPr>
          <p:nvPr/>
        </p:nvSpPr>
        <p:spPr bwMode="auto">
          <a:xfrm>
            <a:off x="1295400" y="2362200"/>
            <a:ext cx="762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1</a:t>
            </a:r>
          </a:p>
        </p:txBody>
      </p:sp>
      <p:sp>
        <p:nvSpPr>
          <p:cNvPr id="57372" name="TextBox 184"/>
          <p:cNvSpPr txBox="1">
            <a:spLocks noChangeArrowheads="1"/>
          </p:cNvSpPr>
          <p:nvPr/>
        </p:nvSpPr>
        <p:spPr bwMode="auto">
          <a:xfrm rot="10800000" flipV="1">
            <a:off x="1981200" y="3268663"/>
            <a:ext cx="152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2</a:t>
            </a:r>
          </a:p>
        </p:txBody>
      </p:sp>
      <p:sp>
        <p:nvSpPr>
          <p:cNvPr id="57373" name="TextBox 185"/>
          <p:cNvSpPr txBox="1">
            <a:spLocks noChangeArrowheads="1"/>
          </p:cNvSpPr>
          <p:nvPr/>
        </p:nvSpPr>
        <p:spPr bwMode="auto">
          <a:xfrm rot="10800000" flipV="1">
            <a:off x="3048000" y="2278063"/>
            <a:ext cx="152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2</a:t>
            </a:r>
          </a:p>
        </p:txBody>
      </p:sp>
      <p:sp>
        <p:nvSpPr>
          <p:cNvPr id="57374" name="TextBox 186"/>
          <p:cNvSpPr txBox="1">
            <a:spLocks noChangeArrowheads="1"/>
          </p:cNvSpPr>
          <p:nvPr/>
        </p:nvSpPr>
        <p:spPr bwMode="auto">
          <a:xfrm rot="10800000" flipV="1">
            <a:off x="3962400" y="3192463"/>
            <a:ext cx="152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3</a:t>
            </a:r>
          </a:p>
        </p:txBody>
      </p:sp>
      <p:sp>
        <p:nvSpPr>
          <p:cNvPr id="57375" name="TextBox 188"/>
          <p:cNvSpPr txBox="1">
            <a:spLocks noChangeArrowheads="1"/>
          </p:cNvSpPr>
          <p:nvPr/>
        </p:nvSpPr>
        <p:spPr bwMode="auto">
          <a:xfrm rot="10800000" flipV="1">
            <a:off x="2971800" y="4259263"/>
            <a:ext cx="152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3</a:t>
            </a:r>
          </a:p>
        </p:txBody>
      </p:sp>
      <p:sp>
        <p:nvSpPr>
          <p:cNvPr id="57376" name="TextBox 197"/>
          <p:cNvSpPr txBox="1">
            <a:spLocks noChangeArrowheads="1"/>
          </p:cNvSpPr>
          <p:nvPr/>
        </p:nvSpPr>
        <p:spPr bwMode="auto">
          <a:xfrm>
            <a:off x="1031875" y="2362200"/>
            <a:ext cx="361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1</a:t>
            </a:r>
          </a:p>
        </p:txBody>
      </p:sp>
      <p:sp>
        <p:nvSpPr>
          <p:cNvPr id="57377" name="TextBox 198"/>
          <p:cNvSpPr txBox="1">
            <a:spLocks noChangeArrowheads="1"/>
          </p:cNvSpPr>
          <p:nvPr/>
        </p:nvSpPr>
        <p:spPr bwMode="auto">
          <a:xfrm>
            <a:off x="2057400" y="1371600"/>
            <a:ext cx="425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1</a:t>
            </a:r>
            <a:r>
              <a:rPr lang="en-US" sz="1200" baseline="30000">
                <a:latin typeface="Calibri" pitchFamily="34" charset="0"/>
              </a:rPr>
              <a:t>T</a:t>
            </a:r>
          </a:p>
        </p:txBody>
      </p:sp>
      <p:sp>
        <p:nvSpPr>
          <p:cNvPr id="57378" name="TextBox 199"/>
          <p:cNvSpPr txBox="1">
            <a:spLocks noChangeArrowheads="1"/>
          </p:cNvSpPr>
          <p:nvPr/>
        </p:nvSpPr>
        <p:spPr bwMode="auto">
          <a:xfrm>
            <a:off x="1654175" y="3276600"/>
            <a:ext cx="403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2</a:t>
            </a:r>
          </a:p>
        </p:txBody>
      </p:sp>
      <p:sp>
        <p:nvSpPr>
          <p:cNvPr id="57379" name="TextBox 200"/>
          <p:cNvSpPr txBox="1">
            <a:spLocks noChangeArrowheads="1"/>
          </p:cNvSpPr>
          <p:nvPr/>
        </p:nvSpPr>
        <p:spPr bwMode="auto">
          <a:xfrm>
            <a:off x="2971800" y="2009775"/>
            <a:ext cx="425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2</a:t>
            </a:r>
            <a:r>
              <a:rPr lang="en-US" sz="1200" baseline="30000">
                <a:latin typeface="Calibri" pitchFamily="34" charset="0"/>
              </a:rPr>
              <a:t>T</a:t>
            </a:r>
          </a:p>
        </p:txBody>
      </p:sp>
      <p:cxnSp>
        <p:nvCxnSpPr>
          <p:cNvPr id="212" name="Straight Arrow Connector 211"/>
          <p:cNvCxnSpPr/>
          <p:nvPr/>
        </p:nvCxnSpPr>
        <p:spPr>
          <a:xfrm>
            <a:off x="1295400" y="11430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81" name="TextBox 212"/>
          <p:cNvSpPr txBox="1">
            <a:spLocks noChangeArrowheads="1"/>
          </p:cNvSpPr>
          <p:nvPr/>
        </p:nvSpPr>
        <p:spPr bwMode="auto">
          <a:xfrm>
            <a:off x="1524000" y="9144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b+1</a:t>
            </a:r>
          </a:p>
        </p:txBody>
      </p:sp>
      <p:cxnSp>
        <p:nvCxnSpPr>
          <p:cNvPr id="215" name="Straight Arrow Connector 214"/>
          <p:cNvCxnSpPr/>
          <p:nvPr/>
        </p:nvCxnSpPr>
        <p:spPr>
          <a:xfrm rot="5400000">
            <a:off x="229394" y="2056606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83" name="TextBox 215"/>
          <p:cNvSpPr txBox="1">
            <a:spLocks noChangeArrowheads="1"/>
          </p:cNvSpPr>
          <p:nvPr/>
        </p:nvSpPr>
        <p:spPr bwMode="auto">
          <a:xfrm rot="-5400000">
            <a:off x="368300" y="1905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b+1</a:t>
            </a:r>
          </a:p>
        </p:txBody>
      </p:sp>
      <p:cxnSp>
        <p:nvCxnSpPr>
          <p:cNvPr id="218" name="Straight Arrow Connector 217"/>
          <p:cNvCxnSpPr/>
          <p:nvPr/>
        </p:nvCxnSpPr>
        <p:spPr>
          <a:xfrm>
            <a:off x="1981200" y="13716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85" name="TextBox 223"/>
          <p:cNvSpPr txBox="1">
            <a:spLocks noChangeArrowheads="1"/>
          </p:cNvSpPr>
          <p:nvPr/>
        </p:nvSpPr>
        <p:spPr bwMode="auto">
          <a:xfrm>
            <a:off x="1873250" y="1143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d+1</a:t>
            </a:r>
          </a:p>
        </p:txBody>
      </p:sp>
      <p:cxnSp>
        <p:nvCxnSpPr>
          <p:cNvPr id="226" name="Straight Arrow Connector 225"/>
          <p:cNvCxnSpPr/>
          <p:nvPr/>
        </p:nvCxnSpPr>
        <p:spPr>
          <a:xfrm rot="5400000" flipH="1" flipV="1">
            <a:off x="875507" y="2401094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87" name="TextBox 226"/>
          <p:cNvSpPr txBox="1">
            <a:spLocks noChangeArrowheads="1"/>
          </p:cNvSpPr>
          <p:nvPr/>
        </p:nvSpPr>
        <p:spPr bwMode="auto">
          <a:xfrm rot="-5400000">
            <a:off x="673100" y="2286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d+1</a:t>
            </a:r>
          </a:p>
        </p:txBody>
      </p:sp>
      <p:cxnSp>
        <p:nvCxnSpPr>
          <p:cNvPr id="240" name="Straight Arrow Connector 239"/>
          <p:cNvCxnSpPr/>
          <p:nvPr/>
        </p:nvCxnSpPr>
        <p:spPr>
          <a:xfrm>
            <a:off x="2895600" y="196532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89" name="TextBox 240"/>
          <p:cNvSpPr txBox="1">
            <a:spLocks noChangeArrowheads="1"/>
          </p:cNvSpPr>
          <p:nvPr/>
        </p:nvSpPr>
        <p:spPr bwMode="auto">
          <a:xfrm>
            <a:off x="2895600" y="1706563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d+c</a:t>
            </a:r>
          </a:p>
        </p:txBody>
      </p:sp>
      <p:cxnSp>
        <p:nvCxnSpPr>
          <p:cNvPr id="243" name="Straight Arrow Connector 242"/>
          <p:cNvCxnSpPr/>
          <p:nvPr/>
        </p:nvCxnSpPr>
        <p:spPr>
          <a:xfrm rot="5400000">
            <a:off x="3238501" y="2476500"/>
            <a:ext cx="381000" cy="317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91" name="TextBox 243"/>
          <p:cNvSpPr txBox="1">
            <a:spLocks noChangeArrowheads="1"/>
          </p:cNvSpPr>
          <p:nvPr/>
        </p:nvSpPr>
        <p:spPr bwMode="auto">
          <a:xfrm>
            <a:off x="3429000" y="2286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d+c</a:t>
            </a:r>
          </a:p>
        </p:txBody>
      </p:sp>
      <p:cxnSp>
        <p:nvCxnSpPr>
          <p:cNvPr id="245" name="Straight Arrow Connector 244"/>
          <p:cNvCxnSpPr/>
          <p:nvPr/>
        </p:nvCxnSpPr>
        <p:spPr>
          <a:xfrm rot="5400000">
            <a:off x="1486694" y="33901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1981200" y="3733800"/>
            <a:ext cx="379413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94" name="TextBox 247"/>
          <p:cNvSpPr txBox="1">
            <a:spLocks noChangeArrowheads="1"/>
          </p:cNvSpPr>
          <p:nvPr/>
        </p:nvSpPr>
        <p:spPr bwMode="auto">
          <a:xfrm>
            <a:off x="1295400" y="32766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d+c</a:t>
            </a:r>
          </a:p>
        </p:txBody>
      </p:sp>
      <p:sp>
        <p:nvSpPr>
          <p:cNvPr id="57395" name="TextBox 248"/>
          <p:cNvSpPr txBox="1">
            <a:spLocks noChangeArrowheads="1"/>
          </p:cNvSpPr>
          <p:nvPr/>
        </p:nvSpPr>
        <p:spPr bwMode="auto">
          <a:xfrm>
            <a:off x="1981200" y="3686175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d+c</a:t>
            </a:r>
          </a:p>
        </p:txBody>
      </p:sp>
      <p:sp>
        <p:nvSpPr>
          <p:cNvPr id="57397" name="TextBox 228"/>
          <p:cNvSpPr txBox="1">
            <a:spLocks noChangeArrowheads="1"/>
          </p:cNvSpPr>
          <p:nvPr/>
        </p:nvSpPr>
        <p:spPr bwMode="auto">
          <a:xfrm>
            <a:off x="1227138" y="2667000"/>
            <a:ext cx="269875" cy="276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c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rot="10800000">
            <a:off x="1295400" y="2743200"/>
            <a:ext cx="152400" cy="1588"/>
          </a:xfrm>
          <a:prstGeom prst="straightConnector1">
            <a:avLst/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>
            <a:off x="2439194" y="1675606"/>
            <a:ext cx="152400" cy="1588"/>
          </a:xfrm>
          <a:prstGeom prst="straightConnector1">
            <a:avLst/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00" name="TextBox 227"/>
          <p:cNvSpPr txBox="1">
            <a:spLocks noChangeArrowheads="1"/>
          </p:cNvSpPr>
          <p:nvPr/>
        </p:nvSpPr>
        <p:spPr bwMode="auto">
          <a:xfrm>
            <a:off x="2514600" y="1524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c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5800" y="5181600"/>
            <a:ext cx="1956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= bandwidth</a:t>
            </a:r>
          </a:p>
          <a:p>
            <a:r>
              <a:rPr lang="en-US" dirty="0" smtClean="0"/>
              <a:t>c = #columns</a:t>
            </a:r>
          </a:p>
          <a:p>
            <a:r>
              <a:rPr lang="en-US" dirty="0" smtClean="0"/>
              <a:t>d = #diagonals</a:t>
            </a:r>
          </a:p>
          <a:p>
            <a:r>
              <a:rPr lang="en-US" dirty="0" smtClean="0"/>
              <a:t>Constraint: </a:t>
            </a:r>
            <a:r>
              <a:rPr lang="en-US" dirty="0" err="1" smtClean="0"/>
              <a:t>c+d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 b</a:t>
            </a:r>
            <a:endParaRPr lang="en-US" dirty="0"/>
          </a:p>
        </p:txBody>
      </p:sp>
      <p:sp>
        <p:nvSpPr>
          <p:cNvPr id="73" name="TextBox 105"/>
          <p:cNvSpPr txBox="1">
            <a:spLocks noChangeArrowheads="1"/>
          </p:cNvSpPr>
          <p:nvPr/>
        </p:nvSpPr>
        <p:spPr bwMode="auto">
          <a:xfrm>
            <a:off x="668337" y="171450"/>
            <a:ext cx="786606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alibri" pitchFamily="34" charset="0"/>
              </a:rPr>
              <a:t>Successive Band Reduction (</a:t>
            </a:r>
            <a:r>
              <a:rPr lang="en-US" sz="3200" dirty="0" err="1">
                <a:latin typeface="Calibri" pitchFamily="34" charset="0"/>
              </a:rPr>
              <a:t>Bischof</a:t>
            </a:r>
            <a:r>
              <a:rPr lang="en-US" sz="3200" dirty="0">
                <a:latin typeface="Calibri" pitchFamily="34" charset="0"/>
              </a:rPr>
              <a:t>/Lang/Sun</a:t>
            </a:r>
            <a:r>
              <a:rPr lang="en-US" sz="3200" dirty="0" smtClean="0">
                <a:latin typeface="Calibri" pitchFamily="34" charset="0"/>
              </a:rPr>
              <a:t>)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488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95400" y="16002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2209800" y="1600200"/>
            <a:ext cx="365760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410200" y="57150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4953000" y="61722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V="1">
            <a:off x="1295400" y="2514600"/>
            <a:ext cx="365760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1295400" y="25146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95400" y="2514600"/>
            <a:ext cx="914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838200" y="20574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1295400" y="2286000"/>
            <a:ext cx="1524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1333500" y="2552700"/>
            <a:ext cx="22860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447800" y="26670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1981200" y="1600200"/>
            <a:ext cx="1524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133600" y="1752600"/>
            <a:ext cx="228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1447800" y="26670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981200" y="32004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362200" y="35814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1981200" y="32004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2362200" y="35814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895600" y="41148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276600" y="44958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3276600" y="44958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2895600" y="41148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295400" y="2286000"/>
            <a:ext cx="16002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1181100" y="2400300"/>
            <a:ext cx="16002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2895600" y="2286000"/>
            <a:ext cx="381000" cy="381000"/>
            <a:chOff x="3733800" y="1981200"/>
            <a:chExt cx="381000" cy="381000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3733800" y="19812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 flipH="1" flipV="1">
              <a:off x="4000500" y="2247900"/>
              <a:ext cx="228600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3962400" y="1981200"/>
              <a:ext cx="152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40"/>
          <p:cNvGrpSpPr>
            <a:grpSpLocks/>
          </p:cNvGrpSpPr>
          <p:nvPr/>
        </p:nvGrpSpPr>
        <p:grpSpPr bwMode="auto">
          <a:xfrm rot="10800000">
            <a:off x="1981200" y="3200400"/>
            <a:ext cx="381000" cy="381000"/>
            <a:chOff x="3733800" y="1981200"/>
            <a:chExt cx="381000" cy="381000"/>
          </a:xfrm>
        </p:grpSpPr>
        <p:cxnSp>
          <p:nvCxnSpPr>
            <p:cNvPr id="142" name="Straight Connector 141"/>
            <p:cNvCxnSpPr/>
            <p:nvPr/>
          </p:nvCxnSpPr>
          <p:spPr>
            <a:xfrm>
              <a:off x="3740150" y="19812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 flipH="1" flipV="1">
              <a:off x="4006850" y="2247900"/>
              <a:ext cx="228600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3968750" y="1981200"/>
              <a:ext cx="152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54"/>
          <p:cNvGrpSpPr>
            <a:grpSpLocks/>
          </p:cNvGrpSpPr>
          <p:nvPr/>
        </p:nvGrpSpPr>
        <p:grpSpPr bwMode="auto">
          <a:xfrm>
            <a:off x="3810000" y="3200400"/>
            <a:ext cx="381000" cy="381000"/>
            <a:chOff x="3733800" y="1981200"/>
            <a:chExt cx="381000" cy="381000"/>
          </a:xfrm>
        </p:grpSpPr>
        <p:cxnSp>
          <p:nvCxnSpPr>
            <p:cNvPr id="156" name="Straight Connector 155"/>
            <p:cNvCxnSpPr/>
            <p:nvPr/>
          </p:nvCxnSpPr>
          <p:spPr>
            <a:xfrm>
              <a:off x="3733800" y="19812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5400000" flipH="1" flipV="1">
              <a:off x="4000500" y="2247900"/>
              <a:ext cx="228600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16200000" flipH="1">
              <a:off x="3962400" y="1981200"/>
              <a:ext cx="152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58"/>
          <p:cNvGrpSpPr>
            <a:grpSpLocks/>
          </p:cNvGrpSpPr>
          <p:nvPr/>
        </p:nvGrpSpPr>
        <p:grpSpPr bwMode="auto">
          <a:xfrm rot="10800000">
            <a:off x="2895600" y="4114800"/>
            <a:ext cx="381000" cy="381000"/>
            <a:chOff x="3733800" y="1981200"/>
            <a:chExt cx="381000" cy="381000"/>
          </a:xfrm>
        </p:grpSpPr>
        <p:cxnSp>
          <p:nvCxnSpPr>
            <p:cNvPr id="160" name="Straight Connector 159"/>
            <p:cNvCxnSpPr/>
            <p:nvPr/>
          </p:nvCxnSpPr>
          <p:spPr>
            <a:xfrm>
              <a:off x="3740150" y="19812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5400000" flipH="1" flipV="1">
              <a:off x="4006850" y="2247900"/>
              <a:ext cx="228600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16200000" flipH="1">
              <a:off x="3968750" y="1981200"/>
              <a:ext cx="152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62"/>
          <p:cNvGrpSpPr>
            <a:grpSpLocks/>
          </p:cNvGrpSpPr>
          <p:nvPr/>
        </p:nvGrpSpPr>
        <p:grpSpPr bwMode="auto">
          <a:xfrm rot="10800000">
            <a:off x="3810000" y="5029200"/>
            <a:ext cx="381000" cy="381000"/>
            <a:chOff x="3733800" y="1981200"/>
            <a:chExt cx="381000" cy="381000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3740150" y="19812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 flipH="1" flipV="1">
              <a:off x="4006850" y="2247900"/>
              <a:ext cx="228600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16200000" flipH="1">
              <a:off x="3968750" y="1981200"/>
              <a:ext cx="152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66"/>
          <p:cNvGrpSpPr>
            <a:grpSpLocks/>
          </p:cNvGrpSpPr>
          <p:nvPr/>
        </p:nvGrpSpPr>
        <p:grpSpPr bwMode="auto">
          <a:xfrm>
            <a:off x="4724400" y="4114800"/>
            <a:ext cx="381000" cy="381000"/>
            <a:chOff x="3733800" y="1981200"/>
            <a:chExt cx="381000" cy="381000"/>
          </a:xfrm>
        </p:grpSpPr>
        <p:cxnSp>
          <p:nvCxnSpPr>
            <p:cNvPr id="168" name="Straight Connector 167"/>
            <p:cNvCxnSpPr/>
            <p:nvPr/>
          </p:nvCxnSpPr>
          <p:spPr>
            <a:xfrm>
              <a:off x="3733800" y="19812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 flipH="1" flipV="1">
              <a:off x="4000500" y="2247900"/>
              <a:ext cx="228600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16200000" flipH="1">
              <a:off x="3962400" y="1981200"/>
              <a:ext cx="152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400" name="TextBox 181"/>
          <p:cNvSpPr txBox="1">
            <a:spLocks noChangeArrowheads="1"/>
          </p:cNvSpPr>
          <p:nvPr/>
        </p:nvSpPr>
        <p:spPr bwMode="auto">
          <a:xfrm>
            <a:off x="2133600" y="1536700"/>
            <a:ext cx="76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1</a:t>
            </a:r>
          </a:p>
        </p:txBody>
      </p:sp>
      <p:sp>
        <p:nvSpPr>
          <p:cNvPr id="58401" name="TextBox 183"/>
          <p:cNvSpPr txBox="1">
            <a:spLocks noChangeArrowheads="1"/>
          </p:cNvSpPr>
          <p:nvPr/>
        </p:nvSpPr>
        <p:spPr bwMode="auto">
          <a:xfrm>
            <a:off x="1295400" y="2362200"/>
            <a:ext cx="762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1</a:t>
            </a:r>
          </a:p>
        </p:txBody>
      </p:sp>
      <p:sp>
        <p:nvSpPr>
          <p:cNvPr id="58402" name="TextBox 184"/>
          <p:cNvSpPr txBox="1">
            <a:spLocks noChangeArrowheads="1"/>
          </p:cNvSpPr>
          <p:nvPr/>
        </p:nvSpPr>
        <p:spPr bwMode="auto">
          <a:xfrm rot="10800000" flipV="1">
            <a:off x="1981200" y="3268663"/>
            <a:ext cx="152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2</a:t>
            </a:r>
          </a:p>
        </p:txBody>
      </p:sp>
      <p:sp>
        <p:nvSpPr>
          <p:cNvPr id="58403" name="TextBox 185"/>
          <p:cNvSpPr txBox="1">
            <a:spLocks noChangeArrowheads="1"/>
          </p:cNvSpPr>
          <p:nvPr/>
        </p:nvSpPr>
        <p:spPr bwMode="auto">
          <a:xfrm rot="10800000" flipV="1">
            <a:off x="3048000" y="2278063"/>
            <a:ext cx="152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2</a:t>
            </a:r>
          </a:p>
        </p:txBody>
      </p:sp>
      <p:sp>
        <p:nvSpPr>
          <p:cNvPr id="58404" name="TextBox 186"/>
          <p:cNvSpPr txBox="1">
            <a:spLocks noChangeArrowheads="1"/>
          </p:cNvSpPr>
          <p:nvPr/>
        </p:nvSpPr>
        <p:spPr bwMode="auto">
          <a:xfrm rot="10800000" flipV="1">
            <a:off x="3962400" y="3192463"/>
            <a:ext cx="152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3</a:t>
            </a:r>
          </a:p>
        </p:txBody>
      </p:sp>
      <p:sp>
        <p:nvSpPr>
          <p:cNvPr id="58405" name="TextBox 188"/>
          <p:cNvSpPr txBox="1">
            <a:spLocks noChangeArrowheads="1"/>
          </p:cNvSpPr>
          <p:nvPr/>
        </p:nvSpPr>
        <p:spPr bwMode="auto">
          <a:xfrm rot="10800000" flipV="1">
            <a:off x="2971800" y="4259263"/>
            <a:ext cx="152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3</a:t>
            </a:r>
          </a:p>
        </p:txBody>
      </p:sp>
      <p:sp>
        <p:nvSpPr>
          <p:cNvPr id="58406" name="TextBox 189"/>
          <p:cNvSpPr txBox="1">
            <a:spLocks noChangeArrowheads="1"/>
          </p:cNvSpPr>
          <p:nvPr/>
        </p:nvSpPr>
        <p:spPr bwMode="auto">
          <a:xfrm rot="10800000" flipV="1">
            <a:off x="3810000" y="5097463"/>
            <a:ext cx="152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4</a:t>
            </a:r>
          </a:p>
        </p:txBody>
      </p:sp>
      <p:sp>
        <p:nvSpPr>
          <p:cNvPr id="58407" name="TextBox 190"/>
          <p:cNvSpPr txBox="1">
            <a:spLocks noChangeArrowheads="1"/>
          </p:cNvSpPr>
          <p:nvPr/>
        </p:nvSpPr>
        <p:spPr bwMode="auto">
          <a:xfrm rot="10800000" flipV="1">
            <a:off x="4876800" y="4106863"/>
            <a:ext cx="152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4</a:t>
            </a:r>
          </a:p>
        </p:txBody>
      </p:sp>
      <p:sp>
        <p:nvSpPr>
          <p:cNvPr id="58408" name="TextBox 197"/>
          <p:cNvSpPr txBox="1">
            <a:spLocks noChangeArrowheads="1"/>
          </p:cNvSpPr>
          <p:nvPr/>
        </p:nvSpPr>
        <p:spPr bwMode="auto">
          <a:xfrm>
            <a:off x="1031875" y="2362200"/>
            <a:ext cx="361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1</a:t>
            </a:r>
          </a:p>
        </p:txBody>
      </p:sp>
      <p:sp>
        <p:nvSpPr>
          <p:cNvPr id="58409" name="TextBox 198"/>
          <p:cNvSpPr txBox="1">
            <a:spLocks noChangeArrowheads="1"/>
          </p:cNvSpPr>
          <p:nvPr/>
        </p:nvSpPr>
        <p:spPr bwMode="auto">
          <a:xfrm>
            <a:off x="2057400" y="1371600"/>
            <a:ext cx="425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1</a:t>
            </a:r>
            <a:r>
              <a:rPr lang="en-US" sz="1200" baseline="30000">
                <a:latin typeface="Calibri" pitchFamily="34" charset="0"/>
              </a:rPr>
              <a:t>T</a:t>
            </a:r>
          </a:p>
        </p:txBody>
      </p:sp>
      <p:sp>
        <p:nvSpPr>
          <p:cNvPr id="58410" name="TextBox 199"/>
          <p:cNvSpPr txBox="1">
            <a:spLocks noChangeArrowheads="1"/>
          </p:cNvSpPr>
          <p:nvPr/>
        </p:nvSpPr>
        <p:spPr bwMode="auto">
          <a:xfrm>
            <a:off x="1654175" y="3276600"/>
            <a:ext cx="403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2</a:t>
            </a:r>
          </a:p>
        </p:txBody>
      </p:sp>
      <p:sp>
        <p:nvSpPr>
          <p:cNvPr id="58411" name="TextBox 200"/>
          <p:cNvSpPr txBox="1">
            <a:spLocks noChangeArrowheads="1"/>
          </p:cNvSpPr>
          <p:nvPr/>
        </p:nvSpPr>
        <p:spPr bwMode="auto">
          <a:xfrm>
            <a:off x="2971800" y="2009775"/>
            <a:ext cx="425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2</a:t>
            </a:r>
            <a:r>
              <a:rPr lang="en-US" sz="1200" baseline="30000">
                <a:latin typeface="Calibri" pitchFamily="34" charset="0"/>
              </a:rPr>
              <a:t>T</a:t>
            </a:r>
          </a:p>
        </p:txBody>
      </p:sp>
      <p:sp>
        <p:nvSpPr>
          <p:cNvPr id="58412" name="TextBox 201"/>
          <p:cNvSpPr txBox="1">
            <a:spLocks noChangeArrowheads="1"/>
          </p:cNvSpPr>
          <p:nvPr/>
        </p:nvSpPr>
        <p:spPr bwMode="auto">
          <a:xfrm>
            <a:off x="2416175" y="4191000"/>
            <a:ext cx="361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3</a:t>
            </a:r>
          </a:p>
        </p:txBody>
      </p:sp>
      <p:sp>
        <p:nvSpPr>
          <p:cNvPr id="58413" name="TextBox 202"/>
          <p:cNvSpPr txBox="1">
            <a:spLocks noChangeArrowheads="1"/>
          </p:cNvSpPr>
          <p:nvPr/>
        </p:nvSpPr>
        <p:spPr bwMode="auto">
          <a:xfrm>
            <a:off x="3886200" y="2819400"/>
            <a:ext cx="425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3</a:t>
            </a:r>
            <a:r>
              <a:rPr lang="en-US" sz="1200" baseline="30000">
                <a:latin typeface="Calibri" pitchFamily="34" charset="0"/>
              </a:rPr>
              <a:t>T</a:t>
            </a:r>
          </a:p>
        </p:txBody>
      </p:sp>
      <p:cxnSp>
        <p:nvCxnSpPr>
          <p:cNvPr id="212" name="Straight Arrow Connector 211"/>
          <p:cNvCxnSpPr/>
          <p:nvPr/>
        </p:nvCxnSpPr>
        <p:spPr>
          <a:xfrm>
            <a:off x="1295400" y="11430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15" name="TextBox 212"/>
          <p:cNvSpPr txBox="1">
            <a:spLocks noChangeArrowheads="1"/>
          </p:cNvSpPr>
          <p:nvPr/>
        </p:nvSpPr>
        <p:spPr bwMode="auto">
          <a:xfrm>
            <a:off x="1524000" y="9144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b+1</a:t>
            </a:r>
          </a:p>
        </p:txBody>
      </p:sp>
      <p:cxnSp>
        <p:nvCxnSpPr>
          <p:cNvPr id="215" name="Straight Arrow Connector 214"/>
          <p:cNvCxnSpPr/>
          <p:nvPr/>
        </p:nvCxnSpPr>
        <p:spPr>
          <a:xfrm rot="5400000">
            <a:off x="229394" y="2056606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17" name="TextBox 215"/>
          <p:cNvSpPr txBox="1">
            <a:spLocks noChangeArrowheads="1"/>
          </p:cNvSpPr>
          <p:nvPr/>
        </p:nvSpPr>
        <p:spPr bwMode="auto">
          <a:xfrm rot="-5400000">
            <a:off x="368300" y="1905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b+1</a:t>
            </a:r>
          </a:p>
        </p:txBody>
      </p:sp>
      <p:cxnSp>
        <p:nvCxnSpPr>
          <p:cNvPr id="218" name="Straight Arrow Connector 217"/>
          <p:cNvCxnSpPr/>
          <p:nvPr/>
        </p:nvCxnSpPr>
        <p:spPr>
          <a:xfrm>
            <a:off x="1981200" y="13716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19" name="TextBox 223"/>
          <p:cNvSpPr txBox="1">
            <a:spLocks noChangeArrowheads="1"/>
          </p:cNvSpPr>
          <p:nvPr/>
        </p:nvSpPr>
        <p:spPr bwMode="auto">
          <a:xfrm>
            <a:off x="1873250" y="1143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d+1</a:t>
            </a:r>
          </a:p>
        </p:txBody>
      </p:sp>
      <p:cxnSp>
        <p:nvCxnSpPr>
          <p:cNvPr id="226" name="Straight Arrow Connector 225"/>
          <p:cNvCxnSpPr/>
          <p:nvPr/>
        </p:nvCxnSpPr>
        <p:spPr>
          <a:xfrm rot="5400000" flipH="1" flipV="1">
            <a:off x="875507" y="2401094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21" name="TextBox 226"/>
          <p:cNvSpPr txBox="1">
            <a:spLocks noChangeArrowheads="1"/>
          </p:cNvSpPr>
          <p:nvPr/>
        </p:nvSpPr>
        <p:spPr bwMode="auto">
          <a:xfrm rot="-5400000">
            <a:off x="673100" y="2286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d+1</a:t>
            </a:r>
          </a:p>
        </p:txBody>
      </p:sp>
      <p:cxnSp>
        <p:nvCxnSpPr>
          <p:cNvPr id="240" name="Straight Arrow Connector 239"/>
          <p:cNvCxnSpPr/>
          <p:nvPr/>
        </p:nvCxnSpPr>
        <p:spPr>
          <a:xfrm>
            <a:off x="2895600" y="196532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23" name="TextBox 240"/>
          <p:cNvSpPr txBox="1">
            <a:spLocks noChangeArrowheads="1"/>
          </p:cNvSpPr>
          <p:nvPr/>
        </p:nvSpPr>
        <p:spPr bwMode="auto">
          <a:xfrm>
            <a:off x="2895600" y="1706563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d+c</a:t>
            </a:r>
          </a:p>
        </p:txBody>
      </p:sp>
      <p:cxnSp>
        <p:nvCxnSpPr>
          <p:cNvPr id="243" name="Straight Arrow Connector 242"/>
          <p:cNvCxnSpPr/>
          <p:nvPr/>
        </p:nvCxnSpPr>
        <p:spPr>
          <a:xfrm rot="5400000">
            <a:off x="3238501" y="2476500"/>
            <a:ext cx="381000" cy="317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25" name="TextBox 243"/>
          <p:cNvSpPr txBox="1">
            <a:spLocks noChangeArrowheads="1"/>
          </p:cNvSpPr>
          <p:nvPr/>
        </p:nvSpPr>
        <p:spPr bwMode="auto">
          <a:xfrm>
            <a:off x="3429000" y="2286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d+c</a:t>
            </a:r>
          </a:p>
        </p:txBody>
      </p:sp>
      <p:cxnSp>
        <p:nvCxnSpPr>
          <p:cNvPr id="245" name="Straight Arrow Connector 244"/>
          <p:cNvCxnSpPr/>
          <p:nvPr/>
        </p:nvCxnSpPr>
        <p:spPr>
          <a:xfrm rot="5400000">
            <a:off x="1486694" y="33901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1981200" y="3733800"/>
            <a:ext cx="379413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28" name="TextBox 247"/>
          <p:cNvSpPr txBox="1">
            <a:spLocks noChangeArrowheads="1"/>
          </p:cNvSpPr>
          <p:nvPr/>
        </p:nvSpPr>
        <p:spPr bwMode="auto">
          <a:xfrm>
            <a:off x="1295400" y="32766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d+c</a:t>
            </a:r>
          </a:p>
        </p:txBody>
      </p:sp>
      <p:sp>
        <p:nvSpPr>
          <p:cNvPr id="58429" name="TextBox 248"/>
          <p:cNvSpPr txBox="1">
            <a:spLocks noChangeArrowheads="1"/>
          </p:cNvSpPr>
          <p:nvPr/>
        </p:nvSpPr>
        <p:spPr bwMode="auto">
          <a:xfrm>
            <a:off x="1981200" y="3686175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d+c</a:t>
            </a:r>
          </a:p>
        </p:txBody>
      </p:sp>
      <p:sp>
        <p:nvSpPr>
          <p:cNvPr id="58431" name="TextBox 228"/>
          <p:cNvSpPr txBox="1">
            <a:spLocks noChangeArrowheads="1"/>
          </p:cNvSpPr>
          <p:nvPr/>
        </p:nvSpPr>
        <p:spPr bwMode="auto">
          <a:xfrm>
            <a:off x="1227138" y="2667000"/>
            <a:ext cx="269875" cy="276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c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rot="10800000">
            <a:off x="1295400" y="2743200"/>
            <a:ext cx="152400" cy="1588"/>
          </a:xfrm>
          <a:prstGeom prst="straightConnector1">
            <a:avLst/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>
            <a:off x="2439194" y="1675606"/>
            <a:ext cx="152400" cy="1588"/>
          </a:xfrm>
          <a:prstGeom prst="straightConnector1">
            <a:avLst/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34" name="TextBox 227"/>
          <p:cNvSpPr txBox="1">
            <a:spLocks noChangeArrowheads="1"/>
          </p:cNvSpPr>
          <p:nvPr/>
        </p:nvSpPr>
        <p:spPr bwMode="auto">
          <a:xfrm>
            <a:off x="2514600" y="1524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c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85800" y="5181600"/>
            <a:ext cx="1956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= bandwidth</a:t>
            </a:r>
          </a:p>
          <a:p>
            <a:r>
              <a:rPr lang="en-US" dirty="0" smtClean="0"/>
              <a:t>c = #columns</a:t>
            </a:r>
          </a:p>
          <a:p>
            <a:r>
              <a:rPr lang="en-US" dirty="0" smtClean="0"/>
              <a:t>d = #diagonals</a:t>
            </a:r>
          </a:p>
          <a:p>
            <a:r>
              <a:rPr lang="en-US" dirty="0" smtClean="0"/>
              <a:t>Constraint: </a:t>
            </a:r>
            <a:r>
              <a:rPr lang="en-US" dirty="0" err="1" smtClean="0"/>
              <a:t>c+d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 b</a:t>
            </a:r>
            <a:endParaRPr lang="en-US" dirty="0"/>
          </a:p>
        </p:txBody>
      </p:sp>
      <p:sp>
        <p:nvSpPr>
          <p:cNvPr id="86" name="TextBox 105"/>
          <p:cNvSpPr txBox="1">
            <a:spLocks noChangeArrowheads="1"/>
          </p:cNvSpPr>
          <p:nvPr/>
        </p:nvSpPr>
        <p:spPr bwMode="auto">
          <a:xfrm>
            <a:off x="668337" y="171450"/>
            <a:ext cx="786606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alibri" pitchFamily="34" charset="0"/>
              </a:rPr>
              <a:t>Successive Band Reduction (</a:t>
            </a:r>
            <a:r>
              <a:rPr lang="en-US" sz="3200" dirty="0" err="1">
                <a:latin typeface="Calibri" pitchFamily="34" charset="0"/>
              </a:rPr>
              <a:t>Bischof</a:t>
            </a:r>
            <a:r>
              <a:rPr lang="en-US" sz="3200" dirty="0">
                <a:latin typeface="Calibri" pitchFamily="34" charset="0"/>
              </a:rPr>
              <a:t>/Lang/Sun</a:t>
            </a:r>
            <a:r>
              <a:rPr lang="en-US" sz="3200" dirty="0" smtClean="0">
                <a:latin typeface="Calibri" pitchFamily="34" charset="0"/>
              </a:rPr>
              <a:t>)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907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95400" y="16002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2209800" y="1600200"/>
            <a:ext cx="365760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410200" y="57150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4953000" y="61722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V="1">
            <a:off x="1295400" y="2514600"/>
            <a:ext cx="365760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1295400" y="25146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95400" y="2514600"/>
            <a:ext cx="914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838200" y="20574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1295400" y="2286000"/>
            <a:ext cx="1524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1333500" y="2552700"/>
            <a:ext cx="22860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447800" y="26670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1981200" y="1600200"/>
            <a:ext cx="1524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133600" y="1752600"/>
            <a:ext cx="228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1447800" y="26670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981200" y="32004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362200" y="35814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1981200" y="32004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2362200" y="35814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895600" y="41148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276600" y="44958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3276600" y="44958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2895600" y="41148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810000" y="50292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3810000" y="50292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191000" y="5410200"/>
            <a:ext cx="16764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>
            <a:off x="4267200" y="5334000"/>
            <a:ext cx="16764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638800" y="5029200"/>
            <a:ext cx="228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724400" y="6172200"/>
            <a:ext cx="228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>
            <a:off x="5753100" y="5143500"/>
            <a:ext cx="228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>
            <a:off x="4610100" y="6057900"/>
            <a:ext cx="228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295400" y="2286000"/>
            <a:ext cx="16002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1181100" y="2400300"/>
            <a:ext cx="16002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2895600" y="2286000"/>
            <a:ext cx="381000" cy="381000"/>
            <a:chOff x="3733800" y="1981200"/>
            <a:chExt cx="381000" cy="381000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3733800" y="19812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 flipH="1" flipV="1">
              <a:off x="4000500" y="2247900"/>
              <a:ext cx="228600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3962400" y="1981200"/>
              <a:ext cx="152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40"/>
          <p:cNvGrpSpPr>
            <a:grpSpLocks/>
          </p:cNvGrpSpPr>
          <p:nvPr/>
        </p:nvGrpSpPr>
        <p:grpSpPr bwMode="auto">
          <a:xfrm rot="10800000">
            <a:off x="1981200" y="3200400"/>
            <a:ext cx="381000" cy="381000"/>
            <a:chOff x="3733800" y="1981200"/>
            <a:chExt cx="381000" cy="381000"/>
          </a:xfrm>
        </p:grpSpPr>
        <p:cxnSp>
          <p:nvCxnSpPr>
            <p:cNvPr id="142" name="Straight Connector 141"/>
            <p:cNvCxnSpPr/>
            <p:nvPr/>
          </p:nvCxnSpPr>
          <p:spPr>
            <a:xfrm>
              <a:off x="3740150" y="19812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 flipH="1" flipV="1">
              <a:off x="4006850" y="2247900"/>
              <a:ext cx="228600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3968750" y="1981200"/>
              <a:ext cx="152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54"/>
          <p:cNvGrpSpPr>
            <a:grpSpLocks/>
          </p:cNvGrpSpPr>
          <p:nvPr/>
        </p:nvGrpSpPr>
        <p:grpSpPr bwMode="auto">
          <a:xfrm>
            <a:off x="3810000" y="3200400"/>
            <a:ext cx="381000" cy="381000"/>
            <a:chOff x="3733800" y="1981200"/>
            <a:chExt cx="381000" cy="381000"/>
          </a:xfrm>
        </p:grpSpPr>
        <p:cxnSp>
          <p:nvCxnSpPr>
            <p:cNvPr id="156" name="Straight Connector 155"/>
            <p:cNvCxnSpPr/>
            <p:nvPr/>
          </p:nvCxnSpPr>
          <p:spPr>
            <a:xfrm>
              <a:off x="3733800" y="19812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5400000" flipH="1" flipV="1">
              <a:off x="4000500" y="2247900"/>
              <a:ext cx="228600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16200000" flipH="1">
              <a:off x="3962400" y="1981200"/>
              <a:ext cx="152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58"/>
          <p:cNvGrpSpPr>
            <a:grpSpLocks/>
          </p:cNvGrpSpPr>
          <p:nvPr/>
        </p:nvGrpSpPr>
        <p:grpSpPr bwMode="auto">
          <a:xfrm rot="10800000">
            <a:off x="2895600" y="4114800"/>
            <a:ext cx="381000" cy="381000"/>
            <a:chOff x="3733800" y="1981200"/>
            <a:chExt cx="381000" cy="381000"/>
          </a:xfrm>
        </p:grpSpPr>
        <p:cxnSp>
          <p:nvCxnSpPr>
            <p:cNvPr id="160" name="Straight Connector 159"/>
            <p:cNvCxnSpPr/>
            <p:nvPr/>
          </p:nvCxnSpPr>
          <p:spPr>
            <a:xfrm>
              <a:off x="3740150" y="19812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5400000" flipH="1" flipV="1">
              <a:off x="4006850" y="2247900"/>
              <a:ext cx="228600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16200000" flipH="1">
              <a:off x="3968750" y="1981200"/>
              <a:ext cx="152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62"/>
          <p:cNvGrpSpPr>
            <a:grpSpLocks/>
          </p:cNvGrpSpPr>
          <p:nvPr/>
        </p:nvGrpSpPr>
        <p:grpSpPr bwMode="auto">
          <a:xfrm rot="10800000">
            <a:off x="3810000" y="5029200"/>
            <a:ext cx="381000" cy="381000"/>
            <a:chOff x="3733800" y="1981200"/>
            <a:chExt cx="381000" cy="381000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3740150" y="19812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 flipH="1" flipV="1">
              <a:off x="4006850" y="2247900"/>
              <a:ext cx="228600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16200000" flipH="1">
              <a:off x="3968750" y="1981200"/>
              <a:ext cx="152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66"/>
          <p:cNvGrpSpPr>
            <a:grpSpLocks/>
          </p:cNvGrpSpPr>
          <p:nvPr/>
        </p:nvGrpSpPr>
        <p:grpSpPr bwMode="auto">
          <a:xfrm>
            <a:off x="4724400" y="4114800"/>
            <a:ext cx="381000" cy="381000"/>
            <a:chOff x="3733800" y="1981200"/>
            <a:chExt cx="381000" cy="381000"/>
          </a:xfrm>
        </p:grpSpPr>
        <p:cxnSp>
          <p:nvCxnSpPr>
            <p:cNvPr id="168" name="Straight Connector 167"/>
            <p:cNvCxnSpPr/>
            <p:nvPr/>
          </p:nvCxnSpPr>
          <p:spPr>
            <a:xfrm>
              <a:off x="3733800" y="19812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 flipH="1" flipV="1">
              <a:off x="4000500" y="2247900"/>
              <a:ext cx="228600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16200000" flipH="1">
              <a:off x="3962400" y="1981200"/>
              <a:ext cx="152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432" name="TextBox 181"/>
          <p:cNvSpPr txBox="1">
            <a:spLocks noChangeArrowheads="1"/>
          </p:cNvSpPr>
          <p:nvPr/>
        </p:nvSpPr>
        <p:spPr bwMode="auto">
          <a:xfrm>
            <a:off x="2133600" y="1536700"/>
            <a:ext cx="76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1</a:t>
            </a:r>
          </a:p>
        </p:txBody>
      </p:sp>
      <p:sp>
        <p:nvSpPr>
          <p:cNvPr id="59433" name="TextBox 183"/>
          <p:cNvSpPr txBox="1">
            <a:spLocks noChangeArrowheads="1"/>
          </p:cNvSpPr>
          <p:nvPr/>
        </p:nvSpPr>
        <p:spPr bwMode="auto">
          <a:xfrm>
            <a:off x="1295400" y="2362200"/>
            <a:ext cx="762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1</a:t>
            </a:r>
          </a:p>
        </p:txBody>
      </p:sp>
      <p:sp>
        <p:nvSpPr>
          <p:cNvPr id="59434" name="TextBox 184"/>
          <p:cNvSpPr txBox="1">
            <a:spLocks noChangeArrowheads="1"/>
          </p:cNvSpPr>
          <p:nvPr/>
        </p:nvSpPr>
        <p:spPr bwMode="auto">
          <a:xfrm rot="10800000" flipV="1">
            <a:off x="1981200" y="3268663"/>
            <a:ext cx="152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2</a:t>
            </a:r>
          </a:p>
        </p:txBody>
      </p:sp>
      <p:sp>
        <p:nvSpPr>
          <p:cNvPr id="59435" name="TextBox 185"/>
          <p:cNvSpPr txBox="1">
            <a:spLocks noChangeArrowheads="1"/>
          </p:cNvSpPr>
          <p:nvPr/>
        </p:nvSpPr>
        <p:spPr bwMode="auto">
          <a:xfrm rot="10800000" flipV="1">
            <a:off x="3048000" y="2278063"/>
            <a:ext cx="152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2</a:t>
            </a:r>
          </a:p>
        </p:txBody>
      </p:sp>
      <p:sp>
        <p:nvSpPr>
          <p:cNvPr id="59436" name="TextBox 186"/>
          <p:cNvSpPr txBox="1">
            <a:spLocks noChangeArrowheads="1"/>
          </p:cNvSpPr>
          <p:nvPr/>
        </p:nvSpPr>
        <p:spPr bwMode="auto">
          <a:xfrm rot="10800000" flipV="1">
            <a:off x="3962400" y="3192463"/>
            <a:ext cx="152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3</a:t>
            </a:r>
          </a:p>
        </p:txBody>
      </p:sp>
      <p:sp>
        <p:nvSpPr>
          <p:cNvPr id="59437" name="TextBox 188"/>
          <p:cNvSpPr txBox="1">
            <a:spLocks noChangeArrowheads="1"/>
          </p:cNvSpPr>
          <p:nvPr/>
        </p:nvSpPr>
        <p:spPr bwMode="auto">
          <a:xfrm rot="10800000" flipV="1">
            <a:off x="2971800" y="4259263"/>
            <a:ext cx="152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3</a:t>
            </a:r>
          </a:p>
        </p:txBody>
      </p:sp>
      <p:sp>
        <p:nvSpPr>
          <p:cNvPr id="59438" name="TextBox 189"/>
          <p:cNvSpPr txBox="1">
            <a:spLocks noChangeArrowheads="1"/>
          </p:cNvSpPr>
          <p:nvPr/>
        </p:nvSpPr>
        <p:spPr bwMode="auto">
          <a:xfrm rot="10800000" flipV="1">
            <a:off x="3810000" y="5097463"/>
            <a:ext cx="152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4</a:t>
            </a:r>
          </a:p>
        </p:txBody>
      </p:sp>
      <p:sp>
        <p:nvSpPr>
          <p:cNvPr id="59439" name="TextBox 190"/>
          <p:cNvSpPr txBox="1">
            <a:spLocks noChangeArrowheads="1"/>
          </p:cNvSpPr>
          <p:nvPr/>
        </p:nvSpPr>
        <p:spPr bwMode="auto">
          <a:xfrm rot="10800000" flipV="1">
            <a:off x="4876800" y="4106863"/>
            <a:ext cx="152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4</a:t>
            </a:r>
          </a:p>
        </p:txBody>
      </p:sp>
      <p:sp>
        <p:nvSpPr>
          <p:cNvPr id="59440" name="TextBox 191"/>
          <p:cNvSpPr txBox="1">
            <a:spLocks noChangeArrowheads="1"/>
          </p:cNvSpPr>
          <p:nvPr/>
        </p:nvSpPr>
        <p:spPr bwMode="auto">
          <a:xfrm rot="10800000" flipV="1">
            <a:off x="4648200" y="6024563"/>
            <a:ext cx="152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5</a:t>
            </a:r>
          </a:p>
        </p:txBody>
      </p:sp>
      <p:sp>
        <p:nvSpPr>
          <p:cNvPr id="59441" name="TextBox 192"/>
          <p:cNvSpPr txBox="1">
            <a:spLocks noChangeArrowheads="1"/>
          </p:cNvSpPr>
          <p:nvPr/>
        </p:nvSpPr>
        <p:spPr bwMode="auto">
          <a:xfrm rot="10800000" flipV="1">
            <a:off x="5715000" y="4945063"/>
            <a:ext cx="152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5</a:t>
            </a:r>
          </a:p>
        </p:txBody>
      </p:sp>
      <p:sp>
        <p:nvSpPr>
          <p:cNvPr id="59442" name="TextBox 197"/>
          <p:cNvSpPr txBox="1">
            <a:spLocks noChangeArrowheads="1"/>
          </p:cNvSpPr>
          <p:nvPr/>
        </p:nvSpPr>
        <p:spPr bwMode="auto">
          <a:xfrm>
            <a:off x="1031875" y="2362200"/>
            <a:ext cx="361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1</a:t>
            </a:r>
          </a:p>
        </p:txBody>
      </p:sp>
      <p:sp>
        <p:nvSpPr>
          <p:cNvPr id="59443" name="TextBox 198"/>
          <p:cNvSpPr txBox="1">
            <a:spLocks noChangeArrowheads="1"/>
          </p:cNvSpPr>
          <p:nvPr/>
        </p:nvSpPr>
        <p:spPr bwMode="auto">
          <a:xfrm>
            <a:off x="2057400" y="1371600"/>
            <a:ext cx="425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1</a:t>
            </a:r>
            <a:r>
              <a:rPr lang="en-US" sz="1200" baseline="30000">
                <a:latin typeface="Calibri" pitchFamily="34" charset="0"/>
              </a:rPr>
              <a:t>T</a:t>
            </a:r>
          </a:p>
        </p:txBody>
      </p:sp>
      <p:sp>
        <p:nvSpPr>
          <p:cNvPr id="59444" name="TextBox 199"/>
          <p:cNvSpPr txBox="1">
            <a:spLocks noChangeArrowheads="1"/>
          </p:cNvSpPr>
          <p:nvPr/>
        </p:nvSpPr>
        <p:spPr bwMode="auto">
          <a:xfrm>
            <a:off x="1654175" y="3276600"/>
            <a:ext cx="403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2</a:t>
            </a:r>
          </a:p>
        </p:txBody>
      </p:sp>
      <p:sp>
        <p:nvSpPr>
          <p:cNvPr id="59445" name="TextBox 200"/>
          <p:cNvSpPr txBox="1">
            <a:spLocks noChangeArrowheads="1"/>
          </p:cNvSpPr>
          <p:nvPr/>
        </p:nvSpPr>
        <p:spPr bwMode="auto">
          <a:xfrm>
            <a:off x="2971800" y="2009775"/>
            <a:ext cx="425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2</a:t>
            </a:r>
            <a:r>
              <a:rPr lang="en-US" sz="1200" baseline="30000">
                <a:latin typeface="Calibri" pitchFamily="34" charset="0"/>
              </a:rPr>
              <a:t>T</a:t>
            </a:r>
          </a:p>
        </p:txBody>
      </p:sp>
      <p:sp>
        <p:nvSpPr>
          <p:cNvPr id="59446" name="TextBox 201"/>
          <p:cNvSpPr txBox="1">
            <a:spLocks noChangeArrowheads="1"/>
          </p:cNvSpPr>
          <p:nvPr/>
        </p:nvSpPr>
        <p:spPr bwMode="auto">
          <a:xfrm>
            <a:off x="2416175" y="4191000"/>
            <a:ext cx="361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3</a:t>
            </a:r>
          </a:p>
        </p:txBody>
      </p:sp>
      <p:sp>
        <p:nvSpPr>
          <p:cNvPr id="59447" name="TextBox 202"/>
          <p:cNvSpPr txBox="1">
            <a:spLocks noChangeArrowheads="1"/>
          </p:cNvSpPr>
          <p:nvPr/>
        </p:nvSpPr>
        <p:spPr bwMode="auto">
          <a:xfrm>
            <a:off x="3886200" y="2819400"/>
            <a:ext cx="425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3</a:t>
            </a:r>
            <a:r>
              <a:rPr lang="en-US" sz="1200" baseline="30000">
                <a:latin typeface="Calibri" pitchFamily="34" charset="0"/>
              </a:rPr>
              <a:t>T</a:t>
            </a:r>
          </a:p>
        </p:txBody>
      </p:sp>
      <p:sp>
        <p:nvSpPr>
          <p:cNvPr id="59448" name="TextBox 204"/>
          <p:cNvSpPr txBox="1">
            <a:spLocks noChangeArrowheads="1"/>
          </p:cNvSpPr>
          <p:nvPr/>
        </p:nvSpPr>
        <p:spPr bwMode="auto">
          <a:xfrm>
            <a:off x="3352800" y="5105400"/>
            <a:ext cx="361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4</a:t>
            </a:r>
            <a:endParaRPr lang="en-US" sz="1100" baseline="-25000">
              <a:latin typeface="Calibri" pitchFamily="34" charset="0"/>
            </a:endParaRPr>
          </a:p>
        </p:txBody>
      </p:sp>
      <p:sp>
        <p:nvSpPr>
          <p:cNvPr id="59449" name="TextBox 205"/>
          <p:cNvSpPr txBox="1">
            <a:spLocks noChangeArrowheads="1"/>
          </p:cNvSpPr>
          <p:nvPr/>
        </p:nvSpPr>
        <p:spPr bwMode="auto">
          <a:xfrm>
            <a:off x="4800600" y="3733800"/>
            <a:ext cx="425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4</a:t>
            </a:r>
            <a:r>
              <a:rPr lang="en-US" sz="1200" baseline="30000">
                <a:latin typeface="Calibri" pitchFamily="34" charset="0"/>
              </a:rPr>
              <a:t>T</a:t>
            </a:r>
          </a:p>
        </p:txBody>
      </p:sp>
      <p:cxnSp>
        <p:nvCxnSpPr>
          <p:cNvPr id="208" name="Straight Connector 207"/>
          <p:cNvCxnSpPr/>
          <p:nvPr/>
        </p:nvCxnSpPr>
        <p:spPr>
          <a:xfrm>
            <a:off x="4724400" y="5943600"/>
            <a:ext cx="1143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rot="5400000">
            <a:off x="5067300" y="5600700"/>
            <a:ext cx="1143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1295400" y="11430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53" name="TextBox 212"/>
          <p:cNvSpPr txBox="1">
            <a:spLocks noChangeArrowheads="1"/>
          </p:cNvSpPr>
          <p:nvPr/>
        </p:nvSpPr>
        <p:spPr bwMode="auto">
          <a:xfrm>
            <a:off x="1524000" y="9144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b+1</a:t>
            </a:r>
          </a:p>
        </p:txBody>
      </p:sp>
      <p:cxnSp>
        <p:nvCxnSpPr>
          <p:cNvPr id="215" name="Straight Arrow Connector 214"/>
          <p:cNvCxnSpPr/>
          <p:nvPr/>
        </p:nvCxnSpPr>
        <p:spPr>
          <a:xfrm rot="5400000">
            <a:off x="229394" y="2056606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55" name="TextBox 215"/>
          <p:cNvSpPr txBox="1">
            <a:spLocks noChangeArrowheads="1"/>
          </p:cNvSpPr>
          <p:nvPr/>
        </p:nvSpPr>
        <p:spPr bwMode="auto">
          <a:xfrm rot="-5400000">
            <a:off x="368300" y="1905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b+1</a:t>
            </a:r>
          </a:p>
        </p:txBody>
      </p:sp>
      <p:cxnSp>
        <p:nvCxnSpPr>
          <p:cNvPr id="218" name="Straight Arrow Connector 217"/>
          <p:cNvCxnSpPr/>
          <p:nvPr/>
        </p:nvCxnSpPr>
        <p:spPr>
          <a:xfrm>
            <a:off x="1981200" y="13716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57" name="TextBox 223"/>
          <p:cNvSpPr txBox="1">
            <a:spLocks noChangeArrowheads="1"/>
          </p:cNvSpPr>
          <p:nvPr/>
        </p:nvSpPr>
        <p:spPr bwMode="auto">
          <a:xfrm>
            <a:off x="1873250" y="1143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d+1</a:t>
            </a:r>
          </a:p>
        </p:txBody>
      </p:sp>
      <p:cxnSp>
        <p:nvCxnSpPr>
          <p:cNvPr id="226" name="Straight Arrow Connector 225"/>
          <p:cNvCxnSpPr/>
          <p:nvPr/>
        </p:nvCxnSpPr>
        <p:spPr>
          <a:xfrm rot="5400000" flipH="1" flipV="1">
            <a:off x="875507" y="2401094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59" name="TextBox 226"/>
          <p:cNvSpPr txBox="1">
            <a:spLocks noChangeArrowheads="1"/>
          </p:cNvSpPr>
          <p:nvPr/>
        </p:nvSpPr>
        <p:spPr bwMode="auto">
          <a:xfrm rot="-5400000">
            <a:off x="673100" y="2286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d+1</a:t>
            </a:r>
          </a:p>
        </p:txBody>
      </p:sp>
      <p:sp>
        <p:nvSpPr>
          <p:cNvPr id="59460" name="TextBox 227"/>
          <p:cNvSpPr txBox="1">
            <a:spLocks noChangeArrowheads="1"/>
          </p:cNvSpPr>
          <p:nvPr/>
        </p:nvSpPr>
        <p:spPr bwMode="auto">
          <a:xfrm>
            <a:off x="2514600" y="1524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c</a:t>
            </a:r>
          </a:p>
        </p:txBody>
      </p:sp>
      <p:sp>
        <p:nvSpPr>
          <p:cNvPr id="59461" name="TextBox 228"/>
          <p:cNvSpPr txBox="1">
            <a:spLocks noChangeArrowheads="1"/>
          </p:cNvSpPr>
          <p:nvPr/>
        </p:nvSpPr>
        <p:spPr bwMode="auto">
          <a:xfrm>
            <a:off x="1227138" y="2667000"/>
            <a:ext cx="269875" cy="276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c</a:t>
            </a:r>
          </a:p>
        </p:txBody>
      </p:sp>
      <p:cxnSp>
        <p:nvCxnSpPr>
          <p:cNvPr id="231" name="Straight Arrow Connector 230"/>
          <p:cNvCxnSpPr/>
          <p:nvPr/>
        </p:nvCxnSpPr>
        <p:spPr>
          <a:xfrm rot="5400000">
            <a:off x="2439194" y="1675606"/>
            <a:ext cx="152400" cy="1588"/>
          </a:xfrm>
          <a:prstGeom prst="straightConnector1">
            <a:avLst/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rot="10800000">
            <a:off x="1295400" y="2743200"/>
            <a:ext cx="152400" cy="1588"/>
          </a:xfrm>
          <a:prstGeom prst="straightConnector1">
            <a:avLst/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2895600" y="196532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65" name="TextBox 240"/>
          <p:cNvSpPr txBox="1">
            <a:spLocks noChangeArrowheads="1"/>
          </p:cNvSpPr>
          <p:nvPr/>
        </p:nvSpPr>
        <p:spPr bwMode="auto">
          <a:xfrm>
            <a:off x="2895600" y="1706563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d+c</a:t>
            </a:r>
          </a:p>
        </p:txBody>
      </p:sp>
      <p:cxnSp>
        <p:nvCxnSpPr>
          <p:cNvPr id="243" name="Straight Arrow Connector 242"/>
          <p:cNvCxnSpPr/>
          <p:nvPr/>
        </p:nvCxnSpPr>
        <p:spPr>
          <a:xfrm rot="5400000">
            <a:off x="3238501" y="2476500"/>
            <a:ext cx="381000" cy="317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67" name="TextBox 243"/>
          <p:cNvSpPr txBox="1">
            <a:spLocks noChangeArrowheads="1"/>
          </p:cNvSpPr>
          <p:nvPr/>
        </p:nvSpPr>
        <p:spPr bwMode="auto">
          <a:xfrm>
            <a:off x="3429000" y="2286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d+c</a:t>
            </a:r>
          </a:p>
        </p:txBody>
      </p:sp>
      <p:cxnSp>
        <p:nvCxnSpPr>
          <p:cNvPr id="245" name="Straight Arrow Connector 244"/>
          <p:cNvCxnSpPr/>
          <p:nvPr/>
        </p:nvCxnSpPr>
        <p:spPr>
          <a:xfrm rot="5400000">
            <a:off x="1486694" y="33901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1981200" y="3733800"/>
            <a:ext cx="379413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70" name="TextBox 247"/>
          <p:cNvSpPr txBox="1">
            <a:spLocks noChangeArrowheads="1"/>
          </p:cNvSpPr>
          <p:nvPr/>
        </p:nvSpPr>
        <p:spPr bwMode="auto">
          <a:xfrm>
            <a:off x="1295400" y="32766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d+c</a:t>
            </a:r>
          </a:p>
        </p:txBody>
      </p:sp>
      <p:sp>
        <p:nvSpPr>
          <p:cNvPr id="59471" name="TextBox 248"/>
          <p:cNvSpPr txBox="1">
            <a:spLocks noChangeArrowheads="1"/>
          </p:cNvSpPr>
          <p:nvPr/>
        </p:nvSpPr>
        <p:spPr bwMode="auto">
          <a:xfrm>
            <a:off x="1981200" y="3686175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d+c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85800" y="5181600"/>
            <a:ext cx="1956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= bandwidth</a:t>
            </a:r>
          </a:p>
          <a:p>
            <a:r>
              <a:rPr lang="en-US" dirty="0" smtClean="0"/>
              <a:t>c = #columns</a:t>
            </a:r>
          </a:p>
          <a:p>
            <a:r>
              <a:rPr lang="en-US" dirty="0" smtClean="0"/>
              <a:t>d = #diagonals</a:t>
            </a:r>
          </a:p>
          <a:p>
            <a:r>
              <a:rPr lang="en-US" dirty="0" smtClean="0"/>
              <a:t>Constraint: </a:t>
            </a:r>
            <a:r>
              <a:rPr lang="en-US" dirty="0" err="1" smtClean="0"/>
              <a:t>c+d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 b</a:t>
            </a:r>
            <a:endParaRPr lang="en-US" dirty="0"/>
          </a:p>
        </p:txBody>
      </p:sp>
      <p:sp>
        <p:nvSpPr>
          <p:cNvPr id="104" name="TextBox 105"/>
          <p:cNvSpPr txBox="1">
            <a:spLocks noChangeArrowheads="1"/>
          </p:cNvSpPr>
          <p:nvPr/>
        </p:nvSpPr>
        <p:spPr bwMode="auto">
          <a:xfrm>
            <a:off x="668337" y="171450"/>
            <a:ext cx="786606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alibri" pitchFamily="34" charset="0"/>
              </a:rPr>
              <a:t>Successive Band Reduction (</a:t>
            </a:r>
            <a:r>
              <a:rPr lang="en-US" sz="3200" dirty="0" err="1">
                <a:latin typeface="Calibri" pitchFamily="34" charset="0"/>
              </a:rPr>
              <a:t>Bischof</a:t>
            </a:r>
            <a:r>
              <a:rPr lang="en-US" sz="3200" dirty="0">
                <a:latin typeface="Calibri" pitchFamily="34" charset="0"/>
              </a:rPr>
              <a:t>/Lang/Sun</a:t>
            </a:r>
            <a:r>
              <a:rPr lang="en-US" sz="3200" dirty="0" smtClean="0">
                <a:latin typeface="Calibri" pitchFamily="34" charset="0"/>
              </a:rPr>
              <a:t>)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213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95400" y="16002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2209800" y="1600200"/>
            <a:ext cx="365760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410200" y="57150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4953000" y="61722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V="1">
            <a:off x="1295400" y="2514600"/>
            <a:ext cx="365760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1295400" y="25146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95400" y="2514600"/>
            <a:ext cx="914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838200" y="20574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1295400" y="2286000"/>
            <a:ext cx="1524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1333500" y="2552700"/>
            <a:ext cx="22860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447800" y="26670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1981200" y="1600200"/>
            <a:ext cx="1524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133600" y="1752600"/>
            <a:ext cx="228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1447800" y="26670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981200" y="32004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362200" y="35814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1981200" y="32004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2362200" y="35814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895600" y="41148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276600" y="44958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3276600" y="44958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2895600" y="41148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810000" y="50292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3810000" y="5029200"/>
            <a:ext cx="18288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191000" y="5410200"/>
            <a:ext cx="16764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>
            <a:off x="4267200" y="5334000"/>
            <a:ext cx="16764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638800" y="5029200"/>
            <a:ext cx="228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724400" y="6172200"/>
            <a:ext cx="228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>
            <a:off x="5753100" y="5143500"/>
            <a:ext cx="228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>
            <a:off x="4610100" y="6057900"/>
            <a:ext cx="228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295400" y="2286000"/>
            <a:ext cx="16002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1181100" y="2400300"/>
            <a:ext cx="16002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2895600" y="2286000"/>
            <a:ext cx="381000" cy="381000"/>
            <a:chOff x="3733800" y="1981200"/>
            <a:chExt cx="381000" cy="381000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3733800" y="19812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 flipH="1" flipV="1">
              <a:off x="4000500" y="2247900"/>
              <a:ext cx="228600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3962400" y="1981200"/>
              <a:ext cx="152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40"/>
          <p:cNvGrpSpPr>
            <a:grpSpLocks/>
          </p:cNvGrpSpPr>
          <p:nvPr/>
        </p:nvGrpSpPr>
        <p:grpSpPr bwMode="auto">
          <a:xfrm rot="10800000">
            <a:off x="1981200" y="3200400"/>
            <a:ext cx="381000" cy="381000"/>
            <a:chOff x="3733800" y="1981200"/>
            <a:chExt cx="381000" cy="381000"/>
          </a:xfrm>
        </p:grpSpPr>
        <p:cxnSp>
          <p:nvCxnSpPr>
            <p:cNvPr id="142" name="Straight Connector 141"/>
            <p:cNvCxnSpPr/>
            <p:nvPr/>
          </p:nvCxnSpPr>
          <p:spPr>
            <a:xfrm>
              <a:off x="3740150" y="19812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 flipH="1" flipV="1">
              <a:off x="4006850" y="2247900"/>
              <a:ext cx="228600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3968750" y="1981200"/>
              <a:ext cx="152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54"/>
          <p:cNvGrpSpPr>
            <a:grpSpLocks/>
          </p:cNvGrpSpPr>
          <p:nvPr/>
        </p:nvGrpSpPr>
        <p:grpSpPr bwMode="auto">
          <a:xfrm>
            <a:off x="3810000" y="3200400"/>
            <a:ext cx="381000" cy="381000"/>
            <a:chOff x="3733800" y="1981200"/>
            <a:chExt cx="381000" cy="381000"/>
          </a:xfrm>
        </p:grpSpPr>
        <p:cxnSp>
          <p:nvCxnSpPr>
            <p:cNvPr id="156" name="Straight Connector 155"/>
            <p:cNvCxnSpPr/>
            <p:nvPr/>
          </p:nvCxnSpPr>
          <p:spPr>
            <a:xfrm>
              <a:off x="3733800" y="19812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5400000" flipH="1" flipV="1">
              <a:off x="4000500" y="2247900"/>
              <a:ext cx="228600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16200000" flipH="1">
              <a:off x="3962400" y="1981200"/>
              <a:ext cx="152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58"/>
          <p:cNvGrpSpPr>
            <a:grpSpLocks/>
          </p:cNvGrpSpPr>
          <p:nvPr/>
        </p:nvGrpSpPr>
        <p:grpSpPr bwMode="auto">
          <a:xfrm rot="10800000">
            <a:off x="2895600" y="4114800"/>
            <a:ext cx="381000" cy="381000"/>
            <a:chOff x="3733800" y="1981200"/>
            <a:chExt cx="381000" cy="381000"/>
          </a:xfrm>
        </p:grpSpPr>
        <p:cxnSp>
          <p:nvCxnSpPr>
            <p:cNvPr id="160" name="Straight Connector 159"/>
            <p:cNvCxnSpPr/>
            <p:nvPr/>
          </p:nvCxnSpPr>
          <p:spPr>
            <a:xfrm>
              <a:off x="3740150" y="19812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5400000" flipH="1" flipV="1">
              <a:off x="4006850" y="2247900"/>
              <a:ext cx="228600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16200000" flipH="1">
              <a:off x="3968750" y="1981200"/>
              <a:ext cx="152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62"/>
          <p:cNvGrpSpPr>
            <a:grpSpLocks/>
          </p:cNvGrpSpPr>
          <p:nvPr/>
        </p:nvGrpSpPr>
        <p:grpSpPr bwMode="auto">
          <a:xfrm rot="10800000">
            <a:off x="3810000" y="5029200"/>
            <a:ext cx="381000" cy="381000"/>
            <a:chOff x="3733800" y="1981200"/>
            <a:chExt cx="381000" cy="381000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3740150" y="19812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 flipH="1" flipV="1">
              <a:off x="4006850" y="2247900"/>
              <a:ext cx="228600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16200000" flipH="1">
              <a:off x="3968750" y="1981200"/>
              <a:ext cx="152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66"/>
          <p:cNvGrpSpPr>
            <a:grpSpLocks/>
          </p:cNvGrpSpPr>
          <p:nvPr/>
        </p:nvGrpSpPr>
        <p:grpSpPr bwMode="auto">
          <a:xfrm>
            <a:off x="4724400" y="4114800"/>
            <a:ext cx="381000" cy="381000"/>
            <a:chOff x="3733800" y="1981200"/>
            <a:chExt cx="381000" cy="381000"/>
          </a:xfrm>
        </p:grpSpPr>
        <p:cxnSp>
          <p:nvCxnSpPr>
            <p:cNvPr id="168" name="Straight Connector 167"/>
            <p:cNvCxnSpPr/>
            <p:nvPr/>
          </p:nvCxnSpPr>
          <p:spPr>
            <a:xfrm>
              <a:off x="3733800" y="19812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 flipH="1" flipV="1">
              <a:off x="4000500" y="2247900"/>
              <a:ext cx="228600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16200000" flipH="1">
              <a:off x="3962400" y="1981200"/>
              <a:ext cx="152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456" name="TextBox 181"/>
          <p:cNvSpPr txBox="1">
            <a:spLocks noChangeArrowheads="1"/>
          </p:cNvSpPr>
          <p:nvPr/>
        </p:nvSpPr>
        <p:spPr bwMode="auto">
          <a:xfrm>
            <a:off x="2133600" y="1536700"/>
            <a:ext cx="76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1</a:t>
            </a:r>
          </a:p>
        </p:txBody>
      </p:sp>
      <p:sp>
        <p:nvSpPr>
          <p:cNvPr id="60457" name="TextBox 183"/>
          <p:cNvSpPr txBox="1">
            <a:spLocks noChangeArrowheads="1"/>
          </p:cNvSpPr>
          <p:nvPr/>
        </p:nvSpPr>
        <p:spPr bwMode="auto">
          <a:xfrm>
            <a:off x="1295400" y="2362200"/>
            <a:ext cx="762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1</a:t>
            </a:r>
          </a:p>
        </p:txBody>
      </p:sp>
      <p:sp>
        <p:nvSpPr>
          <p:cNvPr id="60458" name="TextBox 184"/>
          <p:cNvSpPr txBox="1">
            <a:spLocks noChangeArrowheads="1"/>
          </p:cNvSpPr>
          <p:nvPr/>
        </p:nvSpPr>
        <p:spPr bwMode="auto">
          <a:xfrm rot="10800000" flipV="1">
            <a:off x="1981200" y="3268663"/>
            <a:ext cx="152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2</a:t>
            </a:r>
          </a:p>
        </p:txBody>
      </p:sp>
      <p:sp>
        <p:nvSpPr>
          <p:cNvPr id="60459" name="TextBox 185"/>
          <p:cNvSpPr txBox="1">
            <a:spLocks noChangeArrowheads="1"/>
          </p:cNvSpPr>
          <p:nvPr/>
        </p:nvSpPr>
        <p:spPr bwMode="auto">
          <a:xfrm rot="10800000" flipV="1">
            <a:off x="3048000" y="2278063"/>
            <a:ext cx="152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2</a:t>
            </a:r>
          </a:p>
        </p:txBody>
      </p:sp>
      <p:sp>
        <p:nvSpPr>
          <p:cNvPr id="60460" name="TextBox 186"/>
          <p:cNvSpPr txBox="1">
            <a:spLocks noChangeArrowheads="1"/>
          </p:cNvSpPr>
          <p:nvPr/>
        </p:nvSpPr>
        <p:spPr bwMode="auto">
          <a:xfrm rot="10800000" flipV="1">
            <a:off x="3962400" y="3192463"/>
            <a:ext cx="152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3</a:t>
            </a:r>
          </a:p>
        </p:txBody>
      </p:sp>
      <p:sp>
        <p:nvSpPr>
          <p:cNvPr id="60461" name="TextBox 188"/>
          <p:cNvSpPr txBox="1">
            <a:spLocks noChangeArrowheads="1"/>
          </p:cNvSpPr>
          <p:nvPr/>
        </p:nvSpPr>
        <p:spPr bwMode="auto">
          <a:xfrm rot="10800000" flipV="1">
            <a:off x="2971800" y="4259263"/>
            <a:ext cx="152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3</a:t>
            </a:r>
          </a:p>
        </p:txBody>
      </p:sp>
      <p:sp>
        <p:nvSpPr>
          <p:cNvPr id="60462" name="TextBox 189"/>
          <p:cNvSpPr txBox="1">
            <a:spLocks noChangeArrowheads="1"/>
          </p:cNvSpPr>
          <p:nvPr/>
        </p:nvSpPr>
        <p:spPr bwMode="auto">
          <a:xfrm rot="10800000" flipV="1">
            <a:off x="3810000" y="5097463"/>
            <a:ext cx="152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4</a:t>
            </a:r>
          </a:p>
        </p:txBody>
      </p:sp>
      <p:sp>
        <p:nvSpPr>
          <p:cNvPr id="60463" name="TextBox 190"/>
          <p:cNvSpPr txBox="1">
            <a:spLocks noChangeArrowheads="1"/>
          </p:cNvSpPr>
          <p:nvPr/>
        </p:nvSpPr>
        <p:spPr bwMode="auto">
          <a:xfrm rot="10800000" flipV="1">
            <a:off x="4876800" y="4106863"/>
            <a:ext cx="152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4</a:t>
            </a:r>
          </a:p>
        </p:txBody>
      </p:sp>
      <p:sp>
        <p:nvSpPr>
          <p:cNvPr id="60464" name="TextBox 191"/>
          <p:cNvSpPr txBox="1">
            <a:spLocks noChangeArrowheads="1"/>
          </p:cNvSpPr>
          <p:nvPr/>
        </p:nvSpPr>
        <p:spPr bwMode="auto">
          <a:xfrm rot="10800000" flipV="1">
            <a:off x="4648200" y="6024563"/>
            <a:ext cx="152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5</a:t>
            </a:r>
          </a:p>
        </p:txBody>
      </p:sp>
      <p:sp>
        <p:nvSpPr>
          <p:cNvPr id="60465" name="TextBox 192"/>
          <p:cNvSpPr txBox="1">
            <a:spLocks noChangeArrowheads="1"/>
          </p:cNvSpPr>
          <p:nvPr/>
        </p:nvSpPr>
        <p:spPr bwMode="auto">
          <a:xfrm rot="10800000" flipV="1">
            <a:off x="5715000" y="4945063"/>
            <a:ext cx="152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latin typeface="Calibri" pitchFamily="34" charset="0"/>
              </a:rPr>
              <a:t>5</a:t>
            </a:r>
          </a:p>
        </p:txBody>
      </p:sp>
      <p:sp>
        <p:nvSpPr>
          <p:cNvPr id="60466" name="TextBox 196"/>
          <p:cNvSpPr txBox="1">
            <a:spLocks noChangeArrowheads="1"/>
          </p:cNvSpPr>
          <p:nvPr/>
        </p:nvSpPr>
        <p:spPr bwMode="auto">
          <a:xfrm>
            <a:off x="5562600" y="4648200"/>
            <a:ext cx="425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5</a:t>
            </a:r>
            <a:r>
              <a:rPr lang="en-US" sz="1200" baseline="30000">
                <a:latin typeface="Calibri" pitchFamily="34" charset="0"/>
              </a:rPr>
              <a:t>T</a:t>
            </a:r>
          </a:p>
        </p:txBody>
      </p:sp>
      <p:sp>
        <p:nvSpPr>
          <p:cNvPr id="60467" name="TextBox 197"/>
          <p:cNvSpPr txBox="1">
            <a:spLocks noChangeArrowheads="1"/>
          </p:cNvSpPr>
          <p:nvPr/>
        </p:nvSpPr>
        <p:spPr bwMode="auto">
          <a:xfrm>
            <a:off x="1031875" y="2362200"/>
            <a:ext cx="361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1</a:t>
            </a:r>
          </a:p>
        </p:txBody>
      </p:sp>
      <p:sp>
        <p:nvSpPr>
          <p:cNvPr id="60468" name="TextBox 198"/>
          <p:cNvSpPr txBox="1">
            <a:spLocks noChangeArrowheads="1"/>
          </p:cNvSpPr>
          <p:nvPr/>
        </p:nvSpPr>
        <p:spPr bwMode="auto">
          <a:xfrm>
            <a:off x="2057400" y="1371600"/>
            <a:ext cx="425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1</a:t>
            </a:r>
            <a:r>
              <a:rPr lang="en-US" sz="1200" baseline="30000">
                <a:latin typeface="Calibri" pitchFamily="34" charset="0"/>
              </a:rPr>
              <a:t>T</a:t>
            </a:r>
          </a:p>
        </p:txBody>
      </p:sp>
      <p:sp>
        <p:nvSpPr>
          <p:cNvPr id="60469" name="TextBox 199"/>
          <p:cNvSpPr txBox="1">
            <a:spLocks noChangeArrowheads="1"/>
          </p:cNvSpPr>
          <p:nvPr/>
        </p:nvSpPr>
        <p:spPr bwMode="auto">
          <a:xfrm>
            <a:off x="1654175" y="3276600"/>
            <a:ext cx="403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2</a:t>
            </a:r>
          </a:p>
        </p:txBody>
      </p:sp>
      <p:sp>
        <p:nvSpPr>
          <p:cNvPr id="60470" name="TextBox 200"/>
          <p:cNvSpPr txBox="1">
            <a:spLocks noChangeArrowheads="1"/>
          </p:cNvSpPr>
          <p:nvPr/>
        </p:nvSpPr>
        <p:spPr bwMode="auto">
          <a:xfrm>
            <a:off x="2971800" y="2009775"/>
            <a:ext cx="425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2</a:t>
            </a:r>
            <a:r>
              <a:rPr lang="en-US" sz="1200" baseline="30000">
                <a:latin typeface="Calibri" pitchFamily="34" charset="0"/>
              </a:rPr>
              <a:t>T</a:t>
            </a:r>
          </a:p>
        </p:txBody>
      </p:sp>
      <p:sp>
        <p:nvSpPr>
          <p:cNvPr id="60471" name="TextBox 201"/>
          <p:cNvSpPr txBox="1">
            <a:spLocks noChangeArrowheads="1"/>
          </p:cNvSpPr>
          <p:nvPr/>
        </p:nvSpPr>
        <p:spPr bwMode="auto">
          <a:xfrm>
            <a:off x="2416175" y="4191000"/>
            <a:ext cx="361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3</a:t>
            </a:r>
          </a:p>
        </p:txBody>
      </p:sp>
      <p:sp>
        <p:nvSpPr>
          <p:cNvPr id="60472" name="TextBox 202"/>
          <p:cNvSpPr txBox="1">
            <a:spLocks noChangeArrowheads="1"/>
          </p:cNvSpPr>
          <p:nvPr/>
        </p:nvSpPr>
        <p:spPr bwMode="auto">
          <a:xfrm>
            <a:off x="3886200" y="2819400"/>
            <a:ext cx="425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3</a:t>
            </a:r>
            <a:r>
              <a:rPr lang="en-US" sz="1200" baseline="30000">
                <a:latin typeface="Calibri" pitchFamily="34" charset="0"/>
              </a:rPr>
              <a:t>T</a:t>
            </a:r>
          </a:p>
        </p:txBody>
      </p:sp>
      <p:sp>
        <p:nvSpPr>
          <p:cNvPr id="60473" name="TextBox 203"/>
          <p:cNvSpPr txBox="1">
            <a:spLocks noChangeArrowheads="1"/>
          </p:cNvSpPr>
          <p:nvPr/>
        </p:nvSpPr>
        <p:spPr bwMode="auto">
          <a:xfrm>
            <a:off x="4343400" y="5943600"/>
            <a:ext cx="361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5</a:t>
            </a:r>
          </a:p>
        </p:txBody>
      </p:sp>
      <p:sp>
        <p:nvSpPr>
          <p:cNvPr id="60474" name="TextBox 204"/>
          <p:cNvSpPr txBox="1">
            <a:spLocks noChangeArrowheads="1"/>
          </p:cNvSpPr>
          <p:nvPr/>
        </p:nvSpPr>
        <p:spPr bwMode="auto">
          <a:xfrm>
            <a:off x="3352800" y="5105400"/>
            <a:ext cx="361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4</a:t>
            </a:r>
            <a:endParaRPr lang="en-US" sz="1100" baseline="-25000">
              <a:latin typeface="Calibri" pitchFamily="34" charset="0"/>
            </a:endParaRPr>
          </a:p>
        </p:txBody>
      </p:sp>
      <p:sp>
        <p:nvSpPr>
          <p:cNvPr id="60475" name="TextBox 205"/>
          <p:cNvSpPr txBox="1">
            <a:spLocks noChangeArrowheads="1"/>
          </p:cNvSpPr>
          <p:nvPr/>
        </p:nvSpPr>
        <p:spPr bwMode="auto">
          <a:xfrm>
            <a:off x="4800600" y="3733800"/>
            <a:ext cx="425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Q</a:t>
            </a:r>
            <a:r>
              <a:rPr lang="en-US" sz="1200" baseline="-25000">
                <a:latin typeface="Calibri" pitchFamily="34" charset="0"/>
              </a:rPr>
              <a:t>4</a:t>
            </a:r>
            <a:r>
              <a:rPr lang="en-US" sz="1200" baseline="30000">
                <a:latin typeface="Calibri" pitchFamily="34" charset="0"/>
              </a:rPr>
              <a:t>T</a:t>
            </a:r>
          </a:p>
        </p:txBody>
      </p:sp>
      <p:cxnSp>
        <p:nvCxnSpPr>
          <p:cNvPr id="208" name="Straight Connector 207"/>
          <p:cNvCxnSpPr/>
          <p:nvPr/>
        </p:nvCxnSpPr>
        <p:spPr>
          <a:xfrm>
            <a:off x="4724400" y="5943600"/>
            <a:ext cx="1143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rot="5400000">
            <a:off x="5067300" y="5600700"/>
            <a:ext cx="1143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1295400" y="11430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79" name="TextBox 212"/>
          <p:cNvSpPr txBox="1">
            <a:spLocks noChangeArrowheads="1"/>
          </p:cNvSpPr>
          <p:nvPr/>
        </p:nvSpPr>
        <p:spPr bwMode="auto">
          <a:xfrm>
            <a:off x="1524000" y="9144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b+1</a:t>
            </a:r>
          </a:p>
        </p:txBody>
      </p:sp>
      <p:cxnSp>
        <p:nvCxnSpPr>
          <p:cNvPr id="215" name="Straight Arrow Connector 214"/>
          <p:cNvCxnSpPr/>
          <p:nvPr/>
        </p:nvCxnSpPr>
        <p:spPr>
          <a:xfrm rot="5400000">
            <a:off x="229394" y="2056606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81" name="TextBox 215"/>
          <p:cNvSpPr txBox="1">
            <a:spLocks noChangeArrowheads="1"/>
          </p:cNvSpPr>
          <p:nvPr/>
        </p:nvSpPr>
        <p:spPr bwMode="auto">
          <a:xfrm rot="-5400000">
            <a:off x="368300" y="1905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b+1</a:t>
            </a:r>
          </a:p>
        </p:txBody>
      </p:sp>
      <p:cxnSp>
        <p:nvCxnSpPr>
          <p:cNvPr id="218" name="Straight Arrow Connector 217"/>
          <p:cNvCxnSpPr/>
          <p:nvPr/>
        </p:nvCxnSpPr>
        <p:spPr>
          <a:xfrm>
            <a:off x="1981200" y="13716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83" name="TextBox 223"/>
          <p:cNvSpPr txBox="1">
            <a:spLocks noChangeArrowheads="1"/>
          </p:cNvSpPr>
          <p:nvPr/>
        </p:nvSpPr>
        <p:spPr bwMode="auto">
          <a:xfrm>
            <a:off x="1873250" y="1143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d+1</a:t>
            </a:r>
          </a:p>
        </p:txBody>
      </p:sp>
      <p:cxnSp>
        <p:nvCxnSpPr>
          <p:cNvPr id="226" name="Straight Arrow Connector 225"/>
          <p:cNvCxnSpPr/>
          <p:nvPr/>
        </p:nvCxnSpPr>
        <p:spPr>
          <a:xfrm rot="5400000" flipH="1" flipV="1">
            <a:off x="875507" y="2401094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85" name="TextBox 226"/>
          <p:cNvSpPr txBox="1">
            <a:spLocks noChangeArrowheads="1"/>
          </p:cNvSpPr>
          <p:nvPr/>
        </p:nvSpPr>
        <p:spPr bwMode="auto">
          <a:xfrm rot="-5400000">
            <a:off x="673100" y="2286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d+1</a:t>
            </a:r>
          </a:p>
        </p:txBody>
      </p:sp>
      <p:sp>
        <p:nvSpPr>
          <p:cNvPr id="60486" name="TextBox 227"/>
          <p:cNvSpPr txBox="1">
            <a:spLocks noChangeArrowheads="1"/>
          </p:cNvSpPr>
          <p:nvPr/>
        </p:nvSpPr>
        <p:spPr bwMode="auto">
          <a:xfrm>
            <a:off x="2514600" y="1524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c</a:t>
            </a:r>
          </a:p>
        </p:txBody>
      </p:sp>
      <p:sp>
        <p:nvSpPr>
          <p:cNvPr id="60487" name="TextBox 228"/>
          <p:cNvSpPr txBox="1">
            <a:spLocks noChangeArrowheads="1"/>
          </p:cNvSpPr>
          <p:nvPr/>
        </p:nvSpPr>
        <p:spPr bwMode="auto">
          <a:xfrm>
            <a:off x="1227138" y="2667000"/>
            <a:ext cx="269875" cy="276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c</a:t>
            </a:r>
          </a:p>
        </p:txBody>
      </p:sp>
      <p:cxnSp>
        <p:nvCxnSpPr>
          <p:cNvPr id="231" name="Straight Arrow Connector 230"/>
          <p:cNvCxnSpPr/>
          <p:nvPr/>
        </p:nvCxnSpPr>
        <p:spPr>
          <a:xfrm rot="5400000">
            <a:off x="2439194" y="1675606"/>
            <a:ext cx="152400" cy="1588"/>
          </a:xfrm>
          <a:prstGeom prst="straightConnector1">
            <a:avLst/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rot="10800000">
            <a:off x="1295400" y="2743200"/>
            <a:ext cx="152400" cy="1588"/>
          </a:xfrm>
          <a:prstGeom prst="straightConnector1">
            <a:avLst/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2895600" y="196532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91" name="TextBox 240"/>
          <p:cNvSpPr txBox="1">
            <a:spLocks noChangeArrowheads="1"/>
          </p:cNvSpPr>
          <p:nvPr/>
        </p:nvSpPr>
        <p:spPr bwMode="auto">
          <a:xfrm>
            <a:off x="2895600" y="1706563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d+c</a:t>
            </a:r>
          </a:p>
        </p:txBody>
      </p:sp>
      <p:cxnSp>
        <p:nvCxnSpPr>
          <p:cNvPr id="243" name="Straight Arrow Connector 242"/>
          <p:cNvCxnSpPr/>
          <p:nvPr/>
        </p:nvCxnSpPr>
        <p:spPr>
          <a:xfrm rot="5400000">
            <a:off x="3238501" y="2476500"/>
            <a:ext cx="381000" cy="317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93" name="TextBox 243"/>
          <p:cNvSpPr txBox="1">
            <a:spLocks noChangeArrowheads="1"/>
          </p:cNvSpPr>
          <p:nvPr/>
        </p:nvSpPr>
        <p:spPr bwMode="auto">
          <a:xfrm>
            <a:off x="3429000" y="22860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d+c</a:t>
            </a:r>
          </a:p>
        </p:txBody>
      </p:sp>
      <p:cxnSp>
        <p:nvCxnSpPr>
          <p:cNvPr id="245" name="Straight Arrow Connector 244"/>
          <p:cNvCxnSpPr/>
          <p:nvPr/>
        </p:nvCxnSpPr>
        <p:spPr>
          <a:xfrm rot="5400000">
            <a:off x="1486694" y="33901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1981200" y="3733800"/>
            <a:ext cx="379413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96" name="TextBox 247"/>
          <p:cNvSpPr txBox="1">
            <a:spLocks noChangeArrowheads="1"/>
          </p:cNvSpPr>
          <p:nvPr/>
        </p:nvSpPr>
        <p:spPr bwMode="auto">
          <a:xfrm>
            <a:off x="1295400" y="3276600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d+c</a:t>
            </a:r>
          </a:p>
        </p:txBody>
      </p:sp>
      <p:sp>
        <p:nvSpPr>
          <p:cNvPr id="60497" name="TextBox 248"/>
          <p:cNvSpPr txBox="1">
            <a:spLocks noChangeArrowheads="1"/>
          </p:cNvSpPr>
          <p:nvPr/>
        </p:nvSpPr>
        <p:spPr bwMode="auto">
          <a:xfrm>
            <a:off x="1981200" y="3686175"/>
            <a:ext cx="454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d+c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85800" y="5181600"/>
            <a:ext cx="1956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= bandwidth</a:t>
            </a:r>
          </a:p>
          <a:p>
            <a:r>
              <a:rPr lang="en-US" dirty="0" smtClean="0"/>
              <a:t>c = #columns</a:t>
            </a:r>
          </a:p>
          <a:p>
            <a:r>
              <a:rPr lang="en-US" dirty="0" smtClean="0"/>
              <a:t>d = #diagonals</a:t>
            </a:r>
          </a:p>
          <a:p>
            <a:r>
              <a:rPr lang="en-US" dirty="0" smtClean="0"/>
              <a:t>Constraint: </a:t>
            </a:r>
            <a:r>
              <a:rPr lang="en-US" dirty="0" err="1" smtClean="0"/>
              <a:t>c+d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 b</a:t>
            </a:r>
            <a:endParaRPr lang="en-US" dirty="0"/>
          </a:p>
        </p:txBody>
      </p:sp>
      <p:sp>
        <p:nvSpPr>
          <p:cNvPr id="104" name="TextBox 105"/>
          <p:cNvSpPr txBox="1">
            <a:spLocks noChangeArrowheads="1"/>
          </p:cNvSpPr>
          <p:nvPr/>
        </p:nvSpPr>
        <p:spPr bwMode="auto">
          <a:xfrm>
            <a:off x="668337" y="171450"/>
            <a:ext cx="786606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alibri" pitchFamily="34" charset="0"/>
              </a:rPr>
              <a:t>Successive Band Reduction (</a:t>
            </a:r>
            <a:r>
              <a:rPr lang="en-US" sz="3200" dirty="0" err="1">
                <a:latin typeface="Calibri" pitchFamily="34" charset="0"/>
              </a:rPr>
              <a:t>Bischof</a:t>
            </a:r>
            <a:r>
              <a:rPr lang="en-US" sz="3200" dirty="0">
                <a:latin typeface="Calibri" pitchFamily="34" charset="0"/>
              </a:rPr>
              <a:t>/Lang/Sun</a:t>
            </a:r>
            <a:r>
              <a:rPr lang="en-US" sz="3200" dirty="0" smtClean="0">
                <a:latin typeface="Calibri" pitchFamily="34" charset="0"/>
              </a:rPr>
              <a:t>)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27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457200" y="914400"/>
            <a:ext cx="5530850" cy="5341938"/>
            <a:chOff x="990600" y="914400"/>
            <a:chExt cx="5530850" cy="534193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28800" y="1600200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2743200" y="1600200"/>
              <a:ext cx="3657600" cy="3657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5943600" y="5715000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5486400" y="6172200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1828800" y="2514600"/>
              <a:ext cx="3657600" cy="3657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1828800" y="251460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828800" y="2514600"/>
              <a:ext cx="914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1371600" y="2057400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H="1">
              <a:off x="1828800" y="2286000"/>
              <a:ext cx="152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866900" y="2552700"/>
              <a:ext cx="228600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981200" y="2667000"/>
              <a:ext cx="1828800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2514600" y="1600200"/>
              <a:ext cx="152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667000" y="17526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1981200" y="2667000"/>
              <a:ext cx="1828800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514600" y="3200400"/>
              <a:ext cx="1828800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895600" y="3581400"/>
              <a:ext cx="1828800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2514600" y="3200400"/>
              <a:ext cx="1828800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2895600" y="3581400"/>
              <a:ext cx="1828800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429000" y="4114800"/>
              <a:ext cx="1828800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810000" y="4495800"/>
              <a:ext cx="1828800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3810000" y="4495800"/>
              <a:ext cx="1828800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429000" y="4114800"/>
              <a:ext cx="1828800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343400" y="5029200"/>
              <a:ext cx="1828800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4343400" y="5029200"/>
              <a:ext cx="1828800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724400" y="5410200"/>
              <a:ext cx="1676400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4800600" y="5334000"/>
              <a:ext cx="1676400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172200" y="50292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257800" y="61722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6286500" y="51435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5143500" y="60579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828800" y="2286000"/>
              <a:ext cx="1600200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714500" y="2400300"/>
              <a:ext cx="1600200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135"/>
            <p:cNvGrpSpPr>
              <a:grpSpLocks/>
            </p:cNvGrpSpPr>
            <p:nvPr/>
          </p:nvGrpSpPr>
          <p:grpSpPr bwMode="auto">
            <a:xfrm>
              <a:off x="3429000" y="2286000"/>
              <a:ext cx="381000" cy="381000"/>
              <a:chOff x="3733800" y="1981200"/>
              <a:chExt cx="381000" cy="381000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>
                <a:off x="3733800" y="1981200"/>
                <a:ext cx="2286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rot="5400000" flipH="1" flipV="1">
                <a:off x="4000500" y="2247900"/>
                <a:ext cx="228600" cy="0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rot="16200000" flipH="1">
                <a:off x="3962400" y="1981200"/>
                <a:ext cx="152400" cy="15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140"/>
            <p:cNvGrpSpPr>
              <a:grpSpLocks/>
            </p:cNvGrpSpPr>
            <p:nvPr/>
          </p:nvGrpSpPr>
          <p:grpSpPr bwMode="auto">
            <a:xfrm rot="10800000">
              <a:off x="2514600" y="3200400"/>
              <a:ext cx="381000" cy="381000"/>
              <a:chOff x="3733800" y="1981200"/>
              <a:chExt cx="381000" cy="381000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>
                <a:off x="3740150" y="1981200"/>
                <a:ext cx="2286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rot="5400000" flipH="1" flipV="1">
                <a:off x="4006850" y="2247900"/>
                <a:ext cx="228600" cy="0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rot="16200000" flipH="1">
                <a:off x="3968750" y="1981200"/>
                <a:ext cx="152400" cy="15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154"/>
            <p:cNvGrpSpPr>
              <a:grpSpLocks/>
            </p:cNvGrpSpPr>
            <p:nvPr/>
          </p:nvGrpSpPr>
          <p:grpSpPr bwMode="auto">
            <a:xfrm>
              <a:off x="4343400" y="3200400"/>
              <a:ext cx="381000" cy="381000"/>
              <a:chOff x="3733800" y="1981200"/>
              <a:chExt cx="381000" cy="381000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3733800" y="1981200"/>
                <a:ext cx="2286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rot="5400000" flipH="1" flipV="1">
                <a:off x="4000500" y="2247900"/>
                <a:ext cx="228600" cy="0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rot="16200000" flipH="1">
                <a:off x="3962400" y="1981200"/>
                <a:ext cx="152400" cy="15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58"/>
            <p:cNvGrpSpPr>
              <a:grpSpLocks/>
            </p:cNvGrpSpPr>
            <p:nvPr/>
          </p:nvGrpSpPr>
          <p:grpSpPr bwMode="auto">
            <a:xfrm rot="10800000">
              <a:off x="3429000" y="4114800"/>
              <a:ext cx="381000" cy="381000"/>
              <a:chOff x="3733800" y="1981200"/>
              <a:chExt cx="381000" cy="381000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>
                <a:off x="3740150" y="1981200"/>
                <a:ext cx="2286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rot="5400000" flipH="1" flipV="1">
                <a:off x="4006850" y="2247900"/>
                <a:ext cx="228600" cy="0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rot="16200000" flipH="1">
                <a:off x="3968750" y="1981200"/>
                <a:ext cx="152400" cy="15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62"/>
            <p:cNvGrpSpPr>
              <a:grpSpLocks/>
            </p:cNvGrpSpPr>
            <p:nvPr/>
          </p:nvGrpSpPr>
          <p:grpSpPr bwMode="auto">
            <a:xfrm rot="10800000">
              <a:off x="4343400" y="5029200"/>
              <a:ext cx="381000" cy="381000"/>
              <a:chOff x="3733800" y="1981200"/>
              <a:chExt cx="381000" cy="381000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3740150" y="1981200"/>
                <a:ext cx="2286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rot="5400000" flipH="1" flipV="1">
                <a:off x="4006850" y="2247900"/>
                <a:ext cx="228600" cy="0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rot="16200000" flipH="1">
                <a:off x="3968750" y="1981200"/>
                <a:ext cx="152400" cy="15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66"/>
            <p:cNvGrpSpPr>
              <a:grpSpLocks/>
            </p:cNvGrpSpPr>
            <p:nvPr/>
          </p:nvGrpSpPr>
          <p:grpSpPr bwMode="auto">
            <a:xfrm>
              <a:off x="5257800" y="4114800"/>
              <a:ext cx="381000" cy="381000"/>
              <a:chOff x="3733800" y="1981200"/>
              <a:chExt cx="381000" cy="381000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>
                <a:off x="3733800" y="1981200"/>
                <a:ext cx="2286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rot="5400000" flipH="1" flipV="1">
                <a:off x="4000500" y="2247900"/>
                <a:ext cx="228600" cy="0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rot="16200000" flipH="1">
                <a:off x="3962400" y="1981200"/>
                <a:ext cx="152400" cy="15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Straight Connector 177"/>
            <p:cNvCxnSpPr/>
            <p:nvPr/>
          </p:nvCxnSpPr>
          <p:spPr>
            <a:xfrm rot="16200000" flipH="1">
              <a:off x="2667000" y="1752600"/>
              <a:ext cx="152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19400" y="190500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16200000" flipH="1">
              <a:off x="1981200" y="2438400"/>
              <a:ext cx="152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2019300" y="2705100"/>
              <a:ext cx="228600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487" name="TextBox 181"/>
            <p:cNvSpPr txBox="1">
              <a:spLocks noChangeArrowheads="1"/>
            </p:cNvSpPr>
            <p:nvPr/>
          </p:nvSpPr>
          <p:spPr bwMode="auto">
            <a:xfrm>
              <a:off x="2667000" y="1536700"/>
              <a:ext cx="7620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>
                  <a:latin typeface="Calibri" pitchFamily="34" charset="0"/>
                </a:rPr>
                <a:t>1</a:t>
              </a:r>
            </a:p>
          </p:txBody>
        </p:sp>
        <p:sp>
          <p:nvSpPr>
            <p:cNvPr id="61488" name="TextBox 183"/>
            <p:cNvSpPr txBox="1">
              <a:spLocks noChangeArrowheads="1"/>
            </p:cNvSpPr>
            <p:nvPr/>
          </p:nvSpPr>
          <p:spPr bwMode="auto">
            <a:xfrm>
              <a:off x="1828800" y="2362200"/>
              <a:ext cx="7620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>
                  <a:latin typeface="Calibri" pitchFamily="34" charset="0"/>
                </a:rPr>
                <a:t>1</a:t>
              </a:r>
            </a:p>
          </p:txBody>
        </p:sp>
        <p:sp>
          <p:nvSpPr>
            <p:cNvPr id="61489" name="TextBox 184"/>
            <p:cNvSpPr txBox="1">
              <a:spLocks noChangeArrowheads="1"/>
            </p:cNvSpPr>
            <p:nvPr/>
          </p:nvSpPr>
          <p:spPr bwMode="auto">
            <a:xfrm rot="10800000" flipV="1">
              <a:off x="2514600" y="3268663"/>
              <a:ext cx="15240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>
                  <a:latin typeface="Calibri" pitchFamily="34" charset="0"/>
                </a:rPr>
                <a:t>2</a:t>
              </a:r>
            </a:p>
          </p:txBody>
        </p:sp>
        <p:sp>
          <p:nvSpPr>
            <p:cNvPr id="61490" name="TextBox 185"/>
            <p:cNvSpPr txBox="1">
              <a:spLocks noChangeArrowheads="1"/>
            </p:cNvSpPr>
            <p:nvPr/>
          </p:nvSpPr>
          <p:spPr bwMode="auto">
            <a:xfrm rot="10800000" flipV="1">
              <a:off x="3581400" y="2278063"/>
              <a:ext cx="15240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>
                  <a:latin typeface="Calibri" pitchFamily="34" charset="0"/>
                </a:rPr>
                <a:t>2</a:t>
              </a:r>
            </a:p>
          </p:txBody>
        </p:sp>
        <p:sp>
          <p:nvSpPr>
            <p:cNvPr id="61491" name="TextBox 186"/>
            <p:cNvSpPr txBox="1">
              <a:spLocks noChangeArrowheads="1"/>
            </p:cNvSpPr>
            <p:nvPr/>
          </p:nvSpPr>
          <p:spPr bwMode="auto">
            <a:xfrm rot="10800000" flipV="1">
              <a:off x="4495800" y="3192463"/>
              <a:ext cx="15240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>
                  <a:latin typeface="Calibri" pitchFamily="34" charset="0"/>
                </a:rPr>
                <a:t>3</a:t>
              </a:r>
            </a:p>
          </p:txBody>
        </p:sp>
        <p:sp>
          <p:nvSpPr>
            <p:cNvPr id="61492" name="TextBox 188"/>
            <p:cNvSpPr txBox="1">
              <a:spLocks noChangeArrowheads="1"/>
            </p:cNvSpPr>
            <p:nvPr/>
          </p:nvSpPr>
          <p:spPr bwMode="auto">
            <a:xfrm rot="10800000" flipV="1">
              <a:off x="3505200" y="4259263"/>
              <a:ext cx="15240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>
                  <a:latin typeface="Calibri" pitchFamily="34" charset="0"/>
                </a:rPr>
                <a:t>3</a:t>
              </a:r>
            </a:p>
          </p:txBody>
        </p:sp>
        <p:sp>
          <p:nvSpPr>
            <p:cNvPr id="61493" name="TextBox 189"/>
            <p:cNvSpPr txBox="1">
              <a:spLocks noChangeArrowheads="1"/>
            </p:cNvSpPr>
            <p:nvPr/>
          </p:nvSpPr>
          <p:spPr bwMode="auto">
            <a:xfrm rot="10800000" flipV="1">
              <a:off x="4343400" y="5097463"/>
              <a:ext cx="15240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>
                  <a:latin typeface="Calibri" pitchFamily="34" charset="0"/>
                </a:rPr>
                <a:t>4</a:t>
              </a:r>
            </a:p>
          </p:txBody>
        </p:sp>
        <p:sp>
          <p:nvSpPr>
            <p:cNvPr id="61494" name="TextBox 190"/>
            <p:cNvSpPr txBox="1">
              <a:spLocks noChangeArrowheads="1"/>
            </p:cNvSpPr>
            <p:nvPr/>
          </p:nvSpPr>
          <p:spPr bwMode="auto">
            <a:xfrm rot="10800000" flipV="1">
              <a:off x="5410200" y="4106863"/>
              <a:ext cx="15240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>
                  <a:latin typeface="Calibri" pitchFamily="34" charset="0"/>
                </a:rPr>
                <a:t>4</a:t>
              </a:r>
            </a:p>
          </p:txBody>
        </p:sp>
        <p:sp>
          <p:nvSpPr>
            <p:cNvPr id="61495" name="TextBox 191"/>
            <p:cNvSpPr txBox="1">
              <a:spLocks noChangeArrowheads="1"/>
            </p:cNvSpPr>
            <p:nvPr/>
          </p:nvSpPr>
          <p:spPr bwMode="auto">
            <a:xfrm rot="10800000" flipV="1">
              <a:off x="5181600" y="6024563"/>
              <a:ext cx="15240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>
                  <a:latin typeface="Calibri" pitchFamily="34" charset="0"/>
                </a:rPr>
                <a:t>5</a:t>
              </a:r>
            </a:p>
          </p:txBody>
        </p:sp>
        <p:sp>
          <p:nvSpPr>
            <p:cNvPr id="61496" name="TextBox 192"/>
            <p:cNvSpPr txBox="1">
              <a:spLocks noChangeArrowheads="1"/>
            </p:cNvSpPr>
            <p:nvPr/>
          </p:nvSpPr>
          <p:spPr bwMode="auto">
            <a:xfrm rot="10800000" flipV="1">
              <a:off x="6248400" y="4945063"/>
              <a:ext cx="15240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>
                  <a:latin typeface="Calibri" pitchFamily="34" charset="0"/>
                </a:rPr>
                <a:t>5</a:t>
              </a:r>
            </a:p>
          </p:txBody>
        </p:sp>
        <p:sp>
          <p:nvSpPr>
            <p:cNvPr id="61497" name="TextBox 193"/>
            <p:cNvSpPr txBox="1">
              <a:spLocks noChangeArrowheads="1"/>
            </p:cNvSpPr>
            <p:nvPr/>
          </p:nvSpPr>
          <p:spPr bwMode="auto">
            <a:xfrm>
              <a:off x="1981200" y="2514600"/>
              <a:ext cx="7620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>
                  <a:latin typeface="Calibri" pitchFamily="34" charset="0"/>
                </a:rPr>
                <a:t>6</a:t>
              </a:r>
            </a:p>
          </p:txBody>
        </p:sp>
        <p:sp>
          <p:nvSpPr>
            <p:cNvPr id="61498" name="TextBox 194"/>
            <p:cNvSpPr txBox="1">
              <a:spLocks noChangeArrowheads="1"/>
            </p:cNvSpPr>
            <p:nvPr/>
          </p:nvSpPr>
          <p:spPr bwMode="auto">
            <a:xfrm>
              <a:off x="2819400" y="1689100"/>
              <a:ext cx="7620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>
                  <a:latin typeface="Calibri" pitchFamily="34" charset="0"/>
                </a:rPr>
                <a:t>6</a:t>
              </a:r>
            </a:p>
          </p:txBody>
        </p:sp>
        <p:sp>
          <p:nvSpPr>
            <p:cNvPr id="61499" name="TextBox 196"/>
            <p:cNvSpPr txBox="1">
              <a:spLocks noChangeArrowheads="1"/>
            </p:cNvSpPr>
            <p:nvPr/>
          </p:nvSpPr>
          <p:spPr bwMode="auto">
            <a:xfrm>
              <a:off x="6096000" y="4648200"/>
              <a:ext cx="42545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alibri" pitchFamily="34" charset="0"/>
                </a:rPr>
                <a:t>Q</a:t>
              </a:r>
              <a:r>
                <a:rPr lang="en-US" sz="1200" baseline="-25000">
                  <a:latin typeface="Calibri" pitchFamily="34" charset="0"/>
                </a:rPr>
                <a:t>5</a:t>
              </a:r>
              <a:r>
                <a:rPr lang="en-US" sz="1200" baseline="30000">
                  <a:latin typeface="Calibri" pitchFamily="34" charset="0"/>
                </a:rPr>
                <a:t>T</a:t>
              </a:r>
            </a:p>
          </p:txBody>
        </p:sp>
        <p:sp>
          <p:nvSpPr>
            <p:cNvPr id="61500" name="TextBox 197"/>
            <p:cNvSpPr txBox="1">
              <a:spLocks noChangeArrowheads="1"/>
            </p:cNvSpPr>
            <p:nvPr/>
          </p:nvSpPr>
          <p:spPr bwMode="auto">
            <a:xfrm>
              <a:off x="1565275" y="2362200"/>
              <a:ext cx="36195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alibri" pitchFamily="34" charset="0"/>
                </a:rPr>
                <a:t>Q</a:t>
              </a:r>
              <a:r>
                <a:rPr lang="en-US" sz="1200" baseline="-25000">
                  <a:latin typeface="Calibri" pitchFamily="34" charset="0"/>
                </a:rPr>
                <a:t>1</a:t>
              </a:r>
            </a:p>
          </p:txBody>
        </p:sp>
        <p:sp>
          <p:nvSpPr>
            <p:cNvPr id="61501" name="TextBox 198"/>
            <p:cNvSpPr txBox="1">
              <a:spLocks noChangeArrowheads="1"/>
            </p:cNvSpPr>
            <p:nvPr/>
          </p:nvSpPr>
          <p:spPr bwMode="auto">
            <a:xfrm>
              <a:off x="2590800" y="1371600"/>
              <a:ext cx="42545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alibri" pitchFamily="34" charset="0"/>
                </a:rPr>
                <a:t>Q</a:t>
              </a:r>
              <a:r>
                <a:rPr lang="en-US" sz="1200" baseline="-25000">
                  <a:latin typeface="Calibri" pitchFamily="34" charset="0"/>
                </a:rPr>
                <a:t>1</a:t>
              </a:r>
              <a:r>
                <a:rPr lang="en-US" sz="1200" baseline="30000">
                  <a:latin typeface="Calibri" pitchFamily="34" charset="0"/>
                </a:rPr>
                <a:t>T</a:t>
              </a:r>
            </a:p>
          </p:txBody>
        </p:sp>
        <p:sp>
          <p:nvSpPr>
            <p:cNvPr id="61502" name="TextBox 199"/>
            <p:cNvSpPr txBox="1">
              <a:spLocks noChangeArrowheads="1"/>
            </p:cNvSpPr>
            <p:nvPr/>
          </p:nvSpPr>
          <p:spPr bwMode="auto">
            <a:xfrm>
              <a:off x="2187575" y="3276600"/>
              <a:ext cx="4032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>
                  <a:latin typeface="Calibri" pitchFamily="34" charset="0"/>
                </a:rPr>
                <a:t>Q</a:t>
              </a:r>
              <a:r>
                <a:rPr lang="en-US" sz="1200" baseline="-25000">
                  <a:latin typeface="Calibri" pitchFamily="34" charset="0"/>
                </a:rPr>
                <a:t>2</a:t>
              </a:r>
            </a:p>
          </p:txBody>
        </p:sp>
        <p:sp>
          <p:nvSpPr>
            <p:cNvPr id="61503" name="TextBox 200"/>
            <p:cNvSpPr txBox="1">
              <a:spLocks noChangeArrowheads="1"/>
            </p:cNvSpPr>
            <p:nvPr/>
          </p:nvSpPr>
          <p:spPr bwMode="auto">
            <a:xfrm>
              <a:off x="3505200" y="2009775"/>
              <a:ext cx="42545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alibri" pitchFamily="34" charset="0"/>
                </a:rPr>
                <a:t>Q</a:t>
              </a:r>
              <a:r>
                <a:rPr lang="en-US" sz="1200" baseline="-25000">
                  <a:latin typeface="Calibri" pitchFamily="34" charset="0"/>
                </a:rPr>
                <a:t>2</a:t>
              </a:r>
              <a:r>
                <a:rPr lang="en-US" sz="1200" baseline="30000">
                  <a:latin typeface="Calibri" pitchFamily="34" charset="0"/>
                </a:rPr>
                <a:t>T</a:t>
              </a:r>
            </a:p>
          </p:txBody>
        </p:sp>
        <p:sp>
          <p:nvSpPr>
            <p:cNvPr id="61504" name="TextBox 201"/>
            <p:cNvSpPr txBox="1">
              <a:spLocks noChangeArrowheads="1"/>
            </p:cNvSpPr>
            <p:nvPr/>
          </p:nvSpPr>
          <p:spPr bwMode="auto">
            <a:xfrm>
              <a:off x="2949575" y="4191000"/>
              <a:ext cx="36195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alibri" pitchFamily="34" charset="0"/>
                </a:rPr>
                <a:t>Q</a:t>
              </a:r>
              <a:r>
                <a:rPr lang="en-US" sz="1200" baseline="-25000">
                  <a:latin typeface="Calibri" pitchFamily="34" charset="0"/>
                </a:rPr>
                <a:t>3</a:t>
              </a:r>
            </a:p>
          </p:txBody>
        </p:sp>
        <p:sp>
          <p:nvSpPr>
            <p:cNvPr id="61505" name="TextBox 202"/>
            <p:cNvSpPr txBox="1">
              <a:spLocks noChangeArrowheads="1"/>
            </p:cNvSpPr>
            <p:nvPr/>
          </p:nvSpPr>
          <p:spPr bwMode="auto">
            <a:xfrm>
              <a:off x="4419600" y="2819400"/>
              <a:ext cx="42545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alibri" pitchFamily="34" charset="0"/>
                </a:rPr>
                <a:t>Q</a:t>
              </a:r>
              <a:r>
                <a:rPr lang="en-US" sz="1200" baseline="-25000">
                  <a:latin typeface="Calibri" pitchFamily="34" charset="0"/>
                </a:rPr>
                <a:t>3</a:t>
              </a:r>
              <a:r>
                <a:rPr lang="en-US" sz="1200" baseline="30000">
                  <a:latin typeface="Calibri" pitchFamily="34" charset="0"/>
                </a:rPr>
                <a:t>T</a:t>
              </a:r>
            </a:p>
          </p:txBody>
        </p:sp>
        <p:sp>
          <p:nvSpPr>
            <p:cNvPr id="61506" name="TextBox 203"/>
            <p:cNvSpPr txBox="1">
              <a:spLocks noChangeArrowheads="1"/>
            </p:cNvSpPr>
            <p:nvPr/>
          </p:nvSpPr>
          <p:spPr bwMode="auto">
            <a:xfrm>
              <a:off x="4876800" y="5943600"/>
              <a:ext cx="36195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alibri" pitchFamily="34" charset="0"/>
                </a:rPr>
                <a:t>Q</a:t>
              </a:r>
              <a:r>
                <a:rPr lang="en-US" sz="1200" baseline="-25000">
                  <a:latin typeface="Calibri" pitchFamily="34" charset="0"/>
                </a:rPr>
                <a:t>5</a:t>
              </a:r>
            </a:p>
          </p:txBody>
        </p:sp>
        <p:sp>
          <p:nvSpPr>
            <p:cNvPr id="61507" name="TextBox 204"/>
            <p:cNvSpPr txBox="1">
              <a:spLocks noChangeArrowheads="1"/>
            </p:cNvSpPr>
            <p:nvPr/>
          </p:nvSpPr>
          <p:spPr bwMode="auto">
            <a:xfrm>
              <a:off x="3886200" y="5105400"/>
              <a:ext cx="36195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alibri" pitchFamily="34" charset="0"/>
                </a:rPr>
                <a:t>Q</a:t>
              </a:r>
              <a:r>
                <a:rPr lang="en-US" sz="1200" baseline="-25000">
                  <a:latin typeface="Calibri" pitchFamily="34" charset="0"/>
                </a:rPr>
                <a:t>4</a:t>
              </a:r>
              <a:endParaRPr lang="en-US" sz="1100" baseline="-25000">
                <a:latin typeface="Calibri" pitchFamily="34" charset="0"/>
              </a:endParaRPr>
            </a:p>
          </p:txBody>
        </p:sp>
        <p:sp>
          <p:nvSpPr>
            <p:cNvPr id="61508" name="TextBox 205"/>
            <p:cNvSpPr txBox="1">
              <a:spLocks noChangeArrowheads="1"/>
            </p:cNvSpPr>
            <p:nvPr/>
          </p:nvSpPr>
          <p:spPr bwMode="auto">
            <a:xfrm>
              <a:off x="5334000" y="3733800"/>
              <a:ext cx="42545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alibri" pitchFamily="34" charset="0"/>
                </a:rPr>
                <a:t>Q</a:t>
              </a:r>
              <a:r>
                <a:rPr lang="en-US" sz="1200" baseline="-25000">
                  <a:latin typeface="Calibri" pitchFamily="34" charset="0"/>
                </a:rPr>
                <a:t>4</a:t>
              </a:r>
              <a:r>
                <a:rPr lang="en-US" sz="1200" baseline="30000">
                  <a:latin typeface="Calibri" pitchFamily="34" charset="0"/>
                </a:rPr>
                <a:t>T</a:t>
              </a:r>
            </a:p>
          </p:txBody>
        </p:sp>
        <p:cxnSp>
          <p:nvCxnSpPr>
            <p:cNvPr id="208" name="Straight Connector 207"/>
            <p:cNvCxnSpPr/>
            <p:nvPr/>
          </p:nvCxnSpPr>
          <p:spPr>
            <a:xfrm>
              <a:off x="5257800" y="5943600"/>
              <a:ext cx="1143000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5400000">
              <a:off x="5600700" y="5600700"/>
              <a:ext cx="1143000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>
              <a:off x="1828800" y="1143000"/>
              <a:ext cx="9144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12" name="TextBox 212"/>
            <p:cNvSpPr txBox="1">
              <a:spLocks noChangeArrowheads="1"/>
            </p:cNvSpPr>
            <p:nvPr/>
          </p:nvSpPr>
          <p:spPr bwMode="auto">
            <a:xfrm>
              <a:off x="2057400" y="914400"/>
              <a:ext cx="4540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alibri" pitchFamily="34" charset="0"/>
                </a:rPr>
                <a:t>b+1</a:t>
              </a: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rot="5400000">
              <a:off x="762794" y="2056606"/>
              <a:ext cx="9144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14" name="TextBox 215"/>
            <p:cNvSpPr txBox="1">
              <a:spLocks noChangeArrowheads="1"/>
            </p:cNvSpPr>
            <p:nvPr/>
          </p:nvSpPr>
          <p:spPr bwMode="auto">
            <a:xfrm rot="-5400000">
              <a:off x="901700" y="1905000"/>
              <a:ext cx="4540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alibri" pitchFamily="34" charset="0"/>
                </a:rPr>
                <a:t>b+1</a:t>
              </a:r>
            </a:p>
          </p:txBody>
        </p:sp>
        <p:cxnSp>
          <p:nvCxnSpPr>
            <p:cNvPr id="218" name="Straight Arrow Connector 217"/>
            <p:cNvCxnSpPr/>
            <p:nvPr/>
          </p:nvCxnSpPr>
          <p:spPr>
            <a:xfrm>
              <a:off x="2514600" y="1371600"/>
              <a:ext cx="2286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16" name="TextBox 223"/>
            <p:cNvSpPr txBox="1">
              <a:spLocks noChangeArrowheads="1"/>
            </p:cNvSpPr>
            <p:nvPr/>
          </p:nvSpPr>
          <p:spPr bwMode="auto">
            <a:xfrm>
              <a:off x="2406650" y="1143000"/>
              <a:ext cx="4540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alibri" pitchFamily="34" charset="0"/>
                </a:rPr>
                <a:t>d+1</a:t>
              </a:r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rot="5400000" flipH="1" flipV="1">
              <a:off x="1408907" y="2401094"/>
              <a:ext cx="228600" cy="158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18" name="TextBox 226"/>
            <p:cNvSpPr txBox="1">
              <a:spLocks noChangeArrowheads="1"/>
            </p:cNvSpPr>
            <p:nvPr/>
          </p:nvSpPr>
          <p:spPr bwMode="auto">
            <a:xfrm rot="-5400000">
              <a:off x="1206500" y="2286000"/>
              <a:ext cx="4540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alibri" pitchFamily="34" charset="0"/>
                </a:rPr>
                <a:t>d+1</a:t>
              </a:r>
            </a:p>
          </p:txBody>
        </p:sp>
        <p:sp>
          <p:nvSpPr>
            <p:cNvPr id="61519" name="TextBox 227"/>
            <p:cNvSpPr txBox="1">
              <a:spLocks noChangeArrowheads="1"/>
            </p:cNvSpPr>
            <p:nvPr/>
          </p:nvSpPr>
          <p:spPr bwMode="auto">
            <a:xfrm>
              <a:off x="3048000" y="1524000"/>
              <a:ext cx="26987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alibri" pitchFamily="34" charset="0"/>
                </a:rPr>
                <a:t>c</a:t>
              </a:r>
            </a:p>
          </p:txBody>
        </p:sp>
        <p:sp>
          <p:nvSpPr>
            <p:cNvPr id="61520" name="TextBox 228"/>
            <p:cNvSpPr txBox="1">
              <a:spLocks noChangeArrowheads="1"/>
            </p:cNvSpPr>
            <p:nvPr/>
          </p:nvSpPr>
          <p:spPr bwMode="auto">
            <a:xfrm>
              <a:off x="1760538" y="2667000"/>
              <a:ext cx="269875" cy="27622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alibri" pitchFamily="34" charset="0"/>
                </a:rPr>
                <a:t>c</a:t>
              </a:r>
            </a:p>
          </p:txBody>
        </p:sp>
        <p:cxnSp>
          <p:nvCxnSpPr>
            <p:cNvPr id="231" name="Straight Arrow Connector 230"/>
            <p:cNvCxnSpPr/>
            <p:nvPr/>
          </p:nvCxnSpPr>
          <p:spPr>
            <a:xfrm rot="5400000">
              <a:off x="2972594" y="1675606"/>
              <a:ext cx="152400" cy="1588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 rot="10800000">
              <a:off x="1828800" y="2743200"/>
              <a:ext cx="152400" cy="1588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>
              <a:off x="3429000" y="1965325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24" name="TextBox 240"/>
            <p:cNvSpPr txBox="1">
              <a:spLocks noChangeArrowheads="1"/>
            </p:cNvSpPr>
            <p:nvPr/>
          </p:nvSpPr>
          <p:spPr bwMode="auto">
            <a:xfrm>
              <a:off x="3429000" y="1706563"/>
              <a:ext cx="4540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alibri" pitchFamily="34" charset="0"/>
                </a:rPr>
                <a:t>d+c</a:t>
              </a:r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 rot="5400000">
              <a:off x="3771901" y="2476500"/>
              <a:ext cx="381000" cy="317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26" name="TextBox 243"/>
            <p:cNvSpPr txBox="1">
              <a:spLocks noChangeArrowheads="1"/>
            </p:cNvSpPr>
            <p:nvPr/>
          </p:nvSpPr>
          <p:spPr bwMode="auto">
            <a:xfrm>
              <a:off x="3962400" y="2286000"/>
              <a:ext cx="4540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alibri" pitchFamily="34" charset="0"/>
                </a:rPr>
                <a:t>d+c</a:t>
              </a:r>
            </a:p>
          </p:txBody>
        </p:sp>
        <p:cxnSp>
          <p:nvCxnSpPr>
            <p:cNvPr id="245" name="Straight Arrow Connector 244"/>
            <p:cNvCxnSpPr/>
            <p:nvPr/>
          </p:nvCxnSpPr>
          <p:spPr>
            <a:xfrm rot="5400000">
              <a:off x="2020094" y="3390106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>
              <a:off x="2514600" y="3733800"/>
              <a:ext cx="379413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29" name="TextBox 247"/>
            <p:cNvSpPr txBox="1">
              <a:spLocks noChangeArrowheads="1"/>
            </p:cNvSpPr>
            <p:nvPr/>
          </p:nvSpPr>
          <p:spPr bwMode="auto">
            <a:xfrm>
              <a:off x="1828800" y="3276600"/>
              <a:ext cx="4540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alibri" pitchFamily="34" charset="0"/>
                </a:rPr>
                <a:t>d+c</a:t>
              </a:r>
            </a:p>
          </p:txBody>
        </p:sp>
        <p:sp>
          <p:nvSpPr>
            <p:cNvPr id="61530" name="TextBox 248"/>
            <p:cNvSpPr txBox="1">
              <a:spLocks noChangeArrowheads="1"/>
            </p:cNvSpPr>
            <p:nvPr/>
          </p:nvSpPr>
          <p:spPr bwMode="auto">
            <a:xfrm>
              <a:off x="2514600" y="3686175"/>
              <a:ext cx="4540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alibri" pitchFamily="34" charset="0"/>
                </a:rPr>
                <a:t>d+c</a:t>
              </a:r>
            </a:p>
          </p:txBody>
        </p:sp>
      </p:grpSp>
      <p:sp>
        <p:nvSpPr>
          <p:cNvPr id="37977" name="TextBox 106"/>
          <p:cNvSpPr txBox="1">
            <a:spLocks noChangeArrowheads="1"/>
          </p:cNvSpPr>
          <p:nvPr/>
        </p:nvSpPr>
        <p:spPr bwMode="auto">
          <a:xfrm>
            <a:off x="9829800" y="762000"/>
            <a:ext cx="4914900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To minimize #words moved (when n &gt; M</a:t>
            </a:r>
            <a:r>
              <a:rPr lang="en-US" baseline="30000" dirty="0">
                <a:solidFill>
                  <a:schemeClr val="tx1"/>
                </a:solidFill>
                <a:latin typeface="Calibri" pitchFamily="34" charset="0"/>
              </a:rPr>
              <a:t>1/2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)</a:t>
            </a:r>
          </a:p>
          <a:p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after reducing to bandwidth b = M</a:t>
            </a:r>
            <a:r>
              <a:rPr lang="en-US" baseline="30000" dirty="0">
                <a:solidFill>
                  <a:schemeClr val="tx1"/>
                </a:solidFill>
                <a:latin typeface="Calibri" pitchFamily="34" charset="0"/>
              </a:rPr>
              <a:t>1/2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:</a:t>
            </a:r>
          </a:p>
          <a:p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if n &gt; M</a:t>
            </a:r>
          </a:p>
          <a:p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  Use d=b-1 and c=1  </a:t>
            </a:r>
          </a:p>
          <a:p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else if M</a:t>
            </a:r>
            <a:r>
              <a:rPr lang="en-US" baseline="30000" dirty="0">
                <a:solidFill>
                  <a:schemeClr val="tx1"/>
                </a:solidFill>
                <a:latin typeface="Calibri" pitchFamily="34" charset="0"/>
              </a:rPr>
              <a:t>1/2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 &lt; n ≤ M</a:t>
            </a:r>
          </a:p>
          <a:p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  Pass 1: Use  d=b – M/(4n) and c=M/(4n)</a:t>
            </a:r>
          </a:p>
          <a:p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  Pass 2: Use  d=M/(4n)-1 and c=1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10450468" y="3894139"/>
            <a:ext cx="3218445" cy="2362200"/>
            <a:chOff x="5638800" y="1524000"/>
            <a:chExt cx="3218445" cy="2362200"/>
          </a:xfrm>
        </p:grpSpPr>
        <p:sp>
          <p:nvSpPr>
            <p:cNvPr id="109" name="TextBox 108"/>
            <p:cNvSpPr txBox="1"/>
            <p:nvPr/>
          </p:nvSpPr>
          <p:spPr>
            <a:xfrm>
              <a:off x="5638800" y="1524000"/>
              <a:ext cx="3218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need to zero out leading</a:t>
              </a:r>
            </a:p>
            <a:p>
              <a:r>
                <a:rPr lang="en-US" dirty="0" smtClean="0"/>
                <a:t>parallelogram of each trapezoid:</a:t>
              </a:r>
              <a:endParaRPr lang="en-US" dirty="0"/>
            </a:p>
          </p:txBody>
        </p:sp>
        <p:cxnSp>
          <p:nvCxnSpPr>
            <p:cNvPr id="113" name="Straight Connector 112"/>
            <p:cNvCxnSpPr/>
            <p:nvPr/>
          </p:nvCxnSpPr>
          <p:spPr>
            <a:xfrm rot="5400000">
              <a:off x="6286500" y="2857500"/>
              <a:ext cx="5334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7200899" y="3619500"/>
              <a:ext cx="5334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6553200" y="3124200"/>
              <a:ext cx="914400" cy="762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7467600" y="3886200"/>
              <a:ext cx="609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6553200" y="2590800"/>
              <a:ext cx="1524000" cy="1295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6858000" y="2971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685800" y="5181600"/>
            <a:ext cx="1956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= bandwidth</a:t>
            </a:r>
          </a:p>
          <a:p>
            <a:r>
              <a:rPr lang="en-US" dirty="0" smtClean="0"/>
              <a:t>c = #columns</a:t>
            </a:r>
          </a:p>
          <a:p>
            <a:r>
              <a:rPr lang="en-US" dirty="0" smtClean="0"/>
              <a:t>d = #diagonals</a:t>
            </a:r>
          </a:p>
          <a:p>
            <a:r>
              <a:rPr lang="en-US" dirty="0" smtClean="0"/>
              <a:t>Constraint: </a:t>
            </a:r>
            <a:r>
              <a:rPr lang="en-US" dirty="0" err="1" smtClean="0"/>
              <a:t>c+d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 b</a:t>
            </a:r>
            <a:endParaRPr lang="en-US" dirty="0"/>
          </a:p>
        </p:txBody>
      </p:sp>
      <p:sp>
        <p:nvSpPr>
          <p:cNvPr id="118" name="TextBox 105"/>
          <p:cNvSpPr txBox="1">
            <a:spLocks noChangeArrowheads="1"/>
          </p:cNvSpPr>
          <p:nvPr/>
        </p:nvSpPr>
        <p:spPr bwMode="auto">
          <a:xfrm>
            <a:off x="668337" y="171450"/>
            <a:ext cx="786606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alibri" pitchFamily="34" charset="0"/>
              </a:rPr>
              <a:t>Successive Band Reduction (</a:t>
            </a:r>
            <a:r>
              <a:rPr lang="en-US" sz="3200" dirty="0" err="1">
                <a:latin typeface="Calibri" pitchFamily="34" charset="0"/>
              </a:rPr>
              <a:t>Bischof</a:t>
            </a:r>
            <a:r>
              <a:rPr lang="en-US" sz="3200" dirty="0">
                <a:latin typeface="Calibri" pitchFamily="34" charset="0"/>
              </a:rPr>
              <a:t>/Lang/Sun</a:t>
            </a:r>
            <a:r>
              <a:rPr lang="en-US" sz="3200" dirty="0" smtClean="0">
                <a:latin typeface="Calibri" pitchFamily="34" charset="0"/>
              </a:rPr>
              <a:t>)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13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vs</a:t>
            </a:r>
            <a:r>
              <a:rPr lang="en-US" dirty="0" smtClean="0"/>
              <a:t> CA - SBR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4316" y="5029200"/>
            <a:ext cx="2116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Conventional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042227" y="4953000"/>
            <a:ext cx="3881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Communication-Avoiding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64750" y="6922804"/>
            <a:ext cx="7635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tuning parameters:</a:t>
            </a:r>
          </a:p>
          <a:p>
            <a:r>
              <a:rPr lang="en-US" dirty="0"/>
              <a:t> </a:t>
            </a:r>
            <a:r>
              <a:rPr lang="en-US" dirty="0" smtClean="0"/>
              <a:t>   Number of “sweeps”,  #diagonals cleared per sweep,   sizes of parallelograms</a:t>
            </a:r>
          </a:p>
          <a:p>
            <a:r>
              <a:rPr lang="en-US" dirty="0" smtClean="0"/>
              <a:t>    #bulges chased at one time,    how far to chase each bulge</a:t>
            </a:r>
          </a:p>
          <a:p>
            <a:r>
              <a:rPr lang="en-US" dirty="0" smtClean="0"/>
              <a:t>Right choices reduce #</a:t>
            </a:r>
            <a:r>
              <a:rPr lang="en-US" dirty="0" err="1" smtClean="0"/>
              <a:t>words_moved</a:t>
            </a:r>
            <a:r>
              <a:rPr lang="en-US" dirty="0" smtClean="0"/>
              <a:t> by factor M/</a:t>
            </a:r>
            <a:r>
              <a:rPr lang="en-US" dirty="0" err="1" smtClean="0"/>
              <a:t>bw</a:t>
            </a:r>
            <a:r>
              <a:rPr lang="en-US" dirty="0" smtClean="0"/>
              <a:t>, not just M</a:t>
            </a:r>
            <a:r>
              <a:rPr lang="en-US" baseline="30000" dirty="0" smtClean="0"/>
              <a:t>1/2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295400"/>
            <a:ext cx="223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Touch all data 4 times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93682" y="1295400"/>
            <a:ext cx="200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Touch all data once</a:t>
            </a:r>
            <a:endParaRPr lang="en-US" dirty="0"/>
          </a:p>
        </p:txBody>
      </p:sp>
      <p:pic>
        <p:nvPicPr>
          <p:cNvPr id="10" name="CASBR_n1000_b20_m1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-413448" y="1877830"/>
            <a:ext cx="5472037" cy="3075170"/>
          </a:xfrm>
          <a:prstGeom prst="rect">
            <a:avLst/>
          </a:prstGeom>
        </p:spPr>
      </p:pic>
      <p:pic>
        <p:nvPicPr>
          <p:cNvPr id="11" name="CASBR_n1000_b20_m4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908219" y="1877830"/>
            <a:ext cx="5472036" cy="30751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229599" y="1664732"/>
            <a:ext cx="1150655" cy="33644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486732" y="1664732"/>
            <a:ext cx="1219200" cy="35539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08219" y="1664732"/>
            <a:ext cx="1134008" cy="34813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9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04800" y="306388"/>
            <a:ext cx="8458199" cy="425450"/>
          </a:xfrm>
        </p:spPr>
        <p:txBody>
          <a:bodyPr>
            <a:noAutofit/>
          </a:bodyPr>
          <a:lstStyle/>
          <a:p>
            <a:r>
              <a:rPr lang="en-US" sz="3600" dirty="0" smtClean="0"/>
              <a:t>Lower bound for all “n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-like” linear algebra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001000" cy="28527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Holds for</a:t>
            </a:r>
          </a:p>
          <a:p>
            <a:pPr lvl="1"/>
            <a:r>
              <a:rPr lang="en-US" dirty="0" err="1" smtClean="0"/>
              <a:t>Matmul</a:t>
            </a:r>
            <a:r>
              <a:rPr lang="en-US" dirty="0" smtClean="0"/>
              <a:t>, BLAS, LU, QR, </a:t>
            </a:r>
            <a:r>
              <a:rPr lang="en-US" dirty="0" err="1" smtClean="0"/>
              <a:t>eig</a:t>
            </a:r>
            <a:r>
              <a:rPr lang="en-US" dirty="0" smtClean="0"/>
              <a:t>, SVD, tensor contractions, …</a:t>
            </a:r>
          </a:p>
          <a:p>
            <a:pPr lvl="1"/>
            <a:r>
              <a:rPr lang="en-US" dirty="0" smtClean="0"/>
              <a:t>Some whole programs (sequences of  these operations, no matter how individual ops are interleaved,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Dense and sparse matrices (where #flops  &lt;&lt;  n</a:t>
            </a:r>
            <a:r>
              <a:rPr lang="en-US" baseline="30000" dirty="0" smtClean="0"/>
              <a:t>3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Sequential and parallel algorithms</a:t>
            </a:r>
          </a:p>
          <a:p>
            <a:pPr lvl="1"/>
            <a:r>
              <a:rPr lang="en-US" dirty="0" smtClean="0"/>
              <a:t>Some graph-theoretic algorithms (</a:t>
            </a:r>
            <a:r>
              <a:rPr lang="en-US" dirty="0" err="1" smtClean="0"/>
              <a:t>eg</a:t>
            </a:r>
            <a:r>
              <a:rPr lang="en-US" dirty="0" smtClean="0"/>
              <a:t> Floyd-</a:t>
            </a:r>
            <a:r>
              <a:rPr lang="en-US" dirty="0" err="1" smtClean="0"/>
              <a:t>Warshall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BBDDB-A7BB-4482-834E-2EFCD62CAAF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457200" y="731839"/>
            <a:ext cx="86868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  <a:sym typeface="Symbol" pitchFamily="18" charset="2"/>
              </a:rPr>
              <a:t>  Let </a:t>
            </a:r>
            <a:r>
              <a:rPr lang="en-US" sz="2800" b="0" dirty="0">
                <a:solidFill>
                  <a:schemeClr val="tx1"/>
                </a:solidFill>
                <a:sym typeface="Symbol" pitchFamily="18" charset="2"/>
              </a:rPr>
              <a:t>M = “fast” memory size </a:t>
            </a:r>
            <a:r>
              <a:rPr lang="en-US" sz="2800" b="0" dirty="0" smtClean="0">
                <a:solidFill>
                  <a:schemeClr val="tx1"/>
                </a:solidFill>
                <a:sym typeface="Symbol" pitchFamily="18" charset="2"/>
              </a:rPr>
              <a:t>(per processor)</a:t>
            </a:r>
            <a:endParaRPr lang="en-US" sz="2800" b="0" dirty="0">
              <a:solidFill>
                <a:schemeClr val="tx1"/>
              </a:solidFill>
              <a:sym typeface="Symbol" pitchFamily="18" charset="2"/>
            </a:endParaRPr>
          </a:p>
          <a:p>
            <a:pPr marL="0" lvl="1" algn="ctr"/>
            <a:endParaRPr lang="en-US" sz="2800" b="0" dirty="0">
              <a:solidFill>
                <a:schemeClr val="tx1"/>
              </a:solidFill>
              <a:sym typeface="Symbol" pitchFamily="18" charset="2"/>
            </a:endParaRPr>
          </a:p>
          <a:p>
            <a:pPr marL="0" lvl="1" algn="ctr"/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#</a:t>
            </a:r>
            <a:r>
              <a:rPr lang="en-US" sz="2400" b="1" dirty="0" err="1">
                <a:solidFill>
                  <a:schemeClr val="tx1"/>
                </a:solidFill>
                <a:sym typeface="Symbol" pitchFamily="18" charset="2"/>
              </a:rPr>
              <a:t>words_moved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(per processor)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sym typeface="Symbol"/>
              </a:rPr>
              <a:t>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(#flops (</a:t>
            </a:r>
            <a:r>
              <a:rPr lang="en-US" sz="2400" b="1" dirty="0" smtClean="0">
                <a:sym typeface="Symbol" pitchFamily="18" charset="2"/>
              </a:rPr>
              <a:t>per 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processor)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/ M</a:t>
            </a:r>
            <a:r>
              <a:rPr lang="en-US" sz="2800" b="1" baseline="30000" dirty="0">
                <a:solidFill>
                  <a:schemeClr val="tx1"/>
                </a:solidFill>
                <a:sym typeface="Symbol" pitchFamily="18" charset="2"/>
              </a:rPr>
              <a:t>1/2</a:t>
            </a:r>
            <a:r>
              <a:rPr lang="en-US" sz="2400" b="1" baseline="30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)</a:t>
            </a:r>
          </a:p>
          <a:p>
            <a:pPr marL="0" lvl="1" algn="ctr">
              <a:buFont typeface="Symbol" pitchFamily="18" charset="2"/>
              <a:buChar char="W"/>
            </a:pPr>
            <a:endParaRPr lang="en-US" sz="2400" b="1" dirty="0">
              <a:solidFill>
                <a:schemeClr val="tx1"/>
              </a:solidFill>
              <a:sym typeface="Symbol" pitchFamily="18" charset="2"/>
            </a:endParaRPr>
          </a:p>
          <a:p>
            <a:pPr marL="0" lvl="1" algn="ctr"/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#</a:t>
            </a:r>
            <a:r>
              <a:rPr lang="en-US" sz="2400" b="1" dirty="0" err="1">
                <a:solidFill>
                  <a:schemeClr val="tx1"/>
                </a:solidFill>
                <a:sym typeface="Symbol" pitchFamily="18" charset="2"/>
              </a:rPr>
              <a:t>messages_sent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 ≥  #</a:t>
            </a:r>
            <a:r>
              <a:rPr lang="en-US" sz="2400" b="1" dirty="0" err="1" smtClean="0">
                <a:solidFill>
                  <a:schemeClr val="tx1"/>
                </a:solidFill>
                <a:sym typeface="Symbol" pitchFamily="18" charset="2"/>
              </a:rPr>
              <a:t>words_moved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 / </a:t>
            </a:r>
            <a:r>
              <a:rPr lang="en-US" sz="2400" b="1" dirty="0" err="1" smtClean="0">
                <a:solidFill>
                  <a:schemeClr val="tx1"/>
                </a:solidFill>
                <a:sym typeface="Symbol" pitchFamily="18" charset="2"/>
              </a:rPr>
              <a:t>largest_message_size</a:t>
            </a:r>
            <a:endParaRPr lang="en-US" sz="2400" b="1" dirty="0" smtClean="0">
              <a:solidFill>
                <a:schemeClr val="tx1"/>
              </a:solidFill>
              <a:sym typeface="Symbol" pitchFamily="18" charset="2"/>
            </a:endParaRPr>
          </a:p>
          <a:p>
            <a:pPr marL="0" lvl="1" algn="ctr"/>
            <a:endParaRPr lang="en-US" sz="2400" b="1" dirty="0" smtClean="0">
              <a:solidFill>
                <a:schemeClr val="tx1"/>
              </a:solidFill>
              <a:sym typeface="Symbol" pitchFamily="18" charset="2"/>
            </a:endParaRPr>
          </a:p>
          <a:p>
            <a:pPr marL="0" lvl="1">
              <a:buFont typeface="Arial" pitchFamily="34" charset="0"/>
              <a:buChar char="•"/>
            </a:pPr>
            <a:r>
              <a:rPr lang="en-US" sz="2400" b="1" dirty="0" smtClean="0">
                <a:sym typeface="Symbol" pitchFamily="18" charset="2"/>
              </a:rPr>
              <a:t>  </a:t>
            </a:r>
            <a:r>
              <a:rPr lang="en-US" sz="2800" dirty="0" smtClean="0">
                <a:sym typeface="Symbol" pitchFamily="18" charset="2"/>
              </a:rPr>
              <a:t>Parallel case: assume either load or memory balanced</a:t>
            </a:r>
            <a:endParaRPr lang="en-US" sz="2400" b="1" dirty="0">
              <a:solidFill>
                <a:schemeClr val="tx1"/>
              </a:solidFill>
              <a:sym typeface="Symbol" pitchFamily="18" charset="2"/>
            </a:endParaRP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7620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19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Speedups of Sym. Band Reduction</a:t>
            </a:r>
            <a:br>
              <a:rPr lang="en-US" dirty="0" smtClean="0"/>
            </a:br>
            <a:r>
              <a:rPr lang="en-US" dirty="0" err="1" smtClean="0"/>
              <a:t>vs</a:t>
            </a:r>
            <a:r>
              <a:rPr lang="en-US" dirty="0" smtClean="0"/>
              <a:t> DSBTRD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Up to </a:t>
            </a:r>
            <a:r>
              <a:rPr lang="en-US" b="1" dirty="0" smtClean="0"/>
              <a:t>17x</a:t>
            </a:r>
            <a:r>
              <a:rPr lang="en-US" dirty="0" smtClean="0"/>
              <a:t> on Intel </a:t>
            </a:r>
            <a:r>
              <a:rPr lang="en-US" dirty="0" err="1" smtClean="0"/>
              <a:t>Gainestown</a:t>
            </a:r>
            <a:r>
              <a:rPr lang="en-US" dirty="0" smtClean="0"/>
              <a:t>, </a:t>
            </a:r>
            <a:r>
              <a:rPr lang="en-US" dirty="0" err="1" smtClean="0"/>
              <a:t>vs</a:t>
            </a:r>
            <a:r>
              <a:rPr lang="en-US" dirty="0" smtClean="0"/>
              <a:t> MKL 10.0</a:t>
            </a:r>
          </a:p>
          <a:p>
            <a:pPr lvl="1"/>
            <a:r>
              <a:rPr lang="en-US" dirty="0" smtClean="0"/>
              <a:t>n=12000, b=500, 8 threads</a:t>
            </a:r>
          </a:p>
          <a:p>
            <a:r>
              <a:rPr lang="en-US" dirty="0" smtClean="0"/>
              <a:t>Up to </a:t>
            </a:r>
            <a:r>
              <a:rPr lang="en-US" b="1" dirty="0" smtClean="0"/>
              <a:t>12x</a:t>
            </a:r>
            <a:r>
              <a:rPr lang="en-US" dirty="0" smtClean="0"/>
              <a:t> on Intel </a:t>
            </a:r>
            <a:r>
              <a:rPr lang="en-US" dirty="0" err="1" smtClean="0"/>
              <a:t>Westmere</a:t>
            </a:r>
            <a:r>
              <a:rPr lang="en-US" dirty="0" smtClean="0"/>
              <a:t>, </a:t>
            </a:r>
            <a:r>
              <a:rPr lang="en-US" dirty="0" err="1" smtClean="0"/>
              <a:t>vs</a:t>
            </a:r>
            <a:r>
              <a:rPr lang="en-US" dirty="0" smtClean="0"/>
              <a:t> MKL 10.3</a:t>
            </a:r>
          </a:p>
          <a:p>
            <a:pPr lvl="1"/>
            <a:r>
              <a:rPr lang="en-US" dirty="0" smtClean="0"/>
              <a:t>n=12000, b=200, 10 threads</a:t>
            </a:r>
          </a:p>
          <a:p>
            <a:r>
              <a:rPr lang="en-US" dirty="0" smtClean="0"/>
              <a:t>Up to </a:t>
            </a:r>
            <a:r>
              <a:rPr lang="en-US" b="1" dirty="0" smtClean="0"/>
              <a:t>25x</a:t>
            </a:r>
            <a:r>
              <a:rPr lang="en-US" dirty="0" smtClean="0"/>
              <a:t> on AMD Budapest, </a:t>
            </a:r>
            <a:r>
              <a:rPr lang="en-US" dirty="0" err="1" smtClean="0"/>
              <a:t>vs</a:t>
            </a:r>
            <a:r>
              <a:rPr lang="en-US" dirty="0" smtClean="0"/>
              <a:t> ACML 4.4</a:t>
            </a:r>
          </a:p>
          <a:p>
            <a:pPr lvl="1"/>
            <a:r>
              <a:rPr lang="en-US" dirty="0" smtClean="0"/>
              <a:t>n=9000, b=500, 4 threads</a:t>
            </a:r>
          </a:p>
          <a:p>
            <a:r>
              <a:rPr lang="en-US" dirty="0" smtClean="0"/>
              <a:t>Up to </a:t>
            </a:r>
            <a:r>
              <a:rPr lang="en-US" b="1" dirty="0" smtClean="0"/>
              <a:t>30x</a:t>
            </a:r>
            <a:r>
              <a:rPr lang="en-US" dirty="0" smtClean="0"/>
              <a:t> on AMD </a:t>
            </a:r>
            <a:r>
              <a:rPr lang="en-US" dirty="0" err="1" smtClean="0"/>
              <a:t>Magny-Cours</a:t>
            </a:r>
            <a:r>
              <a:rPr lang="en-US" dirty="0" smtClean="0"/>
              <a:t>, </a:t>
            </a:r>
            <a:r>
              <a:rPr lang="en-US" dirty="0" err="1" smtClean="0"/>
              <a:t>vs</a:t>
            </a:r>
            <a:r>
              <a:rPr lang="en-US" dirty="0" smtClean="0"/>
              <a:t> ACML 4.4</a:t>
            </a:r>
          </a:p>
          <a:p>
            <a:pPr lvl="1"/>
            <a:r>
              <a:rPr lang="en-US" dirty="0" smtClean="0"/>
              <a:t>n=12000, b=500, 6 threads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Neither MKL nor ACML benefits from multithreading in DSBTRD </a:t>
            </a:r>
          </a:p>
          <a:p>
            <a:pPr lvl="1"/>
            <a:r>
              <a:rPr lang="en-US" dirty="0" smtClean="0"/>
              <a:t>Best sequential speedup </a:t>
            </a:r>
            <a:r>
              <a:rPr lang="en-US" dirty="0" err="1" smtClean="0"/>
              <a:t>vs</a:t>
            </a:r>
            <a:r>
              <a:rPr lang="en-US" dirty="0" smtClean="0"/>
              <a:t> MKL: </a:t>
            </a:r>
            <a:r>
              <a:rPr lang="en-US" b="1" dirty="0" smtClean="0"/>
              <a:t>1.9x</a:t>
            </a:r>
          </a:p>
          <a:p>
            <a:pPr lvl="1"/>
            <a:r>
              <a:rPr lang="en-US" dirty="0" smtClean="0"/>
              <a:t>Best sequential speedup </a:t>
            </a:r>
            <a:r>
              <a:rPr lang="en-US" dirty="0" err="1" smtClean="0"/>
              <a:t>vs</a:t>
            </a:r>
            <a:r>
              <a:rPr lang="en-US" dirty="0" smtClean="0"/>
              <a:t> ACML: </a:t>
            </a:r>
            <a:r>
              <a:rPr lang="en-US" b="1" dirty="0" smtClean="0"/>
              <a:t>8.5x</a:t>
            </a:r>
          </a:p>
          <a:p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0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Nonsymmetric</a:t>
            </a:r>
            <a:r>
              <a:rPr lang="en-US" dirty="0" smtClean="0"/>
              <a:t> </a:t>
            </a:r>
            <a:r>
              <a:rPr lang="en-US" dirty="0" err="1" smtClean="0"/>
              <a:t>Eigenproblem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65406" cy="4525963"/>
          </a:xfrm>
        </p:spPr>
        <p:txBody>
          <a:bodyPr/>
          <a:lstStyle/>
          <a:p>
            <a:r>
              <a:rPr lang="en-US" dirty="0" smtClean="0"/>
              <a:t>No apparent way to modify standard algorithm</a:t>
            </a:r>
          </a:p>
          <a:p>
            <a:r>
              <a:rPr lang="en-US" dirty="0" smtClean="0"/>
              <a:t>Instead: Spectral Divide-and-Conquer</a:t>
            </a:r>
          </a:p>
          <a:p>
            <a:pPr lvl="1"/>
            <a:r>
              <a:rPr lang="en-US" dirty="0" smtClean="0"/>
              <a:t>Find orthogonal matrix Q whose leading columns span an invariant subspace of A</a:t>
            </a:r>
          </a:p>
          <a:p>
            <a:pPr lvl="1"/>
            <a:r>
              <a:rPr lang="en-US" dirty="0" smtClean="0"/>
              <a:t>Q</a:t>
            </a:r>
            <a:r>
              <a:rPr lang="en-US" sz="3200" baseline="30000" dirty="0" smtClean="0"/>
              <a:t>T</a:t>
            </a:r>
            <a:r>
              <a:rPr lang="en-US" dirty="0" smtClean="0"/>
              <a:t>AQ will be block upper triangular:</a:t>
            </a:r>
          </a:p>
          <a:p>
            <a:pPr lvl="1"/>
            <a:r>
              <a:rPr lang="en-US" dirty="0" smtClean="0"/>
              <a:t>Apply recursively to A</a:t>
            </a:r>
            <a:r>
              <a:rPr lang="en-US" sz="3200" baseline="-25000" dirty="0" smtClean="0"/>
              <a:t>11</a:t>
            </a:r>
            <a:r>
              <a:rPr lang="en-US" dirty="0" smtClean="0"/>
              <a:t> , A</a:t>
            </a:r>
            <a:r>
              <a:rPr lang="en-US" sz="3200" baseline="-25000" dirty="0" smtClean="0"/>
              <a:t>22</a:t>
            </a:r>
            <a:endParaRPr lang="en-US" dirty="0" smtClean="0"/>
          </a:p>
          <a:p>
            <a:pPr lvl="1"/>
            <a:r>
              <a:rPr lang="en-US" dirty="0" smtClean="0"/>
              <a:t>Depends on randomization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Randomized Rank Revealing QR decomposition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Randomized location to try splitting spectrum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134743" y="3535266"/>
            <a:ext cx="1337102" cy="954107"/>
            <a:chOff x="7134743" y="3535266"/>
            <a:chExt cx="1337102" cy="954107"/>
          </a:xfrm>
        </p:grpSpPr>
        <p:sp>
          <p:nvSpPr>
            <p:cNvPr id="4" name="TextBox 3"/>
            <p:cNvSpPr txBox="1"/>
            <p:nvPr/>
          </p:nvSpPr>
          <p:spPr>
            <a:xfrm>
              <a:off x="7134743" y="3535266"/>
              <a:ext cx="132039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3200" baseline="-25000" dirty="0" smtClean="0"/>
                <a:t>11</a:t>
              </a:r>
              <a:r>
                <a:rPr lang="en-US" sz="2800" dirty="0" smtClean="0"/>
                <a:t>  A</a:t>
              </a:r>
              <a:r>
                <a:rPr lang="en-US" sz="3200" baseline="-25000" dirty="0" smtClean="0"/>
                <a:t>12</a:t>
              </a:r>
            </a:p>
            <a:p>
              <a:r>
                <a:rPr lang="en-US" sz="2800" dirty="0" smtClean="0"/>
                <a:t>  </a:t>
              </a:r>
              <a:r>
                <a:rPr lang="en-US" sz="2800" dirty="0" err="1" smtClean="0"/>
                <a:t>ε</a:t>
              </a:r>
              <a:r>
                <a:rPr lang="en-US" sz="2800" dirty="0" smtClean="0"/>
                <a:t>    A</a:t>
              </a:r>
              <a:r>
                <a:rPr lang="en-US" sz="3200" baseline="-25000" dirty="0" smtClean="0"/>
                <a:t>22</a:t>
              </a:r>
              <a:endParaRPr lang="en-US" sz="3200" baseline="-25000" dirty="0"/>
            </a:p>
          </p:txBody>
        </p:sp>
        <p:sp>
          <p:nvSpPr>
            <p:cNvPr id="5" name="Double Bracket 4"/>
            <p:cNvSpPr/>
            <p:nvPr/>
          </p:nvSpPr>
          <p:spPr>
            <a:xfrm>
              <a:off x="7151451" y="3570282"/>
              <a:ext cx="1320394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63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Attaining the Lower bounds</a:t>
            </a:r>
            <a:r>
              <a:rPr lang="en-US" sz="4000" dirty="0"/>
              <a:t>: Sequential</a:t>
            </a:r>
            <a:br>
              <a:rPr lang="en-US" sz="4000" dirty="0"/>
            </a:b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566218"/>
              </p:ext>
            </p:extLst>
          </p:nvPr>
        </p:nvGraphicFramePr>
        <p:xfrm>
          <a:off x="228601" y="609954"/>
          <a:ext cx="8255793" cy="5323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599"/>
                <a:gridCol w="1524000"/>
                <a:gridCol w="1434922"/>
                <a:gridCol w="1581636"/>
                <a:gridCol w="1581636"/>
              </a:tblGrid>
              <a:tr h="548544">
                <a:tc rowSpan="2">
                  <a:txBody>
                    <a:bodyPr/>
                    <a:lstStyle/>
                    <a:p>
                      <a:pPr lvl="0"/>
                      <a:r>
                        <a:rPr lang="en-US" sz="1600" b="1" u="sng" dirty="0" smtClean="0">
                          <a:solidFill>
                            <a:schemeClr val="tx1"/>
                          </a:solidFill>
                        </a:rPr>
                        <a:t>Legend</a:t>
                      </a:r>
                    </a:p>
                    <a:p>
                      <a:pPr lvl="0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[Existing][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Ours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br>
                        <a:rPr lang="en-US" sz="16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6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Math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6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Lib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][</a:t>
                      </a:r>
                      <a:r>
                        <a:rPr lang="en-US" sz="1600" b="1" u="sng" dirty="0" smtClean="0">
                          <a:solidFill>
                            <a:schemeClr val="tx1"/>
                          </a:solidFill>
                        </a:rPr>
                        <a:t>Random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marL="100434" marR="100434" marT="50217" marB="5021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Two Levels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100434" marR="100434" marT="50217" marB="5021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Memory Hierarchy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100434" marR="100434" marT="50217" marB="5021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36902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Words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434" marR="100434" marT="50217" marB="5021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Messages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434" marR="100434" marT="50217" marB="50217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Words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434" marR="100434" marT="50217" marB="5021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Messages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434" marR="100434" marT="50217" marB="50217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812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BLAS-3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00434" marR="100434" marT="50217" marB="5021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[FLPR’99][</a:t>
                      </a:r>
                      <a:r>
                        <a:rPr lang="en-US" sz="1600" b="1" dirty="0" smtClean="0">
                          <a:solidFill>
                            <a:srgbClr val="92D050"/>
                          </a:solidFill>
                        </a:rPr>
                        <a:t>BDLST’13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][</a:t>
                      </a:r>
                      <a:r>
                        <a:rPr lang="en-US" sz="16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MKL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etc.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0434" marR="100434" marT="50217" marB="5021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[FLPR’99][</a:t>
                      </a:r>
                      <a:r>
                        <a:rPr lang="en-US" sz="1600" b="1" dirty="0" smtClean="0">
                          <a:solidFill>
                            <a:srgbClr val="92D050"/>
                          </a:solidFill>
                        </a:rPr>
                        <a:t>BDLST’13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][</a:t>
                      </a:r>
                      <a:r>
                        <a:rPr lang="en-US" sz="16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MKL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etc.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marL="100434" marR="100434" marT="50217" marB="5021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Cholesky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00434" marR="100434" marT="50217" marB="5021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[G’97][AP’00]</a:t>
                      </a:r>
                      <a:br>
                        <a:rPr lang="en-US" sz="16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6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LAPACK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br>
                        <a:rPr lang="en-US" sz="16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600" b="1" dirty="0" smtClean="0">
                          <a:solidFill>
                            <a:srgbClr val="92D050"/>
                          </a:solidFill>
                        </a:rPr>
                        <a:t>BDHS’09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0434" marR="100434" marT="50217" marB="5021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[G’97][AP’00]</a:t>
                      </a:r>
                      <a:br>
                        <a:rPr lang="en-US" sz="16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BDHS’09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marL="100434" marR="100434" marT="50217" marB="50217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[G’97][AP’00][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BDHS’09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0434" marR="100434" marT="50217" marB="5021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274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Sym. Indefinite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00434" marR="100434" marT="50217" marB="5021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600" b="1" dirty="0" smtClean="0">
                          <a:solidFill>
                            <a:srgbClr val="92D050"/>
                          </a:solidFill>
                        </a:rPr>
                        <a:t>BBDDDPSTY’13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0434" marR="100434" marT="50217" marB="5021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600" b="1" dirty="0" smtClean="0">
                          <a:solidFill>
                            <a:srgbClr val="92D050"/>
                          </a:solidFill>
                        </a:rPr>
                        <a:t>BBDDDPSTY’13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marL="100434" marR="100434" marT="50217" marB="5021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0346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LU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00434" marR="100434" marT="50217" marB="5021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[G’97][T’97]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600" b="1" dirty="0" smtClean="0">
                          <a:solidFill>
                            <a:srgbClr val="92D050"/>
                          </a:solidFill>
                        </a:rPr>
                        <a:t>GDX’11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600" b="1" dirty="0" smtClean="0">
                          <a:solidFill>
                            <a:srgbClr val="92D050"/>
                          </a:solidFill>
                        </a:rPr>
                        <a:t>BDLST’13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0434" marR="100434" marT="50217" marB="5021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600" b="1" dirty="0" smtClean="0">
                          <a:solidFill>
                            <a:srgbClr val="92D050"/>
                          </a:solidFill>
                        </a:rPr>
                        <a:t>GDX’11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600" b="1" dirty="0" smtClean="0">
                          <a:solidFill>
                            <a:srgbClr val="92D050"/>
                          </a:solidFill>
                        </a:rPr>
                        <a:t>BDLST’13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0434" marR="100434" marT="50217" marB="50217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 [G’97][T’97] [</a:t>
                      </a:r>
                      <a:r>
                        <a:rPr lang="en-US" sz="1600" b="1" dirty="0" smtClean="0">
                          <a:solidFill>
                            <a:srgbClr val="92D050"/>
                          </a:solidFill>
                        </a:rPr>
                        <a:t>BDLST’13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0434" marR="100434" marT="50217" marB="5021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600" b="1" dirty="0" smtClean="0">
                          <a:solidFill>
                            <a:srgbClr val="92D050"/>
                          </a:solidFill>
                        </a:rPr>
                        <a:t>BDLST’13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0434" marR="100434" marT="50217" marB="50217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0346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QR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00434" marR="100434" marT="50217" marB="5021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[EG’98][FW’03]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600" b="1" dirty="0" smtClean="0">
                          <a:solidFill>
                            <a:srgbClr val="92D050"/>
                          </a:solidFill>
                        </a:rPr>
                        <a:t>DGHL’12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600" b="1" dirty="0" smtClean="0">
                          <a:solidFill>
                            <a:srgbClr val="92D050"/>
                          </a:solidFill>
                        </a:rPr>
                        <a:t>BDLST’13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0434" marR="100434" marT="50217" marB="5021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 [FW’03]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600" b="1" dirty="0" smtClean="0">
                          <a:solidFill>
                            <a:srgbClr val="92D050"/>
                          </a:solidFill>
                        </a:rPr>
                        <a:t>DGHL’12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600" b="1" dirty="0" smtClean="0">
                          <a:solidFill>
                            <a:srgbClr val="92D050"/>
                          </a:solidFill>
                        </a:rPr>
                        <a:t>BDLST’13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marL="100434" marR="100434" marT="50217" marB="50217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[EG’98][FW’03]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600" b="1" dirty="0" smtClean="0">
                          <a:solidFill>
                            <a:srgbClr val="92D050"/>
                          </a:solidFill>
                        </a:rPr>
                        <a:t>BDLST’13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marL="100434" marR="100434" marT="50217" marB="5021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[FW’03]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600" b="1" dirty="0" smtClean="0">
                          <a:solidFill>
                            <a:srgbClr val="92D050"/>
                          </a:solidFill>
                        </a:rPr>
                        <a:t>BDLST’13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marL="100434" marR="100434" marT="50217" marB="50217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8829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Rank Revealing QR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00434" marR="100434" marT="50217" marB="5021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600" b="1" u="sng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BDD’11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][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DGGX’13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0434" marR="100434" marT="50217" marB="5021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100434" marR="100434" marT="50217" marB="5021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100434" marR="100434" marT="50217" marB="50217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Sym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Eig</a:t>
                      </a:r>
                      <a:r>
                        <a:rPr lang="en-US" sz="1800" b="1" baseline="0" dirty="0" smtClean="0"/>
                        <a:t> &amp; SVD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00434" marR="100434" marT="50217" marB="5021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600" b="1" u="sng" dirty="0" smtClean="0">
                          <a:solidFill>
                            <a:srgbClr val="92D050"/>
                          </a:solidFill>
                        </a:rPr>
                        <a:t>BDD’11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][</a:t>
                      </a:r>
                      <a:r>
                        <a:rPr lang="en-US" sz="1600" b="1" dirty="0" smtClean="0">
                          <a:solidFill>
                            <a:srgbClr val="92D050"/>
                          </a:solidFill>
                        </a:rPr>
                        <a:t>BDK’13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0434" marR="100434" marT="50217" marB="5021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600" b="1" u="sng" dirty="0" smtClean="0">
                          <a:solidFill>
                            <a:srgbClr val="92D050"/>
                          </a:solidFill>
                        </a:rPr>
                        <a:t>BDD’11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0434" marR="100434" marT="50217" marB="5021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1046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Non </a:t>
                      </a:r>
                      <a:r>
                        <a:rPr lang="en-US" sz="1800" b="1" dirty="0" err="1" smtClean="0"/>
                        <a:t>Sym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Eig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00434" marR="100434" marT="50217" marB="5021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600" b="1" u="sng" dirty="0" smtClean="0">
                          <a:solidFill>
                            <a:srgbClr val="92D050"/>
                          </a:solidFill>
                        </a:rPr>
                        <a:t>BDD’11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0434" marR="100434" marT="50217" marB="5021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600" b="1" u="sng" dirty="0" smtClean="0">
                          <a:solidFill>
                            <a:srgbClr val="92D050"/>
                          </a:solidFill>
                        </a:rPr>
                        <a:t>BDD’11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0434" marR="100434" marT="50217" marB="5021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336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490454"/>
              </p:ext>
            </p:extLst>
          </p:nvPr>
        </p:nvGraphicFramePr>
        <p:xfrm>
          <a:off x="152400" y="762000"/>
          <a:ext cx="8915401" cy="5586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519"/>
                <a:gridCol w="2357707"/>
                <a:gridCol w="135583"/>
                <a:gridCol w="2477791"/>
                <a:gridCol w="1828801"/>
              </a:tblGrid>
              <a:tr h="152400">
                <a:tc>
                  <a:txBody>
                    <a:bodyPr/>
                    <a:lstStyle/>
                    <a:p>
                      <a:pPr lvl="0"/>
                      <a:r>
                        <a:rPr lang="en-US" sz="1600" b="1" u="sng" dirty="0" smtClean="0">
                          <a:solidFill>
                            <a:schemeClr val="tx1"/>
                          </a:solidFill>
                        </a:rPr>
                        <a:t>Legend</a:t>
                      </a:r>
                    </a:p>
                    <a:p>
                      <a:pPr lvl="0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[Existing][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Ours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br>
                        <a:rPr lang="en-US" sz="16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6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Math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6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Lib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][</a:t>
                      </a:r>
                      <a:r>
                        <a:rPr lang="en-US" sz="1600" b="1" u="sng" dirty="0" smtClean="0">
                          <a:solidFill>
                            <a:schemeClr val="tx1"/>
                          </a:solidFill>
                        </a:rPr>
                        <a:t>Random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marL="93726" marR="93726" marT="46863" marB="4686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Words (BW)</a:t>
                      </a:r>
                      <a:endParaRPr lang="en-US" sz="2500" dirty="0">
                        <a:solidFill>
                          <a:schemeClr val="tx1"/>
                        </a:solidFill>
                      </a:endParaRPr>
                    </a:p>
                  </a:txBody>
                  <a:tcPr marL="93726" marR="93726" marT="46863" marB="4686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Messages (L)</a:t>
                      </a:r>
                      <a:endParaRPr lang="en-US" sz="2500" dirty="0">
                        <a:solidFill>
                          <a:schemeClr val="tx1"/>
                        </a:solidFill>
                      </a:endParaRPr>
                    </a:p>
                  </a:txBody>
                  <a:tcPr marL="93726" marR="93726" marT="46863" marB="46863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solidFill>
                            <a:schemeClr val="tx1"/>
                          </a:solidFill>
                        </a:rPr>
                        <a:t>Saving</a:t>
                      </a:r>
                      <a:r>
                        <a:rPr lang="en-US" sz="2500" baseline="0" dirty="0" smtClean="0">
                          <a:solidFill>
                            <a:schemeClr val="tx1"/>
                          </a:solidFill>
                        </a:rPr>
                        <a:t> factor</a:t>
                      </a:r>
                      <a:endParaRPr lang="en-US" sz="2500" dirty="0">
                        <a:solidFill>
                          <a:schemeClr val="tx1"/>
                        </a:solidFill>
                      </a:endParaRPr>
                    </a:p>
                  </a:txBody>
                  <a:tcPr marL="93726" marR="93726" marT="46863" marB="4686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BLAS-3: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3726" marR="93726" marT="46863" marB="4686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[AGZ’94][MT’99][</a:t>
                      </a:r>
                      <a:r>
                        <a:rPr lang="en-US" sz="20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ScaLAPACK</a:t>
                      </a:r>
                      <a:r>
                        <a:rPr lang="en-US" sz="2000" dirty="0" smtClean="0"/>
                        <a:t>]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[C’69][</a:t>
                      </a:r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vGW’97</a:t>
                      </a:r>
                      <a:r>
                        <a:rPr lang="en-US" sz="2000" dirty="0" smtClean="0"/>
                        <a:t>][</a:t>
                      </a:r>
                      <a:r>
                        <a:rPr lang="en-US" sz="20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SD’11</a:t>
                      </a:r>
                      <a:r>
                        <a:rPr lang="en-US" sz="2000" dirty="0" smtClean="0"/>
                        <a:t>]</a:t>
                      </a:r>
                      <a:endParaRPr lang="en-US" sz="2000" dirty="0"/>
                    </a:p>
                  </a:txBody>
                  <a:tcPr marL="93726" marR="93726" marT="46863" marB="4686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L: 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n/P</a:t>
                      </a:r>
                      <a:r>
                        <a:rPr lang="en-US" sz="2000" i="1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  <a:endParaRPr lang="en-US" sz="180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26" marR="93726" marT="46863" marB="4686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7828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Cholesky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3726" marR="93726" marT="46863" marB="4686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[</a:t>
                      </a:r>
                      <a:r>
                        <a:rPr lang="en-US" sz="20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ScaLAPACK</a:t>
                      </a:r>
                      <a:r>
                        <a:rPr lang="en-US" sz="2000" dirty="0" smtClean="0"/>
                        <a:t>][T’99][</a:t>
                      </a:r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SD’11</a:t>
                      </a:r>
                      <a:r>
                        <a:rPr lang="en-US" sz="2000" dirty="0" smtClean="0"/>
                        <a:t>]</a:t>
                      </a:r>
                      <a:endParaRPr lang="en-US" sz="2000" dirty="0"/>
                    </a:p>
                  </a:txBody>
                  <a:tcPr marL="93726" marR="93726" marT="46863" marB="4686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L: 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n/P</a:t>
                      </a:r>
                      <a:r>
                        <a:rPr lang="en-US" sz="2000" i="1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  <a:endParaRPr lang="en-US" sz="180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26" marR="93726" marT="46863" marB="4686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3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Sym. Indefinite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3726" marR="93726" marT="46863" marB="4686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[</a:t>
                      </a:r>
                      <a:r>
                        <a:rPr lang="en-US" sz="2000" dirty="0" smtClean="0">
                          <a:solidFill>
                            <a:srgbClr val="92D050"/>
                          </a:solidFill>
                        </a:rPr>
                        <a:t>BBDDDPSTY’13</a:t>
                      </a:r>
                      <a:r>
                        <a:rPr lang="en-US" sz="2000" dirty="0" smtClean="0"/>
                        <a:t>]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[</a:t>
                      </a:r>
                      <a:r>
                        <a:rPr lang="en-US" sz="20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ScaLAPACK</a:t>
                      </a:r>
                      <a:r>
                        <a:rPr lang="en-US" sz="2000" dirty="0" smtClean="0"/>
                        <a:t>]</a:t>
                      </a:r>
                      <a:endParaRPr lang="en-US" sz="2000" dirty="0"/>
                    </a:p>
                  </a:txBody>
                  <a:tcPr marL="93726" marR="93726" marT="46863" marB="4686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93726" marR="93726" marT="46863" marB="4686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[</a:t>
                      </a:r>
                      <a:r>
                        <a:rPr lang="en-US" sz="2000" dirty="0" smtClean="0">
                          <a:solidFill>
                            <a:srgbClr val="92D050"/>
                          </a:solidFill>
                        </a:rPr>
                        <a:t>BBDDDPSTY’13</a:t>
                      </a:r>
                      <a:r>
                        <a:rPr lang="en-US" sz="2000" dirty="0" smtClean="0"/>
                        <a:t>]</a:t>
                      </a:r>
                      <a:endParaRPr lang="en-US" sz="2000" dirty="0"/>
                    </a:p>
                  </a:txBody>
                  <a:tcPr marL="93726" marR="93726" marT="46863" marB="46863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L: 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n/P</a:t>
                      </a:r>
                      <a:r>
                        <a:rPr lang="en-US" sz="2000" i="1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  <a:endParaRPr lang="en-US" sz="180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26" marR="93726" marT="46863" marB="4686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2237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LU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3726" marR="93726" marT="46863" marB="4686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[</a:t>
                      </a:r>
                      <a:r>
                        <a:rPr lang="en-US" sz="20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ScaLAPACK</a:t>
                      </a:r>
                      <a:r>
                        <a:rPr lang="en-US" sz="2000" dirty="0" smtClean="0"/>
                        <a:t>]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[</a:t>
                      </a:r>
                      <a:r>
                        <a:rPr lang="en-US" sz="2000" dirty="0" smtClean="0">
                          <a:solidFill>
                            <a:srgbClr val="92D050"/>
                          </a:solidFill>
                        </a:rPr>
                        <a:t>GDX’11</a:t>
                      </a:r>
                      <a:r>
                        <a:rPr lang="en-US" sz="2000" dirty="0" smtClean="0"/>
                        <a:t>][T’99][</a:t>
                      </a:r>
                      <a:r>
                        <a:rPr lang="en-US" sz="20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SD’11</a:t>
                      </a:r>
                      <a:r>
                        <a:rPr lang="en-US" sz="2000" dirty="0" smtClean="0"/>
                        <a:t>]</a:t>
                      </a:r>
                      <a:endParaRPr lang="en-US" sz="2000" dirty="0"/>
                    </a:p>
                  </a:txBody>
                  <a:tcPr marL="93726" marR="93726" marT="46863" marB="4686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93726" marR="93726" marT="46863" marB="4686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[</a:t>
                      </a:r>
                      <a:r>
                        <a:rPr lang="en-US" sz="2000" dirty="0" smtClean="0">
                          <a:solidFill>
                            <a:srgbClr val="92D050"/>
                          </a:solidFill>
                        </a:rPr>
                        <a:t>GDX’11</a:t>
                      </a:r>
                      <a:r>
                        <a:rPr lang="en-US" sz="2000" dirty="0" smtClean="0"/>
                        <a:t>][T’99][</a:t>
                      </a:r>
                      <a:r>
                        <a:rPr lang="en-US" sz="20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SD’11</a:t>
                      </a:r>
                      <a:r>
                        <a:rPr lang="en-US" sz="2000" dirty="0" smtClean="0"/>
                        <a:t>]</a:t>
                      </a:r>
                      <a:endParaRPr lang="en-US" sz="2000" dirty="0"/>
                    </a:p>
                  </a:txBody>
                  <a:tcPr marL="93726" marR="93726" marT="46863" marB="46863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L: 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n/P</a:t>
                      </a:r>
                      <a:r>
                        <a:rPr lang="en-US" sz="2000" i="1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  <a:endParaRPr lang="en-US" sz="180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26" marR="93726" marT="46863" marB="4686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3726" marR="93726" marT="46863" marB="4686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20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ScaLAPACK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br>
                        <a:rPr lang="en-US" sz="2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2000" dirty="0" smtClean="0">
                          <a:solidFill>
                            <a:srgbClr val="92D050"/>
                          </a:solidFill>
                        </a:rPr>
                        <a:t>DGHL’12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sz="2000" dirty="0" smtClean="0"/>
                        <a:t> [T’99]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3726" marR="93726" marT="46863" marB="4686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93726" marR="93726" marT="46863" marB="4686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[</a:t>
                      </a:r>
                      <a:r>
                        <a:rPr lang="en-US" sz="2000" dirty="0" smtClean="0">
                          <a:solidFill>
                            <a:srgbClr val="92D050"/>
                          </a:solidFill>
                        </a:rPr>
                        <a:t>DGHL’12</a:t>
                      </a:r>
                      <a:r>
                        <a:rPr lang="en-US" sz="2000" dirty="0" smtClean="0"/>
                        <a:t>][T’99]</a:t>
                      </a:r>
                      <a:endParaRPr lang="en-US" sz="2000" dirty="0"/>
                    </a:p>
                  </a:txBody>
                  <a:tcPr marL="93726" marR="93726" marT="46863" marB="46863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L: 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n/P</a:t>
                      </a:r>
                      <a:r>
                        <a:rPr lang="en-US" sz="2000" i="1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  <a:endParaRPr lang="en-US" sz="180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26" marR="93726" marT="46863" marB="4686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39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Rank Revealing QR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3726" marR="93726" marT="46863" marB="4686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2000" b="0" u="sng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BDD’11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][</a:t>
                      </a:r>
                      <a:r>
                        <a:rPr lang="en-US" sz="2000" b="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DGGX’13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marL="93726" marR="93726" marT="46863" marB="4686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93726" marR="93726" marT="46863" marB="4686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marL="93726" marR="93726" marT="46863" marB="46863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93726" marR="93726" marT="46863" marB="4686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2598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Sym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Eig</a:t>
                      </a:r>
                      <a:r>
                        <a:rPr lang="en-US" sz="2000" baseline="0" dirty="0" smtClean="0"/>
                        <a:t> &amp; SVD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3726" marR="93726" marT="46863" marB="4686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[</a:t>
                      </a:r>
                      <a:r>
                        <a:rPr lang="en-US" sz="2000" u="sng" dirty="0" smtClean="0">
                          <a:solidFill>
                            <a:srgbClr val="92D050"/>
                          </a:solidFill>
                        </a:rPr>
                        <a:t>BDD’11</a:t>
                      </a:r>
                      <a:r>
                        <a:rPr lang="en-US" sz="2000" dirty="0" smtClean="0"/>
                        <a:t>][BDK’13]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[</a:t>
                      </a:r>
                      <a:r>
                        <a:rPr lang="en-US" sz="20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ScaLAPACK</a:t>
                      </a:r>
                      <a:r>
                        <a:rPr lang="en-US" sz="2000" dirty="0" smtClean="0"/>
                        <a:t>]</a:t>
                      </a:r>
                      <a:endParaRPr lang="en-US" sz="2000" dirty="0"/>
                    </a:p>
                  </a:txBody>
                  <a:tcPr marL="93726" marR="93726" marT="46863" marB="4686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93726" marR="93726" marT="46863" marB="4686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[</a:t>
                      </a:r>
                      <a:r>
                        <a:rPr lang="en-US" sz="2000" u="sng" dirty="0" smtClean="0">
                          <a:solidFill>
                            <a:srgbClr val="92D050"/>
                          </a:solidFill>
                        </a:rPr>
                        <a:t>BDD’11</a:t>
                      </a:r>
                      <a:r>
                        <a:rPr lang="en-US" sz="2000" dirty="0" smtClean="0"/>
                        <a:t>][</a:t>
                      </a:r>
                      <a:r>
                        <a:rPr lang="en-US" sz="2000" dirty="0" smtClean="0">
                          <a:solidFill>
                            <a:srgbClr val="92D050"/>
                          </a:solidFill>
                        </a:rPr>
                        <a:t>BDK’13</a:t>
                      </a:r>
                      <a:r>
                        <a:rPr lang="en-US" sz="2000" dirty="0" smtClean="0"/>
                        <a:t>]</a:t>
                      </a:r>
                      <a:endParaRPr lang="en-US" sz="2000" dirty="0"/>
                    </a:p>
                  </a:txBody>
                  <a:tcPr marL="93726" marR="93726" marT="46863" marB="46863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L: 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n/P</a:t>
                      </a:r>
                      <a:r>
                        <a:rPr lang="en-US" sz="2000" i="1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  <a:endParaRPr lang="en-US" sz="180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26" marR="93726" marT="46863" marB="4686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Non-</a:t>
                      </a:r>
                      <a:r>
                        <a:rPr lang="en-US" sz="2000" dirty="0" err="1" smtClean="0"/>
                        <a:t>Sym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Eig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3726" marR="93726" marT="46863" marB="4686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[</a:t>
                      </a:r>
                      <a:r>
                        <a:rPr lang="en-US" sz="2000" u="sng" dirty="0" smtClean="0">
                          <a:solidFill>
                            <a:srgbClr val="92D050"/>
                          </a:solidFill>
                        </a:rPr>
                        <a:t>BDD’11</a:t>
                      </a:r>
                      <a:r>
                        <a:rPr lang="en-US" sz="2000" dirty="0" smtClean="0"/>
                        <a:t>]</a:t>
                      </a:r>
                      <a:endParaRPr lang="en-US" sz="2000" dirty="0"/>
                    </a:p>
                  </a:txBody>
                  <a:tcPr marL="93726" marR="93726" marT="46863" marB="4686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93726" marR="93726" marT="46863" marB="4686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[</a:t>
                      </a:r>
                      <a:r>
                        <a:rPr lang="en-US" sz="2000" u="sng" dirty="0" smtClean="0">
                          <a:solidFill>
                            <a:srgbClr val="92D050"/>
                          </a:solidFill>
                        </a:rPr>
                        <a:t>BDD’11</a:t>
                      </a:r>
                      <a:r>
                        <a:rPr lang="en-US" sz="2000" dirty="0" smtClean="0"/>
                        <a:t>]</a:t>
                      </a:r>
                      <a:endParaRPr lang="en-US" sz="2000" dirty="0"/>
                    </a:p>
                  </a:txBody>
                  <a:tcPr marL="93726" marR="93726" marT="46863" marB="46863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BW: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000" i="1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lang="en-US" sz="2000" i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i="1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smtClean="0"/>
                        <a:t>L: 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80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26" marR="93726" marT="46863" marB="4686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62200" y="1371600"/>
            <a:ext cx="6286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dirty="0">
                <a:solidFill>
                  <a:srgbClr val="00CC00"/>
                </a:solidFill>
                <a:sym typeface="Wingdings"/>
              </a:rPr>
              <a:t></a:t>
            </a:r>
            <a:endParaRPr lang="en-US" sz="4400" dirty="0">
              <a:solidFill>
                <a:srgbClr val="00CC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2200" y="1743670"/>
            <a:ext cx="6286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dirty="0">
                <a:solidFill>
                  <a:srgbClr val="00CC00"/>
                </a:solidFill>
                <a:sym typeface="Wingdings"/>
              </a:rPr>
              <a:t></a:t>
            </a:r>
            <a:endParaRPr lang="en-US" sz="4400" dirty="0">
              <a:solidFill>
                <a:srgbClr val="00CC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39316" y="1371600"/>
            <a:ext cx="6286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dirty="0">
                <a:solidFill>
                  <a:srgbClr val="00CC00"/>
                </a:solidFill>
                <a:sym typeface="Wingdings"/>
              </a:rPr>
              <a:t></a:t>
            </a:r>
            <a:endParaRPr lang="en-US" sz="4400" dirty="0">
              <a:solidFill>
                <a:srgbClr val="00CC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39316" y="1743670"/>
            <a:ext cx="6286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dirty="0">
                <a:solidFill>
                  <a:srgbClr val="FF0000"/>
                </a:solidFill>
                <a:sym typeface="Wingdings"/>
              </a:rPr>
              <a:t>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62200" y="5163740"/>
            <a:ext cx="6286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dirty="0">
                <a:solidFill>
                  <a:srgbClr val="00CC00"/>
                </a:solidFill>
                <a:sym typeface="Wingdings"/>
              </a:rPr>
              <a:t></a:t>
            </a:r>
            <a:endParaRPr lang="en-US" sz="4400" dirty="0">
              <a:solidFill>
                <a:srgbClr val="00CC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39316" y="5181600"/>
            <a:ext cx="397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dirty="0" smtClean="0">
                <a:solidFill>
                  <a:srgbClr val="FF0000"/>
                </a:solidFill>
                <a:sym typeface="Wingdings"/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62200" y="3489463"/>
            <a:ext cx="6286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dirty="0">
                <a:solidFill>
                  <a:srgbClr val="00CC00"/>
                </a:solidFill>
                <a:sym typeface="Wingdings"/>
              </a:rPr>
              <a:t></a:t>
            </a:r>
            <a:endParaRPr lang="en-US" sz="4400" dirty="0">
              <a:solidFill>
                <a:srgbClr val="00CC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39316" y="3489463"/>
            <a:ext cx="6286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dirty="0">
                <a:solidFill>
                  <a:srgbClr val="FF0000"/>
                </a:solidFill>
                <a:sym typeface="Wingdings"/>
              </a:rPr>
              <a:t>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62200" y="4085361"/>
            <a:ext cx="6286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dirty="0">
                <a:solidFill>
                  <a:srgbClr val="00CC00"/>
                </a:solidFill>
                <a:sym typeface="Wingdings"/>
              </a:rPr>
              <a:t></a:t>
            </a:r>
            <a:endParaRPr lang="en-US" sz="4400" dirty="0">
              <a:solidFill>
                <a:srgbClr val="00CC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39316" y="4085361"/>
            <a:ext cx="397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dirty="0" smtClean="0">
                <a:solidFill>
                  <a:srgbClr val="FF0000"/>
                </a:solidFill>
                <a:sym typeface="Wingdings"/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62200" y="4716959"/>
            <a:ext cx="6286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dirty="0">
                <a:solidFill>
                  <a:srgbClr val="00CC00"/>
                </a:solidFill>
                <a:sym typeface="Wingdings"/>
              </a:rPr>
              <a:t></a:t>
            </a:r>
            <a:endParaRPr lang="en-US" sz="4400" dirty="0">
              <a:solidFill>
                <a:srgbClr val="00CC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39316" y="4724400"/>
            <a:ext cx="397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dirty="0" smtClean="0">
                <a:solidFill>
                  <a:srgbClr val="FF0000"/>
                </a:solidFill>
                <a:sym typeface="Wingdings"/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62200" y="5783759"/>
            <a:ext cx="6286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dirty="0">
                <a:solidFill>
                  <a:srgbClr val="00CC00"/>
                </a:solidFill>
                <a:sym typeface="Wingdings"/>
              </a:rPr>
              <a:t></a:t>
            </a:r>
            <a:endParaRPr lang="en-US" sz="4400" dirty="0">
              <a:solidFill>
                <a:srgbClr val="00CC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139316" y="5801619"/>
            <a:ext cx="397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dirty="0" smtClean="0">
                <a:solidFill>
                  <a:srgbClr val="FF0000"/>
                </a:solidFill>
                <a:sym typeface="Wingdings"/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255566" y="682488"/>
            <a:ext cx="2514600" cy="662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287869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Attaining with extra memory: 2.5D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(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c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72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Attaining the Lower </a:t>
            </a:r>
            <a:r>
              <a:rPr lang="en-US" sz="3600" dirty="0" smtClean="0"/>
              <a:t>bounds, Parallel 2D:</a:t>
            </a:r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(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/P),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700" dirty="0" smtClean="0"/>
              <a:t>(Ignoring </a:t>
            </a:r>
            <a:r>
              <a:rPr lang="en-US" sz="2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poly-log(P)</a:t>
            </a:r>
            <a:r>
              <a:rPr lang="en-US" sz="2700" dirty="0" smtClean="0"/>
              <a:t> factors, </a:t>
            </a:r>
            <a:r>
              <a:rPr lang="en-US" sz="2200" dirty="0" smtClean="0"/>
              <a:t>#words 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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n</a:t>
            </a:r>
            <a:r>
              <a:rPr lang="en-US" sz="2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P</a:t>
            </a:r>
            <a:r>
              <a:rPr lang="en-US" sz="2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/>
              <a:t> , #messages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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sz="2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01280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4" grpId="0"/>
      <p:bldP spid="16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31" grpId="0" animBg="1"/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Review, extend communication lower bounds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Direct Linear Algebra Algorithms</a:t>
            </a:r>
          </a:p>
          <a:p>
            <a:pPr lvl="1"/>
            <a:r>
              <a:rPr lang="en-US" dirty="0" err="1" smtClean="0">
                <a:solidFill>
                  <a:srgbClr val="7F7F7F"/>
                </a:solidFill>
              </a:rPr>
              <a:t>Matmul</a:t>
            </a:r>
            <a:r>
              <a:rPr lang="en-US" dirty="0">
                <a:solidFill>
                  <a:srgbClr val="7F7F7F"/>
                </a:solidFill>
              </a:rPr>
              <a:t> </a:t>
            </a:r>
          </a:p>
          <a:p>
            <a:pPr lvl="2"/>
            <a:r>
              <a:rPr lang="en-US" sz="3100" dirty="0" smtClean="0">
                <a:solidFill>
                  <a:srgbClr val="7F7F7F"/>
                </a:solidFill>
              </a:rPr>
              <a:t>classical &amp; </a:t>
            </a:r>
            <a:r>
              <a:rPr lang="en-US" sz="3100" dirty="0" err="1" smtClean="0">
                <a:solidFill>
                  <a:srgbClr val="7F7F7F"/>
                </a:solidFill>
              </a:rPr>
              <a:t>Strassen</a:t>
            </a:r>
            <a:r>
              <a:rPr lang="en-US" sz="3100" dirty="0" smtClean="0">
                <a:solidFill>
                  <a:srgbClr val="7F7F7F"/>
                </a:solidFill>
              </a:rPr>
              <a:t>-like, heterogeneous, tensors, oblivious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 LU &amp; QR (tournament pivoting)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Sparse matrices</a:t>
            </a:r>
          </a:p>
          <a:p>
            <a:pPr lvl="1"/>
            <a:r>
              <a:rPr lang="en-US" dirty="0" err="1" smtClean="0">
                <a:solidFill>
                  <a:srgbClr val="7F7F7F"/>
                </a:solidFill>
              </a:rPr>
              <a:t>Eigenproblems</a:t>
            </a:r>
            <a:r>
              <a:rPr lang="en-US" dirty="0" smtClean="0">
                <a:solidFill>
                  <a:srgbClr val="7F7F7F"/>
                </a:solidFill>
              </a:rPr>
              <a:t> (symmetric and </a:t>
            </a:r>
            <a:r>
              <a:rPr lang="en-US" dirty="0" err="1" smtClean="0">
                <a:solidFill>
                  <a:srgbClr val="7F7F7F"/>
                </a:solidFill>
              </a:rPr>
              <a:t>nonsymmetric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  <a:p>
            <a:r>
              <a:rPr lang="en-US" dirty="0" smtClean="0"/>
              <a:t>Iterative Linear Algebra</a:t>
            </a:r>
          </a:p>
          <a:p>
            <a:pPr lvl="1"/>
            <a:r>
              <a:rPr lang="en-US" dirty="0" err="1" smtClean="0">
                <a:solidFill>
                  <a:srgbClr val="7F7F7F"/>
                </a:solidFill>
              </a:rPr>
              <a:t>Autotuning</a:t>
            </a:r>
            <a:r>
              <a:rPr lang="en-US" dirty="0" smtClean="0">
                <a:solidFill>
                  <a:srgbClr val="7F7F7F"/>
                </a:solidFill>
              </a:rPr>
              <a:t> Sparse-Matrix-Vector-Multiply (</a:t>
            </a:r>
            <a:r>
              <a:rPr lang="en-US" dirty="0" err="1" smtClean="0">
                <a:solidFill>
                  <a:srgbClr val="7F7F7F"/>
                </a:solidFill>
              </a:rPr>
              <a:t>SpMV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Reorganizing </a:t>
            </a:r>
            <a:r>
              <a:rPr lang="en-US" dirty="0" err="1" smtClean="0">
                <a:solidFill>
                  <a:srgbClr val="7F7F7F"/>
                </a:solidFill>
              </a:rPr>
              <a:t>Krylov</a:t>
            </a:r>
            <a:r>
              <a:rPr lang="en-US" dirty="0" smtClean="0">
                <a:solidFill>
                  <a:srgbClr val="7F7F7F"/>
                </a:solidFill>
              </a:rPr>
              <a:t> methods – Conjugate Gradients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Stability challenges and approaches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What is a “sparse matrix”?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Floating-point reproducibility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Despite </a:t>
            </a:r>
            <a:r>
              <a:rPr lang="en-US" dirty="0" err="1" smtClean="0">
                <a:solidFill>
                  <a:srgbClr val="7F7F7F"/>
                </a:solidFill>
              </a:rPr>
              <a:t>nondeterminism</a:t>
            </a:r>
            <a:r>
              <a:rPr lang="en-US" dirty="0" smtClean="0">
                <a:solidFill>
                  <a:srgbClr val="7F7F7F"/>
                </a:solidFill>
              </a:rPr>
              <a:t>/</a:t>
            </a:r>
            <a:r>
              <a:rPr lang="en-US" dirty="0" err="1" smtClean="0">
                <a:solidFill>
                  <a:srgbClr val="7F7F7F"/>
                </a:solidFill>
              </a:rPr>
              <a:t>nonassociativity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19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155575" y="196850"/>
            <a:ext cx="8994775" cy="425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Avoiding Communication in Iterative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5024"/>
            <a:ext cx="9144000" cy="602297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k-steps of iterative solver for sparse Ax=b or Ax=</a:t>
            </a:r>
            <a:r>
              <a:rPr lang="el-GR" sz="3000" dirty="0">
                <a:latin typeface="Calibri" charset="0"/>
                <a:ea typeface="ＭＳ Ｐゴシック" charset="0"/>
                <a:cs typeface="ＭＳ Ｐゴシック" charset="0"/>
              </a:rPr>
              <a:t>λ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Does k </a:t>
            </a:r>
            <a:r>
              <a:rPr lang="en-US" sz="2600" dirty="0" err="1">
                <a:latin typeface="Calibri" charset="0"/>
                <a:ea typeface="ＭＳ Ｐゴシック" charset="0"/>
              </a:rPr>
              <a:t>SpMVs</a:t>
            </a:r>
            <a:r>
              <a:rPr lang="en-US" sz="2600" dirty="0">
                <a:latin typeface="Calibri" charset="0"/>
                <a:ea typeface="ＭＳ Ｐゴシック" charset="0"/>
              </a:rPr>
              <a:t> with A and starting vector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Many such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“</a:t>
            </a:r>
            <a:r>
              <a:rPr lang="en-US" altLang="ja-JP" sz="2600" dirty="0" err="1">
                <a:latin typeface="Calibri" charset="0"/>
                <a:ea typeface="ＭＳ Ｐゴシック" charset="0"/>
              </a:rPr>
              <a:t>Krylov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Subspace Methods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”</a:t>
            </a:r>
            <a:endParaRPr lang="en-US" altLang="ja-JP" sz="2600" dirty="0">
              <a:latin typeface="Calibri" charset="0"/>
              <a:ea typeface="ＭＳ Ｐゴシック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Conjugate Gradients (CG), GMRES, </a:t>
            </a:r>
            <a:r>
              <a:rPr lang="en-US" dirty="0" err="1">
                <a:latin typeface="Calibri" charset="0"/>
                <a:ea typeface="ＭＳ Ｐゴシック" charset="0"/>
              </a:rPr>
              <a:t>Lanczos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Arnoldi</a:t>
            </a:r>
            <a:r>
              <a:rPr lang="en-US" dirty="0">
                <a:latin typeface="Calibri" charset="0"/>
                <a:ea typeface="ＭＳ Ｐゴシック" charset="0"/>
              </a:rPr>
              <a:t>, … 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Goal: minimize communication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Assume matrix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“</a:t>
            </a:r>
            <a:r>
              <a:rPr lang="en-US" sz="2600" dirty="0">
                <a:latin typeface="Calibri" charset="0"/>
                <a:ea typeface="ＭＳ Ｐゴシック" charset="0"/>
              </a:rPr>
              <a:t>well-partitioned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”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Serial implementation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Conventional: O(k) moves of data from slow to fast memory</a:t>
            </a:r>
          </a:p>
          <a:p>
            <a:pPr lvl="2" eaLnBrk="1" hangingPunct="1">
              <a:lnSpc>
                <a:spcPct val="80000"/>
              </a:lnSpc>
            </a:pPr>
            <a:r>
              <a:rPr lang="en-US" b="1" dirty="0">
                <a:latin typeface="Calibri" charset="0"/>
                <a:ea typeface="ＭＳ Ｐゴシック" charset="0"/>
              </a:rPr>
              <a:t>New</a:t>
            </a:r>
            <a:r>
              <a:rPr lang="en-US" dirty="0">
                <a:latin typeface="Calibri" charset="0"/>
                <a:ea typeface="ＭＳ Ｐゴシック" charset="0"/>
              </a:rPr>
              <a:t>: </a:t>
            </a:r>
            <a:r>
              <a:rPr lang="en-US" b="1" dirty="0">
                <a:latin typeface="Calibri" charset="0"/>
                <a:ea typeface="ＭＳ Ｐゴシック" charset="0"/>
              </a:rPr>
              <a:t>O(1) moves of data – optimal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Parallel implementation on p processors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Conventional: O(k log p) messages  (k </a:t>
            </a:r>
            <a:r>
              <a:rPr lang="en-US" dirty="0" err="1">
                <a:latin typeface="Calibri" charset="0"/>
                <a:ea typeface="ＭＳ Ｐゴシック" charset="0"/>
              </a:rPr>
              <a:t>SpMV</a:t>
            </a:r>
            <a:r>
              <a:rPr lang="en-US" dirty="0">
                <a:latin typeface="Calibri" charset="0"/>
                <a:ea typeface="ＭＳ Ｐゴシック" charset="0"/>
              </a:rPr>
              <a:t> calls, dot prods)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b="1" dirty="0">
                <a:latin typeface="Calibri" charset="0"/>
                <a:ea typeface="ＭＳ Ｐゴシック" charset="0"/>
              </a:rPr>
              <a:t>New: O(log p) messages - optimal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Lots of speed up possible (modeled and measured)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Price: some redundant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computation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Challenges: Poor partitioning, Preconditioning, Num. Stability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  <p:sp>
        <p:nvSpPr>
          <p:cNvPr id="99332" name="Slide Number Placeholder 6"/>
          <p:cNvSpPr txBox="1">
            <a:spLocks/>
          </p:cNvSpPr>
          <p:nvPr/>
        </p:nvSpPr>
        <p:spPr bwMode="auto">
          <a:xfrm>
            <a:off x="7158038" y="64087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fld id="{2636A7F5-BEE7-4140-8B8D-100FFF9D85AF}" type="slidenum">
              <a:rPr lang="en-US" sz="1400"/>
              <a:pPr algn="r" eaLnBrk="1" hangingPunct="1"/>
              <a:t>75</a:t>
            </a:fld>
            <a:endParaRPr lang="en-US" sz="1800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7620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46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Review, extend communication lower bounds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Direct Linear Algebra Algorithms</a:t>
            </a:r>
          </a:p>
          <a:p>
            <a:pPr lvl="1"/>
            <a:r>
              <a:rPr lang="en-US" dirty="0" err="1" smtClean="0">
                <a:solidFill>
                  <a:srgbClr val="7F7F7F"/>
                </a:solidFill>
              </a:rPr>
              <a:t>Matmul</a:t>
            </a:r>
            <a:r>
              <a:rPr lang="en-US" dirty="0">
                <a:solidFill>
                  <a:srgbClr val="7F7F7F"/>
                </a:solidFill>
              </a:rPr>
              <a:t> </a:t>
            </a:r>
          </a:p>
          <a:p>
            <a:pPr lvl="2"/>
            <a:r>
              <a:rPr lang="en-US" sz="3100" dirty="0" smtClean="0">
                <a:solidFill>
                  <a:srgbClr val="7F7F7F"/>
                </a:solidFill>
              </a:rPr>
              <a:t>classical &amp; </a:t>
            </a:r>
            <a:r>
              <a:rPr lang="en-US" sz="3100" dirty="0" err="1" smtClean="0">
                <a:solidFill>
                  <a:srgbClr val="7F7F7F"/>
                </a:solidFill>
              </a:rPr>
              <a:t>Strassen</a:t>
            </a:r>
            <a:r>
              <a:rPr lang="en-US" sz="3100" dirty="0" smtClean="0">
                <a:solidFill>
                  <a:srgbClr val="7F7F7F"/>
                </a:solidFill>
              </a:rPr>
              <a:t>-like, heterogeneous, tensors, oblivious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 LU &amp; QR (tournament pivoting)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Sparse matrices</a:t>
            </a:r>
          </a:p>
          <a:p>
            <a:pPr lvl="1"/>
            <a:r>
              <a:rPr lang="en-US" dirty="0" err="1" smtClean="0">
                <a:solidFill>
                  <a:srgbClr val="7F7F7F"/>
                </a:solidFill>
              </a:rPr>
              <a:t>Eigenproblems</a:t>
            </a:r>
            <a:r>
              <a:rPr lang="en-US" dirty="0" smtClean="0">
                <a:solidFill>
                  <a:srgbClr val="7F7F7F"/>
                </a:solidFill>
              </a:rPr>
              <a:t> (symmetric and </a:t>
            </a:r>
            <a:r>
              <a:rPr lang="en-US" dirty="0" err="1" smtClean="0">
                <a:solidFill>
                  <a:srgbClr val="7F7F7F"/>
                </a:solidFill>
              </a:rPr>
              <a:t>nonsymmetric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Iterative Linear Algebra</a:t>
            </a:r>
          </a:p>
          <a:p>
            <a:pPr lvl="1"/>
            <a:r>
              <a:rPr lang="en-US" dirty="0" err="1" smtClean="0"/>
              <a:t>Autotuning</a:t>
            </a:r>
            <a:r>
              <a:rPr lang="en-US" dirty="0" smtClean="0"/>
              <a:t> Sparse-Matrix-Vector-Multiply (</a:t>
            </a:r>
            <a:r>
              <a:rPr lang="en-US" dirty="0" err="1" smtClean="0"/>
              <a:t>SpMV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Reorganizing </a:t>
            </a:r>
            <a:r>
              <a:rPr lang="en-US" dirty="0" err="1" smtClean="0">
                <a:solidFill>
                  <a:srgbClr val="7F7F7F"/>
                </a:solidFill>
              </a:rPr>
              <a:t>Krylov</a:t>
            </a:r>
            <a:r>
              <a:rPr lang="en-US" dirty="0" smtClean="0">
                <a:solidFill>
                  <a:srgbClr val="7F7F7F"/>
                </a:solidFill>
              </a:rPr>
              <a:t> methods – Conjugate Gradients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Stability challenges and approaches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What is a “sparse matrix”?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Floating-point reproducibility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Despite </a:t>
            </a:r>
            <a:r>
              <a:rPr lang="en-US" dirty="0" err="1" smtClean="0">
                <a:solidFill>
                  <a:srgbClr val="7F7F7F"/>
                </a:solidFill>
              </a:rPr>
              <a:t>nondeterminism</a:t>
            </a:r>
            <a:r>
              <a:rPr lang="en-US" dirty="0" smtClean="0">
                <a:solidFill>
                  <a:srgbClr val="7F7F7F"/>
                </a:solidFill>
              </a:rPr>
              <a:t>/</a:t>
            </a:r>
            <a:r>
              <a:rPr lang="en-US" dirty="0" err="1" smtClean="0">
                <a:solidFill>
                  <a:srgbClr val="7F7F7F"/>
                </a:solidFill>
              </a:rPr>
              <a:t>nonassociativity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19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2" descr="spy-02-raefsky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2" r="12482"/>
          <a:stretch>
            <a:fillRect/>
          </a:stretch>
        </p:blipFill>
        <p:spPr bwMode="auto">
          <a:xfrm>
            <a:off x="0" y="1608138"/>
            <a:ext cx="5184775" cy="517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4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Arial" charset="0"/>
              </a:rPr>
              <a:t>Example: The Difficulty of Tuning </a:t>
            </a:r>
            <a:r>
              <a:rPr lang="en-US" sz="3600" dirty="0" err="1">
                <a:latin typeface="Arial" charset="0"/>
              </a:rPr>
              <a:t>SpMV</a:t>
            </a:r>
            <a:endParaRPr lang="en-US" sz="3600" dirty="0">
              <a:latin typeface="Arial" charset="0"/>
            </a:endParaRP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105400" y="1981200"/>
            <a:ext cx="3352800" cy="2433638"/>
          </a:xfrm>
          <a:noFill/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>
                <a:latin typeface="Arial" charset="0"/>
              </a:rPr>
              <a:t>n = 21200</a:t>
            </a:r>
          </a:p>
          <a:p>
            <a:pPr eaLnBrk="1" hangingPunct="1"/>
            <a:r>
              <a:rPr lang="en-US">
                <a:latin typeface="Arial" charset="0"/>
              </a:rPr>
              <a:t>nnz = 1.5 M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Source: NASA structural analysis problem (raefsky)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66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7" name="Slide Number Placeholder 3"/>
          <p:cNvSpPr txBox="1">
            <a:spLocks/>
          </p:cNvSpPr>
          <p:nvPr/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DBA08317-05D9-4544-AF51-445E9866AA42}" type="slidenum">
              <a:rPr lang="en-US" sz="1600" b="0">
                <a:solidFill>
                  <a:schemeClr val="tx1"/>
                </a:solidFill>
                <a:ea typeface="MS PGothic" charset="0"/>
                <a:cs typeface="MS PGothic" charset="0"/>
              </a:rPr>
              <a:pPr algn="r" eaLnBrk="1" hangingPunct="1"/>
              <a:t>77</a:t>
            </a:fld>
            <a:endParaRPr lang="en-US" sz="1600" b="0">
              <a:solidFill>
                <a:schemeClr val="tx1"/>
              </a:solidFill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4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latin typeface="Arial" charset="0"/>
              </a:rPr>
              <a:t>Example: The Difficulty of Tuning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0" y="1981200"/>
            <a:ext cx="2971800" cy="2433638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>
                <a:latin typeface="Arial" charset="0"/>
              </a:rPr>
              <a:t>n = 21200</a:t>
            </a:r>
          </a:p>
          <a:p>
            <a:pPr eaLnBrk="1" hangingPunct="1"/>
            <a:r>
              <a:rPr lang="en-US">
                <a:latin typeface="Arial" charset="0"/>
              </a:rPr>
              <a:t>nnz = 1.5 M</a:t>
            </a:r>
          </a:p>
          <a:p>
            <a:pPr eaLnBrk="1" hangingPunct="1">
              <a:buFontTx/>
              <a:buNone/>
            </a:pPr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Source: NASA structural analysis problem (raefsky)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5943600" y="5029200"/>
            <a:ext cx="29718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Tx/>
              <a:buChar char="•"/>
            </a:pPr>
            <a:r>
              <a:rPr lang="en-US">
                <a:latin typeface="Tahoma" charset="0"/>
              </a:rPr>
              <a:t>8x8 dense substructure: exploit this to limit #mem_refs</a:t>
            </a:r>
          </a:p>
        </p:txBody>
      </p:sp>
      <p:pic>
        <p:nvPicPr>
          <p:cNvPr id="46084" name="Picture 5" descr="spy_2-02-raefsky3-8x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1" t="7362" r="7921" b="7362"/>
          <a:stretch>
            <a:fillRect/>
          </a:stretch>
        </p:blipFill>
        <p:spPr bwMode="auto">
          <a:xfrm>
            <a:off x="111125" y="1600200"/>
            <a:ext cx="46132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0" y="1066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6" name="Slide Number Placeholder 3"/>
          <p:cNvSpPr txBox="1">
            <a:spLocks/>
          </p:cNvSpPr>
          <p:nvPr/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6E06E1EC-A6FC-7C46-B083-BAD2CB3599D2}" type="slidenum">
              <a:rPr lang="en-US" sz="1600" b="0">
                <a:solidFill>
                  <a:schemeClr val="tx1"/>
                </a:solidFill>
                <a:ea typeface="MS PGothic" charset="0"/>
                <a:cs typeface="MS PGothic" charset="0"/>
              </a:rPr>
              <a:pPr algn="r" eaLnBrk="1" hangingPunct="1"/>
              <a:t>78</a:t>
            </a:fld>
            <a:endParaRPr lang="en-US" sz="1600" b="0">
              <a:solidFill>
                <a:schemeClr val="tx1"/>
              </a:solidFill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64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2" descr="regprof-02-raefsky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1" r="6241"/>
          <a:stretch>
            <a:fillRect/>
          </a:stretch>
        </p:blipFill>
        <p:spPr>
          <a:xfrm>
            <a:off x="1600200" y="1600200"/>
            <a:ext cx="6019800" cy="5151438"/>
          </a:xfrm>
          <a:noFill/>
        </p:spPr>
      </p:pic>
      <p:sp>
        <p:nvSpPr>
          <p:cNvPr id="4813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latin typeface="Arial" charset="0"/>
              </a:rPr>
              <a:t>Speedups on Itanium 2: The Need for Search</a:t>
            </a:r>
          </a:p>
        </p:txBody>
      </p:sp>
      <p:grpSp>
        <p:nvGrpSpPr>
          <p:cNvPr id="48131" name="Group 4"/>
          <p:cNvGrpSpPr>
            <a:grpSpLocks/>
          </p:cNvGrpSpPr>
          <p:nvPr/>
        </p:nvGrpSpPr>
        <p:grpSpPr bwMode="auto">
          <a:xfrm>
            <a:off x="76200" y="5105400"/>
            <a:ext cx="3038475" cy="1295400"/>
            <a:chOff x="48" y="3216"/>
            <a:chExt cx="1914" cy="816"/>
          </a:xfrm>
        </p:grpSpPr>
        <p:sp>
          <p:nvSpPr>
            <p:cNvPr id="48140" name="Freeform 5"/>
            <p:cNvSpPr>
              <a:spLocks/>
            </p:cNvSpPr>
            <p:nvPr/>
          </p:nvSpPr>
          <p:spPr bwMode="auto">
            <a:xfrm>
              <a:off x="1296" y="3216"/>
              <a:ext cx="666" cy="685"/>
            </a:xfrm>
            <a:custGeom>
              <a:avLst/>
              <a:gdLst>
                <a:gd name="T0" fmla="*/ 490 w 666"/>
                <a:gd name="T1" fmla="*/ 128 h 685"/>
                <a:gd name="T2" fmla="*/ 317 w 666"/>
                <a:gd name="T3" fmla="*/ 73 h 685"/>
                <a:gd name="T4" fmla="*/ 88 w 666"/>
                <a:gd name="T5" fmla="*/ 100 h 685"/>
                <a:gd name="T6" fmla="*/ 15 w 666"/>
                <a:gd name="T7" fmla="*/ 182 h 685"/>
                <a:gd name="T8" fmla="*/ 42 w 666"/>
                <a:gd name="T9" fmla="*/ 329 h 685"/>
                <a:gd name="T10" fmla="*/ 298 w 666"/>
                <a:gd name="T11" fmla="*/ 621 h 685"/>
                <a:gd name="T12" fmla="*/ 499 w 666"/>
                <a:gd name="T13" fmla="*/ 685 h 685"/>
                <a:gd name="T14" fmla="*/ 618 w 666"/>
                <a:gd name="T15" fmla="*/ 603 h 685"/>
                <a:gd name="T16" fmla="*/ 637 w 666"/>
                <a:gd name="T17" fmla="*/ 548 h 685"/>
                <a:gd name="T18" fmla="*/ 646 w 666"/>
                <a:gd name="T19" fmla="*/ 521 h 685"/>
                <a:gd name="T20" fmla="*/ 582 w 666"/>
                <a:gd name="T21" fmla="*/ 146 h 685"/>
                <a:gd name="T22" fmla="*/ 527 w 666"/>
                <a:gd name="T23" fmla="*/ 82 h 685"/>
                <a:gd name="T24" fmla="*/ 509 w 666"/>
                <a:gd name="T25" fmla="*/ 54 h 685"/>
                <a:gd name="T26" fmla="*/ 481 w 666"/>
                <a:gd name="T27" fmla="*/ 45 h 685"/>
                <a:gd name="T28" fmla="*/ 417 w 666"/>
                <a:gd name="T29" fmla="*/ 0 h 68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66"/>
                <a:gd name="T46" fmla="*/ 0 h 685"/>
                <a:gd name="T47" fmla="*/ 666 w 666"/>
                <a:gd name="T48" fmla="*/ 685 h 68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66" h="685">
                  <a:moveTo>
                    <a:pt x="490" y="128"/>
                  </a:moveTo>
                  <a:cubicBezTo>
                    <a:pt x="433" y="107"/>
                    <a:pt x="376" y="88"/>
                    <a:pt x="317" y="73"/>
                  </a:cubicBezTo>
                  <a:cubicBezTo>
                    <a:pt x="219" y="78"/>
                    <a:pt x="168" y="73"/>
                    <a:pt x="88" y="100"/>
                  </a:cubicBezTo>
                  <a:cubicBezTo>
                    <a:pt x="62" y="127"/>
                    <a:pt x="41" y="156"/>
                    <a:pt x="15" y="182"/>
                  </a:cubicBezTo>
                  <a:cubicBezTo>
                    <a:pt x="0" y="229"/>
                    <a:pt x="27" y="283"/>
                    <a:pt x="42" y="329"/>
                  </a:cubicBezTo>
                  <a:cubicBezTo>
                    <a:pt x="83" y="456"/>
                    <a:pt x="166" y="577"/>
                    <a:pt x="298" y="621"/>
                  </a:cubicBezTo>
                  <a:cubicBezTo>
                    <a:pt x="356" y="660"/>
                    <a:pt x="434" y="663"/>
                    <a:pt x="499" y="685"/>
                  </a:cubicBezTo>
                  <a:cubicBezTo>
                    <a:pt x="558" y="675"/>
                    <a:pt x="595" y="669"/>
                    <a:pt x="618" y="603"/>
                  </a:cubicBezTo>
                  <a:cubicBezTo>
                    <a:pt x="624" y="585"/>
                    <a:pt x="631" y="566"/>
                    <a:pt x="637" y="548"/>
                  </a:cubicBezTo>
                  <a:cubicBezTo>
                    <a:pt x="640" y="539"/>
                    <a:pt x="646" y="521"/>
                    <a:pt x="646" y="521"/>
                  </a:cubicBezTo>
                  <a:cubicBezTo>
                    <a:pt x="639" y="342"/>
                    <a:pt x="666" y="273"/>
                    <a:pt x="582" y="146"/>
                  </a:cubicBezTo>
                  <a:cubicBezTo>
                    <a:pt x="570" y="110"/>
                    <a:pt x="558" y="103"/>
                    <a:pt x="527" y="82"/>
                  </a:cubicBezTo>
                  <a:cubicBezTo>
                    <a:pt x="521" y="73"/>
                    <a:pt x="518" y="61"/>
                    <a:pt x="509" y="54"/>
                  </a:cubicBezTo>
                  <a:cubicBezTo>
                    <a:pt x="501" y="48"/>
                    <a:pt x="490" y="49"/>
                    <a:pt x="481" y="45"/>
                  </a:cubicBezTo>
                  <a:cubicBezTo>
                    <a:pt x="456" y="33"/>
                    <a:pt x="441" y="12"/>
                    <a:pt x="417" y="0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1" name="Line 6"/>
            <p:cNvSpPr>
              <a:spLocks noChangeShapeType="1"/>
            </p:cNvSpPr>
            <p:nvPr/>
          </p:nvSpPr>
          <p:spPr bwMode="auto">
            <a:xfrm flipV="1">
              <a:off x="768" y="3648"/>
              <a:ext cx="576" cy="24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2" name="Rectangle 7"/>
            <p:cNvSpPr>
              <a:spLocks noChangeArrowheads="1"/>
            </p:cNvSpPr>
            <p:nvPr/>
          </p:nvSpPr>
          <p:spPr bwMode="auto">
            <a:xfrm>
              <a:off x="48" y="3801"/>
              <a:ext cx="7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Tahoma" charset="0"/>
                </a:rPr>
                <a:t>Reference</a:t>
              </a:r>
            </a:p>
          </p:txBody>
        </p:sp>
      </p:grpSp>
      <p:grpSp>
        <p:nvGrpSpPr>
          <p:cNvPr id="48132" name="Group 8"/>
          <p:cNvGrpSpPr>
            <a:grpSpLocks/>
          </p:cNvGrpSpPr>
          <p:nvPr/>
        </p:nvGrpSpPr>
        <p:grpSpPr bwMode="auto">
          <a:xfrm>
            <a:off x="304800" y="2286000"/>
            <a:ext cx="4114800" cy="1828800"/>
            <a:chOff x="192" y="1440"/>
            <a:chExt cx="1722" cy="1117"/>
          </a:xfrm>
        </p:grpSpPr>
        <p:sp>
          <p:nvSpPr>
            <p:cNvPr id="48137" name="Freeform 9"/>
            <p:cNvSpPr>
              <a:spLocks/>
            </p:cNvSpPr>
            <p:nvPr/>
          </p:nvSpPr>
          <p:spPr bwMode="auto">
            <a:xfrm>
              <a:off x="1248" y="1872"/>
              <a:ext cx="666" cy="685"/>
            </a:xfrm>
            <a:custGeom>
              <a:avLst/>
              <a:gdLst>
                <a:gd name="T0" fmla="*/ 490 w 666"/>
                <a:gd name="T1" fmla="*/ 128 h 685"/>
                <a:gd name="T2" fmla="*/ 317 w 666"/>
                <a:gd name="T3" fmla="*/ 73 h 685"/>
                <a:gd name="T4" fmla="*/ 88 w 666"/>
                <a:gd name="T5" fmla="*/ 100 h 685"/>
                <a:gd name="T6" fmla="*/ 15 w 666"/>
                <a:gd name="T7" fmla="*/ 182 h 685"/>
                <a:gd name="T8" fmla="*/ 42 w 666"/>
                <a:gd name="T9" fmla="*/ 329 h 685"/>
                <a:gd name="T10" fmla="*/ 298 w 666"/>
                <a:gd name="T11" fmla="*/ 621 h 685"/>
                <a:gd name="T12" fmla="*/ 499 w 666"/>
                <a:gd name="T13" fmla="*/ 685 h 685"/>
                <a:gd name="T14" fmla="*/ 618 w 666"/>
                <a:gd name="T15" fmla="*/ 603 h 685"/>
                <a:gd name="T16" fmla="*/ 637 w 666"/>
                <a:gd name="T17" fmla="*/ 548 h 685"/>
                <a:gd name="T18" fmla="*/ 646 w 666"/>
                <a:gd name="T19" fmla="*/ 521 h 685"/>
                <a:gd name="T20" fmla="*/ 582 w 666"/>
                <a:gd name="T21" fmla="*/ 146 h 685"/>
                <a:gd name="T22" fmla="*/ 527 w 666"/>
                <a:gd name="T23" fmla="*/ 82 h 685"/>
                <a:gd name="T24" fmla="*/ 509 w 666"/>
                <a:gd name="T25" fmla="*/ 54 h 685"/>
                <a:gd name="T26" fmla="*/ 481 w 666"/>
                <a:gd name="T27" fmla="*/ 45 h 685"/>
                <a:gd name="T28" fmla="*/ 417 w 666"/>
                <a:gd name="T29" fmla="*/ 0 h 68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66"/>
                <a:gd name="T46" fmla="*/ 0 h 685"/>
                <a:gd name="T47" fmla="*/ 666 w 666"/>
                <a:gd name="T48" fmla="*/ 685 h 68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66" h="685">
                  <a:moveTo>
                    <a:pt x="490" y="128"/>
                  </a:moveTo>
                  <a:cubicBezTo>
                    <a:pt x="433" y="107"/>
                    <a:pt x="376" y="88"/>
                    <a:pt x="317" y="73"/>
                  </a:cubicBezTo>
                  <a:cubicBezTo>
                    <a:pt x="219" y="78"/>
                    <a:pt x="168" y="73"/>
                    <a:pt x="88" y="100"/>
                  </a:cubicBezTo>
                  <a:cubicBezTo>
                    <a:pt x="62" y="127"/>
                    <a:pt x="41" y="156"/>
                    <a:pt x="15" y="182"/>
                  </a:cubicBezTo>
                  <a:cubicBezTo>
                    <a:pt x="0" y="229"/>
                    <a:pt x="27" y="283"/>
                    <a:pt x="42" y="329"/>
                  </a:cubicBezTo>
                  <a:cubicBezTo>
                    <a:pt x="83" y="456"/>
                    <a:pt x="166" y="577"/>
                    <a:pt x="298" y="621"/>
                  </a:cubicBezTo>
                  <a:cubicBezTo>
                    <a:pt x="356" y="660"/>
                    <a:pt x="434" y="663"/>
                    <a:pt x="499" y="685"/>
                  </a:cubicBezTo>
                  <a:cubicBezTo>
                    <a:pt x="558" y="675"/>
                    <a:pt x="595" y="669"/>
                    <a:pt x="618" y="603"/>
                  </a:cubicBezTo>
                  <a:cubicBezTo>
                    <a:pt x="624" y="585"/>
                    <a:pt x="631" y="566"/>
                    <a:pt x="637" y="548"/>
                  </a:cubicBezTo>
                  <a:cubicBezTo>
                    <a:pt x="640" y="539"/>
                    <a:pt x="646" y="521"/>
                    <a:pt x="646" y="521"/>
                  </a:cubicBezTo>
                  <a:cubicBezTo>
                    <a:pt x="639" y="342"/>
                    <a:pt x="666" y="273"/>
                    <a:pt x="582" y="146"/>
                  </a:cubicBezTo>
                  <a:cubicBezTo>
                    <a:pt x="570" y="110"/>
                    <a:pt x="558" y="103"/>
                    <a:pt x="527" y="82"/>
                  </a:cubicBezTo>
                  <a:cubicBezTo>
                    <a:pt x="521" y="73"/>
                    <a:pt x="518" y="61"/>
                    <a:pt x="509" y="54"/>
                  </a:cubicBezTo>
                  <a:cubicBezTo>
                    <a:pt x="501" y="48"/>
                    <a:pt x="490" y="49"/>
                    <a:pt x="481" y="45"/>
                  </a:cubicBezTo>
                  <a:cubicBezTo>
                    <a:pt x="456" y="33"/>
                    <a:pt x="441" y="12"/>
                    <a:pt x="417" y="0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>
              <a:off x="576" y="1680"/>
              <a:ext cx="672" cy="336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192" y="1440"/>
              <a:ext cx="47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Tahoma" charset="0"/>
                </a:rPr>
                <a:t>Best: 4x2</a:t>
              </a:r>
            </a:p>
          </p:txBody>
        </p:sp>
      </p:grpSp>
      <p:sp>
        <p:nvSpPr>
          <p:cNvPr id="48133" name="Text Box 12"/>
          <p:cNvSpPr txBox="1">
            <a:spLocks noChangeArrowheads="1"/>
          </p:cNvSpPr>
          <p:nvPr/>
        </p:nvSpPr>
        <p:spPr bwMode="auto">
          <a:xfrm>
            <a:off x="6858000" y="6324600"/>
            <a:ext cx="725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tx1"/>
                </a:solidFill>
              </a:rPr>
              <a:t>Mflop/s</a:t>
            </a:r>
          </a:p>
        </p:txBody>
      </p:sp>
      <p:sp>
        <p:nvSpPr>
          <p:cNvPr id="48134" name="Text Box 13"/>
          <p:cNvSpPr txBox="1">
            <a:spLocks noChangeArrowheads="1"/>
          </p:cNvSpPr>
          <p:nvPr/>
        </p:nvSpPr>
        <p:spPr bwMode="auto">
          <a:xfrm>
            <a:off x="6858000" y="1600200"/>
            <a:ext cx="725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tx1"/>
                </a:solidFill>
              </a:rPr>
              <a:t>Mflop/s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1066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6" name="Slide Number Placeholder 3"/>
          <p:cNvSpPr txBox="1">
            <a:spLocks/>
          </p:cNvSpPr>
          <p:nvPr/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D42CA1C-8770-9C40-8E96-788B7106FD96}" type="slidenum">
              <a:rPr lang="en-US" sz="1600" b="0">
                <a:solidFill>
                  <a:schemeClr val="tx1"/>
                </a:solidFill>
                <a:ea typeface="MS PGothic" charset="0"/>
                <a:cs typeface="MS PGothic" charset="0"/>
              </a:rPr>
              <a:pPr algn="r" eaLnBrk="1" hangingPunct="1"/>
              <a:t>79</a:t>
            </a:fld>
            <a:endParaRPr lang="en-US" sz="1600" b="0">
              <a:solidFill>
                <a:schemeClr val="tx1"/>
              </a:solidFill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1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04800" y="306388"/>
            <a:ext cx="8458199" cy="425450"/>
          </a:xfrm>
        </p:spPr>
        <p:txBody>
          <a:bodyPr>
            <a:noAutofit/>
          </a:bodyPr>
          <a:lstStyle/>
          <a:p>
            <a:r>
              <a:rPr lang="en-US" sz="3600" dirty="0" smtClean="0"/>
              <a:t>Lower bound for all “n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-like” linear algebra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001000" cy="28527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Holds for</a:t>
            </a:r>
          </a:p>
          <a:p>
            <a:pPr lvl="1"/>
            <a:r>
              <a:rPr lang="en-US" dirty="0" err="1" smtClean="0"/>
              <a:t>Matmul</a:t>
            </a:r>
            <a:r>
              <a:rPr lang="en-US" dirty="0" smtClean="0"/>
              <a:t>, BLAS, LU, QR, </a:t>
            </a:r>
            <a:r>
              <a:rPr lang="en-US" dirty="0" err="1" smtClean="0"/>
              <a:t>eig</a:t>
            </a:r>
            <a:r>
              <a:rPr lang="en-US" dirty="0" smtClean="0"/>
              <a:t>, SVD, tensor contractions, …</a:t>
            </a:r>
          </a:p>
          <a:p>
            <a:pPr lvl="1"/>
            <a:r>
              <a:rPr lang="en-US" dirty="0" smtClean="0"/>
              <a:t>Some whole programs (sequences of  these operations, no matter how individual ops are interleaved,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Dense and sparse matrices (where #flops  &lt;&lt;  n</a:t>
            </a:r>
            <a:r>
              <a:rPr lang="en-US" baseline="30000" dirty="0" smtClean="0"/>
              <a:t>3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Sequential and parallel algorithms</a:t>
            </a:r>
          </a:p>
          <a:p>
            <a:pPr lvl="1"/>
            <a:r>
              <a:rPr lang="en-US" dirty="0" smtClean="0"/>
              <a:t>Some graph-theoretic algorithms (</a:t>
            </a:r>
            <a:r>
              <a:rPr lang="en-US" dirty="0" err="1" smtClean="0"/>
              <a:t>eg</a:t>
            </a:r>
            <a:r>
              <a:rPr lang="en-US" dirty="0" smtClean="0"/>
              <a:t> Floyd-</a:t>
            </a:r>
            <a:r>
              <a:rPr lang="en-US" dirty="0" err="1" smtClean="0"/>
              <a:t>Warshall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BBDDB-A7BB-4482-834E-2EFCD62CAAF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457200" y="731839"/>
            <a:ext cx="86868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  <a:sym typeface="Symbol" pitchFamily="18" charset="2"/>
              </a:rPr>
              <a:t>  Let </a:t>
            </a:r>
            <a:r>
              <a:rPr lang="en-US" sz="2800" b="0" dirty="0">
                <a:solidFill>
                  <a:schemeClr val="tx1"/>
                </a:solidFill>
                <a:sym typeface="Symbol" pitchFamily="18" charset="2"/>
              </a:rPr>
              <a:t>M = “fast” memory size </a:t>
            </a:r>
            <a:r>
              <a:rPr lang="en-US" sz="2800" b="0" dirty="0" smtClean="0">
                <a:solidFill>
                  <a:schemeClr val="tx1"/>
                </a:solidFill>
                <a:sym typeface="Symbol" pitchFamily="18" charset="2"/>
              </a:rPr>
              <a:t>(per processor)</a:t>
            </a:r>
            <a:endParaRPr lang="en-US" sz="2800" b="0" dirty="0">
              <a:solidFill>
                <a:schemeClr val="tx1"/>
              </a:solidFill>
              <a:sym typeface="Symbol" pitchFamily="18" charset="2"/>
            </a:endParaRPr>
          </a:p>
          <a:p>
            <a:pPr marL="0" lvl="1" algn="ctr"/>
            <a:endParaRPr lang="en-US" sz="2800" b="0" dirty="0">
              <a:solidFill>
                <a:schemeClr val="tx1"/>
              </a:solidFill>
              <a:sym typeface="Symbol" pitchFamily="18" charset="2"/>
            </a:endParaRPr>
          </a:p>
          <a:p>
            <a:pPr marL="0" lvl="1" algn="ctr"/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#</a:t>
            </a:r>
            <a:r>
              <a:rPr lang="en-US" sz="2400" b="1" dirty="0" err="1">
                <a:solidFill>
                  <a:schemeClr val="tx1"/>
                </a:solidFill>
                <a:sym typeface="Symbol" pitchFamily="18" charset="2"/>
              </a:rPr>
              <a:t>words_moved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(per processor)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sym typeface="Symbol"/>
              </a:rPr>
              <a:t>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(#flops (</a:t>
            </a:r>
            <a:r>
              <a:rPr lang="en-US" sz="2400" b="1" dirty="0" smtClean="0">
                <a:sym typeface="Symbol" pitchFamily="18" charset="2"/>
              </a:rPr>
              <a:t>per 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processor)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/ M</a:t>
            </a:r>
            <a:r>
              <a:rPr lang="en-US" sz="2800" b="1" baseline="30000" dirty="0">
                <a:solidFill>
                  <a:schemeClr val="tx1"/>
                </a:solidFill>
                <a:sym typeface="Symbol" pitchFamily="18" charset="2"/>
              </a:rPr>
              <a:t>1/2</a:t>
            </a:r>
            <a:r>
              <a:rPr lang="en-US" sz="2400" b="1" baseline="30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)</a:t>
            </a:r>
          </a:p>
          <a:p>
            <a:pPr marL="0" lvl="1" algn="ctr">
              <a:buFont typeface="Symbol" pitchFamily="18" charset="2"/>
              <a:buChar char="W"/>
            </a:pPr>
            <a:endParaRPr lang="en-US" sz="2400" b="1" dirty="0">
              <a:solidFill>
                <a:schemeClr val="tx1"/>
              </a:solidFill>
              <a:sym typeface="Symbol" pitchFamily="18" charset="2"/>
            </a:endParaRPr>
          </a:p>
          <a:p>
            <a:pPr marL="0" lvl="1" algn="ctr"/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#</a:t>
            </a:r>
            <a:r>
              <a:rPr lang="en-US" sz="2400" b="1" dirty="0" err="1">
                <a:solidFill>
                  <a:schemeClr val="tx1"/>
                </a:solidFill>
                <a:sym typeface="Symbol" pitchFamily="18" charset="2"/>
              </a:rPr>
              <a:t>messages_sent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(per processor)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= </a:t>
            </a:r>
            <a:r>
              <a:rPr lang="en-US" sz="2400" b="1" dirty="0" smtClean="0">
                <a:sym typeface="Symbol"/>
              </a:rPr>
              <a:t>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(#flops (per processor)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/ M</a:t>
            </a:r>
            <a:r>
              <a:rPr lang="en-US" sz="2800" b="1" baseline="30000" dirty="0">
                <a:solidFill>
                  <a:srgbClr val="FF0000"/>
                </a:solidFill>
                <a:sym typeface="Symbol" pitchFamily="18" charset="2"/>
              </a:rPr>
              <a:t>3</a:t>
            </a:r>
            <a:r>
              <a:rPr lang="en-US" sz="2800" b="1" baseline="30000" dirty="0">
                <a:solidFill>
                  <a:schemeClr val="tx1"/>
                </a:solidFill>
                <a:sym typeface="Symbol" pitchFamily="18" charset="2"/>
              </a:rPr>
              <a:t>/2</a:t>
            </a:r>
            <a:r>
              <a:rPr lang="en-US" sz="2400" b="1" baseline="30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)</a:t>
            </a:r>
          </a:p>
          <a:p>
            <a:pPr marL="0" lvl="1" algn="ctr">
              <a:buFont typeface="Symbol" pitchFamily="18" charset="2"/>
              <a:buChar char="W"/>
            </a:pPr>
            <a:endParaRPr lang="en-US" sz="2400" b="1" dirty="0" smtClean="0">
              <a:solidFill>
                <a:schemeClr val="tx1"/>
              </a:solidFill>
              <a:sym typeface="Symbol" pitchFamily="18" charset="2"/>
            </a:endParaRPr>
          </a:p>
          <a:p>
            <a:pPr marL="0" lvl="1">
              <a:buFont typeface="Arial" pitchFamily="34" charset="0"/>
              <a:buChar char="•"/>
            </a:pPr>
            <a:r>
              <a:rPr lang="en-US" sz="2400" b="1" dirty="0" smtClean="0">
                <a:sym typeface="Symbol" pitchFamily="18" charset="2"/>
              </a:rPr>
              <a:t>  </a:t>
            </a:r>
            <a:r>
              <a:rPr lang="en-US" sz="2800" dirty="0" smtClean="0">
                <a:sym typeface="Symbol" pitchFamily="18" charset="2"/>
              </a:rPr>
              <a:t>Parallel case: assume either load or memory balanced</a:t>
            </a:r>
            <a:endParaRPr lang="en-US" sz="2400" b="1" dirty="0">
              <a:solidFill>
                <a:schemeClr val="tx1"/>
              </a:solidFill>
              <a:sym typeface="Symbol" pitchFamily="18" charset="2"/>
            </a:endParaRP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7620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5257800"/>
            <a:ext cx="7620000" cy="126188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FF"/>
                </a:solidFill>
              </a:rPr>
              <a:t>SIAM SIAG/Linear Algebra Prize, 2012</a:t>
            </a:r>
          </a:p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Ballard, D., Holtz, Schwartz</a:t>
            </a:r>
          </a:p>
          <a:p>
            <a:pPr algn="ctr"/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536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2" descr="regprof_dense-itanium2-linux-ecc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00200"/>
            <a:ext cx="6858000" cy="5135563"/>
          </a:xfrm>
          <a:noFill/>
        </p:spPr>
      </p:pic>
      <p:sp>
        <p:nvSpPr>
          <p:cNvPr id="50178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9144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Register Profile: Itanium 2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7451725" y="6102350"/>
            <a:ext cx="1282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1"/>
                </a:solidFill>
                <a:latin typeface="Tahoma" charset="0"/>
              </a:rPr>
              <a:t>190 Mflop/s</a:t>
            </a: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7467600" y="1676400"/>
            <a:ext cx="1397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1"/>
                </a:solidFill>
                <a:latin typeface="Tahoma" charset="0"/>
              </a:rPr>
              <a:t>1190 Mflop/s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66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2" name="Slide Number Placeholder 3"/>
          <p:cNvSpPr txBox="1">
            <a:spLocks/>
          </p:cNvSpPr>
          <p:nvPr/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0B26F7D0-8EC0-AF47-8173-3A47B1BDB44D}" type="slidenum">
              <a:rPr lang="en-US" sz="1600" b="0">
                <a:solidFill>
                  <a:schemeClr val="tx1"/>
                </a:solidFill>
                <a:ea typeface="MS PGothic" charset="0"/>
                <a:cs typeface="MS PGothic" charset="0"/>
              </a:rPr>
              <a:pPr algn="r" eaLnBrk="1" hangingPunct="1"/>
              <a:t>80</a:t>
            </a:fld>
            <a:endParaRPr lang="en-US" sz="1600" b="0">
              <a:solidFill>
                <a:schemeClr val="tx1"/>
              </a:solidFill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45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2" descr="regprof_dense-itanium2-linux-ec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33763"/>
            <a:ext cx="4572000" cy="342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" charset="0"/>
              </a:rPr>
              <a:t>Register Profiles: IBM and Intel IA-64</a:t>
            </a:r>
          </a:p>
        </p:txBody>
      </p:sp>
      <p:pic>
        <p:nvPicPr>
          <p:cNvPr id="51203" name="Picture 4" descr="regprof_dense-itanium-linux-ecc7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435350"/>
            <a:ext cx="4572000" cy="3422650"/>
          </a:xfrm>
          <a:noFill/>
        </p:spPr>
      </p:pic>
      <p:pic>
        <p:nvPicPr>
          <p:cNvPr id="51204" name="Picture 5" descr="regprof_dense-power3-aix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4572000" cy="3424238"/>
          </a:xfrm>
          <a:noFill/>
        </p:spPr>
      </p:pic>
      <p:pic>
        <p:nvPicPr>
          <p:cNvPr id="51205" name="Picture 6" descr="regprof_dense-power4-aix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0"/>
            <a:ext cx="4572000" cy="3424238"/>
          </a:xfrm>
          <a:noFill/>
        </p:spPr>
      </p:pic>
      <p:sp>
        <p:nvSpPr>
          <p:cNvPr id="51206" name="Text Box 7"/>
          <p:cNvSpPr txBox="1">
            <a:spLocks noChangeArrowheads="1"/>
          </p:cNvSpPr>
          <p:nvPr/>
        </p:nvSpPr>
        <p:spPr bwMode="auto">
          <a:xfrm>
            <a:off x="0" y="0"/>
            <a:ext cx="1296988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accent2"/>
                </a:solidFill>
                <a:latin typeface="Tahoma" charset="0"/>
              </a:rPr>
              <a:t>Power3 - 17%</a:t>
            </a:r>
          </a:p>
        </p:txBody>
      </p: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4673600" y="0"/>
            <a:ext cx="1296988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accent2"/>
                </a:solidFill>
                <a:latin typeface="Tahoma" charset="0"/>
              </a:rPr>
              <a:t>Power4 - 16%</a:t>
            </a: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auto">
          <a:xfrm>
            <a:off x="4673600" y="3352800"/>
            <a:ext cx="1468438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accent2"/>
                </a:solidFill>
                <a:latin typeface="Tahoma" charset="0"/>
              </a:rPr>
              <a:t>Itanium 2 - 33%</a:t>
            </a:r>
          </a:p>
        </p:txBody>
      </p:sp>
      <p:sp>
        <p:nvSpPr>
          <p:cNvPr id="51209" name="Text Box 10"/>
          <p:cNvSpPr txBox="1">
            <a:spLocks noChangeArrowheads="1"/>
          </p:cNvSpPr>
          <p:nvPr/>
        </p:nvSpPr>
        <p:spPr bwMode="auto">
          <a:xfrm>
            <a:off x="0" y="3352800"/>
            <a:ext cx="13716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accent2"/>
                </a:solidFill>
                <a:latin typeface="Tahoma" charset="0"/>
              </a:rPr>
              <a:t>Itanium 1 - 8%</a:t>
            </a:r>
          </a:p>
        </p:txBody>
      </p:sp>
      <p:sp>
        <p:nvSpPr>
          <p:cNvPr id="51210" name="Text Box 11"/>
          <p:cNvSpPr txBox="1">
            <a:spLocks noChangeArrowheads="1"/>
          </p:cNvSpPr>
          <p:nvPr/>
        </p:nvSpPr>
        <p:spPr bwMode="auto">
          <a:xfrm>
            <a:off x="3733800" y="0"/>
            <a:ext cx="838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solidFill>
                  <a:schemeClr val="accent2"/>
                </a:solidFill>
                <a:latin typeface="Tahoma" charset="0"/>
              </a:rPr>
              <a:t>252 Mflop/s</a:t>
            </a:r>
          </a:p>
        </p:txBody>
      </p:sp>
      <p:sp>
        <p:nvSpPr>
          <p:cNvPr id="51211" name="Text Box 12"/>
          <p:cNvSpPr txBox="1">
            <a:spLocks noChangeArrowheads="1"/>
          </p:cNvSpPr>
          <p:nvPr/>
        </p:nvSpPr>
        <p:spPr bwMode="auto">
          <a:xfrm>
            <a:off x="3733800" y="3062288"/>
            <a:ext cx="838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solidFill>
                  <a:schemeClr val="accent2"/>
                </a:solidFill>
                <a:latin typeface="Tahoma" charset="0"/>
              </a:rPr>
              <a:t>122 Mflop/s</a:t>
            </a:r>
          </a:p>
        </p:txBody>
      </p:sp>
      <p:sp>
        <p:nvSpPr>
          <p:cNvPr id="51212" name="Text Box 13"/>
          <p:cNvSpPr txBox="1">
            <a:spLocks noChangeArrowheads="1"/>
          </p:cNvSpPr>
          <p:nvPr/>
        </p:nvSpPr>
        <p:spPr bwMode="auto">
          <a:xfrm>
            <a:off x="8250238" y="0"/>
            <a:ext cx="8937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solidFill>
                  <a:schemeClr val="accent2"/>
                </a:solidFill>
                <a:latin typeface="Tahoma" charset="0"/>
              </a:rPr>
              <a:t>820 Mflop/s</a:t>
            </a:r>
          </a:p>
        </p:txBody>
      </p:sp>
      <p:sp>
        <p:nvSpPr>
          <p:cNvPr id="51213" name="Text Box 14"/>
          <p:cNvSpPr txBox="1">
            <a:spLocks noChangeArrowheads="1"/>
          </p:cNvSpPr>
          <p:nvPr/>
        </p:nvSpPr>
        <p:spPr bwMode="auto">
          <a:xfrm>
            <a:off x="8250238" y="3062288"/>
            <a:ext cx="8937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solidFill>
                  <a:schemeClr val="accent2"/>
                </a:solidFill>
                <a:latin typeface="Tahoma" charset="0"/>
              </a:rPr>
              <a:t>459 Mflop/s</a:t>
            </a:r>
          </a:p>
        </p:txBody>
      </p:sp>
      <p:sp>
        <p:nvSpPr>
          <p:cNvPr id="51214" name="Text Box 15"/>
          <p:cNvSpPr txBox="1">
            <a:spLocks noChangeArrowheads="1"/>
          </p:cNvSpPr>
          <p:nvPr/>
        </p:nvSpPr>
        <p:spPr bwMode="auto">
          <a:xfrm>
            <a:off x="3733800" y="3429000"/>
            <a:ext cx="8937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solidFill>
                  <a:schemeClr val="accent2"/>
                </a:solidFill>
                <a:latin typeface="Tahoma" charset="0"/>
              </a:rPr>
              <a:t>247 Mflop/s</a:t>
            </a:r>
          </a:p>
        </p:txBody>
      </p:sp>
      <p:sp>
        <p:nvSpPr>
          <p:cNvPr id="51215" name="Text Box 16"/>
          <p:cNvSpPr txBox="1">
            <a:spLocks noChangeArrowheads="1"/>
          </p:cNvSpPr>
          <p:nvPr/>
        </p:nvSpPr>
        <p:spPr bwMode="auto">
          <a:xfrm>
            <a:off x="3733800" y="6518275"/>
            <a:ext cx="838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solidFill>
                  <a:schemeClr val="accent2"/>
                </a:solidFill>
                <a:latin typeface="Tahoma" charset="0"/>
              </a:rPr>
              <a:t>107 Mflop/s</a:t>
            </a:r>
          </a:p>
        </p:txBody>
      </p:sp>
      <p:sp>
        <p:nvSpPr>
          <p:cNvPr id="51216" name="Text Box 17"/>
          <p:cNvSpPr txBox="1">
            <a:spLocks noChangeArrowheads="1"/>
          </p:cNvSpPr>
          <p:nvPr/>
        </p:nvSpPr>
        <p:spPr bwMode="auto">
          <a:xfrm>
            <a:off x="8250238" y="3429000"/>
            <a:ext cx="8937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solidFill>
                  <a:schemeClr val="accent2"/>
                </a:solidFill>
                <a:latin typeface="Tahoma" charset="0"/>
              </a:rPr>
              <a:t>1.2 Gflop/s</a:t>
            </a:r>
          </a:p>
        </p:txBody>
      </p:sp>
      <p:sp>
        <p:nvSpPr>
          <p:cNvPr id="51217" name="Text Box 18"/>
          <p:cNvSpPr txBox="1">
            <a:spLocks noChangeArrowheads="1"/>
          </p:cNvSpPr>
          <p:nvPr/>
        </p:nvSpPr>
        <p:spPr bwMode="auto">
          <a:xfrm>
            <a:off x="8250238" y="6518275"/>
            <a:ext cx="8937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solidFill>
                  <a:schemeClr val="accent2"/>
                </a:solidFill>
                <a:latin typeface="Tahoma" charset="0"/>
              </a:rPr>
              <a:t>190 Mflop/s</a:t>
            </a:r>
          </a:p>
        </p:txBody>
      </p:sp>
    </p:spTree>
    <p:extLst>
      <p:ext uri="{BB962C8B-B14F-4D97-AF65-F5344CB8AC3E}">
        <p14:creationId xmlns:p14="http://schemas.microsoft.com/office/powerpoint/2010/main" val="2890608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7" descr="C:\Jim\CS267_Spr06\Lecture29\ex11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066800" y="1828800"/>
            <a:ext cx="6705600" cy="5029200"/>
          </a:xfrm>
          <a:noFill/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latin typeface="Arial" charset="0"/>
              </a:rPr>
              <a:t>Another example of tuning challenges for </a:t>
            </a:r>
            <a:r>
              <a:rPr lang="en-US" sz="3200" dirty="0" err="1">
                <a:latin typeface="Arial" charset="0"/>
              </a:rPr>
              <a:t>SpMV</a:t>
            </a:r>
            <a:endParaRPr lang="en-US" sz="3200" dirty="0">
              <a:latin typeface="Arial" charset="0"/>
            </a:endParaRPr>
          </a:p>
        </p:txBody>
      </p:sp>
      <p:sp>
        <p:nvSpPr>
          <p:cNvPr id="5222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2133600"/>
            <a:ext cx="4114800" cy="382111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800">
                <a:latin typeface="Arial" charset="0"/>
              </a:rPr>
              <a:t>Ex11 matrix  (fluid flow)</a:t>
            </a: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/>
            <a:r>
              <a:rPr lang="en-US" sz="2800">
                <a:latin typeface="Arial" charset="0"/>
              </a:rPr>
              <a:t>More complicated   non-zero structure in general</a:t>
            </a: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/>
            <a:r>
              <a:rPr lang="en-US" sz="2800">
                <a:latin typeface="Arial" charset="0"/>
              </a:rPr>
              <a:t>N = 16614</a:t>
            </a:r>
          </a:p>
          <a:p>
            <a:pPr eaLnBrk="1" hangingPunct="1"/>
            <a:r>
              <a:rPr lang="en-US" sz="2800">
                <a:latin typeface="Arial" charset="0"/>
              </a:rPr>
              <a:t>NNZ = 1.1M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66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29" name="Slide Number Placeholder 3"/>
          <p:cNvSpPr txBox="1">
            <a:spLocks/>
          </p:cNvSpPr>
          <p:nvPr/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402FA69C-67C9-7C46-AB30-A4F93C02DD44}" type="slidenum">
              <a:rPr lang="en-US" sz="1600" b="0">
                <a:solidFill>
                  <a:schemeClr val="tx1"/>
                </a:solidFill>
                <a:ea typeface="MS PGothic" charset="0"/>
                <a:cs typeface="MS PGothic" charset="0"/>
              </a:rPr>
              <a:pPr algn="r" eaLnBrk="1" hangingPunct="1"/>
              <a:t>82</a:t>
            </a:fld>
            <a:endParaRPr lang="en-US" sz="1600" b="0">
              <a:solidFill>
                <a:schemeClr val="tx1"/>
              </a:solidFill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47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" charset="0"/>
              </a:rPr>
              <a:t>Zoom in to top corner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endParaRPr lang="en-US" sz="2000">
              <a:latin typeface="Arial" charset="0"/>
            </a:endParaRPr>
          </a:p>
        </p:txBody>
      </p:sp>
      <p:pic>
        <p:nvPicPr>
          <p:cNvPr id="54275" name="Picture 4" descr="spy-13-ex11-3x3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8" r="12498"/>
          <a:stretch>
            <a:fillRect/>
          </a:stretch>
        </p:blipFill>
        <p:spPr bwMode="auto">
          <a:xfrm>
            <a:off x="0" y="1600200"/>
            <a:ext cx="51435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6"/>
          <p:cNvSpPr>
            <a:spLocks noChangeArrowheads="1"/>
          </p:cNvSpPr>
          <p:nvPr/>
        </p:nvSpPr>
        <p:spPr bwMode="auto">
          <a:xfrm>
            <a:off x="9144000" y="1325563"/>
            <a:ext cx="3657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Arial" charset="0"/>
              <a:buChar char="•"/>
            </a:pPr>
            <a:r>
              <a:rPr lang="en-US" sz="2800">
                <a:solidFill>
                  <a:schemeClr val="tx1"/>
                </a:solidFill>
                <a:latin typeface="Tahoma" charset="0"/>
              </a:rPr>
              <a:t>More complicated non-zero structure in general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Arial" charset="0"/>
              <a:buChar char="•"/>
            </a:pPr>
            <a:endParaRPr lang="en-US" sz="2800">
              <a:solidFill>
                <a:schemeClr val="tx1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Arial" charset="0"/>
              <a:buChar char="•"/>
            </a:pPr>
            <a:r>
              <a:rPr lang="en-US" sz="2800">
                <a:solidFill>
                  <a:schemeClr val="tx1"/>
                </a:solidFill>
                <a:latin typeface="Tahoma" charset="0"/>
              </a:rPr>
              <a:t>N = 16614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Arial" charset="0"/>
              <a:buChar char="•"/>
            </a:pPr>
            <a:r>
              <a:rPr lang="en-US" sz="2800">
                <a:solidFill>
                  <a:schemeClr val="tx1"/>
                </a:solidFill>
                <a:latin typeface="Tahoma" charset="0"/>
              </a:rPr>
              <a:t>NNZ = 1.1M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9505950" y="1325563"/>
            <a:ext cx="3810000" cy="4724400"/>
          </a:xfrm>
        </p:spPr>
        <p:txBody>
          <a:bodyPr/>
          <a:lstStyle/>
          <a:p>
            <a:pPr eaLnBrk="1" hangingPunct="1"/>
            <a:endParaRPr lang="en-US" sz="200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6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79" name="Slide Number Placeholder 3"/>
          <p:cNvSpPr txBox="1">
            <a:spLocks/>
          </p:cNvSpPr>
          <p:nvPr/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81A33BC-6622-0344-A6BE-D70BA49E5A53}" type="slidenum">
              <a:rPr lang="en-US" sz="1600" b="0">
                <a:solidFill>
                  <a:schemeClr val="tx1"/>
                </a:solidFill>
                <a:ea typeface="MS PGothic" charset="0"/>
                <a:cs typeface="MS PGothic" charset="0"/>
              </a:rPr>
              <a:pPr algn="r" eaLnBrk="1" hangingPunct="1"/>
              <a:t>83</a:t>
            </a:fld>
            <a:endParaRPr lang="en-US" sz="1600" b="0">
              <a:solidFill>
                <a:schemeClr val="tx1"/>
              </a:solidFill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74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" charset="0"/>
              </a:rPr>
              <a:t>3x3 blocks look natural, but…</a:t>
            </a:r>
          </a:p>
        </p:txBody>
      </p:sp>
      <p:pic>
        <p:nvPicPr>
          <p:cNvPr id="56322" name="Picture 3" descr="spy-13-ex11-3x3-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8" r="12498"/>
          <a:stretch>
            <a:fillRect/>
          </a:stretch>
        </p:blipFill>
        <p:spPr>
          <a:xfrm>
            <a:off x="0" y="1600200"/>
            <a:ext cx="5154613" cy="5165725"/>
          </a:xfrm>
          <a:noFill/>
        </p:spPr>
      </p:pic>
      <p:sp>
        <p:nvSpPr>
          <p:cNvPr id="5632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1981200"/>
            <a:ext cx="4114800" cy="17399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/>
            <a:r>
              <a:rPr lang="en-US" sz="2000">
                <a:latin typeface="Arial" charset="0"/>
              </a:rPr>
              <a:t>Example: 3x3 blocking</a:t>
            </a:r>
          </a:p>
          <a:p>
            <a:pPr lvl="1" eaLnBrk="1" hangingPunct="1"/>
            <a:r>
              <a:rPr lang="en-US" sz="1800">
                <a:latin typeface="Arial" charset="0"/>
              </a:rPr>
              <a:t>Logical grid of 3x3 cells</a:t>
            </a:r>
          </a:p>
          <a:p>
            <a:pPr eaLnBrk="1" hangingPunct="1"/>
            <a:endParaRPr lang="en-US" sz="2000">
              <a:latin typeface="Arial" charset="0"/>
            </a:endParaRPr>
          </a:p>
          <a:p>
            <a:pPr eaLnBrk="1" hangingPunct="1"/>
            <a:r>
              <a:rPr lang="en-US" sz="2000">
                <a:latin typeface="Arial" charset="0"/>
              </a:rPr>
              <a:t>But would lead to lots of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>
                <a:latin typeface="Arial" charset="0"/>
              </a:rPr>
              <a:t>fill-in</a:t>
            </a:r>
            <a:r>
              <a:rPr lang="ja-JP" altLang="en-US" sz="2000">
                <a:latin typeface="Arial" charset="0"/>
              </a:rPr>
              <a:t>”</a:t>
            </a:r>
            <a:endParaRPr lang="en-US" sz="2000">
              <a:latin typeface="Arial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66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25" name="Slide Number Placeholder 3"/>
          <p:cNvSpPr txBox="1">
            <a:spLocks/>
          </p:cNvSpPr>
          <p:nvPr/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E18829B7-D117-914F-86E3-507BD87F42F4}" type="slidenum">
              <a:rPr lang="en-US" sz="1600" b="0">
                <a:solidFill>
                  <a:schemeClr val="tx1"/>
                </a:solidFill>
                <a:ea typeface="MS PGothic" charset="0"/>
                <a:cs typeface="MS PGothic" charset="0"/>
              </a:rPr>
              <a:pPr algn="r" eaLnBrk="1" hangingPunct="1"/>
              <a:t>84</a:t>
            </a:fld>
            <a:endParaRPr lang="en-US" sz="1600" b="0">
              <a:solidFill>
                <a:schemeClr val="tx1"/>
              </a:solidFill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5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2" descr="spy-13-ex11-3x3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8" r="12498"/>
          <a:stretch>
            <a:fillRect/>
          </a:stretch>
        </p:blipFill>
        <p:spPr bwMode="auto">
          <a:xfrm>
            <a:off x="0" y="1600200"/>
            <a:ext cx="5157788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5344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</a:rPr>
              <a:t>Extra Work Can Improve Efficiency!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1981200"/>
            <a:ext cx="4114800" cy="3573463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/>
            <a:r>
              <a:rPr lang="en-US" sz="2000">
                <a:latin typeface="Arial" charset="0"/>
              </a:rPr>
              <a:t>Example: 3x3 blocking</a:t>
            </a:r>
          </a:p>
          <a:p>
            <a:pPr lvl="1" eaLnBrk="1" hangingPunct="1"/>
            <a:r>
              <a:rPr lang="en-US" sz="1800">
                <a:latin typeface="Arial" charset="0"/>
              </a:rPr>
              <a:t>Logical grid of 3x3 cells</a:t>
            </a:r>
          </a:p>
          <a:p>
            <a:pPr lvl="1" eaLnBrk="1" hangingPunct="1"/>
            <a:r>
              <a:rPr lang="en-US" sz="1800">
                <a:solidFill>
                  <a:srgbClr val="FF0000"/>
                </a:solidFill>
                <a:latin typeface="Arial" charset="0"/>
              </a:rPr>
              <a:t>Fill-in explicit zeros</a:t>
            </a:r>
          </a:p>
          <a:p>
            <a:pPr lvl="1" eaLnBrk="1" hangingPunct="1"/>
            <a:r>
              <a:rPr lang="en-US" sz="1800">
                <a:latin typeface="Arial" charset="0"/>
              </a:rPr>
              <a:t>Unroll 3x3 block multiplies</a:t>
            </a:r>
          </a:p>
          <a:p>
            <a:pPr lvl="1" eaLnBrk="1" hangingPunct="1"/>
            <a:r>
              <a:rPr lang="ja-JP" altLang="en-US" sz="1800">
                <a:latin typeface="Arial" charset="0"/>
              </a:rPr>
              <a:t>“</a:t>
            </a:r>
            <a:r>
              <a:rPr lang="en-US" altLang="ja-JP" sz="1800">
                <a:latin typeface="Arial" charset="0"/>
              </a:rPr>
              <a:t>Fill ratio</a:t>
            </a:r>
            <a:r>
              <a:rPr lang="ja-JP" altLang="en-US" sz="1800">
                <a:latin typeface="Arial" charset="0"/>
              </a:rPr>
              <a:t>”</a:t>
            </a:r>
            <a:r>
              <a:rPr lang="en-US" altLang="ja-JP" sz="1800">
                <a:latin typeface="Arial" charset="0"/>
              </a:rPr>
              <a:t> = 1.5</a:t>
            </a:r>
          </a:p>
          <a:p>
            <a:pPr lvl="1" eaLnBrk="1" hangingPunct="1"/>
            <a:endParaRPr lang="en-US" sz="1800">
              <a:latin typeface="Arial" charset="0"/>
            </a:endParaRPr>
          </a:p>
          <a:p>
            <a:pPr lvl="1" eaLnBrk="1" hangingPunct="1"/>
            <a:endParaRPr lang="en-US" sz="1800">
              <a:latin typeface="Arial" charset="0"/>
            </a:endParaRPr>
          </a:p>
          <a:p>
            <a:pPr eaLnBrk="1" hangingPunct="1"/>
            <a:r>
              <a:rPr lang="en-US" sz="2000">
                <a:latin typeface="Arial" charset="0"/>
              </a:rPr>
              <a:t>On Pentium III: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1.5x speedup!</a:t>
            </a:r>
          </a:p>
          <a:p>
            <a:pPr lvl="1" eaLnBrk="1" hangingPunct="1"/>
            <a:r>
              <a:rPr lang="en-US" sz="1800">
                <a:solidFill>
                  <a:schemeClr val="tx1"/>
                </a:solidFill>
                <a:latin typeface="Arial" charset="0"/>
              </a:rPr>
              <a:t>Actual mflop rate 1.5</a:t>
            </a:r>
            <a:r>
              <a:rPr lang="en-US" baseline="3000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US" sz="1800">
                <a:solidFill>
                  <a:schemeClr val="tx1"/>
                </a:solidFill>
                <a:latin typeface="Arial" charset="0"/>
              </a:rPr>
              <a:t> = 2.25 higher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66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73" name="Slide Number Placeholder 3"/>
          <p:cNvSpPr txBox="1">
            <a:spLocks/>
          </p:cNvSpPr>
          <p:nvPr/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D919DE08-B762-9E47-A88A-EFBB0123581D}" type="slidenum">
              <a:rPr lang="en-US" sz="1600">
                <a:solidFill>
                  <a:schemeClr val="tx1"/>
                </a:solidFill>
                <a:ea typeface="MS PGothic" charset="0"/>
                <a:cs typeface="MS PGothic" charset="0"/>
              </a:rPr>
              <a:pPr algn="r" eaLnBrk="1" hangingPunct="1"/>
              <a:t>85</a:t>
            </a:fld>
            <a:endParaRPr lang="en-US" sz="1600">
              <a:solidFill>
                <a:schemeClr val="tx1"/>
              </a:solidFill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21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2" descr="slac2-56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238"/>
            <a:ext cx="9144000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8" name="Text Box 3"/>
          <p:cNvSpPr txBox="1">
            <a:spLocks noChangeArrowheads="1"/>
          </p:cNvSpPr>
          <p:nvPr/>
        </p:nvSpPr>
        <p:spPr bwMode="auto">
          <a:xfrm>
            <a:off x="701675" y="0"/>
            <a:ext cx="812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Tahoma" charset="0"/>
              </a:rPr>
              <a:t>Source: Accelerator Cavity Design Problem (Ko via Husbands)</a:t>
            </a:r>
          </a:p>
        </p:txBody>
      </p:sp>
      <p:sp>
        <p:nvSpPr>
          <p:cNvPr id="60419" name="Slide Number Placeholder 3"/>
          <p:cNvSpPr txBox="1">
            <a:spLocks/>
          </p:cNvSpPr>
          <p:nvPr/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0C00FD24-90DF-C044-BEEC-98BE8D58AFE4}" type="slidenum">
              <a:rPr lang="en-US" sz="1600" b="0">
                <a:solidFill>
                  <a:schemeClr val="tx1"/>
                </a:solidFill>
                <a:ea typeface="MS PGothic" charset="0"/>
                <a:cs typeface="MS PGothic" charset="0"/>
              </a:rPr>
              <a:pPr algn="r" eaLnBrk="1" hangingPunct="1"/>
              <a:t>86</a:t>
            </a:fld>
            <a:endParaRPr lang="en-US" sz="1600" b="0">
              <a:solidFill>
                <a:schemeClr val="tx1"/>
              </a:solidFill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8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2" descr="spy-slac2-56k-100_pt_75_75-natur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2" name="Text Box 3"/>
          <p:cNvSpPr txBox="1">
            <a:spLocks noChangeArrowheads="1"/>
          </p:cNvSpPr>
          <p:nvPr/>
        </p:nvSpPr>
        <p:spPr bwMode="auto">
          <a:xfrm>
            <a:off x="2239963" y="60325"/>
            <a:ext cx="4759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Tahoma" charset="0"/>
              </a:rPr>
              <a:t>100x100 Submatrix Along Diagonal</a:t>
            </a:r>
          </a:p>
        </p:txBody>
      </p:sp>
      <p:sp>
        <p:nvSpPr>
          <p:cNvPr id="61443" name="Rectangle 3"/>
          <p:cNvSpPr txBox="1">
            <a:spLocks noChangeArrowheads="1"/>
          </p:cNvSpPr>
          <p:nvPr/>
        </p:nvSpPr>
        <p:spPr bwMode="auto">
          <a:xfrm>
            <a:off x="2930525" y="6858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Summer School Lecture 7</a:t>
            </a:r>
          </a:p>
        </p:txBody>
      </p:sp>
      <p:sp>
        <p:nvSpPr>
          <p:cNvPr id="61444" name="Slide Number Placeholder 3"/>
          <p:cNvSpPr txBox="1">
            <a:spLocks/>
          </p:cNvSpPr>
          <p:nvPr/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A75186B-1DF1-A748-9ED6-AAD15479E9E1}" type="slidenum">
              <a:rPr lang="en-US" sz="1600" b="0">
                <a:solidFill>
                  <a:schemeClr val="tx1"/>
                </a:solidFill>
                <a:ea typeface="MS PGothic" charset="0"/>
                <a:cs typeface="MS PGothic" charset="0"/>
              </a:rPr>
              <a:pPr algn="r" eaLnBrk="1" hangingPunct="1"/>
              <a:t>87</a:t>
            </a:fld>
            <a:endParaRPr lang="en-US" sz="1600" b="0">
              <a:solidFill>
                <a:schemeClr val="tx1"/>
              </a:solidFill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731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2" descr="slac2-56k-rc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6" name="Text Box 3"/>
          <p:cNvSpPr txBox="1">
            <a:spLocks noChangeArrowheads="1"/>
          </p:cNvSpPr>
          <p:nvPr/>
        </p:nvSpPr>
        <p:spPr bwMode="auto">
          <a:xfrm>
            <a:off x="3170238" y="46038"/>
            <a:ext cx="2955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Tahoma" charset="0"/>
              </a:rPr>
              <a:t>Post-RCM Reordering</a:t>
            </a:r>
          </a:p>
        </p:txBody>
      </p:sp>
      <p:sp>
        <p:nvSpPr>
          <p:cNvPr id="62467" name="Slide Number Placeholder 3"/>
          <p:cNvSpPr txBox="1">
            <a:spLocks/>
          </p:cNvSpPr>
          <p:nvPr/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745DA7A-9B5C-2D4A-82FE-77F12B9D4865}" type="slidenum">
              <a:rPr lang="en-US" sz="1600" b="0">
                <a:solidFill>
                  <a:schemeClr val="tx1"/>
                </a:solidFill>
                <a:ea typeface="MS PGothic" charset="0"/>
                <a:cs typeface="MS PGothic" charset="0"/>
              </a:rPr>
              <a:pPr algn="r" eaLnBrk="1" hangingPunct="1"/>
              <a:t>88</a:t>
            </a:fld>
            <a:endParaRPr lang="en-US" sz="1600" b="0">
              <a:solidFill>
                <a:schemeClr val="tx1"/>
              </a:solidFill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714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2" descr="spy-slac2-56k-100_pt_75_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0" name="Text Box 3"/>
          <p:cNvSpPr txBox="1">
            <a:spLocks noChangeArrowheads="1"/>
          </p:cNvSpPr>
          <p:nvPr/>
        </p:nvSpPr>
        <p:spPr bwMode="auto">
          <a:xfrm>
            <a:off x="1854200" y="93663"/>
            <a:ext cx="5499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Tahoma" charset="0"/>
              </a:rPr>
              <a:t>Effect of Combined RCM+TSP Reordering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5181600" y="990600"/>
            <a:ext cx="2111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+mn-ea"/>
                <a:cs typeface="Arial" pitchFamily="34" charset="0"/>
              </a:rPr>
              <a:t>Before: </a:t>
            </a:r>
            <a:r>
              <a:rPr lang="en-US" sz="1400" dirty="0">
                <a:solidFill>
                  <a:srgbClr val="00B050"/>
                </a:solidFill>
                <a:latin typeface="Tahoma" pitchFamily="34" charset="0"/>
                <a:ea typeface="+mn-ea"/>
                <a:cs typeface="Arial" pitchFamily="34" charset="0"/>
              </a:rPr>
              <a:t>Green</a:t>
            </a:r>
            <a:r>
              <a:rPr lang="en-US" sz="1400" dirty="0">
                <a:latin typeface="Tahoma" pitchFamily="34" charset="0"/>
                <a:ea typeface="+mn-ea"/>
                <a:cs typeface="Arial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+mn-ea"/>
                <a:cs typeface="Arial" pitchFamily="34" charset="0"/>
              </a:rPr>
              <a:t>+</a:t>
            </a:r>
            <a:r>
              <a:rPr lang="en-US" sz="1400" dirty="0">
                <a:latin typeface="Tahoma" pitchFamily="34" charset="0"/>
                <a:ea typeface="+mn-ea"/>
                <a:cs typeface="Arial" pitchFamily="34" charset="0"/>
              </a:rPr>
              <a:t> Red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+mn-ea"/>
                <a:cs typeface="Arial" pitchFamily="34" charset="0"/>
              </a:rPr>
              <a:t>After:   </a:t>
            </a:r>
            <a:r>
              <a:rPr lang="en-US" sz="1400" dirty="0">
                <a:solidFill>
                  <a:srgbClr val="00B050"/>
                </a:solidFill>
                <a:latin typeface="Tahoma" pitchFamily="34" charset="0"/>
                <a:ea typeface="+mn-ea"/>
                <a:cs typeface="Arial" pitchFamily="34" charset="0"/>
              </a:rPr>
              <a:t>Green</a:t>
            </a:r>
            <a:r>
              <a:rPr lang="en-US" sz="1400" dirty="0">
                <a:latin typeface="Tahoma" pitchFamily="34" charset="0"/>
                <a:ea typeface="+mn-ea"/>
                <a:cs typeface="Arial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+mn-ea"/>
                <a:cs typeface="Arial" pitchFamily="34" charset="0"/>
              </a:rPr>
              <a:t>+</a:t>
            </a:r>
            <a:r>
              <a:rPr lang="en-US" sz="1400" dirty="0">
                <a:latin typeface="Tahoma" pitchFamily="34" charset="0"/>
                <a:ea typeface="+mn-ea"/>
                <a:cs typeface="Arial" pitchFamily="34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latin typeface="Tahoma" pitchFamily="34" charset="0"/>
                <a:ea typeface="+mn-ea"/>
                <a:cs typeface="Arial" pitchFamily="34" charset="0"/>
              </a:rPr>
              <a:t>Blue</a:t>
            </a:r>
          </a:p>
        </p:txBody>
      </p:sp>
      <p:sp>
        <p:nvSpPr>
          <p:cNvPr id="63492" name="Rectangle 4"/>
          <p:cNvSpPr txBox="1">
            <a:spLocks noChangeArrowheads="1"/>
          </p:cNvSpPr>
          <p:nvPr/>
        </p:nvSpPr>
        <p:spPr bwMode="auto">
          <a:xfrm>
            <a:off x="2930525" y="6858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Summer School Lecture 7</a:t>
            </a:r>
          </a:p>
        </p:txBody>
      </p:sp>
      <p:sp>
        <p:nvSpPr>
          <p:cNvPr id="63493" name="Slide Number Placeholder 3"/>
          <p:cNvSpPr txBox="1">
            <a:spLocks/>
          </p:cNvSpPr>
          <p:nvPr/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4E8F5B4-2181-5841-83DA-A5BE56465A67}" type="slidenum">
              <a:rPr lang="en-US" sz="1600" b="0">
                <a:solidFill>
                  <a:schemeClr val="tx1"/>
                </a:solidFill>
                <a:ea typeface="MS PGothic" charset="0"/>
                <a:cs typeface="MS PGothic" charset="0"/>
              </a:rPr>
              <a:pPr algn="r" eaLnBrk="1" hangingPunct="1"/>
              <a:t>89</a:t>
            </a:fld>
            <a:endParaRPr lang="en-US" sz="1600" b="0">
              <a:solidFill>
                <a:schemeClr val="tx1"/>
              </a:solidFill>
              <a:ea typeface="MS PGothic" charset="0"/>
              <a:cs typeface="MS PGothic" charset="0"/>
            </a:endParaRPr>
          </a:p>
        </p:txBody>
      </p:sp>
      <p:sp>
        <p:nvSpPr>
          <p:cNvPr id="63494" name="TextBox 6"/>
          <p:cNvSpPr txBox="1">
            <a:spLocks noChangeArrowheads="1"/>
          </p:cNvSpPr>
          <p:nvPr/>
        </p:nvSpPr>
        <p:spPr bwMode="auto">
          <a:xfrm>
            <a:off x="2327275" y="6353175"/>
            <a:ext cx="50163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</a:rPr>
              <a:t>2x speedups on Pentium 4,  Power 4, …</a:t>
            </a:r>
          </a:p>
        </p:txBody>
      </p:sp>
    </p:spTree>
    <p:extLst>
      <p:ext uri="{BB962C8B-B14F-4D97-AF65-F5344CB8AC3E}">
        <p14:creationId xmlns:p14="http://schemas.microsoft.com/office/powerpoint/2010/main" val="3144192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to parallel scaling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Consider dense case, #</a:t>
            </a:r>
            <a:r>
              <a:rPr lang="en-US" dirty="0" err="1" smtClean="0"/>
              <a:t>flops_per_proc</a:t>
            </a:r>
            <a:r>
              <a:rPr lang="en-US" dirty="0" smtClean="0"/>
              <a:t> = n</a:t>
            </a:r>
            <a:r>
              <a:rPr lang="en-US" baseline="30000" dirty="0" smtClean="0"/>
              <a:t>3</a:t>
            </a:r>
            <a:r>
              <a:rPr lang="en-US" dirty="0" smtClean="0"/>
              <a:t>/P</a:t>
            </a:r>
          </a:p>
          <a:p>
            <a:pPr lvl="1"/>
            <a:r>
              <a:rPr lang="en-US" dirty="0" smtClean="0"/>
              <a:t>#Words = </a:t>
            </a:r>
            <a:r>
              <a:rPr lang="en-US" dirty="0">
                <a:sym typeface="Symbol"/>
              </a:rPr>
              <a:t></a:t>
            </a:r>
            <a:r>
              <a:rPr lang="en-US" dirty="0" smtClean="0">
                <a:sym typeface="Symbol" pitchFamily="18" charset="2"/>
              </a:rPr>
              <a:t>(n</a:t>
            </a:r>
            <a:r>
              <a:rPr lang="en-US" sz="3200" baseline="30000" dirty="0" smtClean="0">
                <a:sym typeface="Symbol" pitchFamily="18" charset="2"/>
              </a:rPr>
              <a:t>3</a:t>
            </a:r>
            <a:r>
              <a:rPr lang="en-US" dirty="0" smtClean="0">
                <a:sym typeface="Symbol" pitchFamily="18" charset="2"/>
              </a:rPr>
              <a:t>/(P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>
                <a:sym typeface="Symbol" pitchFamily="18" charset="2"/>
              </a:rPr>
              <a:t>M</a:t>
            </a:r>
            <a:r>
              <a:rPr lang="en-US" sz="3200" baseline="30000" dirty="0" smtClean="0">
                <a:sym typeface="Symbol" pitchFamily="18" charset="2"/>
              </a:rPr>
              <a:t>1</a:t>
            </a:r>
            <a:r>
              <a:rPr lang="en-US" sz="3200" baseline="30000" dirty="0">
                <a:sym typeface="Symbol" pitchFamily="18" charset="2"/>
              </a:rPr>
              <a:t>/2</a:t>
            </a:r>
            <a:r>
              <a:rPr lang="en-US" baseline="30000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))</a:t>
            </a:r>
          </a:p>
          <a:p>
            <a:pPr lvl="1"/>
            <a:r>
              <a:rPr lang="en-US" dirty="0" smtClean="0">
                <a:sym typeface="Symbol" pitchFamily="18" charset="2"/>
              </a:rPr>
              <a:t>#Messages </a:t>
            </a:r>
            <a:r>
              <a:rPr lang="en-US" dirty="0"/>
              <a:t>= </a:t>
            </a:r>
            <a:r>
              <a:rPr lang="en-US" dirty="0">
                <a:sym typeface="Symbol"/>
              </a:rPr>
              <a:t></a:t>
            </a:r>
            <a:r>
              <a:rPr lang="en-US" dirty="0">
                <a:sym typeface="Symbol" pitchFamily="18" charset="2"/>
              </a:rPr>
              <a:t>(n</a:t>
            </a:r>
            <a:r>
              <a:rPr lang="en-US" sz="3200" baseline="30000" dirty="0">
                <a:sym typeface="Symbol" pitchFamily="18" charset="2"/>
              </a:rPr>
              <a:t>3</a:t>
            </a:r>
            <a:r>
              <a:rPr lang="en-US" dirty="0">
                <a:sym typeface="Symbol" pitchFamily="18" charset="2"/>
              </a:rPr>
              <a:t>/(</a:t>
            </a:r>
            <a:r>
              <a:rPr lang="en-US" dirty="0" smtClean="0">
                <a:sym typeface="Symbol" pitchFamily="18" charset="2"/>
              </a:rPr>
              <a:t>P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>
                <a:sym typeface="Symbol" pitchFamily="18" charset="2"/>
              </a:rPr>
              <a:t>M</a:t>
            </a:r>
            <a:r>
              <a:rPr lang="en-US" sz="3200" baseline="30000" dirty="0" smtClean="0">
                <a:solidFill>
                  <a:srgbClr val="FF0000"/>
                </a:solidFill>
                <a:sym typeface="Symbol" pitchFamily="18" charset="2"/>
              </a:rPr>
              <a:t>3</a:t>
            </a:r>
            <a:r>
              <a:rPr lang="en-US" sz="3200" baseline="30000" dirty="0" smtClean="0">
                <a:sym typeface="Symbol" pitchFamily="18" charset="2"/>
              </a:rPr>
              <a:t>/</a:t>
            </a:r>
            <a:r>
              <a:rPr lang="en-US" sz="3200" baseline="30000" dirty="0">
                <a:sym typeface="Symbol" pitchFamily="18" charset="2"/>
              </a:rPr>
              <a:t>2</a:t>
            </a:r>
            <a:r>
              <a:rPr lang="en-US" baseline="30000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))</a:t>
            </a:r>
          </a:p>
          <a:p>
            <a:r>
              <a:rPr lang="en-US" dirty="0" smtClean="0">
                <a:sym typeface="Symbol" pitchFamily="18" charset="2"/>
              </a:rPr>
              <a:t>What is M? Must be at least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/P to hold data</a:t>
            </a:r>
          </a:p>
          <a:p>
            <a:pPr lvl="1"/>
            <a:r>
              <a:rPr lang="en-US" dirty="0"/>
              <a:t>#Words = </a:t>
            </a:r>
            <a:r>
              <a:rPr lang="en-US" dirty="0">
                <a:sym typeface="Symbol"/>
              </a:rPr>
              <a:t>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 smtClean="0">
                <a:sym typeface="Symbol" pitchFamily="18" charset="2"/>
              </a:rPr>
              <a:t>n</a:t>
            </a:r>
            <a:r>
              <a:rPr lang="en-US" sz="3200" baseline="30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/P</a:t>
            </a:r>
            <a:r>
              <a:rPr lang="en-US" sz="3200" baseline="30000" dirty="0" smtClean="0">
                <a:sym typeface="Symbol" pitchFamily="18" charset="2"/>
              </a:rPr>
              <a:t>1</a:t>
            </a:r>
            <a:r>
              <a:rPr lang="en-US" sz="3200" baseline="30000" dirty="0">
                <a:sym typeface="Symbol" pitchFamily="18" charset="2"/>
              </a:rPr>
              <a:t>/2</a:t>
            </a:r>
            <a:r>
              <a:rPr lang="en-US" baseline="30000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)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en-US" dirty="0">
                <a:sym typeface="Symbol" pitchFamily="18" charset="2"/>
              </a:rPr>
              <a:t>#Messages </a:t>
            </a:r>
            <a:r>
              <a:rPr lang="en-US" dirty="0"/>
              <a:t>= </a:t>
            </a:r>
            <a:r>
              <a:rPr lang="en-US" dirty="0">
                <a:sym typeface="Symbol"/>
              </a:rPr>
              <a:t></a:t>
            </a:r>
            <a:r>
              <a:rPr lang="en-US" dirty="0" smtClean="0">
                <a:sym typeface="Symbol" pitchFamily="18" charset="2"/>
              </a:rPr>
              <a:t>(P</a:t>
            </a:r>
            <a:r>
              <a:rPr lang="en-US" sz="3200" baseline="30000" dirty="0" smtClean="0">
                <a:sym typeface="Symbol" pitchFamily="18" charset="2"/>
              </a:rPr>
              <a:t>1/2</a:t>
            </a:r>
            <a:r>
              <a:rPr lang="en-US" baseline="3000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r>
              <a:rPr lang="en-US" dirty="0" smtClean="0">
                <a:sym typeface="Symbol" pitchFamily="18" charset="2"/>
              </a:rPr>
              <a:t>But if M fixed, looks like perfect strong scaling in time</a:t>
            </a:r>
          </a:p>
          <a:p>
            <a:pPr lvl="1"/>
            <a:r>
              <a:rPr lang="en-US" dirty="0" smtClean="0">
                <a:sym typeface="Symbol" pitchFamily="18" charset="2"/>
              </a:rPr>
              <a:t>#Flops, #Words, #Messages all proportional to 1/P</a:t>
            </a:r>
          </a:p>
          <a:p>
            <a:r>
              <a:rPr lang="en-US" dirty="0" smtClean="0">
                <a:sym typeface="Symbol" pitchFamily="18" charset="2"/>
              </a:rPr>
              <a:t>Ditto for energy, if we count energy costs in joules …</a:t>
            </a:r>
          </a:p>
          <a:p>
            <a:pPr lvl="1"/>
            <a:r>
              <a:rPr lang="en-US" dirty="0" smtClean="0">
                <a:sym typeface="Symbol" pitchFamily="18" charset="2"/>
              </a:rPr>
              <a:t>Per flop, per word moved, per message</a:t>
            </a:r>
          </a:p>
          <a:p>
            <a:pPr lvl="1"/>
            <a:r>
              <a:rPr lang="en-US" dirty="0" smtClean="0">
                <a:sym typeface="Symbol" pitchFamily="18" charset="2"/>
              </a:rPr>
              <a:t>Per word per second for data stored in memory M</a:t>
            </a:r>
          </a:p>
          <a:p>
            <a:pPr lvl="1"/>
            <a:r>
              <a:rPr lang="en-US" dirty="0" smtClean="0">
                <a:sym typeface="Symbol" pitchFamily="18" charset="2"/>
              </a:rPr>
              <a:t>Per second, for leakage, cooling, …</a:t>
            </a:r>
          </a:p>
          <a:p>
            <a:r>
              <a:rPr lang="en-US" dirty="0" smtClean="0">
                <a:sym typeface="Symbol" pitchFamily="18" charset="2"/>
              </a:rPr>
              <a:t>How big can we make P? and M?</a:t>
            </a:r>
            <a:endParaRPr lang="en-US" dirty="0">
              <a:sym typeface="Symbol" pitchFamily="18" charset="2"/>
            </a:endParaRP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4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latin typeface="Arial" charset="0"/>
              </a:rPr>
              <a:t>Summary of Other Perfo</a:t>
            </a:r>
            <a:r>
              <a:rPr lang="en-US" sz="3600" dirty="0">
                <a:latin typeface="Arial" charset="0"/>
              </a:rPr>
              <a:t>rmance Optimizations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458200" cy="471487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Optimizations for SpMV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latin typeface="Arial" charset="0"/>
              </a:rPr>
              <a:t>Register blocking (RB)</a:t>
            </a:r>
            <a:r>
              <a:rPr lang="en-US">
                <a:latin typeface="Arial" charset="0"/>
              </a:rPr>
              <a:t>: up to </a:t>
            </a:r>
            <a:r>
              <a:rPr lang="en-US" b="1">
                <a:latin typeface="Arial" charset="0"/>
              </a:rPr>
              <a:t>4x</a:t>
            </a:r>
            <a:r>
              <a:rPr lang="en-US">
                <a:latin typeface="Arial" charset="0"/>
              </a:rPr>
              <a:t> over CSR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latin typeface="Arial" charset="0"/>
              </a:rPr>
              <a:t>Reordering</a:t>
            </a:r>
            <a:r>
              <a:rPr lang="en-US">
                <a:latin typeface="Arial" charset="0"/>
              </a:rPr>
              <a:t> to create dense structure : </a:t>
            </a:r>
            <a:r>
              <a:rPr lang="en-US" b="1">
                <a:latin typeface="Arial" charset="0"/>
              </a:rPr>
              <a:t>2x</a:t>
            </a:r>
            <a:r>
              <a:rPr lang="en-US">
                <a:latin typeface="Arial" charset="0"/>
              </a:rPr>
              <a:t> over CSR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latin typeface="Arial" charset="0"/>
              </a:rPr>
              <a:t>Variable block splitting</a:t>
            </a:r>
            <a:r>
              <a:rPr lang="en-US">
                <a:latin typeface="Arial" charset="0"/>
              </a:rPr>
              <a:t>: </a:t>
            </a:r>
            <a:r>
              <a:rPr lang="en-US" b="1">
                <a:latin typeface="Arial" charset="0"/>
              </a:rPr>
              <a:t>2.1x</a:t>
            </a:r>
            <a:r>
              <a:rPr lang="en-US">
                <a:latin typeface="Arial" charset="0"/>
              </a:rPr>
              <a:t> over CSR, </a:t>
            </a:r>
            <a:r>
              <a:rPr lang="en-US" b="1">
                <a:latin typeface="Arial" charset="0"/>
              </a:rPr>
              <a:t>1.8x</a:t>
            </a:r>
            <a:r>
              <a:rPr lang="en-US">
                <a:latin typeface="Arial" charset="0"/>
              </a:rPr>
              <a:t> over RB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latin typeface="Arial" charset="0"/>
              </a:rPr>
              <a:t>Diagonals</a:t>
            </a:r>
            <a:r>
              <a:rPr lang="en-US">
                <a:latin typeface="Arial" charset="0"/>
              </a:rPr>
              <a:t>: </a:t>
            </a:r>
            <a:r>
              <a:rPr lang="en-US" b="1">
                <a:latin typeface="Arial" charset="0"/>
              </a:rPr>
              <a:t>2x</a:t>
            </a:r>
            <a:r>
              <a:rPr lang="en-US">
                <a:latin typeface="Arial" charset="0"/>
              </a:rPr>
              <a:t> over CSR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latin typeface="Arial" charset="0"/>
              </a:rPr>
              <a:t>Symmetry</a:t>
            </a:r>
            <a:r>
              <a:rPr lang="en-US">
                <a:latin typeface="Arial" charset="0"/>
              </a:rPr>
              <a:t>: </a:t>
            </a:r>
            <a:r>
              <a:rPr lang="en-US" b="1">
                <a:latin typeface="Arial" charset="0"/>
              </a:rPr>
              <a:t>2.8x</a:t>
            </a:r>
            <a:r>
              <a:rPr lang="en-US">
                <a:latin typeface="Arial" charset="0"/>
              </a:rPr>
              <a:t> over CSR, </a:t>
            </a:r>
            <a:r>
              <a:rPr lang="en-US" b="1">
                <a:latin typeface="Arial" charset="0"/>
              </a:rPr>
              <a:t>2.6x</a:t>
            </a:r>
            <a:r>
              <a:rPr lang="en-US">
                <a:latin typeface="Arial" charset="0"/>
              </a:rPr>
              <a:t> over RB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latin typeface="Arial" charset="0"/>
              </a:rPr>
              <a:t>Cache blocking</a:t>
            </a:r>
            <a:r>
              <a:rPr lang="en-US">
                <a:latin typeface="Arial" charset="0"/>
              </a:rPr>
              <a:t>: </a:t>
            </a:r>
            <a:r>
              <a:rPr lang="en-US" b="1">
                <a:latin typeface="Arial" charset="0"/>
              </a:rPr>
              <a:t>2.8x</a:t>
            </a:r>
            <a:r>
              <a:rPr lang="en-US">
                <a:latin typeface="Arial" charset="0"/>
              </a:rPr>
              <a:t> over CSR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latin typeface="Arial" charset="0"/>
              </a:rPr>
              <a:t>Multiple vectors (SpMM)</a:t>
            </a:r>
            <a:r>
              <a:rPr lang="en-US">
                <a:latin typeface="Arial" charset="0"/>
              </a:rPr>
              <a:t>: </a:t>
            </a:r>
            <a:r>
              <a:rPr lang="en-US" b="1">
                <a:latin typeface="Arial" charset="0"/>
              </a:rPr>
              <a:t>7x</a:t>
            </a:r>
            <a:r>
              <a:rPr lang="en-US">
                <a:latin typeface="Arial" charset="0"/>
              </a:rPr>
              <a:t> over CSR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And combinations…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Sparse triangular solve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Hybrid sparse/dense data structure: </a:t>
            </a:r>
            <a:r>
              <a:rPr lang="en-US" b="1">
                <a:latin typeface="Arial" charset="0"/>
              </a:rPr>
              <a:t>1.8x</a:t>
            </a:r>
            <a:r>
              <a:rPr lang="en-US">
                <a:latin typeface="Arial" charset="0"/>
              </a:rPr>
              <a:t> over CSR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Higher-level kernels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latin typeface="Arial" charset="0"/>
              </a:rPr>
              <a:t>A·A</a:t>
            </a:r>
            <a:r>
              <a:rPr lang="en-US" b="1" baseline="30000">
                <a:latin typeface="Arial" charset="0"/>
              </a:rPr>
              <a:t>T</a:t>
            </a:r>
            <a:r>
              <a:rPr lang="en-US" b="1">
                <a:latin typeface="Arial" charset="0"/>
              </a:rPr>
              <a:t>·x</a:t>
            </a:r>
            <a:r>
              <a:rPr lang="en-US">
                <a:latin typeface="Arial" charset="0"/>
              </a:rPr>
              <a:t>, </a:t>
            </a:r>
            <a:r>
              <a:rPr lang="en-US" b="1">
                <a:latin typeface="Arial" charset="0"/>
              </a:rPr>
              <a:t>A</a:t>
            </a:r>
            <a:r>
              <a:rPr lang="en-US" b="1" baseline="30000">
                <a:latin typeface="Arial" charset="0"/>
              </a:rPr>
              <a:t>T</a:t>
            </a:r>
            <a:r>
              <a:rPr lang="en-US" b="1">
                <a:latin typeface="Arial" charset="0"/>
              </a:rPr>
              <a:t>·A·x</a:t>
            </a:r>
            <a:r>
              <a:rPr lang="en-US">
                <a:latin typeface="Arial" charset="0"/>
              </a:rPr>
              <a:t>: </a:t>
            </a:r>
            <a:r>
              <a:rPr lang="en-US" b="1">
                <a:latin typeface="Arial" charset="0"/>
              </a:rPr>
              <a:t>4x</a:t>
            </a:r>
            <a:r>
              <a:rPr lang="en-US">
                <a:latin typeface="Arial" charset="0"/>
              </a:rPr>
              <a:t> over CSR, </a:t>
            </a:r>
            <a:r>
              <a:rPr lang="en-US" b="1">
                <a:latin typeface="Arial" charset="0"/>
              </a:rPr>
              <a:t>1.8x</a:t>
            </a:r>
            <a:r>
              <a:rPr lang="en-US">
                <a:latin typeface="Arial" charset="0"/>
              </a:rPr>
              <a:t> over RB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More general kernels later …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66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16" name="Slide Number Placeholder 3"/>
          <p:cNvSpPr txBox="1">
            <a:spLocks/>
          </p:cNvSpPr>
          <p:nvPr/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F1C05B6-21E4-E94D-8636-03ABF0A5B57E}" type="slidenum">
              <a:rPr lang="en-US" sz="1600" b="0">
                <a:solidFill>
                  <a:schemeClr val="tx1"/>
                </a:solidFill>
                <a:ea typeface="MS PGothic" charset="0"/>
                <a:cs typeface="MS PGothic" charset="0"/>
              </a:rPr>
              <a:pPr algn="r" eaLnBrk="1" hangingPunct="1"/>
              <a:t>90</a:t>
            </a:fld>
            <a:endParaRPr lang="en-US" sz="1600" b="0">
              <a:solidFill>
                <a:schemeClr val="tx1"/>
              </a:solidFill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400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244475" y="152400"/>
            <a:ext cx="7620000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>
                <a:latin typeface="Arial" charset="0"/>
              </a:rPr>
              <a:t>Optimized Sparse Kernel Interface  -  OSKI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2027238"/>
            <a:ext cx="7810500" cy="4525962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>
                <a:latin typeface="Arial" charset="0"/>
              </a:rPr>
              <a:t>Provides sparse kernels automatically tuned for user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>
                <a:latin typeface="Arial" charset="0"/>
              </a:rPr>
              <a:t>s matrix &amp; machine</a:t>
            </a:r>
          </a:p>
          <a:p>
            <a:pPr lvl="1" eaLnBrk="1" hangingPunct="1"/>
            <a:r>
              <a:rPr lang="en-US" dirty="0">
                <a:latin typeface="Arial" charset="0"/>
              </a:rPr>
              <a:t>BLAS-style functionality: </a:t>
            </a:r>
            <a:r>
              <a:rPr lang="en-US" dirty="0" err="1">
                <a:latin typeface="Arial" charset="0"/>
              </a:rPr>
              <a:t>SpMV</a:t>
            </a:r>
            <a:r>
              <a:rPr lang="en-US" dirty="0">
                <a:latin typeface="Arial" charset="0"/>
              </a:rPr>
              <a:t>, </a:t>
            </a:r>
            <a:r>
              <a:rPr lang="en-US" i="1" dirty="0">
                <a:latin typeface="Times New Roman" charset="0"/>
              </a:rPr>
              <a:t>Ax &amp; </a:t>
            </a:r>
            <a:r>
              <a:rPr lang="en-US" i="1" dirty="0" err="1">
                <a:latin typeface="Times New Roman" charset="0"/>
              </a:rPr>
              <a:t>A</a:t>
            </a:r>
            <a:r>
              <a:rPr lang="en-US" sz="2400" i="1" baseline="30000" dirty="0" err="1">
                <a:latin typeface="Times New Roman" charset="0"/>
              </a:rPr>
              <a:t>T</a:t>
            </a:r>
            <a:r>
              <a:rPr lang="en-US" i="1" dirty="0" err="1">
                <a:latin typeface="Times New Roman" charset="0"/>
              </a:rPr>
              <a:t>y</a:t>
            </a:r>
            <a:r>
              <a:rPr lang="en-US" i="1" dirty="0">
                <a:latin typeface="Times New Roman" charset="0"/>
              </a:rPr>
              <a:t>, </a:t>
            </a:r>
            <a:r>
              <a:rPr lang="en-US" dirty="0" err="1" smtClean="0">
                <a:latin typeface="Arial" charset="0"/>
              </a:rPr>
              <a:t>TrSV</a:t>
            </a:r>
            <a:endParaRPr lang="en-US" dirty="0" smtClean="0">
              <a:latin typeface="Arial" charset="0"/>
            </a:endParaRPr>
          </a:p>
          <a:p>
            <a:pPr lvl="1" eaLnBrk="1" hangingPunct="1"/>
            <a:r>
              <a:rPr lang="en-US" dirty="0" smtClean="0">
                <a:latin typeface="Arial" charset="0"/>
              </a:rPr>
              <a:t>Does both off-line and run-time tuning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Hides complexity of run-time tuning</a:t>
            </a:r>
          </a:p>
          <a:p>
            <a:pPr eaLnBrk="1" hangingPunct="1"/>
            <a:r>
              <a:rPr lang="en-US" dirty="0">
                <a:latin typeface="Arial" charset="0"/>
              </a:rPr>
              <a:t>For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>
                <a:latin typeface="Arial" charset="0"/>
              </a:rPr>
              <a:t>advanced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 users &amp; solver library writers</a:t>
            </a:r>
          </a:p>
          <a:p>
            <a:pPr lvl="1" eaLnBrk="1" hangingPunct="1"/>
            <a:r>
              <a:rPr lang="en-US" dirty="0">
                <a:latin typeface="Arial" charset="0"/>
              </a:rPr>
              <a:t>Available as stand-alone library</a:t>
            </a:r>
          </a:p>
          <a:p>
            <a:pPr lvl="1" eaLnBrk="1" hangingPunct="1"/>
            <a:r>
              <a:rPr lang="en-US" dirty="0">
                <a:latin typeface="Arial" charset="0"/>
              </a:rPr>
              <a:t>Available as </a:t>
            </a:r>
            <a:r>
              <a:rPr lang="en-US" dirty="0" err="1">
                <a:latin typeface="Arial" charset="0"/>
              </a:rPr>
              <a:t>PETSc</a:t>
            </a:r>
            <a:r>
              <a:rPr lang="en-US" dirty="0">
                <a:latin typeface="Arial" charset="0"/>
              </a:rPr>
              <a:t> extension</a:t>
            </a:r>
          </a:p>
          <a:p>
            <a:pPr lvl="1" eaLnBrk="1" hangingPunct="1"/>
            <a:r>
              <a:rPr lang="en-US" dirty="0" err="1" smtClean="0">
                <a:latin typeface="Arial" charset="0"/>
              </a:rPr>
              <a:t>bebop.cs.berkeley.edu</a:t>
            </a:r>
            <a:r>
              <a:rPr lang="en-US" dirty="0">
                <a:latin typeface="Arial" charset="0"/>
              </a:rPr>
              <a:t>/</a:t>
            </a:r>
            <a:r>
              <a:rPr lang="en-US" dirty="0" err="1" smtClean="0">
                <a:latin typeface="Arial" charset="0"/>
              </a:rPr>
              <a:t>oski</a:t>
            </a:r>
            <a:endParaRPr lang="en-US" dirty="0" smtClean="0">
              <a:latin typeface="Arial" charset="0"/>
            </a:endParaRPr>
          </a:p>
          <a:p>
            <a:r>
              <a:rPr lang="en-US" dirty="0" err="1" smtClean="0">
                <a:latin typeface="Arial" charset="0"/>
              </a:rPr>
              <a:t>pOSKI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Extension to multicore architectures</a:t>
            </a:r>
          </a:p>
          <a:p>
            <a:pPr lvl="1"/>
            <a:r>
              <a:rPr lang="en-US" dirty="0" smtClean="0">
                <a:latin typeface="Arial" charset="0"/>
              </a:rPr>
              <a:t>OSKI + thread blocking, cache blocking, matrix compression,             software prefetching, NUMA, SIMD, …</a:t>
            </a:r>
          </a:p>
          <a:p>
            <a:pPr lvl="1"/>
            <a:r>
              <a:rPr lang="en-US" dirty="0" err="1" smtClean="0">
                <a:latin typeface="Arial" charset="0"/>
              </a:rPr>
              <a:t>bebop.cs.berkeley.edu</a:t>
            </a:r>
            <a:r>
              <a:rPr lang="en-US" dirty="0" smtClean="0">
                <a:latin typeface="Arial" charset="0"/>
              </a:rPr>
              <a:t>/</a:t>
            </a:r>
            <a:r>
              <a:rPr lang="en-US" dirty="0" err="1" smtClean="0">
                <a:latin typeface="Arial" charset="0"/>
              </a:rPr>
              <a:t>poski</a:t>
            </a:r>
            <a:endParaRPr lang="en-US" dirty="0">
              <a:latin typeface="Arial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66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564" name="Picture 4" descr="C:\Demmel\Tuning\a-oski_pointing-l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525" y="228600"/>
            <a:ext cx="11842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Slide Number Placeholder 3"/>
          <p:cNvSpPr txBox="1">
            <a:spLocks/>
          </p:cNvSpPr>
          <p:nvPr/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0F7D5B35-8AAC-A64C-A5B2-F07B80641DB5}" type="slidenum">
              <a:rPr lang="en-US" sz="1400" b="0">
                <a:solidFill>
                  <a:schemeClr val="tx1"/>
                </a:solidFill>
                <a:ea typeface="MS PGothic" charset="0"/>
                <a:cs typeface="MS PGothic" charset="0"/>
              </a:rPr>
              <a:pPr algn="r" eaLnBrk="1" hangingPunct="1"/>
              <a:t>91</a:t>
            </a:fld>
            <a:endParaRPr lang="en-US" sz="1600" b="0">
              <a:solidFill>
                <a:schemeClr val="tx1"/>
              </a:solidFill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33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Review, extend communication lower bounds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Direct Linear Algebra Algorithms</a:t>
            </a:r>
          </a:p>
          <a:p>
            <a:pPr lvl="1"/>
            <a:r>
              <a:rPr lang="en-US" dirty="0" err="1" smtClean="0">
                <a:solidFill>
                  <a:srgbClr val="7F7F7F"/>
                </a:solidFill>
              </a:rPr>
              <a:t>Matmul</a:t>
            </a:r>
            <a:r>
              <a:rPr lang="en-US" dirty="0">
                <a:solidFill>
                  <a:srgbClr val="7F7F7F"/>
                </a:solidFill>
              </a:rPr>
              <a:t> </a:t>
            </a:r>
          </a:p>
          <a:p>
            <a:pPr lvl="2"/>
            <a:r>
              <a:rPr lang="en-US" sz="3100" dirty="0" smtClean="0">
                <a:solidFill>
                  <a:srgbClr val="7F7F7F"/>
                </a:solidFill>
              </a:rPr>
              <a:t>classical &amp; </a:t>
            </a:r>
            <a:r>
              <a:rPr lang="en-US" sz="3100" dirty="0" err="1" smtClean="0">
                <a:solidFill>
                  <a:srgbClr val="7F7F7F"/>
                </a:solidFill>
              </a:rPr>
              <a:t>Strassen</a:t>
            </a:r>
            <a:r>
              <a:rPr lang="en-US" sz="3100" dirty="0" smtClean="0">
                <a:solidFill>
                  <a:srgbClr val="7F7F7F"/>
                </a:solidFill>
              </a:rPr>
              <a:t>-like, heterogeneous, tensors, oblivious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 LU &amp; QR (tournament pivoting)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Sparse matrices</a:t>
            </a:r>
          </a:p>
          <a:p>
            <a:pPr lvl="1"/>
            <a:r>
              <a:rPr lang="en-US" dirty="0" err="1" smtClean="0">
                <a:solidFill>
                  <a:srgbClr val="7F7F7F"/>
                </a:solidFill>
              </a:rPr>
              <a:t>Eigenproblems</a:t>
            </a:r>
            <a:r>
              <a:rPr lang="en-US" dirty="0" smtClean="0">
                <a:solidFill>
                  <a:srgbClr val="7F7F7F"/>
                </a:solidFill>
              </a:rPr>
              <a:t> (symmetric and </a:t>
            </a:r>
            <a:r>
              <a:rPr lang="en-US" dirty="0" err="1" smtClean="0">
                <a:solidFill>
                  <a:srgbClr val="7F7F7F"/>
                </a:solidFill>
              </a:rPr>
              <a:t>nonsymmetric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Iterative Linear Algebra</a:t>
            </a:r>
          </a:p>
          <a:p>
            <a:pPr lvl="1"/>
            <a:r>
              <a:rPr lang="en-US" dirty="0" err="1" smtClean="0">
                <a:solidFill>
                  <a:srgbClr val="7F7F7F"/>
                </a:solidFill>
              </a:rPr>
              <a:t>Autotuning</a:t>
            </a:r>
            <a:r>
              <a:rPr lang="en-US" dirty="0" smtClean="0">
                <a:solidFill>
                  <a:srgbClr val="7F7F7F"/>
                </a:solidFill>
              </a:rPr>
              <a:t> Sparse-Matrix-Vector-Multiply (</a:t>
            </a:r>
            <a:r>
              <a:rPr lang="en-US" dirty="0" err="1" smtClean="0">
                <a:solidFill>
                  <a:srgbClr val="7F7F7F"/>
                </a:solidFill>
              </a:rPr>
              <a:t>SpMV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  <a:p>
            <a:pPr lvl="1"/>
            <a:r>
              <a:rPr lang="en-US" dirty="0" smtClean="0"/>
              <a:t>Reorganizing </a:t>
            </a:r>
            <a:r>
              <a:rPr lang="en-US" dirty="0" err="1" smtClean="0"/>
              <a:t>Krylov</a:t>
            </a:r>
            <a:r>
              <a:rPr lang="en-US" dirty="0" smtClean="0"/>
              <a:t> methods – Conjugate Gradients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Stability challenges and approaches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What is a “sparse matrix”?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Floating-point reproducibility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Despite </a:t>
            </a:r>
            <a:r>
              <a:rPr lang="en-US" dirty="0" err="1" smtClean="0">
                <a:solidFill>
                  <a:srgbClr val="7F7F7F"/>
                </a:solidFill>
              </a:rPr>
              <a:t>nondeterminism</a:t>
            </a:r>
            <a:r>
              <a:rPr lang="en-US" dirty="0" smtClean="0">
                <a:solidFill>
                  <a:srgbClr val="7F7F7F"/>
                </a:solidFill>
              </a:rPr>
              <a:t>/</a:t>
            </a:r>
            <a:r>
              <a:rPr lang="en-US" dirty="0" err="1" smtClean="0">
                <a:solidFill>
                  <a:srgbClr val="7F7F7F"/>
                </a:solidFill>
              </a:rPr>
              <a:t>nonassociativity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19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81200" y="2609850"/>
            <a:ext cx="1143000" cy="838200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571875" y="3921125"/>
            <a:ext cx="771525" cy="557213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333625" y="4478338"/>
            <a:ext cx="1343025" cy="855662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C36F053B-D66D-134F-9E5E-7CA4D466210B}" type="slidenum">
              <a:rPr lang="en-US" sz="1800">
                <a:solidFill>
                  <a:srgbClr val="DDD9F9"/>
                </a:solidFill>
              </a:rPr>
              <a:pPr/>
              <a:t>93</a:t>
            </a:fld>
            <a:endParaRPr lang="en-US" sz="1800">
              <a:solidFill>
                <a:srgbClr val="DDD9F9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-12700" y="0"/>
            <a:ext cx="9239250" cy="914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a typeface="+mj-ea"/>
                <a:cs typeface="+mj-cs"/>
              </a:rPr>
              <a:t>Example: Classical </a:t>
            </a:r>
            <a:r>
              <a:rPr lang="en-US" sz="3600" dirty="0">
                <a:ea typeface="+mj-ea"/>
                <a:cs typeface="+mj-cs"/>
              </a:rPr>
              <a:t>C</a:t>
            </a:r>
            <a:r>
              <a:rPr lang="en-US" sz="3600" dirty="0" smtClean="0">
                <a:ea typeface="+mj-ea"/>
                <a:cs typeface="+mj-cs"/>
              </a:rPr>
              <a:t>onjugate Gradient (CG)</a:t>
            </a:r>
            <a:endParaRPr lang="en-US" sz="3600" dirty="0">
              <a:ea typeface="+mj-ea"/>
              <a:cs typeface="+mj-cs"/>
            </a:endParaRPr>
          </a:p>
        </p:txBody>
      </p:sp>
      <p:cxnSp>
        <p:nvCxnSpPr>
          <p:cNvPr id="7" name="Straight Arrow Connector 6"/>
          <p:cNvCxnSpPr>
            <a:stCxn id="22540" idx="1"/>
          </p:cNvCxnSpPr>
          <p:nvPr/>
        </p:nvCxnSpPr>
        <p:spPr>
          <a:xfrm flipH="1">
            <a:off x="4343400" y="4200525"/>
            <a:ext cx="1022350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5365750" y="3541713"/>
            <a:ext cx="3759200" cy="1304925"/>
            <a:chOff x="5365828" y="3541658"/>
            <a:chExt cx="3759122" cy="1304916"/>
          </a:xfrm>
        </p:grpSpPr>
        <p:sp>
          <p:nvSpPr>
            <p:cNvPr id="19" name="Rounded Rectangle 18"/>
            <p:cNvSpPr/>
            <p:nvPr/>
          </p:nvSpPr>
          <p:spPr>
            <a:xfrm>
              <a:off x="5365828" y="3541658"/>
              <a:ext cx="3759122" cy="1304916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540" name="TextBox 16"/>
            <p:cNvSpPr txBox="1">
              <a:spLocks noChangeArrowheads="1"/>
            </p:cNvSpPr>
            <p:nvPr/>
          </p:nvSpPr>
          <p:spPr bwMode="auto">
            <a:xfrm>
              <a:off x="5365828" y="3553912"/>
              <a:ext cx="3759122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600"/>
                <a:t>SpMVs and dot products require communication in each iteration</a:t>
              </a:r>
            </a:p>
          </p:txBody>
        </p:sp>
      </p:grpSp>
      <p:cxnSp>
        <p:nvCxnSpPr>
          <p:cNvPr id="21" name="Straight Arrow Connector 20"/>
          <p:cNvCxnSpPr>
            <a:stCxn id="22540" idx="1"/>
            <a:endCxn id="5" idx="3"/>
          </p:cNvCxnSpPr>
          <p:nvPr/>
        </p:nvCxnSpPr>
        <p:spPr>
          <a:xfrm flipH="1" flipV="1">
            <a:off x="3124200" y="3028950"/>
            <a:ext cx="2241550" cy="117157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8" idx="3"/>
          </p:cNvCxnSpPr>
          <p:nvPr/>
        </p:nvCxnSpPr>
        <p:spPr>
          <a:xfrm flipH="1">
            <a:off x="3676650" y="4194175"/>
            <a:ext cx="1689100" cy="71278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600" y="1159875"/>
            <a:ext cx="8188632" cy="5134932"/>
          </a:xfrm>
          <a:prstGeom prst="rect">
            <a:avLst/>
          </a:prstGeom>
          <a:blipFill rotWithShape="0">
            <a:blip r:embed="rId2"/>
            <a:stretch>
              <a:fillRect l="-2681" t="-2135" b="-3203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19984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165975" y="1219200"/>
            <a:ext cx="1905000" cy="768350"/>
            <a:chOff x="7154500" y="1100736"/>
            <a:chExt cx="1905000" cy="769442"/>
          </a:xfrm>
        </p:grpSpPr>
        <p:sp>
          <p:nvSpPr>
            <p:cNvPr id="4" name="Rounded Rectangle 3"/>
            <p:cNvSpPr/>
            <p:nvPr/>
          </p:nvSpPr>
          <p:spPr>
            <a:xfrm>
              <a:off x="7225938" y="1100736"/>
              <a:ext cx="1762125" cy="769442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618" name="TextBox 12"/>
            <p:cNvSpPr txBox="1">
              <a:spLocks noChangeArrowheads="1"/>
            </p:cNvSpPr>
            <p:nvPr/>
          </p:nvSpPr>
          <p:spPr bwMode="auto">
            <a:xfrm>
              <a:off x="7154500" y="1100737"/>
              <a:ext cx="190500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200"/>
                <a:t>via CA Matrix Powers Kernel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6945313" y="2478088"/>
            <a:ext cx="2125662" cy="808037"/>
            <a:chOff x="6953250" y="2647949"/>
            <a:chExt cx="2125300" cy="807541"/>
          </a:xfrm>
        </p:grpSpPr>
        <p:sp>
          <p:nvSpPr>
            <p:cNvPr id="20" name="Rounded Rectangle 19"/>
            <p:cNvSpPr/>
            <p:nvPr/>
          </p:nvSpPr>
          <p:spPr>
            <a:xfrm>
              <a:off x="6991344" y="2647949"/>
              <a:ext cx="2049113" cy="807541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616" name="TextBox 16"/>
            <p:cNvSpPr txBox="1">
              <a:spLocks noChangeArrowheads="1"/>
            </p:cNvSpPr>
            <p:nvPr/>
          </p:nvSpPr>
          <p:spPr bwMode="auto">
            <a:xfrm>
              <a:off x="6953250" y="2667000"/>
              <a:ext cx="212530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200"/>
                <a:t>Global reduction to compute G</a:t>
              </a:r>
            </a:p>
          </p:txBody>
        </p:sp>
      </p:grpSp>
      <p:sp>
        <p:nvSpPr>
          <p:cNvPr id="25603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6637338" y="6613525"/>
            <a:ext cx="2133600" cy="244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05C71D1C-CAEC-F04B-9E04-59505BA553BB}" type="slidenum">
              <a:rPr lang="en-US" sz="1800">
                <a:solidFill>
                  <a:srgbClr val="DDD9F9"/>
                </a:solidFill>
              </a:rPr>
              <a:pPr/>
              <a:t>94</a:t>
            </a:fld>
            <a:endParaRPr lang="en-US" sz="1800">
              <a:solidFill>
                <a:srgbClr val="DDD9F9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8288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a typeface="+mj-ea"/>
                <a:cs typeface="+mj-cs"/>
              </a:rPr>
              <a:t>Example: CA-Conjugate Gradient</a:t>
            </a:r>
            <a:endParaRPr lang="en-US" sz="3600" dirty="0">
              <a:ea typeface="+mj-ea"/>
              <a:cs typeface="+mj-cs"/>
            </a:endParaRP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5895975" y="3687763"/>
            <a:ext cx="3067050" cy="1247775"/>
            <a:chOff x="5972836" y="3941699"/>
            <a:chExt cx="3067614" cy="1247342"/>
          </a:xfrm>
        </p:grpSpPr>
        <p:sp>
          <p:nvSpPr>
            <p:cNvPr id="22" name="Rounded Rectangle 21"/>
            <p:cNvSpPr/>
            <p:nvPr/>
          </p:nvSpPr>
          <p:spPr>
            <a:xfrm>
              <a:off x="5991890" y="3941699"/>
              <a:ext cx="2996164" cy="1247342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614" name="TextBox 10"/>
            <p:cNvSpPr txBox="1">
              <a:spLocks noChangeArrowheads="1"/>
            </p:cNvSpPr>
            <p:nvPr/>
          </p:nvSpPr>
          <p:spPr bwMode="auto">
            <a:xfrm>
              <a:off x="5972836" y="4011372"/>
              <a:ext cx="3067614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200"/>
                <a:t>Local computations within inner loop require no communication!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966788" y="1908175"/>
            <a:ext cx="1395412" cy="33972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800600" y="1908175"/>
            <a:ext cx="2190750" cy="33972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676400" y="2819400"/>
            <a:ext cx="3200400" cy="298608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7" name="Straight Arrow Connector 26"/>
          <p:cNvCxnSpPr>
            <a:stCxn id="25618" idx="1"/>
          </p:cNvCxnSpPr>
          <p:nvPr/>
        </p:nvCxnSpPr>
        <p:spPr>
          <a:xfrm flipH="1">
            <a:off x="2359025" y="1603375"/>
            <a:ext cx="4806950" cy="35718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616" idx="1"/>
            <a:endCxn id="25" idx="2"/>
          </p:cNvCxnSpPr>
          <p:nvPr/>
        </p:nvCxnSpPr>
        <p:spPr>
          <a:xfrm flipH="1" flipV="1">
            <a:off x="5895975" y="2247900"/>
            <a:ext cx="1049338" cy="63500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614" idx="1"/>
            <a:endCxn id="26" idx="3"/>
          </p:cNvCxnSpPr>
          <p:nvPr/>
        </p:nvCxnSpPr>
        <p:spPr>
          <a:xfrm flipH="1">
            <a:off x="4876800" y="4311650"/>
            <a:ext cx="1019175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3350" y="984073"/>
            <a:ext cx="8188632" cy="5597879"/>
          </a:xfrm>
          <a:prstGeom prst="rect">
            <a:avLst/>
          </a:prstGeom>
          <a:blipFill rotWithShape="0">
            <a:blip r:embed="rId3"/>
            <a:stretch>
              <a:fillRect l="-1936" t="-1415" b="-1741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4750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Review, extend communication lower bounds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Direct Linear Algebra Algorithms</a:t>
            </a:r>
          </a:p>
          <a:p>
            <a:pPr lvl="1"/>
            <a:r>
              <a:rPr lang="en-US" dirty="0" err="1" smtClean="0">
                <a:solidFill>
                  <a:srgbClr val="7F7F7F"/>
                </a:solidFill>
              </a:rPr>
              <a:t>Matmul</a:t>
            </a:r>
            <a:r>
              <a:rPr lang="en-US" dirty="0">
                <a:solidFill>
                  <a:srgbClr val="7F7F7F"/>
                </a:solidFill>
              </a:rPr>
              <a:t> </a:t>
            </a:r>
          </a:p>
          <a:p>
            <a:pPr lvl="2"/>
            <a:r>
              <a:rPr lang="en-US" sz="3100" dirty="0" smtClean="0">
                <a:solidFill>
                  <a:srgbClr val="7F7F7F"/>
                </a:solidFill>
              </a:rPr>
              <a:t>classical &amp; </a:t>
            </a:r>
            <a:r>
              <a:rPr lang="en-US" sz="3100" dirty="0" err="1" smtClean="0">
                <a:solidFill>
                  <a:srgbClr val="7F7F7F"/>
                </a:solidFill>
              </a:rPr>
              <a:t>Strassen</a:t>
            </a:r>
            <a:r>
              <a:rPr lang="en-US" sz="3100" dirty="0" smtClean="0">
                <a:solidFill>
                  <a:srgbClr val="7F7F7F"/>
                </a:solidFill>
              </a:rPr>
              <a:t>-like, heterogeneous, tensors, oblivious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 LU &amp; QR (tournament pivoting)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Sparse matrices</a:t>
            </a:r>
          </a:p>
          <a:p>
            <a:pPr lvl="1"/>
            <a:r>
              <a:rPr lang="en-US" dirty="0" err="1" smtClean="0">
                <a:solidFill>
                  <a:srgbClr val="7F7F7F"/>
                </a:solidFill>
              </a:rPr>
              <a:t>Eigenproblems</a:t>
            </a:r>
            <a:r>
              <a:rPr lang="en-US" dirty="0" smtClean="0">
                <a:solidFill>
                  <a:srgbClr val="7F7F7F"/>
                </a:solidFill>
              </a:rPr>
              <a:t> (symmetric and </a:t>
            </a:r>
            <a:r>
              <a:rPr lang="en-US" dirty="0" err="1" smtClean="0">
                <a:solidFill>
                  <a:srgbClr val="7F7F7F"/>
                </a:solidFill>
              </a:rPr>
              <a:t>nonsymmetric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Iterative Linear Algebra</a:t>
            </a:r>
          </a:p>
          <a:p>
            <a:pPr lvl="1"/>
            <a:r>
              <a:rPr lang="en-US" dirty="0" err="1" smtClean="0">
                <a:solidFill>
                  <a:srgbClr val="7F7F7F"/>
                </a:solidFill>
              </a:rPr>
              <a:t>Autotuing</a:t>
            </a:r>
            <a:r>
              <a:rPr lang="en-US" dirty="0" smtClean="0">
                <a:solidFill>
                  <a:srgbClr val="7F7F7F"/>
                </a:solidFill>
              </a:rPr>
              <a:t> Sparse-Matrix-Vector-Multiply (</a:t>
            </a:r>
            <a:r>
              <a:rPr lang="en-US" dirty="0" err="1" smtClean="0">
                <a:solidFill>
                  <a:srgbClr val="7F7F7F"/>
                </a:solidFill>
              </a:rPr>
              <a:t>SpMV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Reorganizing </a:t>
            </a:r>
            <a:r>
              <a:rPr lang="en-US" dirty="0" err="1" smtClean="0">
                <a:solidFill>
                  <a:srgbClr val="7F7F7F"/>
                </a:solidFill>
              </a:rPr>
              <a:t>Krylov</a:t>
            </a:r>
            <a:r>
              <a:rPr lang="en-US" dirty="0" smtClean="0">
                <a:solidFill>
                  <a:srgbClr val="7F7F7F"/>
                </a:solidFill>
              </a:rPr>
              <a:t> methods – Conjugate Gradients</a:t>
            </a:r>
          </a:p>
          <a:p>
            <a:pPr lvl="1"/>
            <a:r>
              <a:rPr lang="en-US" dirty="0" smtClean="0"/>
              <a:t>Stability challenges and approaches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What is a “sparse matrix”?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Floating-point reproducibility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Despite </a:t>
            </a:r>
            <a:r>
              <a:rPr lang="en-US" dirty="0" err="1" smtClean="0">
                <a:solidFill>
                  <a:srgbClr val="7F7F7F"/>
                </a:solidFill>
              </a:rPr>
              <a:t>nondeterminism</a:t>
            </a:r>
            <a:r>
              <a:rPr lang="en-US" dirty="0" smtClean="0">
                <a:solidFill>
                  <a:srgbClr val="7F7F7F"/>
                </a:solidFill>
              </a:rPr>
              <a:t>/</a:t>
            </a:r>
            <a:r>
              <a:rPr lang="en-US" dirty="0" err="1" smtClean="0">
                <a:solidFill>
                  <a:srgbClr val="7F7F7F"/>
                </a:solidFill>
              </a:rPr>
              <a:t>nonassociativity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19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875" y="-19050"/>
            <a:ext cx="9220200" cy="1398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E564CA79-39C1-704F-9FD9-9DE679FFCC05}" type="slidenum">
              <a:rPr lang="en-US" sz="1800">
                <a:solidFill>
                  <a:srgbClr val="DDD9F9"/>
                </a:solidFill>
              </a:rPr>
              <a:pPr/>
              <a:t>96</a:t>
            </a:fld>
            <a:endParaRPr lang="en-US" sz="1800">
              <a:solidFill>
                <a:srgbClr val="DDD9F9"/>
              </a:solidFill>
            </a:endParaRPr>
          </a:p>
        </p:txBody>
      </p:sp>
      <p:pic>
        <p:nvPicPr>
          <p:cNvPr id="28675" name="Picture 5" descr="C:\Users\erin\Desktop\siamplts\5pt_s4M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255588"/>
            <a:ext cx="43846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2" descr="C:\Users\erin\Desktop\siamplts\5pt_s8M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3" y="244475"/>
            <a:ext cx="4367212" cy="314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 descr="C:\Users\erin\Desktop\siamplts\5pt_s16M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51225"/>
            <a:ext cx="4389437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2514600" y="762000"/>
            <a:ext cx="1897063" cy="10556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Slower convergence due to roundoff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899275" y="762000"/>
            <a:ext cx="1897063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Loss of accuracy  due to roundoff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553200" y="5000625"/>
            <a:ext cx="2362200" cy="10191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At s = 16, monomial basis is rank deficient! Method breaks down!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543800" y="4495800"/>
            <a:ext cx="314325" cy="649288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978775" y="1600200"/>
            <a:ext cx="0" cy="53340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11663" y="1398588"/>
            <a:ext cx="2065337" cy="53975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5800" y="5000625"/>
            <a:ext cx="320040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ea typeface="+mn-ea"/>
                <a:cs typeface="+mn-cs"/>
              </a:rPr>
              <a:t>Model problem: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ea typeface="+mn-ea"/>
                <a:cs typeface="+mn-cs"/>
              </a:rPr>
              <a:t>2D Poisson, 5 point stencil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ea typeface="+mn-ea"/>
                <a:cs typeface="+mn-cs"/>
              </a:rPr>
              <a:t>30x30 grid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ea typeface="+mn-ea"/>
                <a:cs typeface="+mn-cs"/>
              </a:rPr>
              <a:t>Cond(A)~400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3743325"/>
            <a:ext cx="3048000" cy="95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79513" y="4229100"/>
            <a:ext cx="725487" cy="0"/>
          </a:xfrm>
          <a:prstGeom prst="line">
            <a:avLst/>
          </a:prstGeom>
          <a:ln w="31750">
            <a:solidFill>
              <a:srgbClr val="7DC7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79513" y="3927475"/>
            <a:ext cx="725487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79513" y="4491038"/>
            <a:ext cx="72548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9" name="TextBox 6"/>
          <p:cNvSpPr txBox="1">
            <a:spLocks noChangeArrowheads="1"/>
          </p:cNvSpPr>
          <p:nvPr/>
        </p:nvSpPr>
        <p:spPr bwMode="auto">
          <a:xfrm>
            <a:off x="1912938" y="4024313"/>
            <a:ext cx="2201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CA-CG (monomial)</a:t>
            </a:r>
          </a:p>
        </p:txBody>
      </p:sp>
      <p:sp>
        <p:nvSpPr>
          <p:cNvPr id="28690" name="TextBox 20"/>
          <p:cNvSpPr txBox="1">
            <a:spLocks noChangeArrowheads="1"/>
          </p:cNvSpPr>
          <p:nvPr/>
        </p:nvSpPr>
        <p:spPr bwMode="auto">
          <a:xfrm>
            <a:off x="1925638" y="3743325"/>
            <a:ext cx="1960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CG</a:t>
            </a:r>
          </a:p>
        </p:txBody>
      </p:sp>
      <p:sp>
        <p:nvSpPr>
          <p:cNvPr id="28691" name="TextBox 23"/>
          <p:cNvSpPr txBox="1">
            <a:spLocks noChangeArrowheads="1"/>
          </p:cNvSpPr>
          <p:nvPr/>
        </p:nvSpPr>
        <p:spPr bwMode="auto">
          <a:xfrm>
            <a:off x="1912938" y="4294188"/>
            <a:ext cx="220186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machine precision</a:t>
            </a:r>
          </a:p>
        </p:txBody>
      </p:sp>
    </p:spTree>
    <p:extLst>
      <p:ext uri="{BB962C8B-B14F-4D97-AF65-F5344CB8AC3E}">
        <p14:creationId xmlns:p14="http://schemas.microsoft.com/office/powerpoint/2010/main" val="332670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C078F3FC-63CD-ED42-8F96-650F892F8E62}" type="slidenum">
              <a:rPr lang="en-US" sz="1800">
                <a:solidFill>
                  <a:srgbClr val="DDD9F9"/>
                </a:solidFill>
              </a:rPr>
              <a:pPr/>
              <a:t>97</a:t>
            </a:fld>
            <a:endParaRPr lang="en-US" sz="1800">
              <a:solidFill>
                <a:srgbClr val="DDD9F9"/>
              </a:solidFill>
            </a:endParaRPr>
          </a:p>
        </p:txBody>
      </p:sp>
      <p:pic>
        <p:nvPicPr>
          <p:cNvPr id="6041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15875"/>
            <a:ext cx="4572000" cy="337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9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-28575"/>
            <a:ext cx="4603750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3502025"/>
            <a:ext cx="4572000" cy="337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6013" y="3700291"/>
            <a:ext cx="4584030" cy="2590453"/>
          </a:xfrm>
          <a:prstGeom prst="rect">
            <a:avLst/>
          </a:prstGeom>
          <a:blipFill rotWithShape="0">
            <a:blip r:embed="rId6"/>
            <a:stretch>
              <a:fillRect l="-1596" t="-1647" r="-1463" b="-4000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cs typeface="+mn-cs"/>
              </a:rPr>
              <a:t> </a:t>
            </a:r>
          </a:p>
        </p:txBody>
      </p:sp>
      <p:sp>
        <p:nvSpPr>
          <p:cNvPr id="2" name="Rectangle 1"/>
          <p:cNvSpPr/>
          <p:nvPr/>
        </p:nvSpPr>
        <p:spPr>
          <a:xfrm>
            <a:off x="4556125" y="6291263"/>
            <a:ext cx="4816475" cy="871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6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Review, extend communication lower bounds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Direct Linear Algebra Algorithms</a:t>
            </a:r>
          </a:p>
          <a:p>
            <a:pPr lvl="1"/>
            <a:r>
              <a:rPr lang="en-US" dirty="0" err="1" smtClean="0">
                <a:solidFill>
                  <a:srgbClr val="7F7F7F"/>
                </a:solidFill>
              </a:rPr>
              <a:t>Matmul</a:t>
            </a:r>
            <a:r>
              <a:rPr lang="en-US" dirty="0">
                <a:solidFill>
                  <a:srgbClr val="7F7F7F"/>
                </a:solidFill>
              </a:rPr>
              <a:t> </a:t>
            </a:r>
          </a:p>
          <a:p>
            <a:pPr lvl="2"/>
            <a:r>
              <a:rPr lang="en-US" sz="3100" dirty="0" smtClean="0">
                <a:solidFill>
                  <a:srgbClr val="7F7F7F"/>
                </a:solidFill>
              </a:rPr>
              <a:t>classical &amp; </a:t>
            </a:r>
            <a:r>
              <a:rPr lang="en-US" sz="3100" dirty="0" err="1" smtClean="0">
                <a:solidFill>
                  <a:srgbClr val="7F7F7F"/>
                </a:solidFill>
              </a:rPr>
              <a:t>Strassen</a:t>
            </a:r>
            <a:r>
              <a:rPr lang="en-US" sz="3100" dirty="0" smtClean="0">
                <a:solidFill>
                  <a:srgbClr val="7F7F7F"/>
                </a:solidFill>
              </a:rPr>
              <a:t>-like, heterogeneous, tensors, oblivious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 LU &amp; QR (tournament pivoting)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Sparse matrices</a:t>
            </a:r>
          </a:p>
          <a:p>
            <a:pPr lvl="1"/>
            <a:r>
              <a:rPr lang="en-US" dirty="0" err="1" smtClean="0">
                <a:solidFill>
                  <a:srgbClr val="7F7F7F"/>
                </a:solidFill>
              </a:rPr>
              <a:t>Eigenproblems</a:t>
            </a:r>
            <a:r>
              <a:rPr lang="en-US" dirty="0" smtClean="0">
                <a:solidFill>
                  <a:srgbClr val="7F7F7F"/>
                </a:solidFill>
              </a:rPr>
              <a:t> (symmetric and </a:t>
            </a:r>
            <a:r>
              <a:rPr lang="en-US" dirty="0" err="1" smtClean="0">
                <a:solidFill>
                  <a:srgbClr val="7F7F7F"/>
                </a:solidFill>
              </a:rPr>
              <a:t>nonsymmetric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Iterative Linear Algebra</a:t>
            </a:r>
          </a:p>
          <a:p>
            <a:pPr lvl="1"/>
            <a:r>
              <a:rPr lang="en-US" dirty="0" err="1" smtClean="0">
                <a:solidFill>
                  <a:srgbClr val="7F7F7F"/>
                </a:solidFill>
              </a:rPr>
              <a:t>Autotuning</a:t>
            </a:r>
            <a:r>
              <a:rPr lang="en-US" dirty="0" smtClean="0">
                <a:solidFill>
                  <a:srgbClr val="7F7F7F"/>
                </a:solidFill>
              </a:rPr>
              <a:t> Sparse-Matrix-Vector-Multiply (</a:t>
            </a:r>
            <a:r>
              <a:rPr lang="en-US" dirty="0" err="1" smtClean="0">
                <a:solidFill>
                  <a:srgbClr val="7F7F7F"/>
                </a:solidFill>
              </a:rPr>
              <a:t>SpMV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Reorganizing </a:t>
            </a:r>
            <a:r>
              <a:rPr lang="en-US" dirty="0" err="1" smtClean="0">
                <a:solidFill>
                  <a:srgbClr val="7F7F7F"/>
                </a:solidFill>
              </a:rPr>
              <a:t>Krylov</a:t>
            </a:r>
            <a:r>
              <a:rPr lang="en-US" dirty="0" smtClean="0">
                <a:solidFill>
                  <a:srgbClr val="7F7F7F"/>
                </a:solidFill>
              </a:rPr>
              <a:t> methods – Conjugate Gradients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Stability challenges and approaches</a:t>
            </a:r>
          </a:p>
          <a:p>
            <a:pPr lvl="1"/>
            <a:r>
              <a:rPr lang="en-US" dirty="0" smtClean="0"/>
              <a:t>What is a “sparse matrix”?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Floating-point reproducibility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Despite </a:t>
            </a:r>
            <a:r>
              <a:rPr lang="en-US" dirty="0" err="1" smtClean="0">
                <a:solidFill>
                  <a:srgbClr val="7F7F7F"/>
                </a:solidFill>
              </a:rPr>
              <a:t>nondeterminism</a:t>
            </a:r>
            <a:r>
              <a:rPr lang="en-US" dirty="0" smtClean="0">
                <a:solidFill>
                  <a:srgbClr val="7F7F7F"/>
                </a:solidFill>
              </a:rPr>
              <a:t>/</a:t>
            </a:r>
            <a:r>
              <a:rPr lang="en-US" dirty="0" err="1" smtClean="0">
                <a:solidFill>
                  <a:srgbClr val="7F7F7F"/>
                </a:solidFill>
              </a:rPr>
              <a:t>nonassociativity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19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“sparse matrix”?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Requires o(n</a:t>
            </a:r>
            <a:r>
              <a:rPr lang="en-US" sz="3600" baseline="30000" dirty="0" smtClean="0"/>
              <a:t>2</a:t>
            </a:r>
            <a:r>
              <a:rPr lang="en-US" dirty="0" smtClean="0"/>
              <a:t>) data/indices to store</a:t>
            </a:r>
          </a:p>
          <a:p>
            <a:r>
              <a:rPr lang="en-US" dirty="0" smtClean="0"/>
              <a:t>Nonzero entries and indices could be explicit or implicit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Matrix could be sum of “sparse” matrices </a:t>
            </a:r>
          </a:p>
          <a:p>
            <a:pPr lvl="1"/>
            <a:r>
              <a:rPr lang="en-US" dirty="0" smtClean="0"/>
              <a:t>Ex: A = sparse + low rank =  S + UDV</a:t>
            </a:r>
            <a:r>
              <a:rPr lang="en-US" sz="3000" baseline="30000" dirty="0" smtClean="0"/>
              <a:t>T</a:t>
            </a:r>
            <a:r>
              <a:rPr lang="en-US" sz="3000" dirty="0" smtClean="0"/>
              <a:t>, D small &amp; square</a:t>
            </a:r>
            <a:endParaRPr lang="en-US" sz="3000" baseline="30000" dirty="0"/>
          </a:p>
          <a:p>
            <a:pPr lvl="2"/>
            <a:r>
              <a:rPr lang="en-US" dirty="0" smtClean="0"/>
              <a:t> </a:t>
            </a:r>
            <a:r>
              <a:rPr lang="en-US" sz="3000" dirty="0" err="1" smtClean="0"/>
              <a:t>Semiseparable</a:t>
            </a:r>
            <a:r>
              <a:rPr lang="en-US" sz="3000" dirty="0" smtClean="0"/>
              <a:t> matrices, arise as </a:t>
            </a:r>
            <a:r>
              <a:rPr lang="en-US" sz="3000" dirty="0" err="1" smtClean="0"/>
              <a:t>preconditioners</a:t>
            </a:r>
            <a:endParaRPr lang="en-US" dirty="0" smtClean="0"/>
          </a:p>
          <a:p>
            <a:pPr lvl="1"/>
            <a:r>
              <a:rPr lang="en-US" dirty="0" smtClean="0"/>
              <a:t>Need to write </a:t>
            </a:r>
            <a:r>
              <a:rPr lang="en-US" dirty="0" err="1" smtClean="0"/>
              <a:t>A</a:t>
            </a:r>
            <a:r>
              <a:rPr lang="en-US" sz="3000" baseline="30000" dirty="0" err="1" smtClean="0"/>
              <a:t>k</a:t>
            </a:r>
            <a:r>
              <a:rPr lang="en-US" dirty="0" smtClean="0"/>
              <a:t> = (S + UDV</a:t>
            </a:r>
            <a:r>
              <a:rPr lang="en-US" sz="3000" baseline="30000" dirty="0" smtClean="0"/>
              <a:t>T</a:t>
            </a:r>
            <a:r>
              <a:rPr lang="en-US" dirty="0" smtClean="0"/>
              <a:t>)</a:t>
            </a:r>
            <a:r>
              <a:rPr lang="en-US" sz="3000" baseline="30000" dirty="0" smtClean="0"/>
              <a:t>k</a:t>
            </a:r>
            <a:r>
              <a:rPr lang="en-US" dirty="0" smtClean="0"/>
              <a:t> as sum of </a:t>
            </a:r>
            <a:r>
              <a:rPr lang="en-US" dirty="0" err="1" smtClean="0"/>
              <a:t>S</a:t>
            </a:r>
            <a:r>
              <a:rPr lang="en-US" sz="3000" baseline="30000" dirty="0" err="1" smtClean="0"/>
              <a:t>k</a:t>
            </a:r>
            <a:r>
              <a:rPr lang="en-US" dirty="0" smtClean="0"/>
              <a:t> and low rank matrices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207572"/>
              </p:ext>
            </p:extLst>
          </p:nvPr>
        </p:nvGraphicFramePr>
        <p:xfrm>
          <a:off x="1828800" y="2819400"/>
          <a:ext cx="67818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701"/>
                <a:gridCol w="2243978"/>
                <a:gridCol w="2563121"/>
              </a:tblGrid>
              <a:tr h="370946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Explicit   (O(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nnz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))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Implicit    (o(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nnz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))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Explicit (O(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nnz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))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CSR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and variations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Vision, climate,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AMR,…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Implicit (o(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nnz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))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Graph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Laplacian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Stencils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95312" y="3124200"/>
            <a:ext cx="13096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Nonzero </a:t>
            </a:r>
          </a:p>
          <a:p>
            <a:pPr eaLnBrk="1" hangingPunct="1"/>
            <a:r>
              <a:rPr lang="en-US" dirty="0"/>
              <a:t>entries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34000" y="2362200"/>
            <a:ext cx="1060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104443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61218</TotalTime>
  <Words>11338</Words>
  <Application>Microsoft Macintosh PowerPoint</Application>
  <PresentationFormat>On-screen Show (4:3)</PresentationFormat>
  <Paragraphs>1711</Paragraphs>
  <Slides>106</Slides>
  <Notes>54</Notes>
  <HiddenSlides>2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07" baseType="lpstr">
      <vt:lpstr>Office Theme</vt:lpstr>
      <vt:lpstr>Implementing Communication-Avoiding Algorithms</vt:lpstr>
      <vt:lpstr>Why avoid communication? </vt:lpstr>
      <vt:lpstr>Goals</vt:lpstr>
      <vt:lpstr>Outline</vt:lpstr>
      <vt:lpstr>Outline</vt:lpstr>
      <vt:lpstr>Lower bound for all “n3-like” linear algebra</vt:lpstr>
      <vt:lpstr>Lower bound for all “n3-like” linear algebra</vt:lpstr>
      <vt:lpstr>Lower bound for all “n3-like” linear algebra</vt:lpstr>
      <vt:lpstr>Limits to parallel scaling (1/2)</vt:lpstr>
      <vt:lpstr>Limits to parallel scaling (2/2)</vt:lpstr>
      <vt:lpstr>Can we attain these lower bounds?</vt:lpstr>
      <vt:lpstr>Outline</vt:lpstr>
      <vt:lpstr>SUMMA– n x n matmul on P1/2 x P1/2 grid (nearly) optimal using minimum memory M=O(n2/P) </vt:lpstr>
      <vt:lpstr>2.5D Matrix Multiplication </vt:lpstr>
      <vt:lpstr>2.5D Matrix Multiplication </vt:lpstr>
      <vt:lpstr>2.5D Matmul on BG/P, 16K nodes / 64K cores</vt:lpstr>
      <vt:lpstr>2.5D Matmul on BG/P, 16K nodes / 64K cores</vt:lpstr>
      <vt:lpstr>Perfect Strong Scaling – in Time and Energy (1/2) </vt:lpstr>
      <vt:lpstr>Perfect Strong Scaling – in Time and Energy (2/2) </vt:lpstr>
      <vt:lpstr>Handling Heterogeneity</vt:lpstr>
      <vt:lpstr>Application to Tensor Contractions</vt:lpstr>
      <vt:lpstr>C(i,j,k) = Σm A(i,j,m)*B(m,k)</vt:lpstr>
      <vt:lpstr>Application to Tensor Contractions</vt:lpstr>
      <vt:lpstr>Communication Lower Bounds for Strassen-like matmul algorithms</vt:lpstr>
      <vt:lpstr>vs.             </vt:lpstr>
      <vt:lpstr>PowerPoint Presentation</vt:lpstr>
      <vt:lpstr>Strassen-like beyond matmul</vt:lpstr>
      <vt:lpstr>Cache and Network Oblivious Algorithms</vt:lpstr>
      <vt:lpstr>CARMA Performance: Distributed Memory</vt:lpstr>
      <vt:lpstr>CARMA Performance: Distributed Memory</vt:lpstr>
      <vt:lpstr>CARMA Performance: Shared Memory</vt:lpstr>
      <vt:lpstr>CARMA Performance: Shared Memory</vt:lpstr>
      <vt:lpstr>Why is CARMA Faster in Shared Memory?</vt:lpstr>
      <vt:lpstr>Outline</vt:lpstr>
      <vt:lpstr>One-sided Factorizations (LU, QR), so far</vt:lpstr>
      <vt:lpstr>TSQR: An Architecture-Dependent Algorithm</vt:lpstr>
      <vt:lpstr>Back to LU: Using similar idea for TSLU as TSQR:  Use reduction tree, to do “Tournament Pivoting”</vt:lpstr>
      <vt:lpstr>Minimizing Communication in TSLU</vt:lpstr>
      <vt:lpstr>Making TSLU Numerically Stable</vt:lpstr>
      <vt:lpstr>Stability of LU using TSLU: CALU </vt:lpstr>
      <vt:lpstr>Why is stability of TSLU just a “Thm”?</vt:lpstr>
      <vt:lpstr>Fixing TSLU</vt:lpstr>
      <vt:lpstr>2D CALU with Tournament Pivoting</vt:lpstr>
      <vt:lpstr>2.5D CALU with Tournament Pivoting (c=4 copies)</vt:lpstr>
      <vt:lpstr>Exascale Machine Parameters Source: DOE Exascale Workshop</vt:lpstr>
      <vt:lpstr>Exascale  predicted speedups for Gaussian Elimination:    2D CA-LU vs ScaLAPACK-LU </vt:lpstr>
      <vt:lpstr>2.5D vs 2D LU With and Without Pivoting</vt:lpstr>
      <vt:lpstr>Other CA algorithms for Ax=b, least squares(1/3)</vt:lpstr>
      <vt:lpstr>Other CA algorithms for Ax=b, least squares (2/3)</vt:lpstr>
      <vt:lpstr>Other CA algorithms for Ax=b, least squares (3/3)</vt:lpstr>
      <vt:lpstr>Outline</vt:lpstr>
      <vt:lpstr>What about sparse matrices? (1/3) </vt:lpstr>
      <vt:lpstr>Performance of 2.5D APSP using Kleene</vt:lpstr>
      <vt:lpstr>What about sparse matrices? (2/3) </vt:lpstr>
      <vt:lpstr>What about sparse matrices? (3/3) </vt:lpstr>
      <vt:lpstr>Outline</vt:lpstr>
      <vt:lpstr>Symmetric Eigenproblem and SVD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Conventional vs CA - SBR</vt:lpstr>
      <vt:lpstr>Speedups of Sym. Band Reduction vs DSBTRD</vt:lpstr>
      <vt:lpstr>Nonsymmetric Eigenproblem</vt:lpstr>
      <vt:lpstr>Attaining the Lower bounds: Sequential </vt:lpstr>
      <vt:lpstr>Attaining the Lower bounds, Parallel 2D:M=(n2/P), (Ignoring poly-log(P) factors, #words  = ( n2/ P1/2) , #messages = (P1/2)</vt:lpstr>
      <vt:lpstr>Outline</vt:lpstr>
      <vt:lpstr>Avoiding Communication in Iterative Linear Algebra</vt:lpstr>
      <vt:lpstr>Outline</vt:lpstr>
      <vt:lpstr>Example: The Difficulty of Tuning SpMV</vt:lpstr>
      <vt:lpstr>Example: The Difficulty of Tuning</vt:lpstr>
      <vt:lpstr>Speedups on Itanium 2: The Need for Search</vt:lpstr>
      <vt:lpstr>Register Profile: Itanium 2</vt:lpstr>
      <vt:lpstr>Register Profiles: IBM and Intel IA-64</vt:lpstr>
      <vt:lpstr>Another example of tuning challenges for SpMV</vt:lpstr>
      <vt:lpstr>Zoom in to top corner</vt:lpstr>
      <vt:lpstr>3x3 blocks look natural, but…</vt:lpstr>
      <vt:lpstr>Extra Work Can Improve Efficiency!</vt:lpstr>
      <vt:lpstr>PowerPoint Presentation</vt:lpstr>
      <vt:lpstr>PowerPoint Presentation</vt:lpstr>
      <vt:lpstr>PowerPoint Presentation</vt:lpstr>
      <vt:lpstr>PowerPoint Presentation</vt:lpstr>
      <vt:lpstr>Summary of Other Performance Optimizations</vt:lpstr>
      <vt:lpstr>Optimized Sparse Kernel Interface  -  OSKI</vt:lpstr>
      <vt:lpstr>Outline</vt:lpstr>
      <vt:lpstr>Example: Classical Conjugate Gradient (CG)</vt:lpstr>
      <vt:lpstr>Example: CA-Conjugate Gradient</vt:lpstr>
      <vt:lpstr>Outline</vt:lpstr>
      <vt:lpstr>PowerPoint Presentation</vt:lpstr>
      <vt:lpstr>PowerPoint Presentation</vt:lpstr>
      <vt:lpstr>Outline</vt:lpstr>
      <vt:lpstr>What is a “sparse matrix”?</vt:lpstr>
      <vt:lpstr>Outline</vt:lpstr>
      <vt:lpstr>Reproducible Floating Point Computation</vt:lpstr>
      <vt:lpstr>Intel MKL non-reproducibility</vt:lpstr>
      <vt:lpstr>Goals/Approaches for Reproducibility</vt:lpstr>
      <vt:lpstr>Performance results on 1024 proc Cray XC30 1.2x to 3.2x slowdown vs fastest code, for n=1M </vt:lpstr>
      <vt:lpstr>Collaborators and Supporters</vt:lpstr>
      <vt:lpstr>Summary</vt:lpstr>
    </vt:vector>
  </TitlesOfParts>
  <Company>EECS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Past, Present and Future of  High Performance  Linear Algebra Libraries</dc:title>
  <dc:creator>EECS</dc:creator>
  <cp:lastModifiedBy>James Demmel</cp:lastModifiedBy>
  <cp:revision>614</cp:revision>
  <cp:lastPrinted>2012-11-01T16:32:26Z</cp:lastPrinted>
  <dcterms:created xsi:type="dcterms:W3CDTF">2010-11-11T01:36:48Z</dcterms:created>
  <dcterms:modified xsi:type="dcterms:W3CDTF">2013-09-29T15:39:52Z</dcterms:modified>
</cp:coreProperties>
</file>