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8" r:id="rId2"/>
    <p:sldId id="266" r:id="rId3"/>
    <p:sldId id="267" r:id="rId4"/>
    <p:sldId id="547" r:id="rId5"/>
    <p:sldId id="552" r:id="rId6"/>
    <p:sldId id="500" r:id="rId7"/>
    <p:sldId id="415" r:id="rId8"/>
    <p:sldId id="501" r:id="rId9"/>
    <p:sldId id="559" r:id="rId10"/>
    <p:sldId id="441" r:id="rId11"/>
    <p:sldId id="269" r:id="rId12"/>
    <p:sldId id="436" r:id="rId13"/>
    <p:sldId id="437" r:id="rId14"/>
    <p:sldId id="270" r:id="rId15"/>
    <p:sldId id="560" r:id="rId16"/>
    <p:sldId id="553" r:id="rId17"/>
    <p:sldId id="554" r:id="rId18"/>
    <p:sldId id="555" r:id="rId19"/>
    <p:sldId id="556" r:id="rId20"/>
    <p:sldId id="557" r:id="rId21"/>
    <p:sldId id="504" r:id="rId22"/>
    <p:sldId id="561" r:id="rId23"/>
    <p:sldId id="507" r:id="rId24"/>
    <p:sldId id="466" r:id="rId25"/>
    <p:sldId id="465" r:id="rId26"/>
    <p:sldId id="508" r:id="rId27"/>
    <p:sldId id="509" r:id="rId28"/>
    <p:sldId id="562" r:id="rId29"/>
    <p:sldId id="513" r:id="rId30"/>
    <p:sldId id="515" r:id="rId31"/>
    <p:sldId id="563" r:id="rId32"/>
    <p:sldId id="542" r:id="rId33"/>
    <p:sldId id="543" r:id="rId34"/>
    <p:sldId id="544" r:id="rId35"/>
    <p:sldId id="546" r:id="rId36"/>
    <p:sldId id="545" r:id="rId37"/>
    <p:sldId id="548" r:id="rId38"/>
    <p:sldId id="549" r:id="rId39"/>
    <p:sldId id="550" r:id="rId40"/>
    <p:sldId id="521" r:id="rId41"/>
    <p:sldId id="522" r:id="rId42"/>
    <p:sldId id="524" r:id="rId43"/>
    <p:sldId id="525" r:id="rId44"/>
    <p:sldId id="551" r:id="rId45"/>
    <p:sldId id="564" r:id="rId46"/>
    <p:sldId id="530" r:id="rId47"/>
    <p:sldId id="322" r:id="rId48"/>
    <p:sldId id="328" r:id="rId49"/>
    <p:sldId id="326" r:id="rId50"/>
    <p:sldId id="323" r:id="rId51"/>
    <p:sldId id="324" r:id="rId52"/>
    <p:sldId id="316" r:id="rId53"/>
    <p:sldId id="317" r:id="rId54"/>
    <p:sldId id="320" r:id="rId55"/>
    <p:sldId id="321" r:id="rId56"/>
    <p:sldId id="325" r:id="rId57"/>
    <p:sldId id="398" r:id="rId58"/>
    <p:sldId id="327" r:id="rId59"/>
    <p:sldId id="336" r:id="rId60"/>
    <p:sldId id="531" r:id="rId61"/>
    <p:sldId id="532" r:id="rId62"/>
    <p:sldId id="304" r:id="rId63"/>
    <p:sldId id="309" r:id="rId64"/>
    <p:sldId id="575" r:id="rId65"/>
    <p:sldId id="572" r:id="rId66"/>
    <p:sldId id="573" r:id="rId67"/>
    <p:sldId id="574" r:id="rId68"/>
    <p:sldId id="571" r:id="rId69"/>
    <p:sldId id="537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824F2"/>
    <a:srgbClr val="061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839" autoAdjust="0"/>
    <p:restoredTop sz="83853" autoAdjust="0"/>
  </p:normalViewPr>
  <p:slideViewPr>
    <p:cSldViewPr>
      <p:cViewPr varScale="1">
        <p:scale>
          <a:sx n="94" d="100"/>
          <a:sy n="94" d="100"/>
        </p:scale>
        <p:origin x="-1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jshalf:Desktop:SystemDataMoveme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jshalf:Desktop:SystemDataMov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now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Sheet1!$A$2:$A$15</c:f>
              <c:strCache>
                <c:ptCount val="14"/>
                <c:pt idx="0">
                  <c:v>DP FLOP</c:v>
                </c:pt>
                <c:pt idx="2">
                  <c:v>Register</c:v>
                </c:pt>
                <c:pt idx="3">
                  <c:v> </c:v>
                </c:pt>
                <c:pt idx="4">
                  <c:v>1mm on-chip</c:v>
                </c:pt>
                <c:pt idx="5">
                  <c:v> </c:v>
                </c:pt>
                <c:pt idx="6">
                  <c:v>5mm on-chip</c:v>
                </c:pt>
                <c:pt idx="7">
                  <c:v> </c:v>
                </c:pt>
                <c:pt idx="8">
                  <c:v>Off-chip/DRAM</c:v>
                </c:pt>
                <c:pt idx="9">
                  <c:v> </c:v>
                </c:pt>
                <c:pt idx="10">
                  <c:v>local interconnect</c:v>
                </c:pt>
                <c:pt idx="11">
                  <c:v> </c:v>
                </c:pt>
                <c:pt idx="12">
                  <c:v>Cross system</c:v>
                </c:pt>
                <c:pt idx="13">
                  <c:v> 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100.0</c:v>
                </c:pt>
                <c:pt idx="1">
                  <c:v>100.0</c:v>
                </c:pt>
                <c:pt idx="2">
                  <c:v>3.5</c:v>
                </c:pt>
                <c:pt idx="3">
                  <c:v>3.5</c:v>
                </c:pt>
                <c:pt idx="4">
                  <c:v>6.0</c:v>
                </c:pt>
                <c:pt idx="5">
                  <c:v>6.0</c:v>
                </c:pt>
                <c:pt idx="6">
                  <c:v>30.0</c:v>
                </c:pt>
                <c:pt idx="7">
                  <c:v>30.0</c:v>
                </c:pt>
                <c:pt idx="8">
                  <c:v>2000.0</c:v>
                </c:pt>
                <c:pt idx="9">
                  <c:v>2000.0</c:v>
                </c:pt>
                <c:pt idx="10">
                  <c:v>2500.0</c:v>
                </c:pt>
                <c:pt idx="11">
                  <c:v>2500.0</c:v>
                </c:pt>
                <c:pt idx="12">
                  <c:v>3000.0</c:v>
                </c:pt>
                <c:pt idx="13">
                  <c:v>3000.0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cat>
            <c:strRef>
              <c:f>Sheet1!$A$2:$A$15</c:f>
              <c:strCache>
                <c:ptCount val="14"/>
                <c:pt idx="0">
                  <c:v>DP FLOP</c:v>
                </c:pt>
                <c:pt idx="2">
                  <c:v>Register</c:v>
                </c:pt>
                <c:pt idx="3">
                  <c:v> </c:v>
                </c:pt>
                <c:pt idx="4">
                  <c:v>1mm on-chip</c:v>
                </c:pt>
                <c:pt idx="5">
                  <c:v> </c:v>
                </c:pt>
                <c:pt idx="6">
                  <c:v>5mm on-chip</c:v>
                </c:pt>
                <c:pt idx="7">
                  <c:v> </c:v>
                </c:pt>
                <c:pt idx="8">
                  <c:v>Off-chip/DRAM</c:v>
                </c:pt>
                <c:pt idx="9">
                  <c:v> </c:v>
                </c:pt>
                <c:pt idx="10">
                  <c:v>local interconnect</c:v>
                </c:pt>
                <c:pt idx="11">
                  <c:v> </c:v>
                </c:pt>
                <c:pt idx="12">
                  <c:v>Cross system</c:v>
                </c:pt>
                <c:pt idx="13">
                  <c:v> 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25.0</c:v>
                </c:pt>
                <c:pt idx="1">
                  <c:v>25.0</c:v>
                </c:pt>
                <c:pt idx="2">
                  <c:v>1.5</c:v>
                </c:pt>
                <c:pt idx="3">
                  <c:v>1.5</c:v>
                </c:pt>
                <c:pt idx="4">
                  <c:v>6.0</c:v>
                </c:pt>
                <c:pt idx="5">
                  <c:v>6.0</c:v>
                </c:pt>
                <c:pt idx="6">
                  <c:v>30.0</c:v>
                </c:pt>
                <c:pt idx="7">
                  <c:v>30.0</c:v>
                </c:pt>
                <c:pt idx="8">
                  <c:v>850.0</c:v>
                </c:pt>
                <c:pt idx="9">
                  <c:v>850.0</c:v>
                </c:pt>
                <c:pt idx="10">
                  <c:v>1000.0</c:v>
                </c:pt>
                <c:pt idx="11">
                  <c:v>1000.0</c:v>
                </c:pt>
                <c:pt idx="12">
                  <c:v>1500.0</c:v>
                </c:pt>
                <c:pt idx="13">
                  <c:v>1500.0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8723800"/>
        <c:axId val="440009944"/>
      </c:lineChart>
      <c:catAx>
        <c:axId val="568723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440009944"/>
        <c:crosses val="autoZero"/>
        <c:auto val="1"/>
        <c:lblAlgn val="ctr"/>
        <c:lblOffset val="100"/>
        <c:noMultiLvlLbl val="0"/>
      </c:catAx>
      <c:valAx>
        <c:axId val="440009944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PicoJoules</a:t>
                </a:r>
              </a:p>
            </c:rich>
          </c:tx>
          <c:layout>
            <c:manualLayout>
              <c:xMode val="edge"/>
              <c:yMode val="edge"/>
              <c:x val="0.0262345679012346"/>
              <c:y val="0.311097991742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687238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552043841742"/>
          <c:y val="0.385193383154038"/>
          <c:w val="0.133306722076407"/>
          <c:h val="0.165074261543897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now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</c:marker>
          <c:cat>
            <c:strRef>
              <c:f>Sheet1!$A$2:$A$15</c:f>
              <c:strCache>
                <c:ptCount val="14"/>
                <c:pt idx="0">
                  <c:v>DP FLOP</c:v>
                </c:pt>
                <c:pt idx="2">
                  <c:v>Register</c:v>
                </c:pt>
                <c:pt idx="3">
                  <c:v> </c:v>
                </c:pt>
                <c:pt idx="4">
                  <c:v>1mm on-chip</c:v>
                </c:pt>
                <c:pt idx="5">
                  <c:v> </c:v>
                </c:pt>
                <c:pt idx="6">
                  <c:v>5mm on-chip</c:v>
                </c:pt>
                <c:pt idx="7">
                  <c:v> </c:v>
                </c:pt>
                <c:pt idx="8">
                  <c:v>Off-chip/DRAM</c:v>
                </c:pt>
                <c:pt idx="9">
                  <c:v> </c:v>
                </c:pt>
                <c:pt idx="10">
                  <c:v>local interconnect</c:v>
                </c:pt>
                <c:pt idx="11">
                  <c:v> </c:v>
                </c:pt>
                <c:pt idx="12">
                  <c:v>Cross system</c:v>
                </c:pt>
                <c:pt idx="13">
                  <c:v> 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100.0</c:v>
                </c:pt>
                <c:pt idx="1">
                  <c:v>100.0</c:v>
                </c:pt>
                <c:pt idx="2">
                  <c:v>3.5</c:v>
                </c:pt>
                <c:pt idx="3">
                  <c:v>3.5</c:v>
                </c:pt>
                <c:pt idx="4">
                  <c:v>6.0</c:v>
                </c:pt>
                <c:pt idx="5">
                  <c:v>6.0</c:v>
                </c:pt>
                <c:pt idx="6">
                  <c:v>30.0</c:v>
                </c:pt>
                <c:pt idx="7">
                  <c:v>30.0</c:v>
                </c:pt>
                <c:pt idx="8">
                  <c:v>2000.0</c:v>
                </c:pt>
                <c:pt idx="9">
                  <c:v>2000.0</c:v>
                </c:pt>
                <c:pt idx="10">
                  <c:v>2500.0</c:v>
                </c:pt>
                <c:pt idx="11">
                  <c:v>2500.0</c:v>
                </c:pt>
                <c:pt idx="12">
                  <c:v>3000.0</c:v>
                </c:pt>
                <c:pt idx="13">
                  <c:v>3000.0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cat>
            <c:strRef>
              <c:f>Sheet1!$A$2:$A$15</c:f>
              <c:strCache>
                <c:ptCount val="14"/>
                <c:pt idx="0">
                  <c:v>DP FLOP</c:v>
                </c:pt>
                <c:pt idx="2">
                  <c:v>Register</c:v>
                </c:pt>
                <c:pt idx="3">
                  <c:v> </c:v>
                </c:pt>
                <c:pt idx="4">
                  <c:v>1mm on-chip</c:v>
                </c:pt>
                <c:pt idx="5">
                  <c:v> </c:v>
                </c:pt>
                <c:pt idx="6">
                  <c:v>5mm on-chip</c:v>
                </c:pt>
                <c:pt idx="7">
                  <c:v> </c:v>
                </c:pt>
                <c:pt idx="8">
                  <c:v>Off-chip/DRAM</c:v>
                </c:pt>
                <c:pt idx="9">
                  <c:v> </c:v>
                </c:pt>
                <c:pt idx="10">
                  <c:v>local interconnect</c:v>
                </c:pt>
                <c:pt idx="11">
                  <c:v> </c:v>
                </c:pt>
                <c:pt idx="12">
                  <c:v>Cross system</c:v>
                </c:pt>
                <c:pt idx="13">
                  <c:v> 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25.0</c:v>
                </c:pt>
                <c:pt idx="1">
                  <c:v>25.0</c:v>
                </c:pt>
                <c:pt idx="2">
                  <c:v>1.5</c:v>
                </c:pt>
                <c:pt idx="3">
                  <c:v>1.5</c:v>
                </c:pt>
                <c:pt idx="4">
                  <c:v>6.0</c:v>
                </c:pt>
                <c:pt idx="5">
                  <c:v>6.0</c:v>
                </c:pt>
                <c:pt idx="6">
                  <c:v>30.0</c:v>
                </c:pt>
                <c:pt idx="7">
                  <c:v>30.0</c:v>
                </c:pt>
                <c:pt idx="8">
                  <c:v>850.0</c:v>
                </c:pt>
                <c:pt idx="9">
                  <c:v>850.0</c:v>
                </c:pt>
                <c:pt idx="10">
                  <c:v>1000.0</c:v>
                </c:pt>
                <c:pt idx="11">
                  <c:v>1000.0</c:v>
                </c:pt>
                <c:pt idx="12">
                  <c:v>1500.0</c:v>
                </c:pt>
                <c:pt idx="13">
                  <c:v>1500.0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8695144"/>
        <c:axId val="569048808"/>
      </c:lineChart>
      <c:catAx>
        <c:axId val="568695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569048808"/>
        <c:crosses val="autoZero"/>
        <c:auto val="1"/>
        <c:lblAlgn val="ctr"/>
        <c:lblOffset val="100"/>
        <c:noMultiLvlLbl val="0"/>
      </c:catAx>
      <c:valAx>
        <c:axId val="569048808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PicoJoules</a:t>
                </a:r>
              </a:p>
            </c:rich>
          </c:tx>
          <c:layout>
            <c:manualLayout>
              <c:xMode val="edge"/>
              <c:yMode val="edge"/>
              <c:x val="0.0262345679012346"/>
              <c:y val="0.3110979917423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68695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552043841742"/>
          <c:y val="0.385193383154038"/>
          <c:w val="0.133306722076407"/>
          <c:h val="0.165074261543897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49B3-93D5-0147-B19D-BB6E8CC8C533}" type="datetimeFigureOut">
              <a:rPr lang="en-US" smtClean="0"/>
              <a:t>5/20/13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AA59E-2B1F-9447-935C-5667B439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650EA-0944-4F0A-B372-5D493974E0F3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DC26A-4628-467A-BDD3-FE7E900548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9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2008</a:t>
            </a:r>
            <a:r>
              <a:rPr lang="en-US" baseline="0" dirty="0" smtClean="0"/>
              <a:t> DARPA </a:t>
            </a:r>
            <a:r>
              <a:rPr lang="en-US" baseline="0" dirty="0" err="1" smtClean="0"/>
              <a:t>Exascale</a:t>
            </a:r>
            <a:r>
              <a:rPr lang="en-US" baseline="0" dirty="0" smtClean="0"/>
              <a:t> report has similar prediction:</a:t>
            </a:r>
          </a:p>
          <a:p>
            <a:r>
              <a:rPr lang="en-US" baseline="0" dirty="0" smtClean="0"/>
              <a:t>Gap between DRAM access time and flops will increase </a:t>
            </a:r>
          </a:p>
          <a:p>
            <a:r>
              <a:rPr lang="en-US" baseline="0" dirty="0" smtClean="0"/>
              <a:t>100x over coming decade to balance power usage between </a:t>
            </a:r>
          </a:p>
          <a:p>
            <a:r>
              <a:rPr lang="en-US" baseline="0" dirty="0" smtClean="0"/>
              <a:t>processors, DRAM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2011 NRC Report: “The Future of Computing Performance: Game Over or Next Level?”</a:t>
            </a:r>
          </a:p>
          <a:p>
            <a:r>
              <a:rPr lang="en-US" baseline="0" dirty="0" smtClean="0"/>
              <a:t>Millett and Fuller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use</a:t>
            </a:r>
            <a:r>
              <a:rPr lang="en-US" baseline="0" dirty="0" smtClean="0"/>
              <a:t> these formulas to ask:</a:t>
            </a:r>
          </a:p>
          <a:p>
            <a:r>
              <a:rPr lang="en-US" baseline="0" dirty="0" smtClean="0"/>
              <a:t>How to choose p and M to minimize energy needed for computation?</a:t>
            </a:r>
          </a:p>
          <a:p>
            <a:r>
              <a:rPr lang="en-US" baseline="0" dirty="0" smtClean="0"/>
              <a:t>Given max allowed runtime T, how much energy do I need to achieve it?</a:t>
            </a:r>
          </a:p>
          <a:p>
            <a:r>
              <a:rPr lang="en-US" baseline="0" dirty="0" smtClean="0"/>
              <a:t>Given max allowed energy E, what is the minimum runtime T I can attain?</a:t>
            </a:r>
          </a:p>
          <a:p>
            <a:r>
              <a:rPr lang="en-US" baseline="0" dirty="0" smtClean="0"/>
              <a:t>Given target energy efficiency (</a:t>
            </a:r>
            <a:r>
              <a:rPr lang="en-US" baseline="0" dirty="0" err="1" smtClean="0"/>
              <a:t>Gflops</a:t>
            </a:r>
            <a:r>
              <a:rPr lang="en-US" baseline="0" dirty="0" smtClean="0"/>
              <a:t>/W), what architectural parameters</a:t>
            </a:r>
          </a:p>
          <a:p>
            <a:r>
              <a:rPr lang="en-US" baseline="0" dirty="0" smtClean="0"/>
              <a:t>   are needed to achieve it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Talk by Andrew Gearhart, Session 14, today May 22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3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Rectangular </a:t>
            </a:r>
            <a:r>
              <a:rPr lang="en-US" dirty="0" err="1" smtClean="0"/>
              <a:t>matmul</a:t>
            </a:r>
            <a:r>
              <a:rPr lang="en-US" dirty="0" smtClean="0"/>
              <a:t>, talk yesterday by David </a:t>
            </a:r>
            <a:r>
              <a:rPr lang="en-US" dirty="0" err="1" smtClean="0"/>
              <a:t>Eliahu</a:t>
            </a:r>
            <a:r>
              <a:rPr lang="en-US" dirty="0" smtClean="0"/>
              <a:t>, Session 6</a:t>
            </a:r>
          </a:p>
          <a:p>
            <a:r>
              <a:rPr lang="en-US" dirty="0" smtClean="0"/>
              <a:t>LDLT – best paper talk by </a:t>
            </a:r>
            <a:r>
              <a:rPr lang="en-US" dirty="0" err="1" smtClean="0"/>
              <a:t>Ichitiaro</a:t>
            </a:r>
            <a:r>
              <a:rPr lang="en-US" dirty="0" smtClean="0"/>
              <a:t> Yamazaki, May 23,tomorrow Thursday, plenary session</a:t>
            </a:r>
          </a:p>
          <a:p>
            <a:r>
              <a:rPr lang="en-US" dirty="0" smtClean="0"/>
              <a:t>APSP – talk yesterday</a:t>
            </a:r>
            <a:r>
              <a:rPr lang="en-US" baseline="0" dirty="0" smtClean="0"/>
              <a:t> by Edgar </a:t>
            </a:r>
            <a:r>
              <a:rPr lang="en-US" baseline="0" dirty="0" err="1" smtClean="0"/>
              <a:t>Solomonik</a:t>
            </a:r>
            <a:r>
              <a:rPr lang="en-US" baseline="0" dirty="0" smtClean="0"/>
              <a:t>, session 12 </a:t>
            </a:r>
          </a:p>
          <a:p>
            <a:r>
              <a:rPr lang="en-US" baseline="0" dirty="0" smtClean="0"/>
              <a:t>CTF – talk by Edgar </a:t>
            </a:r>
            <a:r>
              <a:rPr lang="en-US" baseline="0" dirty="0" err="1" smtClean="0"/>
              <a:t>Solomonik</a:t>
            </a:r>
            <a:r>
              <a:rPr lang="en-US" baseline="0" dirty="0" smtClean="0"/>
              <a:t>, today Session 17</a:t>
            </a:r>
            <a:endParaRPr lang="en-US" dirty="0" smtClean="0"/>
          </a:p>
          <a:p>
            <a:r>
              <a:rPr lang="en-US" dirty="0" err="1" smtClean="0"/>
              <a:t>Qbox</a:t>
            </a:r>
            <a:r>
              <a:rPr lang="en-US" dirty="0" smtClean="0"/>
              <a:t> </a:t>
            </a:r>
            <a:r>
              <a:rPr lang="en-US" baseline="0" dirty="0" smtClean="0"/>
              <a:t>code – Francois </a:t>
            </a:r>
            <a:r>
              <a:rPr lang="en-US" baseline="0" dirty="0" err="1" smtClean="0"/>
              <a:t>Gygi</a:t>
            </a:r>
            <a:r>
              <a:rPr lang="en-US" baseline="0" dirty="0" smtClean="0"/>
              <a:t> @ UC Davis, also LLNL, first principle molecular dynamics, </a:t>
            </a:r>
          </a:p>
          <a:p>
            <a:r>
              <a:rPr lang="en-US" baseline="0" dirty="0" smtClean="0"/>
              <a:t>    uses Density Functional Theory to solve Kohn Sham equations, won Gordon Bell Prize in 2006 </a:t>
            </a:r>
          </a:p>
          <a:p>
            <a:r>
              <a:rPr lang="en-US" baseline="0" dirty="0" smtClean="0"/>
              <a:t>CTF – Cyclops Tensor Framework,</a:t>
            </a:r>
          </a:p>
          <a:p>
            <a:r>
              <a:rPr lang="en-US" baseline="0" dirty="0" smtClean="0"/>
              <a:t>            faster symmetric tensor contractions for “coupled cluster” electronic structure calculations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9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2n^3/time 184% is at 7203 ours 7056 theirs (per node).</a:t>
            </a:r>
          </a:p>
          <a:p>
            <a:r>
              <a:rPr lang="en-US" dirty="0" smtClean="0"/>
              <a:t>Strong scaling range up to about p=1000</a:t>
            </a:r>
          </a:p>
          <a:p>
            <a:r>
              <a:rPr lang="en-US" dirty="0" smtClean="0"/>
              <a:t>Top on this plot: p = 7200, recent data up to 20K</a:t>
            </a:r>
          </a:p>
          <a:p>
            <a:endParaRPr lang="en-US" dirty="0" smtClean="0"/>
          </a:p>
          <a:p>
            <a:r>
              <a:rPr lang="en-US" dirty="0" smtClean="0"/>
              <a:t>2(.5)D-Strassen means 2(.5)D-outer, and </a:t>
            </a:r>
            <a:r>
              <a:rPr lang="en-US" dirty="0" err="1" smtClean="0"/>
              <a:t>Strassen</a:t>
            </a:r>
            <a:r>
              <a:rPr lang="en-US" dirty="0" smtClean="0"/>
              <a:t>-inner, on the small local matrices</a:t>
            </a:r>
          </a:p>
          <a:p>
            <a:r>
              <a:rPr lang="en-US" dirty="0" smtClean="0"/>
              <a:t>Strassen-2D means x</a:t>
            </a:r>
            <a:r>
              <a:rPr lang="en-US" baseline="0" dirty="0" smtClean="0"/>
              <a:t> DFS </a:t>
            </a:r>
            <a:r>
              <a:rPr lang="en-US" baseline="0" dirty="0" err="1" smtClean="0"/>
              <a:t>Strassen</a:t>
            </a:r>
            <a:r>
              <a:rPr lang="en-US" baseline="0" dirty="0" smtClean="0"/>
              <a:t> steps, followed by 2D classical for the 7^x </a:t>
            </a:r>
            <a:r>
              <a:rPr lang="en-US" baseline="0" dirty="0" err="1" smtClean="0"/>
              <a:t>subproblems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CS267 Lecture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49AD85-19F3-4FEB-898F-F699572E6052}" type="slidenum">
              <a:rPr lang="he-IL" smtClean="0"/>
              <a:pPr>
                <a:defRPr/>
              </a:pPr>
              <a:t>30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8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by M. Driscoll</a:t>
            </a:r>
            <a:r>
              <a:rPr lang="en-US" baseline="0" dirty="0" smtClean="0"/>
              <a:t>, tomorrow, May 23, session 21</a:t>
            </a:r>
            <a:endParaRPr lang="en-US" dirty="0" smtClean="0"/>
          </a:p>
          <a:p>
            <a:r>
              <a:rPr lang="en-US" dirty="0" smtClean="0"/>
              <a:t>Intrepid</a:t>
            </a:r>
            <a:r>
              <a:rPr lang="en-US" dirty="0" smtClean="0"/>
              <a:t>: 163,480 core IBM BG/P at Argonne NL </a:t>
            </a:r>
            <a:r>
              <a:rPr lang="en-US" baseline="0" dirty="0" smtClean="0"/>
              <a:t> (ALCF)</a:t>
            </a:r>
            <a:endParaRPr lang="en-US" dirty="0" smtClean="0"/>
          </a:p>
          <a:p>
            <a:r>
              <a:rPr lang="en-US" dirty="0" smtClean="0"/>
              <a:t>Each node is one quad-core in a 3D torus</a:t>
            </a:r>
          </a:p>
          <a:p>
            <a:endParaRPr lang="en-US" dirty="0" smtClean="0"/>
          </a:p>
          <a:p>
            <a:r>
              <a:rPr lang="en-US" dirty="0" smtClean="0"/>
              <a:t>C=1(tree) uses special</a:t>
            </a:r>
            <a:r>
              <a:rPr lang="en-US" baseline="0" dirty="0" smtClean="0"/>
              <a:t> HW collective network, (no tree) just used regular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6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original </a:t>
            </a:r>
            <a:r>
              <a:rPr lang="en-US" dirty="0" err="1" smtClean="0"/>
              <a:t>matmul</a:t>
            </a:r>
            <a:r>
              <a:rPr lang="en-US" dirty="0" smtClean="0"/>
              <a:t> proof: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it has nothing to do with doing </a:t>
            </a:r>
            <a:r>
              <a:rPr lang="en-US" baseline="0" dirty="0" err="1" smtClean="0"/>
              <a:t>mul</a:t>
            </a:r>
            <a:r>
              <a:rPr lang="en-US" baseline="0" dirty="0" smtClean="0"/>
              <a:t>/add in the inner loop,</a:t>
            </a:r>
          </a:p>
          <a:p>
            <a:r>
              <a:rPr lang="en-US" baseline="0" dirty="0" smtClean="0"/>
              <a:t>Or A, B and C being disjoint matrices, or with them being 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26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there are infinitely many subgroups H, but only finitely</a:t>
            </a:r>
            <a:r>
              <a:rPr lang="en-US" baseline="0" dirty="0" smtClean="0"/>
              <a:t> many possible constraints</a:t>
            </a:r>
          </a:p>
          <a:p>
            <a:r>
              <a:rPr lang="en-US" baseline="0" dirty="0" smtClean="0"/>
              <a:t>Michael Chris (UCB), Terry Tao (UCLA), Anthony </a:t>
            </a:r>
            <a:r>
              <a:rPr lang="en-US" baseline="0" dirty="0" err="1" smtClean="0"/>
              <a:t>Carbery</a:t>
            </a:r>
            <a:r>
              <a:rPr lang="en-US" baseline="0" dirty="0" smtClean="0"/>
              <a:t> (Edinburgh), Jonathan Bennett (Birmingham),  </a:t>
            </a:r>
          </a:p>
          <a:p>
            <a:r>
              <a:rPr lang="en-US" baseline="0" dirty="0" smtClean="0"/>
              <a:t>Published in Geometric Functional Analysis,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7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real “relaxation” is </a:t>
            </a:r>
            <a:r>
              <a:rPr lang="en-US" dirty="0" err="1" smtClean="0"/>
              <a:t>Tarski</a:t>
            </a:r>
            <a:r>
              <a:rPr lang="en-US" baseline="0" dirty="0" smtClean="0"/>
              <a:t> decidable.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2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Qbox</a:t>
            </a:r>
            <a:r>
              <a:rPr lang="en-US" dirty="0" smtClean="0"/>
              <a:t> </a:t>
            </a:r>
            <a:r>
              <a:rPr lang="en-US" baseline="0" dirty="0" smtClean="0"/>
              <a:t>code – Francois </a:t>
            </a:r>
            <a:r>
              <a:rPr lang="en-US" baseline="0" dirty="0" err="1" smtClean="0"/>
              <a:t>Gygi</a:t>
            </a:r>
            <a:r>
              <a:rPr lang="en-US" baseline="0" dirty="0" smtClean="0"/>
              <a:t> @ UC Davis, also LLNL, first principle molecular dynamics, </a:t>
            </a:r>
          </a:p>
          <a:p>
            <a:r>
              <a:rPr lang="en-US" baseline="0" dirty="0" smtClean="0"/>
              <a:t>    uses Density Functional Theory to solve Kohn Sham equations, won Gordon Bell Prize in 2006 </a:t>
            </a:r>
          </a:p>
          <a:p>
            <a:r>
              <a:rPr lang="en-US" baseline="0" dirty="0" smtClean="0"/>
              <a:t>CTF – Cyclops Tensor Framework,</a:t>
            </a:r>
          </a:p>
          <a:p>
            <a:r>
              <a:rPr lang="en-US" baseline="0" dirty="0" smtClean="0"/>
              <a:t>            faster symmetric tensor contractions for “coupled cluster” electronic structure calculations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94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>
                <a:latin typeface="Calibri" charset="0"/>
                <a:ea typeface="ＭＳ Ｐゴシック" charset="0"/>
              </a:rPr>
              <a:t>Well – partitioned =  modest surface-to-volume ratio</a:t>
            </a:r>
            <a:endParaRPr lang="en-US" sz="190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900">
                <a:latin typeface="Calibri" charset="0"/>
                <a:ea typeface="ＭＳ Ｐゴシック" charset="0"/>
              </a:rPr>
              <a:t>See bebop.cs.berkeley.edu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900">
                <a:latin typeface="Calibri" charset="0"/>
                <a:ea typeface="ＭＳ Ｐゴシック" charset="0"/>
              </a:rPr>
              <a:t>CG: [van Rosendale, 83], [Chronopoulos and Gear, 89]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1900">
                <a:latin typeface="Calibri" charset="0"/>
                <a:ea typeface="ＭＳ Ｐゴシック" charset="0"/>
              </a:rPr>
              <a:t>GMRES: [Walker, 88], [Joubert and Carey, 92], [Bai et al., 94]</a:t>
            </a:r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8B3476FE-7FD0-814C-9B2B-C1DE5CD3F313}" type="slidenum">
              <a:rPr lang="en-US" sz="1200"/>
              <a:pPr eaLnBrk="1" hangingPunct="1"/>
              <a:t>46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 J. Pfeifer, Data flow and storage allocation for the PDQ-5 program</a:t>
            </a:r>
            <a:br>
              <a:rPr lang="en-US" dirty="0" smtClean="0"/>
            </a:br>
            <a:r>
              <a:rPr lang="en-US" dirty="0" smtClean="0"/>
              <a:t>on the Philco-2000, Comm. ACM 6, No. 7 (1963), 365366.</a:t>
            </a:r>
          </a:p>
          <a:p>
            <a:endParaRPr lang="en-US" dirty="0" smtClean="0"/>
          </a:p>
          <a:p>
            <a:r>
              <a:rPr lang="en-US" dirty="0" smtClean="0"/>
              <a:t>Referred to in paper by </a:t>
            </a:r>
            <a:r>
              <a:rPr lang="en-US" dirty="0" err="1" smtClean="0"/>
              <a:t>Leiserson</a:t>
            </a:r>
            <a:r>
              <a:rPr lang="en-US" dirty="0" smtClean="0"/>
              <a:t>/</a:t>
            </a:r>
            <a:r>
              <a:rPr lang="en-US" dirty="0" err="1" smtClean="0"/>
              <a:t>Rao</a:t>
            </a:r>
            <a:r>
              <a:rPr lang="en-US" dirty="0" smtClean="0"/>
              <a:t>/Toledo/ in 1993 paper </a:t>
            </a:r>
            <a:r>
              <a:rPr lang="en-US" smtClean="0"/>
              <a:t>on blocking covers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2008</a:t>
            </a:r>
            <a:r>
              <a:rPr lang="en-US" baseline="0" dirty="0" smtClean="0"/>
              <a:t> DARPA </a:t>
            </a:r>
            <a:r>
              <a:rPr lang="en-US" baseline="0" dirty="0" err="1" smtClean="0"/>
              <a:t>Exascale</a:t>
            </a:r>
            <a:r>
              <a:rPr lang="en-US" baseline="0" dirty="0" smtClean="0"/>
              <a:t> report has similar prediction:</a:t>
            </a:r>
          </a:p>
          <a:p>
            <a:r>
              <a:rPr lang="en-US" baseline="0" dirty="0" smtClean="0"/>
              <a:t>Gap between DRAM access time and flops will increase </a:t>
            </a:r>
          </a:p>
          <a:p>
            <a:r>
              <a:rPr lang="en-US" baseline="0" dirty="0" smtClean="0"/>
              <a:t>100x over coming decade to balance power usage between </a:t>
            </a:r>
          </a:p>
          <a:p>
            <a:r>
              <a:rPr lang="en-US" baseline="0" dirty="0" smtClean="0"/>
              <a:t>processors, DRAM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Red needed for k=1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Green also needed for k=2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Blue also needed for k=3</a:t>
            </a:r>
          </a:p>
        </p:txBody>
      </p:sp>
      <p:sp>
        <p:nvSpPr>
          <p:cNvPr id="303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93992">
              <a:defRPr/>
            </a:pPr>
            <a:fld id="{9D58864D-29E8-4E5F-9B53-C24FEDD6ADF1}" type="slidenum">
              <a:rPr lang="en-US" smtClean="0"/>
              <a:pPr defTabSz="893992">
                <a:defRPr/>
              </a:pPr>
              <a:t>59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7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Underlined named</a:t>
            </a:r>
            <a:r>
              <a:rPr lang="en-US" baseline="0" dirty="0" smtClean="0"/>
              <a:t> visited other site,  Mathias and Sophie in Summer 2012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INRIA Postdoc: </a:t>
            </a:r>
            <a:r>
              <a:rPr lang="en-US" dirty="0" err="1" smtClean="0"/>
              <a:t>Soleiman</a:t>
            </a:r>
            <a:r>
              <a:rPr lang="en-US" dirty="0" smtClean="0"/>
              <a:t> </a:t>
            </a:r>
            <a:r>
              <a:rPr lang="en-US" dirty="0" err="1" smtClean="0"/>
              <a:t>Yousef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APSP talk Tuesday, session 12, Edgar </a:t>
            </a:r>
            <a:r>
              <a:rPr lang="en-US" dirty="0" err="1" smtClean="0"/>
              <a:t>Solomonik</a:t>
            </a:r>
            <a:r>
              <a:rPr lang="en-US" dirty="0" smtClean="0"/>
              <a:t>, </a:t>
            </a:r>
            <a:r>
              <a:rPr lang="en-US" dirty="0" err="1" smtClean="0"/>
              <a:t>Aydin</a:t>
            </a:r>
            <a:r>
              <a:rPr lang="en-US" dirty="0" smtClean="0"/>
              <a:t> </a:t>
            </a:r>
            <a:r>
              <a:rPr lang="en-US" dirty="0" err="1" smtClean="0"/>
              <a:t>Buluc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Sparse: depends on George, Rose, </a:t>
            </a:r>
            <a:r>
              <a:rPr lang="en-US" dirty="0" err="1" smtClean="0"/>
              <a:t>Tarjan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Arial" charset="0"/>
              </a:rPr>
              <a:t>Oldest</a:t>
            </a:r>
            <a:r>
              <a:rPr lang="en-US" baseline="0" dirty="0" smtClean="0">
                <a:latin typeface="Arial" charset="0"/>
              </a:rPr>
              <a:t> reference for idea of tree: </a:t>
            </a:r>
            <a:r>
              <a:rPr lang="en-US" baseline="0" dirty="0" err="1" smtClean="0">
                <a:latin typeface="Arial" charset="0"/>
              </a:rPr>
              <a:t>Golub</a:t>
            </a:r>
            <a:r>
              <a:rPr lang="en-US" baseline="0" dirty="0" smtClean="0">
                <a:latin typeface="Arial" charset="0"/>
              </a:rPr>
              <a:t>/</a:t>
            </a:r>
            <a:r>
              <a:rPr lang="en-US" baseline="0" dirty="0" err="1" smtClean="0">
                <a:latin typeface="Arial" charset="0"/>
              </a:rPr>
              <a:t>Plemmons</a:t>
            </a:r>
            <a:r>
              <a:rPr lang="en-US" baseline="0" dirty="0" smtClean="0">
                <a:latin typeface="Arial" charset="0"/>
              </a:rPr>
              <a:t>/</a:t>
            </a:r>
            <a:r>
              <a:rPr lang="en-US" baseline="0" dirty="0" err="1" smtClean="0">
                <a:latin typeface="Arial" charset="0"/>
              </a:rPr>
              <a:t>Sameh</a:t>
            </a:r>
            <a:r>
              <a:rPr lang="en-US" baseline="0" dirty="0" smtClean="0">
                <a:latin typeface="Arial" charset="0"/>
              </a:rPr>
              <a:t> 1988,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Arial" charset="0"/>
              </a:rPr>
              <a:t>But didn’t avoid communication</a:t>
            </a:r>
            <a:endParaRPr lang="en-US" dirty="0" smtClean="0">
              <a:latin typeface="Arial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47A458-4E5B-40E3-B386-8D6E88787EC7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Transition: TSQR -&gt; CAQR</a:t>
            </a:r>
          </a:p>
          <a:p>
            <a:r>
              <a:rPr lang="en-US" dirty="0" smtClean="0"/>
              <a:t>Cloud: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Hadoop</a:t>
            </a:r>
            <a:r>
              <a:rPr lang="en-US" baseline="0" dirty="0" smtClean="0"/>
              <a:t> and Python based Dumbo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interface on 40-core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cluster at Stanford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assumes best block size chosen</a:t>
            </a:r>
          </a:p>
          <a:p>
            <a:r>
              <a:rPr lang="en-US" dirty="0" smtClean="0"/>
              <a:t>Many references, blue are ours</a:t>
            </a:r>
          </a:p>
          <a:p>
            <a:r>
              <a:rPr lang="en-US" dirty="0" smtClean="0"/>
              <a:t>LU: uses tournament pivoting, different stability,</a:t>
            </a:r>
            <a:r>
              <a:rPr lang="en-US" baseline="0" dirty="0" smtClean="0"/>
              <a:t> speedup up to 29X predicted on </a:t>
            </a:r>
            <a:r>
              <a:rPr lang="en-US" baseline="0" dirty="0" err="1" smtClean="0"/>
              <a:t>exascale</a:t>
            </a:r>
            <a:endParaRPr lang="en-US" dirty="0" smtClean="0"/>
          </a:p>
          <a:p>
            <a:r>
              <a:rPr lang="en-US" dirty="0" smtClean="0"/>
              <a:t>QR uses TSQR, speedup</a:t>
            </a:r>
            <a:r>
              <a:rPr lang="en-US" baseline="0" dirty="0" smtClean="0"/>
              <a:t> up to 8x on Intel </a:t>
            </a:r>
            <a:r>
              <a:rPr lang="en-US" baseline="0" dirty="0" err="1" smtClean="0"/>
              <a:t>Clovertown</a:t>
            </a:r>
            <a:r>
              <a:rPr lang="en-US" baseline="0" dirty="0" smtClean="0"/>
              <a:t>, 13x on Tesla, up on cloud</a:t>
            </a:r>
            <a:endParaRPr lang="en-US" dirty="0" smtClean="0"/>
          </a:p>
          <a:p>
            <a:r>
              <a:rPr lang="en-US" dirty="0" err="1" smtClean="0"/>
              <a:t>Symeig</a:t>
            </a:r>
            <a:r>
              <a:rPr lang="en-US" baseline="0" dirty="0" smtClean="0"/>
              <a:t> uses variant of SBR, speedup up to</a:t>
            </a:r>
            <a:r>
              <a:rPr lang="en-US" dirty="0" smtClean="0"/>
              <a:t> </a:t>
            </a:r>
            <a:r>
              <a:rPr lang="en-US" b="1" dirty="0" smtClean="0"/>
              <a:t>30x</a:t>
            </a:r>
            <a:r>
              <a:rPr lang="en-US" dirty="0" smtClean="0"/>
              <a:t> on AMD </a:t>
            </a:r>
            <a:r>
              <a:rPr lang="en-US" dirty="0" err="1" smtClean="0"/>
              <a:t>Magny-Cours</a:t>
            </a:r>
            <a:r>
              <a:rPr lang="en-US" dirty="0" smtClean="0"/>
              <a:t>, </a:t>
            </a:r>
            <a:r>
              <a:rPr lang="en-US" dirty="0" err="1" smtClean="0"/>
              <a:t>vs</a:t>
            </a:r>
            <a:r>
              <a:rPr lang="en-US" dirty="0" smtClean="0"/>
              <a:t> ACML 4.4</a:t>
            </a:r>
          </a:p>
          <a:p>
            <a:pPr lvl="1"/>
            <a:r>
              <a:rPr lang="en-US" dirty="0" smtClean="0"/>
              <a:t>n=12000, b=500, 6 threads</a:t>
            </a:r>
            <a:endParaRPr lang="en-US" baseline="0" dirty="0" smtClean="0"/>
          </a:p>
          <a:p>
            <a:r>
              <a:rPr lang="en-US" baseline="0" dirty="0" err="1" smtClean="0"/>
              <a:t>Nonsymeig</a:t>
            </a:r>
            <a:r>
              <a:rPr lang="en-US" baseline="0" dirty="0" smtClean="0"/>
              <a:t>, uses randomization in two ways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CS267 Lecture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A5644A-7184-4478-A98B-0804BDABBC9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SC’11 paper about need to fully utilize 3D torus network on BG/P to get this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DC26A-4628-467A-BDD3-FE7E900548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03/02/2009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CS267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1DB8-F248-42BB-BDE3-451471CF7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BE1A-6E79-45AA-87B6-3B5276F3DFE9}" type="datetimeFigureOut">
              <a:rPr lang="en-US" smtClean="0"/>
              <a:pPr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465F-4BC1-423B-9C20-6A4341209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erkeley.edu/~demmel" TargetMode="External"/><Relationship Id="rId3" Type="http://schemas.openxmlformats.org/officeDocument/2006/relationships/hyperlink" Target="http://www.xsede.org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Communication-Avoiding </a:t>
            </a:r>
            <a:r>
              <a:rPr lang="en-US" sz="4000" dirty="0" smtClean="0"/>
              <a:t>Algorithms</a:t>
            </a:r>
            <a:br>
              <a:rPr lang="en-US" sz="4000" dirty="0" smtClean="0"/>
            </a:br>
            <a:r>
              <a:rPr lang="en-US" sz="4000" dirty="0" smtClean="0"/>
              <a:t>for Linear Algebra and Beyond</a:t>
            </a:r>
            <a:endParaRPr lang="en-US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343400"/>
            <a:ext cx="65532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Jim </a:t>
            </a:r>
            <a:r>
              <a:rPr lang="en-US" dirty="0" err="1" smtClean="0">
                <a:solidFill>
                  <a:schemeClr val="tx2"/>
                </a:solidFill>
              </a:rPr>
              <a:t>Demmel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EECS &amp; Math Departments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UC Berkeley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CA Linear Algebra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371600"/>
            <a:ext cx="8991600" cy="518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“Direct” Linear Algebra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 bounds on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communication for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algebra problems like Ax=b, least squares, Ax = 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λ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SVD, etc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Mostly not attained by algorithms in standard libraries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New a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lgorithms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attain these lower bounds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Being added to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libraries: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/LAPACK,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PLASMA, MAGMA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speed-ups possible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err="1" smtClean="0"/>
              <a:t>Autotuning</a:t>
            </a:r>
            <a:r>
              <a:rPr lang="en-US" sz="2800" dirty="0" smtClean="0"/>
              <a:t> to find optimal implementation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Ditto for “Iterative” Linear Algebra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143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306388"/>
            <a:ext cx="8458199" cy="42545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Lower bound for all “n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-like” linear algebra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01000" cy="28527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Holds for</a:t>
            </a:r>
          </a:p>
          <a:p>
            <a:pPr lvl="1"/>
            <a:r>
              <a:rPr lang="en-US" dirty="0" err="1" smtClean="0"/>
              <a:t>Matmul</a:t>
            </a:r>
            <a:r>
              <a:rPr lang="en-US" dirty="0" smtClean="0"/>
              <a:t>, BLAS, LU, QR, </a:t>
            </a:r>
            <a:r>
              <a:rPr lang="en-US" dirty="0" err="1" smtClean="0"/>
              <a:t>eig</a:t>
            </a:r>
            <a:r>
              <a:rPr lang="en-US" dirty="0" smtClean="0"/>
              <a:t>, SVD, tensor contractions, …</a:t>
            </a:r>
          </a:p>
          <a:p>
            <a:pPr lvl="1"/>
            <a:r>
              <a:rPr lang="en-US" dirty="0" smtClean="0"/>
              <a:t>Some whole programs (sequences of  these operations, no matter how individual ops are interleaved,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Dense and sparse matrices (where #flops  &lt;&lt;  n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Sequential and parallel algorithms</a:t>
            </a:r>
          </a:p>
          <a:p>
            <a:pPr lvl="1"/>
            <a:r>
              <a:rPr lang="en-US" dirty="0" smtClean="0"/>
              <a:t>Some graph-theoretic algorithms (</a:t>
            </a:r>
            <a:r>
              <a:rPr lang="en-US" dirty="0" err="1" smtClean="0"/>
              <a:t>eg</a:t>
            </a:r>
            <a:r>
              <a:rPr lang="en-US" dirty="0" smtClean="0"/>
              <a:t> Floyd-</a:t>
            </a:r>
            <a:r>
              <a:rPr lang="en-US" dirty="0" err="1" smtClean="0"/>
              <a:t>Warshall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BBDDB-A7BB-4482-834E-2EFCD62CAAF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57200" y="731839"/>
            <a:ext cx="8686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  Let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M = “fast” memory size </a:t>
            </a: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(per processor)</a:t>
            </a:r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words_moved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(#flops (</a:t>
            </a:r>
            <a:r>
              <a:rPr lang="en-US" sz="2400" b="1" dirty="0" smtClean="0">
                <a:sym typeface="Symbol" pitchFamily="18" charset="2"/>
              </a:rPr>
              <a:t>per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/ M</a:t>
            </a:r>
            <a:r>
              <a:rPr lang="en-US" sz="2800" b="1" baseline="30000" dirty="0">
                <a:solidFill>
                  <a:schemeClr val="tx1"/>
                </a:solidFill>
                <a:sym typeface="Symbol" pitchFamily="18" charset="2"/>
              </a:rPr>
              <a:t>1/2</a:t>
            </a:r>
            <a:r>
              <a:rPr lang="en-US" sz="2400" b="1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0" lvl="1" algn="ctr">
              <a:buFont typeface="Symbol" pitchFamily="18" charset="2"/>
              <a:buChar char="W"/>
            </a:pP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messages_sent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sz="2400" b="1" dirty="0" smtClean="0">
                <a:sym typeface="Symbol"/>
              </a:rPr>
              <a:t>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(#flops 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/ M</a:t>
            </a:r>
            <a:r>
              <a:rPr lang="en-US" sz="2800" b="1" baseline="30000" dirty="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2800" b="1" baseline="30000" dirty="0">
                <a:solidFill>
                  <a:schemeClr val="tx1"/>
                </a:solidFill>
                <a:sym typeface="Symbol" pitchFamily="18" charset="2"/>
              </a:rPr>
              <a:t>/2</a:t>
            </a:r>
            <a:r>
              <a:rPr lang="en-US" sz="2400" b="1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0" lvl="1" algn="ctr">
              <a:buFont typeface="Symbol" pitchFamily="18" charset="2"/>
              <a:buChar char="W"/>
            </a:pP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2400" b="1" dirty="0" smtClean="0">
                <a:sym typeface="Symbol" pitchFamily="18" charset="2"/>
              </a:rPr>
              <a:t>  </a:t>
            </a:r>
            <a:r>
              <a:rPr lang="en-US" sz="2800" dirty="0" smtClean="0">
                <a:sym typeface="Symbol" pitchFamily="18" charset="2"/>
              </a:rPr>
              <a:t>Parallel case: assume either load or memory balanced</a:t>
            </a: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0" y="4191000"/>
            <a:ext cx="67056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4648200"/>
            <a:ext cx="67056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2209800"/>
            <a:ext cx="9144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306388"/>
            <a:ext cx="8458199" cy="42545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Lower bound for all “n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-like” linear algebra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01000" cy="28527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Holds for</a:t>
            </a:r>
          </a:p>
          <a:p>
            <a:pPr lvl="1"/>
            <a:r>
              <a:rPr lang="en-US" dirty="0" err="1" smtClean="0"/>
              <a:t>Matmul</a:t>
            </a:r>
            <a:r>
              <a:rPr lang="en-US" dirty="0" smtClean="0"/>
              <a:t>, BLAS, LU, QR, </a:t>
            </a:r>
            <a:r>
              <a:rPr lang="en-US" dirty="0" err="1" smtClean="0"/>
              <a:t>eig</a:t>
            </a:r>
            <a:r>
              <a:rPr lang="en-US" dirty="0" smtClean="0"/>
              <a:t>, SVD, tensor contractions, …</a:t>
            </a:r>
          </a:p>
          <a:p>
            <a:pPr lvl="1"/>
            <a:r>
              <a:rPr lang="en-US" dirty="0" smtClean="0"/>
              <a:t>Some whole programs (sequences of  these operations, no matter how individual ops are interleaved,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Dense and sparse matrices (where #flops  &lt;&lt;  n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Sequential and parallel algorithms</a:t>
            </a:r>
          </a:p>
          <a:p>
            <a:pPr lvl="1"/>
            <a:r>
              <a:rPr lang="en-US" dirty="0" smtClean="0"/>
              <a:t>Some graph-theoretic algorithms (</a:t>
            </a:r>
            <a:r>
              <a:rPr lang="en-US" dirty="0" err="1" smtClean="0"/>
              <a:t>eg</a:t>
            </a:r>
            <a:r>
              <a:rPr lang="en-US" dirty="0" smtClean="0"/>
              <a:t> Floyd-</a:t>
            </a:r>
            <a:r>
              <a:rPr lang="en-US" dirty="0" err="1" smtClean="0"/>
              <a:t>Warshall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BBDDB-A7BB-4482-834E-2EFCD62CAAF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57200" y="731839"/>
            <a:ext cx="8686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  Let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M = “fast” memory size </a:t>
            </a: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(per processor)</a:t>
            </a:r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words_moved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(#flops (</a:t>
            </a:r>
            <a:r>
              <a:rPr lang="en-US" sz="2400" b="1" dirty="0" smtClean="0">
                <a:sym typeface="Symbol" pitchFamily="18" charset="2"/>
              </a:rPr>
              <a:t>per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/ M</a:t>
            </a:r>
            <a:r>
              <a:rPr lang="en-US" sz="2800" b="1" baseline="30000" dirty="0">
                <a:solidFill>
                  <a:schemeClr val="tx1"/>
                </a:solidFill>
                <a:sym typeface="Symbol" pitchFamily="18" charset="2"/>
              </a:rPr>
              <a:t>1/2</a:t>
            </a:r>
            <a:r>
              <a:rPr lang="en-US" sz="2400" b="1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0" lvl="1" algn="ctr">
              <a:buFont typeface="Symbol" pitchFamily="18" charset="2"/>
              <a:buChar char="W"/>
            </a:pP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messages_sent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 ≥  #</a:t>
            </a:r>
            <a:r>
              <a:rPr lang="en-US" sz="2400" b="1" dirty="0" err="1" smtClean="0">
                <a:solidFill>
                  <a:schemeClr val="tx1"/>
                </a:solidFill>
                <a:sym typeface="Symbol" pitchFamily="18" charset="2"/>
              </a:rPr>
              <a:t>words_moved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 / </a:t>
            </a:r>
            <a:r>
              <a:rPr lang="en-US" sz="2400" b="1" dirty="0" err="1" smtClean="0">
                <a:solidFill>
                  <a:schemeClr val="tx1"/>
                </a:solidFill>
                <a:sym typeface="Symbol" pitchFamily="18" charset="2"/>
              </a:rPr>
              <a:t>largest_message_size</a:t>
            </a: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2400" b="1" dirty="0" smtClean="0">
                <a:sym typeface="Symbol" pitchFamily="18" charset="2"/>
              </a:rPr>
              <a:t>  </a:t>
            </a:r>
            <a:r>
              <a:rPr lang="en-US" sz="2800" dirty="0" smtClean="0">
                <a:sym typeface="Symbol" pitchFamily="18" charset="2"/>
              </a:rPr>
              <a:t>Parallel case: assume either load or memory balanced</a:t>
            </a: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1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04800" y="306388"/>
            <a:ext cx="8458199" cy="42545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Lower bound for all “n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-like” linear algebra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001000" cy="28527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Holds for</a:t>
            </a:r>
          </a:p>
          <a:p>
            <a:pPr lvl="1"/>
            <a:r>
              <a:rPr lang="en-US" dirty="0" err="1" smtClean="0"/>
              <a:t>Matmul</a:t>
            </a:r>
            <a:r>
              <a:rPr lang="en-US" dirty="0" smtClean="0"/>
              <a:t>, BLAS, LU, QR, </a:t>
            </a:r>
            <a:r>
              <a:rPr lang="en-US" dirty="0" err="1" smtClean="0"/>
              <a:t>eig</a:t>
            </a:r>
            <a:r>
              <a:rPr lang="en-US" dirty="0" smtClean="0"/>
              <a:t>, SVD, tensor contractions, …</a:t>
            </a:r>
          </a:p>
          <a:p>
            <a:pPr lvl="1"/>
            <a:r>
              <a:rPr lang="en-US" dirty="0" smtClean="0"/>
              <a:t>Some whole programs (sequences of  these operations, no matter how individual ops are interleaved,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Dense and sparse matrices (where #flops  &lt;&lt;  n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Sequential and parallel algorithms</a:t>
            </a:r>
          </a:p>
          <a:p>
            <a:pPr lvl="1"/>
            <a:r>
              <a:rPr lang="en-US" dirty="0" smtClean="0"/>
              <a:t>Some graph-theoretic algorithms (</a:t>
            </a:r>
            <a:r>
              <a:rPr lang="en-US" dirty="0" err="1" smtClean="0"/>
              <a:t>eg</a:t>
            </a:r>
            <a:r>
              <a:rPr lang="en-US" dirty="0" smtClean="0"/>
              <a:t> Floyd-</a:t>
            </a:r>
            <a:r>
              <a:rPr lang="en-US" dirty="0" err="1" smtClean="0"/>
              <a:t>Warshall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BBDDB-A7BB-4482-834E-2EFCD62CAAF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57200" y="731839"/>
            <a:ext cx="8686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  Let </a:t>
            </a:r>
            <a:r>
              <a:rPr lang="en-US" sz="2800" b="0" dirty="0">
                <a:solidFill>
                  <a:schemeClr val="tx1"/>
                </a:solidFill>
                <a:sym typeface="Symbol" pitchFamily="18" charset="2"/>
              </a:rPr>
              <a:t>M = “fast” memory size </a:t>
            </a:r>
            <a:r>
              <a:rPr lang="en-US" sz="2800" b="0" dirty="0" smtClean="0">
                <a:solidFill>
                  <a:schemeClr val="tx1"/>
                </a:solidFill>
                <a:sym typeface="Symbol" pitchFamily="18" charset="2"/>
              </a:rPr>
              <a:t>(per processor)</a:t>
            </a:r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endParaRPr lang="en-US" sz="2800" b="0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words_moved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sym typeface="Symbol"/>
              </a:rPr>
              <a:t>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(#flops (</a:t>
            </a:r>
            <a:r>
              <a:rPr lang="en-US" sz="2400" b="1" dirty="0" smtClean="0">
                <a:sym typeface="Symbol" pitchFamily="18" charset="2"/>
              </a:rPr>
              <a:t>per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/ M</a:t>
            </a:r>
            <a:r>
              <a:rPr lang="en-US" sz="2800" b="1" baseline="30000" dirty="0">
                <a:solidFill>
                  <a:schemeClr val="tx1"/>
                </a:solidFill>
                <a:sym typeface="Symbol" pitchFamily="18" charset="2"/>
              </a:rPr>
              <a:t>1/2</a:t>
            </a:r>
            <a:r>
              <a:rPr lang="en-US" sz="2400" b="1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0" lvl="1" algn="ctr">
              <a:buFont typeface="Symbol" pitchFamily="18" charset="2"/>
              <a:buChar char="W"/>
            </a:pP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pPr marL="0" lvl="1" algn="ctr"/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1" dirty="0" err="1">
                <a:solidFill>
                  <a:schemeClr val="tx1"/>
                </a:solidFill>
                <a:sym typeface="Symbol" pitchFamily="18" charset="2"/>
              </a:rPr>
              <a:t>messages_sent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en-US" sz="2400" b="1" dirty="0" smtClean="0">
                <a:sym typeface="Symbol"/>
              </a:rPr>
              <a:t>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(#flops (per processor)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/ M</a:t>
            </a:r>
            <a:r>
              <a:rPr lang="en-US" sz="2800" b="1" baseline="30000" dirty="0">
                <a:solidFill>
                  <a:srgbClr val="FF0000"/>
                </a:solidFill>
                <a:sym typeface="Symbol" pitchFamily="18" charset="2"/>
              </a:rPr>
              <a:t>3</a:t>
            </a:r>
            <a:r>
              <a:rPr lang="en-US" sz="2800" b="1" baseline="30000" dirty="0">
                <a:solidFill>
                  <a:schemeClr val="tx1"/>
                </a:solidFill>
                <a:sym typeface="Symbol" pitchFamily="18" charset="2"/>
              </a:rPr>
              <a:t>/2</a:t>
            </a:r>
            <a:r>
              <a:rPr lang="en-US" sz="2400" b="1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0" lvl="1" algn="ctr">
              <a:buFont typeface="Symbol" pitchFamily="18" charset="2"/>
              <a:buChar char="W"/>
            </a:pP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sz="2400" b="1" dirty="0" smtClean="0">
                <a:sym typeface="Symbol" pitchFamily="18" charset="2"/>
              </a:rPr>
              <a:t>  </a:t>
            </a:r>
            <a:r>
              <a:rPr lang="en-US" sz="2800" dirty="0" smtClean="0">
                <a:sym typeface="Symbol" pitchFamily="18" charset="2"/>
              </a:rPr>
              <a:t>Parallel case: assume either load or memory balanced</a:t>
            </a:r>
            <a:endParaRPr lang="en-US" sz="2400" b="1" dirty="0">
              <a:solidFill>
                <a:schemeClr val="tx1"/>
              </a:solidFill>
              <a:sym typeface="Symbol" pitchFamily="18" charset="2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5414427"/>
            <a:ext cx="7620000" cy="126188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SIAM SIAG/Linear Algebra Prize, 2012</a:t>
            </a:r>
          </a:p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Ballard, D., Holtz, Schwartz</a:t>
            </a:r>
          </a:p>
          <a:p>
            <a:pPr algn="ctr"/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3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98512" y="306388"/>
            <a:ext cx="8116887" cy="42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attain these lower bounds?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53988" y="914400"/>
            <a:ext cx="8961437" cy="5851525"/>
          </a:xfrm>
        </p:spPr>
        <p:txBody>
          <a:bodyPr>
            <a:normAutofit/>
          </a:bodyPr>
          <a:lstStyle/>
          <a:p>
            <a:r>
              <a:rPr lang="en-US" dirty="0" smtClean="0"/>
              <a:t>Do conventional dense algorithms as implemented in  LAPACK and </a:t>
            </a:r>
            <a:r>
              <a:rPr lang="en-US" dirty="0" err="1" smtClean="0"/>
              <a:t>ScaLAPACK</a:t>
            </a:r>
            <a:r>
              <a:rPr lang="en-US" dirty="0" smtClean="0"/>
              <a:t> attain these bounds?</a:t>
            </a:r>
          </a:p>
          <a:p>
            <a:pPr lvl="1"/>
            <a:r>
              <a:rPr lang="en-US" dirty="0" smtClean="0"/>
              <a:t>Often not </a:t>
            </a:r>
          </a:p>
          <a:p>
            <a:r>
              <a:rPr lang="en-US" dirty="0" smtClean="0"/>
              <a:t>If not, are there other algorithms that do?</a:t>
            </a:r>
          </a:p>
          <a:p>
            <a:pPr lvl="1"/>
            <a:r>
              <a:rPr lang="en-US" dirty="0" smtClean="0"/>
              <a:t>Yes, for much of dense linear algebra</a:t>
            </a:r>
          </a:p>
          <a:p>
            <a:pPr lvl="1"/>
            <a:r>
              <a:rPr lang="en-US" dirty="0" smtClean="0"/>
              <a:t>New algorithms, with new numerical properties,               new ways to encode answers,  new data structures                             </a:t>
            </a:r>
          </a:p>
          <a:p>
            <a:pPr lvl="1"/>
            <a:r>
              <a:rPr lang="en-US" dirty="0" smtClean="0"/>
              <a:t>Not just loop transformations (need those too!)</a:t>
            </a:r>
          </a:p>
          <a:p>
            <a:r>
              <a:rPr lang="en-US" dirty="0" smtClean="0"/>
              <a:t>Only a few sparse algorithms so far</a:t>
            </a:r>
          </a:p>
          <a:p>
            <a:r>
              <a:rPr lang="en-US" dirty="0" smtClean="0"/>
              <a:t>Lots of work in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52800" y="6416675"/>
            <a:ext cx="2133600" cy="365125"/>
          </a:xfrm>
        </p:spPr>
        <p:txBody>
          <a:bodyPr/>
          <a:lstStyle/>
          <a:p>
            <a:pPr algn="ctr">
              <a:defRPr/>
            </a:pPr>
            <a:fld id="{5839375E-32BF-43EE-A881-86705A256A45}" type="slidenum">
              <a:rPr lang="en-US" smtClean="0"/>
              <a:pPr algn="ctr">
                <a:defRPr/>
              </a:pPr>
              <a:t>14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Survey state of the art of CA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-Avoiding) algorithms</a:t>
            </a:r>
          </a:p>
          <a:p>
            <a:pPr lvl="1"/>
            <a:r>
              <a:rPr lang="en-US" dirty="0" smtClean="0"/>
              <a:t>TSQR: Tall-Skinny QR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 O(n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2.5D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Strassen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Beyond linear algebra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Extending lower bounds to any algorithm with 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Communication-optimal N-body algorithm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Krylov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methods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9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98513" y="0"/>
            <a:ext cx="7097712" cy="80168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TSQR: QR of a </a:t>
            </a:r>
            <a:r>
              <a:rPr lang="fr-FR" dirty="0" err="1" smtClean="0"/>
              <a:t>Tall</a:t>
            </a:r>
            <a:r>
              <a:rPr lang="fr-FR" dirty="0" smtClean="0"/>
              <a:t>, </a:t>
            </a:r>
            <a:r>
              <a:rPr lang="fr-FR" dirty="0" err="1" smtClean="0"/>
              <a:t>Skinny</a:t>
            </a:r>
            <a:r>
              <a:rPr lang="fr-FR" dirty="0" smtClean="0"/>
              <a:t> </a:t>
            </a:r>
            <a:r>
              <a:rPr lang="fr-FR" dirty="0" err="1" smtClean="0"/>
              <a:t>matrix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60ED04-2F49-4DBD-B1F4-6D9545EC3AD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38175" y="1244600"/>
            <a:ext cx="7659688" cy="1570038"/>
            <a:chOff x="798513" y="1244600"/>
            <a:chExt cx="7659687" cy="1570038"/>
          </a:xfrm>
        </p:grpSpPr>
        <p:sp>
          <p:nvSpPr>
            <p:cNvPr id="29731" name="TextBox 3"/>
            <p:cNvSpPr txBox="1">
              <a:spLocks noChangeArrowheads="1"/>
            </p:cNvSpPr>
            <p:nvPr/>
          </p:nvSpPr>
          <p:spPr bwMode="auto">
            <a:xfrm>
              <a:off x="798513" y="1813831"/>
              <a:ext cx="693737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</a:rPr>
                <a:t>W</a:t>
              </a:r>
              <a:r>
                <a:rPr lang="en-US" b="0">
                  <a:solidFill>
                    <a:schemeClr val="tx1"/>
                  </a:solidFill>
                </a:rPr>
                <a:t> =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810781" y="1244600"/>
              <a:ext cx="1384300" cy="1570038"/>
              <a:chOff x="9728615" y="4145340"/>
              <a:chExt cx="1384677" cy="1569660"/>
            </a:xfrm>
          </p:grpSpPr>
          <p:sp>
            <p:nvSpPr>
              <p:cNvPr id="29762" name="Double Bracket 4"/>
              <p:cNvSpPr>
                <a:spLocks noChangeArrowheads="1"/>
              </p:cNvSpPr>
              <p:nvPr/>
            </p:nvSpPr>
            <p:spPr bwMode="auto">
              <a:xfrm>
                <a:off x="9728615" y="4145340"/>
                <a:ext cx="1384677" cy="156966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63" name="TextBox 5"/>
              <p:cNvSpPr txBox="1">
                <a:spLocks noChangeArrowheads="1"/>
              </p:cNvSpPr>
              <p:nvPr/>
            </p:nvSpPr>
            <p:spPr bwMode="auto">
              <a:xfrm>
                <a:off x="9866790" y="4145340"/>
                <a:ext cx="1186543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00</a:t>
                </a:r>
                <a:r>
                  <a:rPr lang="en-US" sz="2400" b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10</a:t>
                </a:r>
                <a:r>
                  <a:rPr lang="en-US" sz="2400" b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20</a:t>
                </a:r>
                <a:r>
                  <a:rPr lang="en-US" sz="2400" b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20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30</a:t>
                </a:r>
                <a:r>
                  <a:rPr lang="en-US" sz="2400" b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30</a:t>
                </a: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681163" y="1244600"/>
              <a:ext cx="727075" cy="1570038"/>
              <a:chOff x="9728615" y="4145340"/>
              <a:chExt cx="1384677" cy="1569660"/>
            </a:xfrm>
          </p:grpSpPr>
          <p:sp>
            <p:nvSpPr>
              <p:cNvPr id="29760" name="Double Bracket 8"/>
              <p:cNvSpPr>
                <a:spLocks noChangeArrowheads="1"/>
              </p:cNvSpPr>
              <p:nvPr/>
            </p:nvSpPr>
            <p:spPr bwMode="auto">
              <a:xfrm>
                <a:off x="9728615" y="4145340"/>
                <a:ext cx="1384677" cy="156966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61" name="TextBox 9"/>
              <p:cNvSpPr txBox="1">
                <a:spLocks noChangeArrowheads="1"/>
              </p:cNvSpPr>
              <p:nvPr/>
            </p:nvSpPr>
            <p:spPr bwMode="auto">
              <a:xfrm>
                <a:off x="9866790" y="4145340"/>
                <a:ext cx="588623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solidFill>
                      <a:schemeClr val="tx1"/>
                    </a:solidFill>
                  </a:rPr>
                  <a:t>W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W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W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2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W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689026" y="1244600"/>
              <a:ext cx="2563813" cy="1570038"/>
              <a:chOff x="9728615" y="4145340"/>
              <a:chExt cx="1384677" cy="1569660"/>
            </a:xfrm>
          </p:grpSpPr>
          <p:sp>
            <p:nvSpPr>
              <p:cNvPr id="29758" name="Double Bracket 14"/>
              <p:cNvSpPr>
                <a:spLocks noChangeArrowheads="1"/>
              </p:cNvSpPr>
              <p:nvPr/>
            </p:nvSpPr>
            <p:spPr bwMode="auto">
              <a:xfrm>
                <a:off x="9728615" y="4145340"/>
                <a:ext cx="1384677" cy="156966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59" name="TextBox 15"/>
              <p:cNvSpPr txBox="1">
                <a:spLocks noChangeArrowheads="1"/>
              </p:cNvSpPr>
              <p:nvPr/>
            </p:nvSpPr>
            <p:spPr bwMode="auto">
              <a:xfrm>
                <a:off x="9772697" y="4145340"/>
                <a:ext cx="1315740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       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              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20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                     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30</a:t>
                </a:r>
              </a:p>
            </p:txBody>
          </p:sp>
        </p:grpSp>
        <p:sp>
          <p:nvSpPr>
            <p:cNvPr id="29735" name="TextBox 17"/>
            <p:cNvSpPr txBox="1">
              <a:spLocks noChangeArrowheads="1"/>
            </p:cNvSpPr>
            <p:nvPr/>
          </p:nvSpPr>
          <p:spPr bwMode="auto">
            <a:xfrm flipH="1">
              <a:off x="2464615" y="1861170"/>
              <a:ext cx="2881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9736" name="TextBox 21"/>
            <p:cNvSpPr txBox="1">
              <a:spLocks noChangeArrowheads="1"/>
            </p:cNvSpPr>
            <p:nvPr/>
          </p:nvSpPr>
          <p:spPr bwMode="auto">
            <a:xfrm flipH="1">
              <a:off x="4267651" y="1875684"/>
              <a:ext cx="2881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9737" name="TextBox 22"/>
            <p:cNvSpPr txBox="1">
              <a:spLocks noChangeArrowheads="1"/>
            </p:cNvSpPr>
            <p:nvPr/>
          </p:nvSpPr>
          <p:spPr bwMode="auto">
            <a:xfrm>
              <a:off x="7383465" y="1803114"/>
              <a:ext cx="2551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7731125" y="1244600"/>
              <a:ext cx="727075" cy="1570038"/>
              <a:chOff x="7731125" y="1244600"/>
              <a:chExt cx="727075" cy="1570038"/>
            </a:xfrm>
          </p:grpSpPr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7731125" y="1244600"/>
                <a:ext cx="727075" cy="1570038"/>
                <a:chOff x="9728615" y="4145340"/>
                <a:chExt cx="1384677" cy="1569660"/>
              </a:xfrm>
            </p:grpSpPr>
            <p:sp>
              <p:nvSpPr>
                <p:cNvPr id="29756" name="Double Bracket 11"/>
                <p:cNvSpPr>
                  <a:spLocks noChangeArrowheads="1"/>
                </p:cNvSpPr>
                <p:nvPr/>
              </p:nvSpPr>
              <p:spPr bwMode="auto">
                <a:xfrm>
                  <a:off x="9728615" y="4145340"/>
                  <a:ext cx="1384677" cy="1569660"/>
                </a:xfrm>
                <a:prstGeom prst="bracketPair">
                  <a:avLst>
                    <a:gd name="adj" fmla="val 16667"/>
                  </a:avLst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9757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9866790" y="4145340"/>
                  <a:ext cx="1209995" cy="15696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00</a:t>
                  </a:r>
                </a:p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10</a:t>
                  </a:r>
                </a:p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20</a:t>
                  </a:r>
                </a:p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7760153" y="1687974"/>
                <a:ext cx="669041" cy="740220"/>
                <a:chOff x="2483520" y="5500914"/>
                <a:chExt cx="669041" cy="740220"/>
              </a:xfrm>
            </p:grpSpPr>
            <p:cxnSp>
              <p:nvCxnSpPr>
                <p:cNvPr id="29753" name="Straight Connector 24"/>
                <p:cNvCxnSpPr>
                  <a:cxnSpLocks noChangeShapeType="1"/>
                </p:cNvCxnSpPr>
                <p:nvPr/>
              </p:nvCxnSpPr>
              <p:spPr bwMode="auto">
                <a:xfrm>
                  <a:off x="2483520" y="5500914"/>
                  <a:ext cx="654521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754" name="Straight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2490780" y="5871024"/>
                  <a:ext cx="654521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755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2498040" y="6241134"/>
                  <a:ext cx="654521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860226" y="1672488"/>
              <a:ext cx="1291319" cy="740220"/>
              <a:chOff x="2483520" y="5500914"/>
              <a:chExt cx="1291319" cy="740220"/>
            </a:xfrm>
          </p:grpSpPr>
          <p:cxnSp>
            <p:nvCxnSpPr>
              <p:cNvPr id="29748" name="Straight Connector 31"/>
              <p:cNvCxnSpPr>
                <a:cxnSpLocks noChangeShapeType="1"/>
              </p:cNvCxnSpPr>
              <p:nvPr/>
            </p:nvCxnSpPr>
            <p:spPr bwMode="auto">
              <a:xfrm flipV="1">
                <a:off x="2483520" y="5500914"/>
                <a:ext cx="1291319" cy="1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49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2490780" y="5871024"/>
                <a:ext cx="1284059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50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2498040" y="6241134"/>
                <a:ext cx="1276799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4747065" y="1672488"/>
              <a:ext cx="2418690" cy="740220"/>
              <a:chOff x="2483520" y="5500914"/>
              <a:chExt cx="2418690" cy="740220"/>
            </a:xfrm>
          </p:grpSpPr>
          <p:cxnSp>
            <p:nvCxnSpPr>
              <p:cNvPr id="29745" name="Straight Connector 39"/>
              <p:cNvCxnSpPr>
                <a:cxnSpLocks noChangeShapeType="1"/>
              </p:cNvCxnSpPr>
              <p:nvPr/>
            </p:nvCxnSpPr>
            <p:spPr bwMode="auto">
              <a:xfrm flipV="1">
                <a:off x="2483520" y="5500914"/>
                <a:ext cx="2418690" cy="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46" name="Straight Connector 40"/>
              <p:cNvCxnSpPr>
                <a:cxnSpLocks noChangeShapeType="1"/>
              </p:cNvCxnSpPr>
              <p:nvPr/>
            </p:nvCxnSpPr>
            <p:spPr bwMode="auto">
              <a:xfrm flipV="1">
                <a:off x="2490780" y="5871023"/>
                <a:ext cx="2411430" cy="1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47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98040" y="6241134"/>
                <a:ext cx="2404170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1710191" y="1687002"/>
              <a:ext cx="669041" cy="725706"/>
              <a:chOff x="2483520" y="5500914"/>
              <a:chExt cx="669041" cy="725706"/>
            </a:xfrm>
          </p:grpSpPr>
          <p:cxnSp>
            <p:nvCxnSpPr>
              <p:cNvPr id="29742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2483520" y="5500914"/>
                <a:ext cx="654521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43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2490780" y="5871024"/>
                <a:ext cx="654521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44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2498040" y="6226620"/>
                <a:ext cx="654521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" name="Group 106"/>
          <p:cNvGrpSpPr>
            <a:grpSpLocks/>
          </p:cNvGrpSpPr>
          <p:nvPr/>
        </p:nvGrpSpPr>
        <p:grpSpPr bwMode="auto">
          <a:xfrm>
            <a:off x="2005013" y="3124200"/>
            <a:ext cx="4979987" cy="1570038"/>
            <a:chOff x="2280278" y="3064409"/>
            <a:chExt cx="4980735" cy="1570038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2280278" y="3064409"/>
              <a:ext cx="727075" cy="1570038"/>
              <a:chOff x="9728615" y="4145340"/>
              <a:chExt cx="1384677" cy="1569660"/>
            </a:xfrm>
          </p:grpSpPr>
          <p:sp>
            <p:nvSpPr>
              <p:cNvPr id="29729" name="Double Bracket 11"/>
              <p:cNvSpPr>
                <a:spLocks noChangeArrowheads="1"/>
              </p:cNvSpPr>
              <p:nvPr/>
            </p:nvSpPr>
            <p:spPr bwMode="auto">
              <a:xfrm>
                <a:off x="9728615" y="4145340"/>
                <a:ext cx="1384677" cy="156966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30" name="TextBox 12"/>
              <p:cNvSpPr txBox="1">
                <a:spLocks noChangeArrowheads="1"/>
              </p:cNvSpPr>
              <p:nvPr/>
            </p:nvSpPr>
            <p:spPr bwMode="auto">
              <a:xfrm>
                <a:off x="9866790" y="4145340"/>
                <a:ext cx="1209995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solidFill>
                      <a:schemeClr val="tx1"/>
                    </a:solidFill>
                  </a:rPr>
                  <a:t>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20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30</a:t>
                </a:r>
              </a:p>
            </p:txBody>
          </p:sp>
        </p:grpSp>
        <p:cxnSp>
          <p:nvCxnSpPr>
            <p:cNvPr id="29712" name="Straight Connector 61"/>
            <p:cNvCxnSpPr>
              <a:cxnSpLocks noChangeShapeType="1"/>
            </p:cNvCxnSpPr>
            <p:nvPr/>
          </p:nvCxnSpPr>
          <p:spPr bwMode="auto">
            <a:xfrm>
              <a:off x="2328459" y="3859270"/>
              <a:ext cx="63535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713" name="TextBox 63"/>
            <p:cNvSpPr txBox="1">
              <a:spLocks noChangeArrowheads="1"/>
            </p:cNvSpPr>
            <p:nvPr/>
          </p:nvSpPr>
          <p:spPr bwMode="auto">
            <a:xfrm flipH="1">
              <a:off x="3040193" y="3673729"/>
              <a:ext cx="2881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grpSp>
          <p:nvGrpSpPr>
            <p:cNvPr id="15" name="Group 68"/>
            <p:cNvGrpSpPr>
              <a:grpSpLocks/>
            </p:cNvGrpSpPr>
            <p:nvPr/>
          </p:nvGrpSpPr>
          <p:grpSpPr bwMode="auto">
            <a:xfrm>
              <a:off x="3356623" y="3409336"/>
              <a:ext cx="1257872" cy="914400"/>
              <a:chOff x="2205057" y="4020465"/>
              <a:chExt cx="1257872" cy="914400"/>
            </a:xfrm>
          </p:grpSpPr>
          <p:cxnSp>
            <p:nvCxnSpPr>
              <p:cNvPr id="29726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2248303" y="4484913"/>
                <a:ext cx="1110949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29727" name="Double Bracket 64"/>
              <p:cNvSpPr>
                <a:spLocks noChangeArrowheads="1"/>
              </p:cNvSpPr>
              <p:nvPr/>
            </p:nvSpPr>
            <p:spPr bwMode="auto">
              <a:xfrm>
                <a:off x="2205057" y="4020465"/>
                <a:ext cx="1234831" cy="91440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28" name="TextBox 66"/>
              <p:cNvSpPr txBox="1">
                <a:spLocks noChangeArrowheads="1"/>
              </p:cNvSpPr>
              <p:nvPr/>
            </p:nvSpPr>
            <p:spPr bwMode="auto">
              <a:xfrm>
                <a:off x="2276386" y="4054900"/>
                <a:ext cx="1186543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01</a:t>
                </a:r>
                <a:r>
                  <a:rPr lang="en-US" sz="2400" b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01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11</a:t>
                </a:r>
                <a:r>
                  <a:rPr lang="en-US" sz="2400" b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>
              <a:off x="5064103" y="3411170"/>
              <a:ext cx="1245539" cy="914400"/>
              <a:chOff x="2205057" y="4020465"/>
              <a:chExt cx="1245539" cy="914400"/>
            </a:xfrm>
          </p:grpSpPr>
          <p:cxnSp>
            <p:nvCxnSpPr>
              <p:cNvPr id="29723" name="Straight Connector 70"/>
              <p:cNvCxnSpPr>
                <a:cxnSpLocks noChangeShapeType="1"/>
              </p:cNvCxnSpPr>
              <p:nvPr/>
            </p:nvCxnSpPr>
            <p:spPr bwMode="auto">
              <a:xfrm>
                <a:off x="2248303" y="4484913"/>
                <a:ext cx="1110949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29724" name="Double Bracket 71"/>
              <p:cNvSpPr>
                <a:spLocks noChangeArrowheads="1"/>
              </p:cNvSpPr>
              <p:nvPr/>
            </p:nvSpPr>
            <p:spPr bwMode="auto">
              <a:xfrm>
                <a:off x="2205057" y="4020465"/>
                <a:ext cx="1234831" cy="91440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25" name="TextBox 72"/>
              <p:cNvSpPr txBox="1">
                <a:spLocks noChangeArrowheads="1"/>
              </p:cNvSpPr>
              <p:nvPr/>
            </p:nvSpPr>
            <p:spPr bwMode="auto">
              <a:xfrm>
                <a:off x="2304961" y="4054900"/>
                <a:ext cx="114563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01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      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sp>
          <p:nvSpPr>
            <p:cNvPr id="29716" name="TextBox 73"/>
            <p:cNvSpPr txBox="1">
              <a:spLocks noChangeArrowheads="1"/>
            </p:cNvSpPr>
            <p:nvPr/>
          </p:nvSpPr>
          <p:spPr bwMode="auto">
            <a:xfrm flipH="1">
              <a:off x="4645367" y="3702757"/>
              <a:ext cx="2881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9717" name="TextBox 74"/>
            <p:cNvSpPr txBox="1">
              <a:spLocks noChangeArrowheads="1"/>
            </p:cNvSpPr>
            <p:nvPr/>
          </p:nvSpPr>
          <p:spPr bwMode="auto">
            <a:xfrm>
              <a:off x="6309642" y="3630187"/>
              <a:ext cx="2551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17" name="Group 94"/>
            <p:cNvGrpSpPr>
              <a:grpSpLocks/>
            </p:cNvGrpSpPr>
            <p:nvPr/>
          </p:nvGrpSpPr>
          <p:grpSpPr bwMode="auto">
            <a:xfrm>
              <a:off x="6564840" y="3411595"/>
              <a:ext cx="696173" cy="914400"/>
              <a:chOff x="3625840" y="5421032"/>
              <a:chExt cx="696173" cy="914400"/>
            </a:xfrm>
          </p:grpSpPr>
          <p:sp>
            <p:nvSpPr>
              <p:cNvPr id="29719" name="Double Bracket 78"/>
              <p:cNvSpPr>
                <a:spLocks noChangeArrowheads="1"/>
              </p:cNvSpPr>
              <p:nvPr/>
            </p:nvSpPr>
            <p:spPr bwMode="auto">
              <a:xfrm>
                <a:off x="3625840" y="5421032"/>
                <a:ext cx="696173" cy="91440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8" name="Group 93"/>
              <p:cNvGrpSpPr>
                <a:grpSpLocks/>
              </p:cNvGrpSpPr>
              <p:nvPr/>
            </p:nvGrpSpPr>
            <p:grpSpPr bwMode="auto">
              <a:xfrm>
                <a:off x="3658086" y="5451901"/>
                <a:ext cx="663927" cy="830997"/>
                <a:chOff x="5692599" y="5421032"/>
                <a:chExt cx="663927" cy="830997"/>
              </a:xfrm>
            </p:grpSpPr>
            <p:sp>
              <p:nvSpPr>
                <p:cNvPr id="29721" name="TextBox 91"/>
                <p:cNvSpPr txBox="1">
                  <a:spLocks noChangeArrowheads="1"/>
                </p:cNvSpPr>
                <p:nvPr/>
              </p:nvSpPr>
              <p:spPr bwMode="auto">
                <a:xfrm>
                  <a:off x="5721416" y="5421032"/>
                  <a:ext cx="635110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01</a:t>
                  </a:r>
                </a:p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cxnSp>
              <p:nvCxnSpPr>
                <p:cNvPr id="29722" name="Straight Connector 92"/>
                <p:cNvCxnSpPr>
                  <a:cxnSpLocks noChangeShapeType="1"/>
                </p:cNvCxnSpPr>
                <p:nvPr/>
              </p:nvCxnSpPr>
              <p:spPr bwMode="auto">
                <a:xfrm>
                  <a:off x="5692599" y="5848350"/>
                  <a:ext cx="635352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19" name="Group 105"/>
          <p:cNvGrpSpPr>
            <a:grpSpLocks/>
          </p:cNvGrpSpPr>
          <p:nvPr/>
        </p:nvGrpSpPr>
        <p:grpSpPr bwMode="auto">
          <a:xfrm>
            <a:off x="3405188" y="4876800"/>
            <a:ext cx="2381250" cy="914400"/>
            <a:chOff x="2600831" y="5245576"/>
            <a:chExt cx="2380698" cy="914400"/>
          </a:xfrm>
        </p:grpSpPr>
        <p:grpSp>
          <p:nvGrpSpPr>
            <p:cNvPr id="20" name="Group 96"/>
            <p:cNvGrpSpPr>
              <a:grpSpLocks/>
            </p:cNvGrpSpPr>
            <p:nvPr/>
          </p:nvGrpSpPr>
          <p:grpSpPr bwMode="auto">
            <a:xfrm>
              <a:off x="2600831" y="5245576"/>
              <a:ext cx="696173" cy="914400"/>
              <a:chOff x="3625840" y="5421032"/>
              <a:chExt cx="696173" cy="914400"/>
            </a:xfrm>
          </p:grpSpPr>
          <p:sp>
            <p:nvSpPr>
              <p:cNvPr id="29707" name="Double Bracket 97"/>
              <p:cNvSpPr>
                <a:spLocks noChangeArrowheads="1"/>
              </p:cNvSpPr>
              <p:nvPr/>
            </p:nvSpPr>
            <p:spPr bwMode="auto">
              <a:xfrm>
                <a:off x="3625840" y="5421032"/>
                <a:ext cx="696173" cy="91440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21" name="Group 93"/>
              <p:cNvGrpSpPr>
                <a:grpSpLocks/>
              </p:cNvGrpSpPr>
              <p:nvPr/>
            </p:nvGrpSpPr>
            <p:grpSpPr bwMode="auto">
              <a:xfrm>
                <a:off x="3658086" y="5451901"/>
                <a:ext cx="663927" cy="830997"/>
                <a:chOff x="5692599" y="5421032"/>
                <a:chExt cx="663927" cy="830997"/>
              </a:xfrm>
            </p:grpSpPr>
            <p:sp>
              <p:nvSpPr>
                <p:cNvPr id="29709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5721416" y="5421032"/>
                  <a:ext cx="635110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01</a:t>
                  </a:r>
                </a:p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cxnSp>
              <p:nvCxnSpPr>
                <p:cNvPr id="29710" name="Straight Connector 100"/>
                <p:cNvCxnSpPr>
                  <a:cxnSpLocks noChangeShapeType="1"/>
                </p:cNvCxnSpPr>
                <p:nvPr/>
              </p:nvCxnSpPr>
              <p:spPr bwMode="auto">
                <a:xfrm>
                  <a:off x="5692599" y="5848350"/>
                  <a:ext cx="635352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29704" name="TextBox 101"/>
            <p:cNvSpPr txBox="1">
              <a:spLocks noChangeArrowheads="1"/>
            </p:cNvSpPr>
            <p:nvPr/>
          </p:nvSpPr>
          <p:spPr bwMode="auto">
            <a:xfrm flipH="1">
              <a:off x="3355382" y="5518222"/>
              <a:ext cx="2881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9705" name="Double Bracket 102"/>
            <p:cNvSpPr>
              <a:spLocks noChangeArrowheads="1"/>
            </p:cNvSpPr>
            <p:nvPr/>
          </p:nvSpPr>
          <p:spPr bwMode="auto">
            <a:xfrm>
              <a:off x="3771396" y="5468380"/>
              <a:ext cx="1162081" cy="449952"/>
            </a:xfrm>
            <a:prstGeom prst="bracketPair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9706" name="TextBox 104"/>
            <p:cNvSpPr txBox="1">
              <a:spLocks noChangeArrowheads="1"/>
            </p:cNvSpPr>
            <p:nvPr/>
          </p:nvSpPr>
          <p:spPr bwMode="auto">
            <a:xfrm>
              <a:off x="3794986" y="5466075"/>
              <a:ext cx="11865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solidFill>
                    <a:schemeClr val="tx1"/>
                  </a:solidFill>
                </a:rPr>
                <a:t>Q</a:t>
              </a:r>
              <a:r>
                <a:rPr lang="en-US" sz="2400" b="0" baseline="-25000">
                  <a:solidFill>
                    <a:schemeClr val="tx1"/>
                  </a:solidFill>
                </a:rPr>
                <a:t>02</a:t>
              </a:r>
              <a:r>
                <a:rPr lang="en-US" sz="2400" b="0">
                  <a:solidFill>
                    <a:schemeClr val="tx1"/>
                  </a:solidFill>
                </a:rPr>
                <a:t> R</a:t>
              </a:r>
              <a:r>
                <a:rPr lang="en-US" sz="2400" b="0" baseline="-25000">
                  <a:solidFill>
                    <a:schemeClr val="tx1"/>
                  </a:solidFill>
                </a:rPr>
                <a:t>02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62200" y="990600"/>
            <a:ext cx="17526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191000" y="990600"/>
            <a:ext cx="42672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419600" y="2895600"/>
            <a:ext cx="42672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98513" y="0"/>
            <a:ext cx="7097712" cy="80168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TSQR: QR of a </a:t>
            </a:r>
            <a:r>
              <a:rPr lang="fr-FR" dirty="0" err="1" smtClean="0"/>
              <a:t>Tall</a:t>
            </a:r>
            <a:r>
              <a:rPr lang="fr-FR" dirty="0" smtClean="0"/>
              <a:t>, </a:t>
            </a:r>
            <a:r>
              <a:rPr lang="fr-FR" dirty="0" err="1" smtClean="0"/>
              <a:t>Skinny</a:t>
            </a:r>
            <a:r>
              <a:rPr lang="fr-FR" dirty="0" smtClean="0"/>
              <a:t> </a:t>
            </a:r>
            <a:r>
              <a:rPr lang="fr-FR" dirty="0" err="1" smtClean="0"/>
              <a:t>matrix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60ED04-2F49-4DBD-B1F4-6D9545EC3AD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638175" y="1244600"/>
            <a:ext cx="7659688" cy="1570038"/>
            <a:chOff x="798513" y="1244600"/>
            <a:chExt cx="7659687" cy="1570038"/>
          </a:xfrm>
        </p:grpSpPr>
        <p:sp>
          <p:nvSpPr>
            <p:cNvPr id="29731" name="TextBox 3"/>
            <p:cNvSpPr txBox="1">
              <a:spLocks noChangeArrowheads="1"/>
            </p:cNvSpPr>
            <p:nvPr/>
          </p:nvSpPr>
          <p:spPr bwMode="auto">
            <a:xfrm>
              <a:off x="798513" y="1813831"/>
              <a:ext cx="6270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C00000"/>
                  </a:solidFill>
                </a:rPr>
                <a:t>W</a:t>
              </a:r>
              <a:r>
                <a:rPr lang="en-US" b="0" dirty="0">
                  <a:solidFill>
                    <a:srgbClr val="C00000"/>
                  </a:solidFill>
                </a:rPr>
                <a:t> =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810781" y="1244600"/>
              <a:ext cx="1384300" cy="1570038"/>
              <a:chOff x="9728615" y="4145340"/>
              <a:chExt cx="1384677" cy="1569660"/>
            </a:xfrm>
          </p:grpSpPr>
          <p:sp>
            <p:nvSpPr>
              <p:cNvPr id="29762" name="Double Bracket 4"/>
              <p:cNvSpPr>
                <a:spLocks noChangeArrowheads="1"/>
              </p:cNvSpPr>
              <p:nvPr/>
            </p:nvSpPr>
            <p:spPr bwMode="auto">
              <a:xfrm>
                <a:off x="9728615" y="4145340"/>
                <a:ext cx="1384677" cy="156966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63" name="TextBox 5"/>
              <p:cNvSpPr txBox="1">
                <a:spLocks noChangeArrowheads="1"/>
              </p:cNvSpPr>
              <p:nvPr/>
            </p:nvSpPr>
            <p:spPr bwMode="auto">
              <a:xfrm>
                <a:off x="9866790" y="4145340"/>
                <a:ext cx="1186543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00</a:t>
                </a:r>
                <a:r>
                  <a:rPr lang="en-US" sz="2400" b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10</a:t>
                </a:r>
                <a:r>
                  <a:rPr lang="en-US" sz="2400" b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20</a:t>
                </a:r>
                <a:r>
                  <a:rPr lang="en-US" sz="2400" b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20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30</a:t>
                </a:r>
                <a:r>
                  <a:rPr lang="en-US" sz="2400" b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30</a:t>
                </a:r>
              </a:p>
            </p:txBody>
          </p:sp>
        </p:grp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681163" y="1244600"/>
              <a:ext cx="727075" cy="1570038"/>
              <a:chOff x="9728615" y="4145340"/>
              <a:chExt cx="1384677" cy="1569660"/>
            </a:xfrm>
          </p:grpSpPr>
          <p:sp>
            <p:nvSpPr>
              <p:cNvPr id="29760" name="Double Bracket 8"/>
              <p:cNvSpPr>
                <a:spLocks noChangeArrowheads="1"/>
              </p:cNvSpPr>
              <p:nvPr/>
            </p:nvSpPr>
            <p:spPr bwMode="auto">
              <a:xfrm>
                <a:off x="9728615" y="4145340"/>
                <a:ext cx="1384677" cy="156966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61" name="TextBox 9"/>
              <p:cNvSpPr txBox="1">
                <a:spLocks noChangeArrowheads="1"/>
              </p:cNvSpPr>
              <p:nvPr/>
            </p:nvSpPr>
            <p:spPr bwMode="auto">
              <a:xfrm>
                <a:off x="9866790" y="4145340"/>
                <a:ext cx="588623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solidFill>
                      <a:schemeClr val="tx1"/>
                    </a:solidFill>
                  </a:rPr>
                  <a:t>W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W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W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2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W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689026" y="1244600"/>
              <a:ext cx="2563813" cy="1570038"/>
              <a:chOff x="9728615" y="4145340"/>
              <a:chExt cx="1384677" cy="1569660"/>
            </a:xfrm>
          </p:grpSpPr>
          <p:sp>
            <p:nvSpPr>
              <p:cNvPr id="29758" name="Double Bracket 14"/>
              <p:cNvSpPr>
                <a:spLocks noChangeArrowheads="1"/>
              </p:cNvSpPr>
              <p:nvPr/>
            </p:nvSpPr>
            <p:spPr bwMode="auto">
              <a:xfrm>
                <a:off x="9728615" y="4145340"/>
                <a:ext cx="1384677" cy="156966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759" name="TextBox 15"/>
              <p:cNvSpPr txBox="1">
                <a:spLocks noChangeArrowheads="1"/>
              </p:cNvSpPr>
              <p:nvPr/>
            </p:nvSpPr>
            <p:spPr bwMode="auto">
              <a:xfrm>
                <a:off x="9772697" y="4145340"/>
                <a:ext cx="1105746" cy="1569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0" baseline="-25000" dirty="0">
                    <a:solidFill>
                      <a:srgbClr val="C00000"/>
                    </a:solidFill>
                  </a:rPr>
                  <a:t>00</a:t>
                </a:r>
              </a:p>
              <a:p>
                <a:r>
                  <a:rPr lang="en-US" sz="2400" b="0" dirty="0">
                    <a:solidFill>
                      <a:srgbClr val="C00000"/>
                    </a:solidFill>
                  </a:rPr>
                  <a:t>       Q</a:t>
                </a:r>
                <a:r>
                  <a:rPr lang="en-US" sz="2400" b="0" baseline="-25000" dirty="0">
                    <a:solidFill>
                      <a:srgbClr val="C00000"/>
                    </a:solidFill>
                  </a:rPr>
                  <a:t>10</a:t>
                </a:r>
              </a:p>
              <a:p>
                <a:r>
                  <a:rPr lang="en-US" sz="2400" b="0" dirty="0">
                    <a:solidFill>
                      <a:srgbClr val="C00000"/>
                    </a:solidFill>
                  </a:rPr>
                  <a:t>              Q</a:t>
                </a:r>
                <a:r>
                  <a:rPr lang="en-US" sz="2400" b="0" baseline="-25000" dirty="0">
                    <a:solidFill>
                      <a:srgbClr val="C00000"/>
                    </a:solidFill>
                  </a:rPr>
                  <a:t>20</a:t>
                </a:r>
              </a:p>
              <a:p>
                <a:r>
                  <a:rPr lang="en-US" sz="2400" b="0" dirty="0">
                    <a:solidFill>
                      <a:srgbClr val="C00000"/>
                    </a:solidFill>
                  </a:rPr>
                  <a:t>                     Q</a:t>
                </a:r>
                <a:r>
                  <a:rPr lang="en-US" sz="2400" b="0" baseline="-25000" dirty="0">
                    <a:solidFill>
                      <a:srgbClr val="C00000"/>
                    </a:solidFill>
                  </a:rPr>
                  <a:t>30</a:t>
                </a:r>
              </a:p>
            </p:txBody>
          </p:sp>
        </p:grpSp>
        <p:sp>
          <p:nvSpPr>
            <p:cNvPr id="29735" name="TextBox 17"/>
            <p:cNvSpPr txBox="1">
              <a:spLocks noChangeArrowheads="1"/>
            </p:cNvSpPr>
            <p:nvPr/>
          </p:nvSpPr>
          <p:spPr bwMode="auto">
            <a:xfrm flipH="1">
              <a:off x="2464615" y="1861170"/>
              <a:ext cx="2881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9736" name="TextBox 21"/>
            <p:cNvSpPr txBox="1">
              <a:spLocks noChangeArrowheads="1"/>
            </p:cNvSpPr>
            <p:nvPr/>
          </p:nvSpPr>
          <p:spPr bwMode="auto">
            <a:xfrm flipH="1">
              <a:off x="4267651" y="1875684"/>
              <a:ext cx="2881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9737" name="TextBox 22"/>
            <p:cNvSpPr txBox="1">
              <a:spLocks noChangeArrowheads="1"/>
            </p:cNvSpPr>
            <p:nvPr/>
          </p:nvSpPr>
          <p:spPr bwMode="auto">
            <a:xfrm>
              <a:off x="7383465" y="1803114"/>
              <a:ext cx="2551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7731125" y="1244600"/>
              <a:ext cx="727075" cy="1570038"/>
              <a:chOff x="7731125" y="1244600"/>
              <a:chExt cx="727075" cy="1570038"/>
            </a:xfrm>
          </p:grpSpPr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7731125" y="1244600"/>
                <a:ext cx="727075" cy="1570038"/>
                <a:chOff x="9728615" y="4145340"/>
                <a:chExt cx="1384677" cy="1569660"/>
              </a:xfrm>
            </p:grpSpPr>
            <p:sp>
              <p:nvSpPr>
                <p:cNvPr id="29756" name="Double Bracket 11"/>
                <p:cNvSpPr>
                  <a:spLocks noChangeArrowheads="1"/>
                </p:cNvSpPr>
                <p:nvPr/>
              </p:nvSpPr>
              <p:spPr bwMode="auto">
                <a:xfrm>
                  <a:off x="9728615" y="4145340"/>
                  <a:ext cx="1384677" cy="1569660"/>
                </a:xfrm>
                <a:prstGeom prst="bracketPair">
                  <a:avLst>
                    <a:gd name="adj" fmla="val 16667"/>
                  </a:avLst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29757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9866790" y="4145340"/>
                  <a:ext cx="1209995" cy="15696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00</a:t>
                  </a:r>
                </a:p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10</a:t>
                  </a:r>
                </a:p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20</a:t>
                  </a:r>
                </a:p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30</a:t>
                  </a: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7760153" y="1687974"/>
                <a:ext cx="669041" cy="740220"/>
                <a:chOff x="2483520" y="5500914"/>
                <a:chExt cx="669041" cy="740220"/>
              </a:xfrm>
            </p:grpSpPr>
            <p:cxnSp>
              <p:nvCxnSpPr>
                <p:cNvPr id="29753" name="Straight Connector 24"/>
                <p:cNvCxnSpPr>
                  <a:cxnSpLocks noChangeShapeType="1"/>
                </p:cNvCxnSpPr>
                <p:nvPr/>
              </p:nvCxnSpPr>
              <p:spPr bwMode="auto">
                <a:xfrm>
                  <a:off x="2483520" y="5500914"/>
                  <a:ext cx="654521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754" name="Straight Connector 27"/>
                <p:cNvCxnSpPr>
                  <a:cxnSpLocks noChangeShapeType="1"/>
                </p:cNvCxnSpPr>
                <p:nvPr/>
              </p:nvCxnSpPr>
              <p:spPr bwMode="auto">
                <a:xfrm>
                  <a:off x="2490780" y="5871024"/>
                  <a:ext cx="654521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755" name="Straight Connector 28"/>
                <p:cNvCxnSpPr>
                  <a:cxnSpLocks noChangeShapeType="1"/>
                </p:cNvCxnSpPr>
                <p:nvPr/>
              </p:nvCxnSpPr>
              <p:spPr bwMode="auto">
                <a:xfrm>
                  <a:off x="2498040" y="6241134"/>
                  <a:ext cx="654521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860226" y="1672488"/>
              <a:ext cx="1291319" cy="740220"/>
              <a:chOff x="2483520" y="5500914"/>
              <a:chExt cx="1291319" cy="740220"/>
            </a:xfrm>
          </p:grpSpPr>
          <p:cxnSp>
            <p:nvCxnSpPr>
              <p:cNvPr id="29748" name="Straight Connector 31"/>
              <p:cNvCxnSpPr>
                <a:cxnSpLocks noChangeShapeType="1"/>
              </p:cNvCxnSpPr>
              <p:nvPr/>
            </p:nvCxnSpPr>
            <p:spPr bwMode="auto">
              <a:xfrm flipV="1">
                <a:off x="2483520" y="5500914"/>
                <a:ext cx="1291319" cy="1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49" name="Straight Connector 32"/>
              <p:cNvCxnSpPr>
                <a:cxnSpLocks noChangeShapeType="1"/>
              </p:cNvCxnSpPr>
              <p:nvPr/>
            </p:nvCxnSpPr>
            <p:spPr bwMode="auto">
              <a:xfrm>
                <a:off x="2490780" y="5871024"/>
                <a:ext cx="1284059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50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2498040" y="6241134"/>
                <a:ext cx="1276799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4747065" y="1672488"/>
              <a:ext cx="2418690" cy="740220"/>
              <a:chOff x="2483520" y="5500914"/>
              <a:chExt cx="2418690" cy="740220"/>
            </a:xfrm>
          </p:grpSpPr>
          <p:cxnSp>
            <p:nvCxnSpPr>
              <p:cNvPr id="29745" name="Straight Connector 39"/>
              <p:cNvCxnSpPr>
                <a:cxnSpLocks noChangeShapeType="1"/>
              </p:cNvCxnSpPr>
              <p:nvPr/>
            </p:nvCxnSpPr>
            <p:spPr bwMode="auto">
              <a:xfrm flipV="1">
                <a:off x="2483520" y="5500914"/>
                <a:ext cx="2418690" cy="2"/>
              </a:xfrm>
              <a:prstGeom prst="line">
                <a:avLst/>
              </a:prstGeom>
              <a:noFill/>
              <a:ln w="12700" algn="ctr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46" name="Straight Connector 40"/>
              <p:cNvCxnSpPr>
                <a:cxnSpLocks noChangeShapeType="1"/>
              </p:cNvCxnSpPr>
              <p:nvPr/>
            </p:nvCxnSpPr>
            <p:spPr bwMode="auto">
              <a:xfrm flipV="1">
                <a:off x="2490780" y="5871023"/>
                <a:ext cx="2411430" cy="1"/>
              </a:xfrm>
              <a:prstGeom prst="line">
                <a:avLst/>
              </a:prstGeom>
              <a:noFill/>
              <a:ln w="12700" algn="ctr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47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98040" y="6241134"/>
                <a:ext cx="2404170" cy="0"/>
              </a:xfrm>
              <a:prstGeom prst="line">
                <a:avLst/>
              </a:prstGeom>
              <a:noFill/>
              <a:ln w="12700" algn="ctr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" name="Group 42"/>
            <p:cNvGrpSpPr>
              <a:grpSpLocks/>
            </p:cNvGrpSpPr>
            <p:nvPr/>
          </p:nvGrpSpPr>
          <p:grpSpPr bwMode="auto">
            <a:xfrm>
              <a:off x="1710191" y="1687002"/>
              <a:ext cx="669041" cy="725706"/>
              <a:chOff x="2483520" y="5500914"/>
              <a:chExt cx="669041" cy="725706"/>
            </a:xfrm>
          </p:grpSpPr>
          <p:cxnSp>
            <p:nvCxnSpPr>
              <p:cNvPr id="29742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2483520" y="5500914"/>
                <a:ext cx="654521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43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2490780" y="5871024"/>
                <a:ext cx="654521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744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2498040" y="6226620"/>
                <a:ext cx="654521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" name="Group 106"/>
          <p:cNvGrpSpPr>
            <a:grpSpLocks/>
          </p:cNvGrpSpPr>
          <p:nvPr/>
        </p:nvGrpSpPr>
        <p:grpSpPr bwMode="auto">
          <a:xfrm>
            <a:off x="2005013" y="3124200"/>
            <a:ext cx="4979987" cy="1570038"/>
            <a:chOff x="2280278" y="3064409"/>
            <a:chExt cx="4980735" cy="1570038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2280278" y="3064409"/>
              <a:ext cx="727075" cy="1570038"/>
              <a:chOff x="9728615" y="4145340"/>
              <a:chExt cx="1384677" cy="1569660"/>
            </a:xfrm>
          </p:grpSpPr>
          <p:sp>
            <p:nvSpPr>
              <p:cNvPr id="29729" name="Double Bracket 11"/>
              <p:cNvSpPr>
                <a:spLocks noChangeArrowheads="1"/>
              </p:cNvSpPr>
              <p:nvPr/>
            </p:nvSpPr>
            <p:spPr bwMode="auto">
              <a:xfrm>
                <a:off x="9728615" y="4145340"/>
                <a:ext cx="1384677" cy="156966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30" name="TextBox 12"/>
              <p:cNvSpPr txBox="1">
                <a:spLocks noChangeArrowheads="1"/>
              </p:cNvSpPr>
              <p:nvPr/>
            </p:nvSpPr>
            <p:spPr bwMode="auto">
              <a:xfrm>
                <a:off x="9866790" y="4145340"/>
                <a:ext cx="1209995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>
                    <a:solidFill>
                      <a:schemeClr val="tx1"/>
                    </a:solidFill>
                  </a:rPr>
                  <a:t>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00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10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20</a:t>
                </a:r>
              </a:p>
              <a:p>
                <a:r>
                  <a:rPr lang="en-US" sz="2400" b="0">
                    <a:solidFill>
                      <a:schemeClr val="tx1"/>
                    </a:solidFill>
                  </a:rPr>
                  <a:t>R</a:t>
                </a:r>
                <a:r>
                  <a:rPr lang="en-US" sz="2400" b="0" baseline="-25000">
                    <a:solidFill>
                      <a:schemeClr val="tx1"/>
                    </a:solidFill>
                  </a:rPr>
                  <a:t>30</a:t>
                </a:r>
              </a:p>
            </p:txBody>
          </p:sp>
        </p:grpSp>
        <p:cxnSp>
          <p:nvCxnSpPr>
            <p:cNvPr id="29712" name="Straight Connector 61"/>
            <p:cNvCxnSpPr>
              <a:cxnSpLocks noChangeShapeType="1"/>
            </p:cNvCxnSpPr>
            <p:nvPr/>
          </p:nvCxnSpPr>
          <p:spPr bwMode="auto">
            <a:xfrm>
              <a:off x="2328459" y="3859270"/>
              <a:ext cx="63535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9713" name="TextBox 63"/>
            <p:cNvSpPr txBox="1">
              <a:spLocks noChangeArrowheads="1"/>
            </p:cNvSpPr>
            <p:nvPr/>
          </p:nvSpPr>
          <p:spPr bwMode="auto">
            <a:xfrm flipH="1">
              <a:off x="3040193" y="3673729"/>
              <a:ext cx="2881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grpSp>
          <p:nvGrpSpPr>
            <p:cNvPr id="15" name="Group 68"/>
            <p:cNvGrpSpPr>
              <a:grpSpLocks/>
            </p:cNvGrpSpPr>
            <p:nvPr/>
          </p:nvGrpSpPr>
          <p:grpSpPr bwMode="auto">
            <a:xfrm>
              <a:off x="3356623" y="3409336"/>
              <a:ext cx="1257872" cy="914400"/>
              <a:chOff x="2205057" y="4020465"/>
              <a:chExt cx="1257872" cy="914400"/>
            </a:xfrm>
          </p:grpSpPr>
          <p:cxnSp>
            <p:nvCxnSpPr>
              <p:cNvPr id="29726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2248303" y="4484913"/>
                <a:ext cx="1110949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29727" name="Double Bracket 64"/>
              <p:cNvSpPr>
                <a:spLocks noChangeArrowheads="1"/>
              </p:cNvSpPr>
              <p:nvPr/>
            </p:nvSpPr>
            <p:spPr bwMode="auto">
              <a:xfrm>
                <a:off x="2205057" y="4020465"/>
                <a:ext cx="1234831" cy="91440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28" name="TextBox 66"/>
              <p:cNvSpPr txBox="1">
                <a:spLocks noChangeArrowheads="1"/>
              </p:cNvSpPr>
              <p:nvPr/>
            </p:nvSpPr>
            <p:spPr bwMode="auto">
              <a:xfrm>
                <a:off x="2276386" y="4054900"/>
                <a:ext cx="1186543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 dirty="0">
                    <a:solidFill>
                      <a:schemeClr val="tx1"/>
                    </a:solidFill>
                  </a:rPr>
                  <a:t>01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 dirty="0">
                    <a:solidFill>
                      <a:schemeClr val="tx1"/>
                    </a:solidFill>
                  </a:rPr>
                  <a:t>01</a:t>
                </a:r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Q</a:t>
                </a:r>
                <a:r>
                  <a:rPr lang="en-US" sz="2400" b="0" baseline="-25000" dirty="0">
                    <a:solidFill>
                      <a:schemeClr val="tx1"/>
                    </a:solidFill>
                  </a:rPr>
                  <a:t>11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R</a:t>
                </a:r>
                <a:r>
                  <a:rPr lang="en-US" sz="2400" b="0" baseline="-250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16" name="Group 69"/>
            <p:cNvGrpSpPr>
              <a:grpSpLocks/>
            </p:cNvGrpSpPr>
            <p:nvPr/>
          </p:nvGrpSpPr>
          <p:grpSpPr bwMode="auto">
            <a:xfrm>
              <a:off x="5064103" y="3404134"/>
              <a:ext cx="1234831" cy="921436"/>
              <a:chOff x="2205057" y="4013429"/>
              <a:chExt cx="1234831" cy="921436"/>
            </a:xfrm>
          </p:grpSpPr>
          <p:cxnSp>
            <p:nvCxnSpPr>
              <p:cNvPr id="29723" name="Straight Connector 70"/>
              <p:cNvCxnSpPr>
                <a:cxnSpLocks noChangeShapeType="1"/>
              </p:cNvCxnSpPr>
              <p:nvPr/>
            </p:nvCxnSpPr>
            <p:spPr bwMode="auto">
              <a:xfrm>
                <a:off x="2248303" y="4484913"/>
                <a:ext cx="1110949" cy="0"/>
              </a:xfrm>
              <a:prstGeom prst="line">
                <a:avLst/>
              </a:prstGeom>
              <a:noFill/>
              <a:ln w="12700" algn="ctr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</p:cxnSp>
          <p:sp>
            <p:nvSpPr>
              <p:cNvPr id="29724" name="Double Bracket 71"/>
              <p:cNvSpPr>
                <a:spLocks noChangeArrowheads="1"/>
              </p:cNvSpPr>
              <p:nvPr/>
            </p:nvSpPr>
            <p:spPr bwMode="auto">
              <a:xfrm>
                <a:off x="2205057" y="4020465"/>
                <a:ext cx="1234831" cy="91440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rgbClr val="C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9725" name="TextBox 72"/>
              <p:cNvSpPr txBox="1">
                <a:spLocks noChangeArrowheads="1"/>
              </p:cNvSpPr>
              <p:nvPr/>
            </p:nvSpPr>
            <p:spPr bwMode="auto">
              <a:xfrm>
                <a:off x="2346839" y="4013429"/>
                <a:ext cx="101357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0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0" baseline="-25000" dirty="0">
                    <a:solidFill>
                      <a:srgbClr val="C00000"/>
                    </a:solidFill>
                  </a:rPr>
                  <a:t>01</a:t>
                </a:r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      </a:t>
                </a:r>
                <a:r>
                  <a:rPr lang="en-US" sz="2400" b="0" dirty="0">
                    <a:solidFill>
                      <a:srgbClr val="C00000"/>
                    </a:solidFill>
                  </a:rPr>
                  <a:t>Q</a:t>
                </a:r>
                <a:r>
                  <a:rPr lang="en-US" sz="2400" b="0" baseline="-25000" dirty="0">
                    <a:solidFill>
                      <a:srgbClr val="C00000"/>
                    </a:solidFill>
                  </a:rPr>
                  <a:t>11</a:t>
                </a:r>
              </a:p>
            </p:txBody>
          </p:sp>
        </p:grpSp>
        <p:sp>
          <p:nvSpPr>
            <p:cNvPr id="29716" name="TextBox 73"/>
            <p:cNvSpPr txBox="1">
              <a:spLocks noChangeArrowheads="1"/>
            </p:cNvSpPr>
            <p:nvPr/>
          </p:nvSpPr>
          <p:spPr bwMode="auto">
            <a:xfrm flipH="1">
              <a:off x="4645367" y="3702757"/>
              <a:ext cx="2881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9717" name="TextBox 74"/>
            <p:cNvSpPr txBox="1">
              <a:spLocks noChangeArrowheads="1"/>
            </p:cNvSpPr>
            <p:nvPr/>
          </p:nvSpPr>
          <p:spPr bwMode="auto">
            <a:xfrm>
              <a:off x="6309642" y="3630187"/>
              <a:ext cx="2551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17" name="Group 94"/>
            <p:cNvGrpSpPr>
              <a:grpSpLocks/>
            </p:cNvGrpSpPr>
            <p:nvPr/>
          </p:nvGrpSpPr>
          <p:grpSpPr bwMode="auto">
            <a:xfrm>
              <a:off x="6564840" y="3411595"/>
              <a:ext cx="696173" cy="914400"/>
              <a:chOff x="3625840" y="5421032"/>
              <a:chExt cx="696173" cy="914400"/>
            </a:xfrm>
          </p:grpSpPr>
          <p:sp>
            <p:nvSpPr>
              <p:cNvPr id="29719" name="Double Bracket 78"/>
              <p:cNvSpPr>
                <a:spLocks noChangeArrowheads="1"/>
              </p:cNvSpPr>
              <p:nvPr/>
            </p:nvSpPr>
            <p:spPr bwMode="auto">
              <a:xfrm>
                <a:off x="3625840" y="5421032"/>
                <a:ext cx="696173" cy="91440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18" name="Group 93"/>
              <p:cNvGrpSpPr>
                <a:grpSpLocks/>
              </p:cNvGrpSpPr>
              <p:nvPr/>
            </p:nvGrpSpPr>
            <p:grpSpPr bwMode="auto">
              <a:xfrm>
                <a:off x="3658086" y="5451901"/>
                <a:ext cx="663927" cy="830997"/>
                <a:chOff x="5692599" y="5421032"/>
                <a:chExt cx="663927" cy="830997"/>
              </a:xfrm>
            </p:grpSpPr>
            <p:sp>
              <p:nvSpPr>
                <p:cNvPr id="29721" name="TextBox 91"/>
                <p:cNvSpPr txBox="1">
                  <a:spLocks noChangeArrowheads="1"/>
                </p:cNvSpPr>
                <p:nvPr/>
              </p:nvSpPr>
              <p:spPr bwMode="auto">
                <a:xfrm>
                  <a:off x="5721416" y="5421032"/>
                  <a:ext cx="635110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01</a:t>
                  </a:r>
                </a:p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cxnSp>
              <p:nvCxnSpPr>
                <p:cNvPr id="29722" name="Straight Connector 92"/>
                <p:cNvCxnSpPr>
                  <a:cxnSpLocks noChangeShapeType="1"/>
                </p:cNvCxnSpPr>
                <p:nvPr/>
              </p:nvCxnSpPr>
              <p:spPr bwMode="auto">
                <a:xfrm>
                  <a:off x="5692599" y="5848350"/>
                  <a:ext cx="635352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19" name="Group 105"/>
          <p:cNvGrpSpPr>
            <a:grpSpLocks/>
          </p:cNvGrpSpPr>
          <p:nvPr/>
        </p:nvGrpSpPr>
        <p:grpSpPr bwMode="auto">
          <a:xfrm>
            <a:off x="3405188" y="4876800"/>
            <a:ext cx="2333187" cy="914400"/>
            <a:chOff x="2600831" y="5245576"/>
            <a:chExt cx="2332646" cy="914400"/>
          </a:xfrm>
        </p:grpSpPr>
        <p:grpSp>
          <p:nvGrpSpPr>
            <p:cNvPr id="20" name="Group 96"/>
            <p:cNvGrpSpPr>
              <a:grpSpLocks/>
            </p:cNvGrpSpPr>
            <p:nvPr/>
          </p:nvGrpSpPr>
          <p:grpSpPr bwMode="auto">
            <a:xfrm>
              <a:off x="2600831" y="5245576"/>
              <a:ext cx="696173" cy="914400"/>
              <a:chOff x="3625840" y="5421032"/>
              <a:chExt cx="696173" cy="914400"/>
            </a:xfrm>
          </p:grpSpPr>
          <p:sp>
            <p:nvSpPr>
              <p:cNvPr id="29707" name="Double Bracket 97"/>
              <p:cNvSpPr>
                <a:spLocks noChangeArrowheads="1"/>
              </p:cNvSpPr>
              <p:nvPr/>
            </p:nvSpPr>
            <p:spPr bwMode="auto">
              <a:xfrm>
                <a:off x="3625840" y="5421032"/>
                <a:ext cx="696173" cy="914400"/>
              </a:xfrm>
              <a:prstGeom prst="bracketPair">
                <a:avLst>
                  <a:gd name="adj" fmla="val 16667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grpSp>
            <p:nvGrpSpPr>
              <p:cNvPr id="21" name="Group 93"/>
              <p:cNvGrpSpPr>
                <a:grpSpLocks/>
              </p:cNvGrpSpPr>
              <p:nvPr/>
            </p:nvGrpSpPr>
            <p:grpSpPr bwMode="auto">
              <a:xfrm>
                <a:off x="3658086" y="5451901"/>
                <a:ext cx="663927" cy="830997"/>
                <a:chOff x="5692599" y="5421032"/>
                <a:chExt cx="663927" cy="830997"/>
              </a:xfrm>
            </p:grpSpPr>
            <p:sp>
              <p:nvSpPr>
                <p:cNvPr id="29709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5721416" y="5421032"/>
                  <a:ext cx="635110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01</a:t>
                  </a:r>
                </a:p>
                <a:p>
                  <a:r>
                    <a:rPr lang="en-US" sz="2400" b="0">
                      <a:solidFill>
                        <a:schemeClr val="tx1"/>
                      </a:solidFill>
                    </a:rPr>
                    <a:t>R</a:t>
                  </a:r>
                  <a:r>
                    <a:rPr lang="en-US" sz="2400" b="0" baseline="-2500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cxnSp>
              <p:nvCxnSpPr>
                <p:cNvPr id="29710" name="Straight Connector 100"/>
                <p:cNvCxnSpPr>
                  <a:cxnSpLocks noChangeShapeType="1"/>
                </p:cNvCxnSpPr>
                <p:nvPr/>
              </p:nvCxnSpPr>
              <p:spPr bwMode="auto">
                <a:xfrm>
                  <a:off x="5692599" y="5848350"/>
                  <a:ext cx="635352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29704" name="TextBox 101"/>
            <p:cNvSpPr txBox="1">
              <a:spLocks noChangeArrowheads="1"/>
            </p:cNvSpPr>
            <p:nvPr/>
          </p:nvSpPr>
          <p:spPr bwMode="auto">
            <a:xfrm flipH="1">
              <a:off x="3355382" y="5518222"/>
              <a:ext cx="2881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9705" name="Double Bracket 102"/>
            <p:cNvSpPr>
              <a:spLocks noChangeArrowheads="1"/>
            </p:cNvSpPr>
            <p:nvPr/>
          </p:nvSpPr>
          <p:spPr bwMode="auto">
            <a:xfrm>
              <a:off x="3771396" y="5468380"/>
              <a:ext cx="1162081" cy="449952"/>
            </a:xfrm>
            <a:prstGeom prst="bracketPair">
              <a:avLst>
                <a:gd name="adj" fmla="val 16667"/>
              </a:avLst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29706" name="TextBox 104"/>
            <p:cNvSpPr txBox="1">
              <a:spLocks noChangeArrowheads="1"/>
            </p:cNvSpPr>
            <p:nvPr/>
          </p:nvSpPr>
          <p:spPr bwMode="auto">
            <a:xfrm>
              <a:off x="3794986" y="5466075"/>
              <a:ext cx="10436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 dirty="0">
                  <a:solidFill>
                    <a:srgbClr val="C00000"/>
                  </a:solidFill>
                </a:rPr>
                <a:t>Q</a:t>
              </a:r>
              <a:r>
                <a:rPr lang="en-US" sz="2400" b="0" baseline="-25000" dirty="0">
                  <a:solidFill>
                    <a:srgbClr val="C00000"/>
                  </a:solidFill>
                </a:rPr>
                <a:t>02</a:t>
              </a:r>
              <a:r>
                <a:rPr lang="en-US" sz="2400" b="0" dirty="0">
                  <a:solidFill>
                    <a:srgbClr val="C00000"/>
                  </a:solidFill>
                </a:rPr>
                <a:t> R</a:t>
              </a:r>
              <a:r>
                <a:rPr lang="en-US" sz="2400" b="0" baseline="-25000" dirty="0">
                  <a:solidFill>
                    <a:srgbClr val="C00000"/>
                  </a:solidFill>
                </a:rPr>
                <a:t>02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79756" y="5867400"/>
            <a:ext cx="732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=  { </a:t>
            </a:r>
            <a:r>
              <a:rPr lang="en-US" sz="2800" dirty="0" smtClean="0">
                <a:solidFill>
                  <a:srgbClr val="C00000"/>
                </a:solidFill>
              </a:rPr>
              <a:t>Q</a:t>
            </a:r>
            <a:r>
              <a:rPr lang="en-US" sz="2800" baseline="-25000" dirty="0" smtClean="0">
                <a:solidFill>
                  <a:srgbClr val="C00000"/>
                </a:solidFill>
              </a:rPr>
              <a:t>00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Q</a:t>
            </a:r>
            <a:r>
              <a:rPr lang="en-US" sz="2800" baseline="-25000" dirty="0" smtClean="0">
                <a:solidFill>
                  <a:srgbClr val="C00000"/>
                </a:solidFill>
              </a:rPr>
              <a:t>10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Q</a:t>
            </a:r>
            <a:r>
              <a:rPr lang="en-US" sz="2800" baseline="-25000" dirty="0" smtClean="0">
                <a:solidFill>
                  <a:srgbClr val="C00000"/>
                </a:solidFill>
              </a:rPr>
              <a:t>20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Q</a:t>
            </a:r>
            <a:r>
              <a:rPr lang="en-US" sz="2800" baseline="-25000" dirty="0" smtClean="0">
                <a:solidFill>
                  <a:srgbClr val="C00000"/>
                </a:solidFill>
              </a:rPr>
              <a:t>30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Q</a:t>
            </a:r>
            <a:r>
              <a:rPr lang="en-US" sz="2800" baseline="-25000" dirty="0" smtClean="0">
                <a:solidFill>
                  <a:srgbClr val="C00000"/>
                </a:solidFill>
              </a:rPr>
              <a:t>01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Q</a:t>
            </a:r>
            <a:r>
              <a:rPr lang="en-US" sz="2800" baseline="-25000" dirty="0" smtClean="0">
                <a:solidFill>
                  <a:srgbClr val="C00000"/>
                </a:solidFill>
              </a:rPr>
              <a:t>11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Q</a:t>
            </a:r>
            <a:r>
              <a:rPr lang="en-US" sz="2800" baseline="-25000" dirty="0" smtClean="0">
                <a:solidFill>
                  <a:srgbClr val="C00000"/>
                </a:solidFill>
              </a:rPr>
              <a:t>02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R</a:t>
            </a:r>
            <a:r>
              <a:rPr lang="en-US" sz="2800" baseline="-25000" dirty="0" smtClean="0">
                <a:solidFill>
                  <a:srgbClr val="C00000"/>
                </a:solidFill>
              </a:rPr>
              <a:t>02</a:t>
            </a:r>
            <a:r>
              <a:rPr lang="en-US" sz="2800" dirty="0" smtClean="0"/>
              <a:t>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3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TSQR: An Architecture-Dependent Algorithm</a:t>
            </a:r>
          </a:p>
        </p:txBody>
      </p:sp>
      <p:grpSp>
        <p:nvGrpSpPr>
          <p:cNvPr id="2" name="Group 146"/>
          <p:cNvGrpSpPr>
            <a:grpSpLocks/>
          </p:cNvGrpSpPr>
          <p:nvPr/>
        </p:nvGrpSpPr>
        <p:grpSpPr bwMode="auto">
          <a:xfrm>
            <a:off x="381000" y="981075"/>
            <a:ext cx="6115050" cy="1331913"/>
            <a:chOff x="381000" y="1383430"/>
            <a:chExt cx="6115461" cy="1331377"/>
          </a:xfrm>
        </p:grpSpPr>
        <p:sp>
          <p:nvSpPr>
            <p:cNvPr id="30779" name="Text Box 11"/>
            <p:cNvSpPr txBox="1">
              <a:spLocks noChangeArrowheads="1"/>
            </p:cNvSpPr>
            <p:nvPr/>
          </p:nvSpPr>
          <p:spPr bwMode="auto">
            <a:xfrm>
              <a:off x="1879599" y="1800225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W</a:t>
              </a:r>
              <a:r>
                <a:rPr lang="en-US">
                  <a:solidFill>
                    <a:schemeClr val="tx1"/>
                  </a:solidFill>
                  <a:latin typeface="Calibri" pitchFamily="34" charset="0"/>
                </a:rPr>
                <a:t> = </a:t>
              </a:r>
            </a:p>
          </p:txBody>
        </p:sp>
        <p:sp>
          <p:nvSpPr>
            <p:cNvPr id="30780" name="Text Box 12"/>
            <p:cNvSpPr txBox="1">
              <a:spLocks noChangeArrowheads="1"/>
            </p:cNvSpPr>
            <p:nvPr/>
          </p:nvSpPr>
          <p:spPr bwMode="auto">
            <a:xfrm>
              <a:off x="2473324" y="1391368"/>
              <a:ext cx="503664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0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1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2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W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3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412999" y="1495425"/>
              <a:ext cx="76200" cy="1066800"/>
              <a:chOff x="960" y="2880"/>
              <a:chExt cx="48" cy="672"/>
            </a:xfrm>
          </p:grpSpPr>
          <p:sp>
            <p:nvSpPr>
              <p:cNvPr id="30801" name="Line 14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Line 15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Line 16"/>
              <p:cNvSpPr>
                <a:spLocks noChangeShapeType="1"/>
              </p:cNvSpPr>
              <p:nvPr/>
            </p:nvSpPr>
            <p:spPr bwMode="auto">
              <a:xfrm>
                <a:off x="960" y="355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 flipH="1">
              <a:off x="2946399" y="1495425"/>
              <a:ext cx="76200" cy="1066800"/>
              <a:chOff x="960" y="2880"/>
              <a:chExt cx="48" cy="672"/>
            </a:xfrm>
          </p:grpSpPr>
          <p:sp>
            <p:nvSpPr>
              <p:cNvPr id="30798" name="Line 18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Line 19"/>
              <p:cNvSpPr>
                <a:spLocks noChangeShapeType="1"/>
              </p:cNvSpPr>
              <p:nvPr/>
            </p:nvSpPr>
            <p:spPr bwMode="auto">
              <a:xfrm>
                <a:off x="960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Line 20"/>
              <p:cNvSpPr>
                <a:spLocks noChangeShapeType="1"/>
              </p:cNvSpPr>
              <p:nvPr/>
            </p:nvSpPr>
            <p:spPr bwMode="auto">
              <a:xfrm>
                <a:off x="960" y="355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83" name="Line 29"/>
            <p:cNvSpPr>
              <a:spLocks noChangeShapeType="1"/>
            </p:cNvSpPr>
            <p:nvPr/>
          </p:nvSpPr>
          <p:spPr bwMode="auto">
            <a:xfrm>
              <a:off x="3174999" y="16478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Line 30"/>
            <p:cNvSpPr>
              <a:spLocks noChangeShapeType="1"/>
            </p:cNvSpPr>
            <p:nvPr/>
          </p:nvSpPr>
          <p:spPr bwMode="auto">
            <a:xfrm>
              <a:off x="3174999" y="18764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Line 31"/>
            <p:cNvSpPr>
              <a:spLocks noChangeShapeType="1"/>
            </p:cNvSpPr>
            <p:nvPr/>
          </p:nvSpPr>
          <p:spPr bwMode="auto">
            <a:xfrm>
              <a:off x="3174999" y="21812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Line 32"/>
            <p:cNvSpPr>
              <a:spLocks noChangeShapeType="1"/>
            </p:cNvSpPr>
            <p:nvPr/>
          </p:nvSpPr>
          <p:spPr bwMode="auto">
            <a:xfrm>
              <a:off x="3174999" y="2409825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7" name="Text Box 33"/>
            <p:cNvSpPr txBox="1">
              <a:spLocks noChangeArrowheads="1"/>
            </p:cNvSpPr>
            <p:nvPr/>
          </p:nvSpPr>
          <p:spPr bwMode="auto">
            <a:xfrm>
              <a:off x="3632199" y="1383430"/>
              <a:ext cx="502061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00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10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20</a:t>
              </a:r>
            </a:p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30</a:t>
              </a:r>
            </a:p>
          </p:txBody>
        </p:sp>
        <p:sp>
          <p:nvSpPr>
            <p:cNvPr id="30788" name="Line 34"/>
            <p:cNvSpPr>
              <a:spLocks noChangeShapeType="1"/>
            </p:cNvSpPr>
            <p:nvPr/>
          </p:nvSpPr>
          <p:spPr bwMode="auto">
            <a:xfrm>
              <a:off x="4318000" y="1571625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9" name="Line 35"/>
            <p:cNvSpPr>
              <a:spLocks noChangeShapeType="1"/>
            </p:cNvSpPr>
            <p:nvPr/>
          </p:nvSpPr>
          <p:spPr bwMode="auto">
            <a:xfrm flipV="1">
              <a:off x="4318000" y="1724025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Text Box 36"/>
            <p:cNvSpPr txBox="1">
              <a:spLocks noChangeArrowheads="1"/>
            </p:cNvSpPr>
            <p:nvPr/>
          </p:nvSpPr>
          <p:spPr bwMode="auto">
            <a:xfrm>
              <a:off x="4699000" y="1509713"/>
              <a:ext cx="5020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30791" name="Text Box 37"/>
            <p:cNvSpPr txBox="1">
              <a:spLocks noChangeArrowheads="1"/>
            </p:cNvSpPr>
            <p:nvPr/>
          </p:nvSpPr>
          <p:spPr bwMode="auto">
            <a:xfrm>
              <a:off x="4699000" y="2105025"/>
              <a:ext cx="5020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11</a:t>
              </a:r>
            </a:p>
          </p:txBody>
        </p:sp>
        <p:sp>
          <p:nvSpPr>
            <p:cNvPr id="30792" name="Line 38"/>
            <p:cNvSpPr>
              <a:spLocks noChangeShapeType="1"/>
            </p:cNvSpPr>
            <p:nvPr/>
          </p:nvSpPr>
          <p:spPr bwMode="auto">
            <a:xfrm>
              <a:off x="4318000" y="2181225"/>
              <a:ext cx="381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3" name="Line 39"/>
            <p:cNvSpPr>
              <a:spLocks noChangeShapeType="1"/>
            </p:cNvSpPr>
            <p:nvPr/>
          </p:nvSpPr>
          <p:spPr bwMode="auto">
            <a:xfrm flipV="1">
              <a:off x="4318000" y="2333625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4" name="Line 40"/>
            <p:cNvSpPr>
              <a:spLocks noChangeShapeType="1"/>
            </p:cNvSpPr>
            <p:nvPr/>
          </p:nvSpPr>
          <p:spPr bwMode="auto">
            <a:xfrm>
              <a:off x="5232400" y="1724025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41"/>
            <p:cNvSpPr>
              <a:spLocks noChangeShapeType="1"/>
            </p:cNvSpPr>
            <p:nvPr/>
          </p:nvSpPr>
          <p:spPr bwMode="auto">
            <a:xfrm flipV="1">
              <a:off x="5232400" y="2105025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Text Box 42"/>
            <p:cNvSpPr txBox="1">
              <a:spLocks noChangeArrowheads="1"/>
            </p:cNvSpPr>
            <p:nvPr/>
          </p:nvSpPr>
          <p:spPr bwMode="auto">
            <a:xfrm>
              <a:off x="5994400" y="1800225"/>
              <a:ext cx="5020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solidFill>
                    <a:schemeClr val="tx1"/>
                  </a:solidFill>
                  <a:latin typeface="Calibri" pitchFamily="34" charset="0"/>
                </a:rPr>
                <a:t>R</a:t>
              </a:r>
              <a:r>
                <a:rPr lang="en-US" i="1" baseline="-25000">
                  <a:solidFill>
                    <a:schemeClr val="tx1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30797" name="TextBox 86"/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14985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1"/>
                  </a:solidFill>
                  <a:latin typeface="Calibri" pitchFamily="34" charset="0"/>
                </a:rPr>
                <a:t>Parallel:</a:t>
              </a:r>
            </a:p>
          </p:txBody>
        </p:sp>
      </p:grpSp>
      <p:grpSp>
        <p:nvGrpSpPr>
          <p:cNvPr id="5" name="Group 147"/>
          <p:cNvGrpSpPr>
            <a:grpSpLocks/>
          </p:cNvGrpSpPr>
          <p:nvPr/>
        </p:nvGrpSpPr>
        <p:grpSpPr bwMode="auto">
          <a:xfrm>
            <a:off x="228600" y="2517775"/>
            <a:ext cx="7486650" cy="1322388"/>
            <a:chOff x="228600" y="2915294"/>
            <a:chExt cx="7486837" cy="1323439"/>
          </a:xfrm>
        </p:grpSpPr>
        <p:grpSp>
          <p:nvGrpSpPr>
            <p:cNvPr id="6" name="Group 85"/>
            <p:cNvGrpSpPr>
              <a:grpSpLocks/>
            </p:cNvGrpSpPr>
            <p:nvPr/>
          </p:nvGrpSpPr>
          <p:grpSpPr bwMode="auto">
            <a:xfrm>
              <a:off x="1905000" y="2915294"/>
              <a:ext cx="5810437" cy="1323439"/>
              <a:chOff x="1447800" y="2991494"/>
              <a:chExt cx="5810437" cy="1323439"/>
            </a:xfrm>
          </p:grpSpPr>
          <p:sp>
            <p:nvSpPr>
              <p:cNvPr id="30758" name="Text Box 11"/>
              <p:cNvSpPr txBox="1">
                <a:spLocks noChangeArrowheads="1"/>
              </p:cNvSpPr>
              <p:nvPr/>
            </p:nvSpPr>
            <p:spPr bwMode="auto">
              <a:xfrm>
                <a:off x="1447800" y="3400425"/>
                <a:ext cx="6858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>
                    <a:solidFill>
                      <a:schemeClr val="tx1"/>
                    </a:solidFill>
                    <a:latin typeface="Calibri" pitchFamily="34" charset="0"/>
                  </a:rPr>
                  <a:t> = </a:t>
                </a:r>
              </a:p>
            </p:txBody>
          </p:sp>
          <p:sp>
            <p:nvSpPr>
              <p:cNvPr id="30759" name="Text Box 12"/>
              <p:cNvSpPr txBox="1">
                <a:spLocks noChangeArrowheads="1"/>
              </p:cNvSpPr>
              <p:nvPr/>
            </p:nvSpPr>
            <p:spPr bwMode="auto">
              <a:xfrm>
                <a:off x="2041525" y="2991494"/>
                <a:ext cx="503664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1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2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3</a:t>
                </a:r>
              </a:p>
            </p:txBody>
          </p: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1981200" y="3095625"/>
                <a:ext cx="76200" cy="1066800"/>
                <a:chOff x="960" y="2880"/>
                <a:chExt cx="48" cy="672"/>
              </a:xfrm>
            </p:grpSpPr>
            <p:sp>
              <p:nvSpPr>
                <p:cNvPr id="30776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7" name="Line 15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8" name="Line 16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H="1">
                <a:off x="2514600" y="3095625"/>
                <a:ext cx="76200" cy="1066800"/>
                <a:chOff x="960" y="2880"/>
                <a:chExt cx="48" cy="672"/>
              </a:xfrm>
            </p:grpSpPr>
            <p:sp>
              <p:nvSpPr>
                <p:cNvPr id="30773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4" name="Line 19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5" name="Line 20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62" name="Line 29"/>
              <p:cNvSpPr>
                <a:spLocks noChangeShapeType="1"/>
              </p:cNvSpPr>
              <p:nvPr/>
            </p:nvSpPr>
            <p:spPr bwMode="auto">
              <a:xfrm>
                <a:off x="2743200" y="3248025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Text Box 36"/>
              <p:cNvSpPr txBox="1">
                <a:spLocks noChangeArrowheads="1"/>
              </p:cNvSpPr>
              <p:nvPr/>
            </p:nvSpPr>
            <p:spPr bwMode="auto">
              <a:xfrm>
                <a:off x="4267200" y="3200400"/>
                <a:ext cx="5020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01</a:t>
                </a:r>
              </a:p>
            </p:txBody>
          </p:sp>
          <p:sp>
            <p:nvSpPr>
              <p:cNvPr id="30764" name="Text Box 42"/>
              <p:cNvSpPr txBox="1">
                <a:spLocks noChangeArrowheads="1"/>
              </p:cNvSpPr>
              <p:nvPr/>
            </p:nvSpPr>
            <p:spPr bwMode="auto">
              <a:xfrm>
                <a:off x="5562601" y="3400425"/>
                <a:ext cx="5020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02</a:t>
                </a:r>
              </a:p>
            </p:txBody>
          </p:sp>
          <p:sp>
            <p:nvSpPr>
              <p:cNvPr id="30765" name="Text Box 33"/>
              <p:cNvSpPr txBox="1">
                <a:spLocks noChangeArrowheads="1"/>
              </p:cNvSpPr>
              <p:nvPr/>
            </p:nvSpPr>
            <p:spPr bwMode="auto">
              <a:xfrm>
                <a:off x="3124200" y="3048000"/>
                <a:ext cx="5020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00</a:t>
                </a:r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2743274" y="3429992"/>
                <a:ext cx="1447836" cy="76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30765" idx="3"/>
              </p:cNvCxnSpPr>
              <p:nvPr/>
            </p:nvCxnSpPr>
            <p:spPr>
              <a:xfrm>
                <a:off x="3625946" y="3248873"/>
                <a:ext cx="565164" cy="104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4749924" y="3463357"/>
                <a:ext cx="736618" cy="119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2743274" y="3658774"/>
                <a:ext cx="2743268" cy="1525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70" name="Text Box 42"/>
              <p:cNvSpPr txBox="1">
                <a:spLocks noChangeArrowheads="1"/>
              </p:cNvSpPr>
              <p:nvPr/>
            </p:nvSpPr>
            <p:spPr bwMode="auto">
              <a:xfrm>
                <a:off x="6756176" y="3581400"/>
                <a:ext cx="5020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03</a:t>
                </a: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6019956" y="3658774"/>
                <a:ext cx="736618" cy="1191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743274" y="3887556"/>
                <a:ext cx="4038701" cy="1525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57" name="TextBox 87"/>
            <p:cNvSpPr txBox="1">
              <a:spLocks noChangeArrowheads="1"/>
            </p:cNvSpPr>
            <p:nvPr/>
          </p:nvSpPr>
          <p:spPr bwMode="auto">
            <a:xfrm>
              <a:off x="228600" y="3200400"/>
              <a:ext cx="1828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1"/>
                  </a:solidFill>
                  <a:latin typeface="Calibri" pitchFamily="34" charset="0"/>
                </a:rPr>
                <a:t>Sequential:</a:t>
              </a:r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228600" y="4049713"/>
            <a:ext cx="6978650" cy="1323975"/>
            <a:chOff x="304800" y="4515567"/>
            <a:chExt cx="6979077" cy="1323439"/>
          </a:xfrm>
        </p:grpSpPr>
        <p:grpSp>
          <p:nvGrpSpPr>
            <p:cNvPr id="10" name="Group 145"/>
            <p:cNvGrpSpPr>
              <a:grpSpLocks/>
            </p:cNvGrpSpPr>
            <p:nvPr/>
          </p:nvGrpSpPr>
          <p:grpSpPr bwMode="auto">
            <a:xfrm>
              <a:off x="1981200" y="4515567"/>
              <a:ext cx="5302677" cy="1323439"/>
              <a:chOff x="1981200" y="4515567"/>
              <a:chExt cx="5302677" cy="1323439"/>
            </a:xfrm>
          </p:grpSpPr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1981200" y="4924425"/>
                <a:ext cx="6858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>
                    <a:solidFill>
                      <a:schemeClr val="tx1"/>
                    </a:solidFill>
                    <a:latin typeface="Calibri" pitchFamily="34" charset="0"/>
                  </a:rPr>
                  <a:t> = </a:t>
                </a:r>
              </a:p>
            </p:txBody>
          </p:sp>
          <p:sp>
            <p:nvSpPr>
              <p:cNvPr id="30731" name="Text Box 12"/>
              <p:cNvSpPr txBox="1">
                <a:spLocks noChangeArrowheads="1"/>
              </p:cNvSpPr>
              <p:nvPr/>
            </p:nvSpPr>
            <p:spPr bwMode="auto">
              <a:xfrm>
                <a:off x="2574925" y="4515567"/>
                <a:ext cx="503680" cy="1323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1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2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W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3</a:t>
                </a:r>
              </a:p>
            </p:txBody>
          </p: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2514600" y="4619625"/>
                <a:ext cx="76200" cy="1066800"/>
                <a:chOff x="960" y="2880"/>
                <a:chExt cx="48" cy="672"/>
              </a:xfrm>
            </p:grpSpPr>
            <p:sp>
              <p:nvSpPr>
                <p:cNvPr id="30753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4" name="Line 15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5" name="Line 16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"/>
              <p:cNvGrpSpPr>
                <a:grpSpLocks/>
              </p:cNvGrpSpPr>
              <p:nvPr/>
            </p:nvGrpSpPr>
            <p:grpSpPr bwMode="auto">
              <a:xfrm flipH="1">
                <a:off x="3048000" y="4619625"/>
                <a:ext cx="76200" cy="1066800"/>
                <a:chOff x="960" y="2880"/>
                <a:chExt cx="48" cy="672"/>
              </a:xfrm>
            </p:grpSpPr>
            <p:sp>
              <p:nvSpPr>
                <p:cNvPr id="30750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1" name="Line 19"/>
                <p:cNvSpPr>
                  <a:spLocks noChangeShapeType="1"/>
                </p:cNvSpPr>
                <p:nvPr/>
              </p:nvSpPr>
              <p:spPr bwMode="auto">
                <a:xfrm>
                  <a:off x="960" y="288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2" name="Line 20"/>
                <p:cNvSpPr>
                  <a:spLocks noChangeShapeType="1"/>
                </p:cNvSpPr>
                <p:nvPr/>
              </p:nvSpPr>
              <p:spPr bwMode="auto">
                <a:xfrm>
                  <a:off x="960" y="3552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34" name="Line 29"/>
              <p:cNvSpPr>
                <a:spLocks noChangeShapeType="1"/>
              </p:cNvSpPr>
              <p:nvPr/>
            </p:nvSpPr>
            <p:spPr bwMode="auto">
              <a:xfrm>
                <a:off x="3276600" y="4772025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Line 30"/>
              <p:cNvSpPr>
                <a:spLocks noChangeShapeType="1"/>
              </p:cNvSpPr>
              <p:nvPr/>
            </p:nvSpPr>
            <p:spPr bwMode="auto">
              <a:xfrm>
                <a:off x="3276600" y="5000625"/>
                <a:ext cx="228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Text Box 33"/>
              <p:cNvSpPr txBox="1">
                <a:spLocks noChangeArrowheads="1"/>
              </p:cNvSpPr>
              <p:nvPr/>
            </p:nvSpPr>
            <p:spPr bwMode="auto">
              <a:xfrm>
                <a:off x="3733800" y="4572000"/>
                <a:ext cx="502077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00</a:t>
                </a:r>
              </a:p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01</a:t>
                </a:r>
              </a:p>
            </p:txBody>
          </p:sp>
          <p:sp>
            <p:nvSpPr>
              <p:cNvPr id="30737" name="Text Box 36"/>
              <p:cNvSpPr txBox="1">
                <a:spLocks noChangeArrowheads="1"/>
              </p:cNvSpPr>
              <p:nvPr/>
            </p:nvSpPr>
            <p:spPr bwMode="auto">
              <a:xfrm>
                <a:off x="4800601" y="4736068"/>
                <a:ext cx="50207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01</a:t>
                </a:r>
              </a:p>
            </p:txBody>
          </p:sp>
          <p:sp>
            <p:nvSpPr>
              <p:cNvPr id="30738" name="Text Box 37"/>
              <p:cNvSpPr txBox="1">
                <a:spLocks noChangeArrowheads="1"/>
              </p:cNvSpPr>
              <p:nvPr/>
            </p:nvSpPr>
            <p:spPr bwMode="auto">
              <a:xfrm>
                <a:off x="4800601" y="5116512"/>
                <a:ext cx="50207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30739" name="Text Box 42"/>
              <p:cNvSpPr txBox="1">
                <a:spLocks noChangeArrowheads="1"/>
              </p:cNvSpPr>
              <p:nvPr/>
            </p:nvSpPr>
            <p:spPr bwMode="auto">
              <a:xfrm>
                <a:off x="5867400" y="4953000"/>
                <a:ext cx="50207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02</a:t>
                </a:r>
              </a:p>
            </p:txBody>
          </p:sp>
          <p:cxnSp>
            <p:nvCxnSpPr>
              <p:cNvPr id="123" name="Straight Arrow Connector 122"/>
              <p:cNvCxnSpPr>
                <a:endCxn id="30737" idx="1"/>
              </p:cNvCxnSpPr>
              <p:nvPr/>
            </p:nvCxnSpPr>
            <p:spPr>
              <a:xfrm>
                <a:off x="4267443" y="4801201"/>
                <a:ext cx="533433" cy="1348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267443" y="5029709"/>
                <a:ext cx="533433" cy="761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>
                <a:off x="5258103" y="4953540"/>
                <a:ext cx="533433" cy="120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5258103" y="5182047"/>
                <a:ext cx="533433" cy="761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44" name="Text Box 37"/>
              <p:cNvSpPr txBox="1">
                <a:spLocks noChangeArrowheads="1"/>
              </p:cNvSpPr>
              <p:nvPr/>
            </p:nvSpPr>
            <p:spPr bwMode="auto">
              <a:xfrm>
                <a:off x="5867400" y="5410200"/>
                <a:ext cx="50207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11</a:t>
                </a: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3276782" y="5562893"/>
                <a:ext cx="2514754" cy="15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30738" idx="1"/>
              </p:cNvCxnSpPr>
              <p:nvPr/>
            </p:nvCxnSpPr>
            <p:spPr>
              <a:xfrm flipV="1">
                <a:off x="3276782" y="5316929"/>
                <a:ext cx="1524093" cy="17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47" name="Text Box 42"/>
              <p:cNvSpPr txBox="1">
                <a:spLocks noChangeArrowheads="1"/>
              </p:cNvSpPr>
              <p:nvPr/>
            </p:nvSpPr>
            <p:spPr bwMode="auto">
              <a:xfrm>
                <a:off x="6781800" y="5181600"/>
                <a:ext cx="50207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chemeClr val="tx1"/>
                    </a:solidFill>
                    <a:latin typeface="Calibri" pitchFamily="34" charset="0"/>
                  </a:rPr>
                  <a:t>R</a:t>
                </a:r>
                <a:r>
                  <a:rPr lang="en-US" i="1" baseline="-25000">
                    <a:solidFill>
                      <a:schemeClr val="tx1"/>
                    </a:solidFill>
                    <a:latin typeface="Calibri" pitchFamily="34" charset="0"/>
                  </a:rPr>
                  <a:t>03</a:t>
                </a: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>
                <a:off x="6324968" y="5258216"/>
                <a:ext cx="533433" cy="1206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324968" y="5486724"/>
                <a:ext cx="533433" cy="761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29" name="TextBox 143"/>
            <p:cNvSpPr txBox="1">
              <a:spLocks noChangeArrowheads="1"/>
            </p:cNvSpPr>
            <p:nvPr/>
          </p:nvSpPr>
          <p:spPr bwMode="auto">
            <a:xfrm>
              <a:off x="304800" y="4800600"/>
              <a:ext cx="1905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1"/>
                  </a:solidFill>
                  <a:latin typeface="Calibri" pitchFamily="34" charset="0"/>
                </a:rPr>
                <a:t>Dual Core:</a:t>
              </a:r>
            </a:p>
          </p:txBody>
        </p:sp>
      </p:grp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1727057" y="6018213"/>
            <a:ext cx="5026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latin typeface="Calibri" pitchFamily="34" charset="0"/>
              </a:rPr>
              <a:t>Can </a:t>
            </a:r>
            <a:r>
              <a:rPr lang="en-US" sz="2400" dirty="0" smtClean="0">
                <a:latin typeface="Calibri" pitchFamily="34" charset="0"/>
              </a:rPr>
              <a:t>choose </a:t>
            </a:r>
            <a:r>
              <a:rPr lang="en-US" sz="2400" dirty="0">
                <a:latin typeface="Calibri" pitchFamily="34" charset="0"/>
              </a:rPr>
              <a:t>reduction tree dynamically</a:t>
            </a: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685800" y="5537200"/>
            <a:ext cx="7942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Multicore / Multisocket / Multirack / Multisite / Out-of-core:  ?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7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TSQR Performance Results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638800"/>
          </a:xfrm>
        </p:spPr>
        <p:txBody>
          <a:bodyPr>
            <a:no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2000" dirty="0" smtClean="0"/>
              <a:t>Parallel</a:t>
            </a:r>
          </a:p>
          <a:p>
            <a:pPr lvl="1" eaLnBrk="1" hangingPunct="1">
              <a:spcBef>
                <a:spcPts val="200"/>
              </a:spcBef>
              <a:buFont typeface="Arial" charset="0"/>
              <a:buChar char="–"/>
            </a:pPr>
            <a:r>
              <a:rPr lang="en-US" sz="2000" dirty="0" smtClean="0"/>
              <a:t>Intel </a:t>
            </a:r>
            <a:r>
              <a:rPr lang="en-US" sz="2000" dirty="0" err="1" smtClean="0"/>
              <a:t>Clovertown</a:t>
            </a:r>
            <a:endParaRPr lang="en-US" sz="2000" dirty="0" smtClean="0"/>
          </a:p>
          <a:p>
            <a:pPr lvl="2" eaLnBrk="1" hangingPunct="1">
              <a:spcBef>
                <a:spcPts val="200"/>
              </a:spcBef>
              <a:buFont typeface="Arial" charset="0"/>
              <a:buChar char="–"/>
            </a:pPr>
            <a:r>
              <a:rPr lang="en-US" sz="2000" dirty="0" smtClean="0"/>
              <a:t>Up to </a:t>
            </a:r>
            <a:r>
              <a:rPr lang="en-US" sz="2000" b="1" dirty="0" smtClean="0"/>
              <a:t>8x</a:t>
            </a:r>
            <a:r>
              <a:rPr lang="en-US" sz="2000" dirty="0" smtClean="0"/>
              <a:t> speedup (8 core, dual socket, 10M x 10)</a:t>
            </a:r>
          </a:p>
          <a:p>
            <a:pPr lvl="1" eaLnBrk="1" hangingPunct="1">
              <a:spcBef>
                <a:spcPts val="200"/>
              </a:spcBef>
              <a:buFont typeface="Arial" charset="0"/>
              <a:buChar char="–"/>
            </a:pPr>
            <a:r>
              <a:rPr lang="en-US" sz="2000" dirty="0" smtClean="0"/>
              <a:t>Pentium III cluster, Dolphin Interconnect, MPICH</a:t>
            </a:r>
          </a:p>
          <a:p>
            <a:pPr lvl="2" eaLnBrk="1" hangingPunct="1">
              <a:spcBef>
                <a:spcPts val="200"/>
              </a:spcBef>
            </a:pPr>
            <a:r>
              <a:rPr lang="en-US" sz="2000" dirty="0" smtClean="0"/>
              <a:t>Up to </a:t>
            </a:r>
            <a:r>
              <a:rPr lang="en-US" sz="2000" b="1" dirty="0" smtClean="0"/>
              <a:t>6.7x</a:t>
            </a:r>
            <a:r>
              <a:rPr lang="en-US" sz="2000" dirty="0" smtClean="0"/>
              <a:t> speedup (16 </a:t>
            </a:r>
            <a:r>
              <a:rPr lang="en-US" sz="2000" dirty="0" err="1" smtClean="0"/>
              <a:t>procs</a:t>
            </a:r>
            <a:r>
              <a:rPr lang="en-US" sz="2000" dirty="0" smtClean="0"/>
              <a:t>, 100K x 200)</a:t>
            </a:r>
          </a:p>
          <a:p>
            <a:pPr lvl="1" eaLnBrk="1" hangingPunct="1">
              <a:spcBef>
                <a:spcPts val="200"/>
              </a:spcBef>
              <a:buFont typeface="Arial" charset="0"/>
              <a:buChar char="–"/>
            </a:pPr>
            <a:r>
              <a:rPr lang="en-US" sz="2000" dirty="0" err="1" smtClean="0"/>
              <a:t>BlueGene</a:t>
            </a:r>
            <a:r>
              <a:rPr lang="en-US" sz="2000" dirty="0" smtClean="0"/>
              <a:t>/L</a:t>
            </a:r>
          </a:p>
          <a:p>
            <a:pPr lvl="2" eaLnBrk="1" hangingPunct="1">
              <a:spcBef>
                <a:spcPts val="200"/>
              </a:spcBef>
            </a:pPr>
            <a:r>
              <a:rPr lang="en-US" sz="2000" dirty="0" smtClean="0"/>
              <a:t>Up to </a:t>
            </a:r>
            <a:r>
              <a:rPr lang="en-US" sz="2000" b="1" dirty="0" smtClean="0"/>
              <a:t>4x</a:t>
            </a:r>
            <a:r>
              <a:rPr lang="en-US" sz="2000" dirty="0" smtClean="0"/>
              <a:t> speedup (32 </a:t>
            </a:r>
            <a:r>
              <a:rPr lang="en-US" sz="2000" dirty="0" err="1" smtClean="0"/>
              <a:t>procs</a:t>
            </a:r>
            <a:r>
              <a:rPr lang="en-US" sz="2000" dirty="0" smtClean="0"/>
              <a:t>, 1M x 50)</a:t>
            </a:r>
          </a:p>
          <a:p>
            <a:pPr lvl="1">
              <a:spcBef>
                <a:spcPts val="200"/>
              </a:spcBef>
              <a:defRPr/>
            </a:pPr>
            <a:r>
              <a:rPr lang="en-US" sz="2000" dirty="0" smtClean="0">
                <a:cs typeface="Arial" pitchFamily="34" charset="0"/>
              </a:rPr>
              <a:t>Tesla C 2050 / Fermi</a:t>
            </a:r>
          </a:p>
          <a:p>
            <a:pPr lvl="2">
              <a:spcBef>
                <a:spcPts val="200"/>
              </a:spcBef>
              <a:defRPr/>
            </a:pPr>
            <a:r>
              <a:rPr lang="en-US" sz="2000" dirty="0" smtClean="0">
                <a:cs typeface="Arial" pitchFamily="34" charset="0"/>
              </a:rPr>
              <a:t>Up to </a:t>
            </a:r>
            <a:r>
              <a:rPr lang="en-US" sz="2000" b="1" dirty="0" smtClean="0">
                <a:cs typeface="Arial" pitchFamily="34" charset="0"/>
              </a:rPr>
              <a:t>13x</a:t>
            </a:r>
            <a:r>
              <a:rPr lang="en-US" sz="2000" dirty="0" smtClean="0">
                <a:cs typeface="Arial" pitchFamily="34" charset="0"/>
              </a:rPr>
              <a:t> (110,592 x 100)</a:t>
            </a:r>
            <a:endParaRPr lang="en-US" sz="2000" dirty="0" smtClean="0"/>
          </a:p>
          <a:p>
            <a:pPr lvl="1" eaLnBrk="1" hangingPunct="1">
              <a:spcBef>
                <a:spcPts val="200"/>
              </a:spcBef>
            </a:pPr>
            <a:r>
              <a:rPr lang="en-US" sz="2000" dirty="0" smtClean="0"/>
              <a:t>Grid – </a:t>
            </a:r>
            <a:r>
              <a:rPr lang="en-US" sz="2000" b="1" dirty="0" smtClean="0">
                <a:solidFill>
                  <a:schemeClr val="tx1"/>
                </a:solidFill>
              </a:rPr>
              <a:t>4x</a:t>
            </a:r>
            <a:r>
              <a:rPr lang="en-US" sz="2000" dirty="0" smtClean="0">
                <a:solidFill>
                  <a:schemeClr val="tx1"/>
                </a:solidFill>
              </a:rPr>
              <a:t> on 4 </a:t>
            </a:r>
            <a:r>
              <a:rPr lang="en-US" sz="2000" dirty="0" smtClean="0">
                <a:solidFill>
                  <a:schemeClr val="tx1"/>
                </a:solidFill>
              </a:rPr>
              <a:t>cities </a:t>
            </a:r>
            <a:r>
              <a:rPr lang="en-US" sz="2000" dirty="0" err="1" smtClean="0">
                <a:solidFill>
                  <a:schemeClr val="tx1"/>
                </a:solidFill>
              </a:rPr>
              <a:t>vs</a:t>
            </a:r>
            <a:r>
              <a:rPr lang="en-US" sz="2000" dirty="0" smtClean="0">
                <a:solidFill>
                  <a:schemeClr val="tx1"/>
                </a:solidFill>
              </a:rPr>
              <a:t> 1 city </a:t>
            </a:r>
            <a:r>
              <a:rPr lang="en-US" sz="2000" dirty="0" smtClean="0"/>
              <a:t>(</a:t>
            </a:r>
            <a:r>
              <a:rPr lang="en-US" sz="2000" dirty="0" err="1" smtClean="0"/>
              <a:t>Dongarra</a:t>
            </a:r>
            <a:r>
              <a:rPr lang="en-US" sz="2000" dirty="0" smtClean="0"/>
              <a:t>, </a:t>
            </a:r>
            <a:r>
              <a:rPr lang="en-US" sz="2000" dirty="0" err="1" smtClean="0"/>
              <a:t>Langou</a:t>
            </a:r>
            <a:r>
              <a:rPr lang="en-US" sz="2000" dirty="0" smtClean="0"/>
              <a:t> et al)</a:t>
            </a:r>
          </a:p>
          <a:p>
            <a:pPr lvl="1" eaLnBrk="1" hangingPunct="1">
              <a:spcBef>
                <a:spcPts val="200"/>
              </a:spcBef>
            </a:pPr>
            <a:r>
              <a:rPr lang="en-US" sz="2000" dirty="0" smtClean="0"/>
              <a:t>Cloud – </a:t>
            </a:r>
            <a:r>
              <a:rPr lang="en-US" sz="2000" b="1" dirty="0" smtClean="0"/>
              <a:t>1.6x slower than accessing data twice </a:t>
            </a:r>
            <a:r>
              <a:rPr lang="en-US" sz="2000" dirty="0" smtClean="0"/>
              <a:t>(</a:t>
            </a:r>
            <a:r>
              <a:rPr lang="en-US" sz="2000" dirty="0" err="1" smtClean="0"/>
              <a:t>Gleich</a:t>
            </a:r>
            <a:r>
              <a:rPr lang="en-US" sz="2000" dirty="0"/>
              <a:t> </a:t>
            </a:r>
            <a:r>
              <a:rPr lang="en-US" sz="2000" dirty="0" smtClean="0"/>
              <a:t>and Benson)</a:t>
            </a:r>
          </a:p>
          <a:p>
            <a:pPr eaLnBrk="1" hangingPunct="1">
              <a:spcBef>
                <a:spcPts val="200"/>
              </a:spcBef>
            </a:pPr>
            <a:r>
              <a:rPr lang="en-US" sz="2000" dirty="0" smtClean="0"/>
              <a:t>Sequential  </a:t>
            </a:r>
          </a:p>
          <a:p>
            <a:pPr lvl="1" eaLnBrk="1" hangingPunct="1">
              <a:spcBef>
                <a:spcPts val="200"/>
              </a:spcBef>
              <a:buFont typeface="Arial" charset="0"/>
              <a:buChar char="–"/>
            </a:pPr>
            <a:r>
              <a:rPr lang="en-US" sz="2000" dirty="0" smtClean="0"/>
              <a:t>“</a:t>
            </a:r>
            <a:r>
              <a:rPr lang="en-US" sz="2000" b="1" dirty="0" smtClean="0"/>
              <a:t>Infinite speedup</a:t>
            </a:r>
            <a:r>
              <a:rPr lang="en-US" sz="2000" dirty="0" smtClean="0"/>
              <a:t>” for out-of-core on PowerPC laptop</a:t>
            </a:r>
          </a:p>
          <a:p>
            <a:pPr lvl="2" eaLnBrk="1" hangingPunct="1">
              <a:spcBef>
                <a:spcPts val="200"/>
              </a:spcBef>
            </a:pPr>
            <a:r>
              <a:rPr lang="en-US" sz="2000" dirty="0" smtClean="0"/>
              <a:t>As little as 2x slowdown </a:t>
            </a:r>
            <a:r>
              <a:rPr lang="en-US" sz="2000" dirty="0" err="1" smtClean="0"/>
              <a:t>vs</a:t>
            </a:r>
            <a:r>
              <a:rPr lang="en-US" sz="2000" dirty="0" smtClean="0"/>
              <a:t> (predicted) infinite DRAM</a:t>
            </a:r>
          </a:p>
          <a:p>
            <a:pPr lvl="2" eaLnBrk="1" hangingPunct="1">
              <a:spcBef>
                <a:spcPts val="200"/>
              </a:spcBef>
            </a:pPr>
            <a:r>
              <a:rPr lang="en-US" sz="2000" dirty="0" smtClean="0"/>
              <a:t>LAPACK with virtual memory never finished</a:t>
            </a:r>
          </a:p>
          <a:p>
            <a:pPr>
              <a:spcBef>
                <a:spcPts val="200"/>
              </a:spcBef>
            </a:pPr>
            <a:r>
              <a:rPr lang="en-US" sz="2000" dirty="0" smtClean="0"/>
              <a:t>SVD costs  about the same</a:t>
            </a:r>
          </a:p>
          <a:p>
            <a:pPr>
              <a:spcBef>
                <a:spcPts val="200"/>
              </a:spcBef>
            </a:pPr>
            <a:r>
              <a:rPr lang="en-US" sz="2000" dirty="0" smtClean="0"/>
              <a:t>Joint work with </a:t>
            </a:r>
            <a:r>
              <a:rPr lang="en-US" sz="2000" dirty="0" err="1" smtClean="0"/>
              <a:t>Grigori</a:t>
            </a:r>
            <a:r>
              <a:rPr lang="en-US" sz="2000" dirty="0" smtClean="0"/>
              <a:t>, </a:t>
            </a:r>
            <a:r>
              <a:rPr lang="en-US" sz="2000" dirty="0" err="1" smtClean="0"/>
              <a:t>Hoemmen</a:t>
            </a:r>
            <a:r>
              <a:rPr lang="en-US" sz="2000" dirty="0" smtClean="0"/>
              <a:t>, </a:t>
            </a:r>
            <a:r>
              <a:rPr lang="en-US" sz="2000" dirty="0" err="1" smtClean="0"/>
              <a:t>Langou</a:t>
            </a:r>
            <a:r>
              <a:rPr lang="en-US" sz="2000" dirty="0" smtClean="0"/>
              <a:t>, Anderson, Ballard, </a:t>
            </a:r>
            <a:r>
              <a:rPr lang="en-US" sz="2000" dirty="0" err="1" smtClean="0"/>
              <a:t>Keutzer</a:t>
            </a:r>
            <a:r>
              <a:rPr lang="en-US" sz="2000" dirty="0" smtClean="0"/>
              <a:t>, others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543675"/>
            <a:ext cx="2133600" cy="238125"/>
          </a:xfrm>
        </p:spPr>
        <p:txBody>
          <a:bodyPr/>
          <a:lstStyle/>
          <a:p>
            <a:pPr>
              <a:defRPr/>
            </a:pPr>
            <a:fld id="{5111E3E4-9998-44A6-9A0A-80413781F5AA}" type="slidenum">
              <a:rPr lang="en-US" smtClean="0"/>
              <a:pPr>
                <a:defRPr/>
              </a:pPr>
              <a:t>19</a:t>
            </a:fld>
            <a:endParaRPr lang="en-US" sz="2400" dirty="0" smtClean="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304800" y="6858000"/>
            <a:ext cx="8153400" cy="6461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 smtClean="0"/>
              <a:t>Data from</a:t>
            </a:r>
            <a:r>
              <a:rPr lang="en-US" sz="1800" i="1" dirty="0" smtClean="0"/>
              <a:t> Grey </a:t>
            </a:r>
            <a:r>
              <a:rPr lang="en-US" sz="1800" i="1" dirty="0"/>
              <a:t>Ballard, Mark </a:t>
            </a:r>
            <a:r>
              <a:rPr lang="en-US" sz="1800" i="1" dirty="0" err="1"/>
              <a:t>Hoemmen</a:t>
            </a:r>
            <a:r>
              <a:rPr lang="en-US" sz="1800" i="1" dirty="0"/>
              <a:t>, Laura </a:t>
            </a:r>
            <a:r>
              <a:rPr lang="en-US" sz="1800" i="1" dirty="0" err="1"/>
              <a:t>Grigori</a:t>
            </a:r>
            <a:r>
              <a:rPr lang="en-US" sz="1800" i="1" dirty="0"/>
              <a:t>, </a:t>
            </a:r>
            <a:r>
              <a:rPr lang="en-US" sz="1800" i="1" dirty="0" err="1"/>
              <a:t>Julien</a:t>
            </a:r>
            <a:r>
              <a:rPr lang="en-US" sz="1800" i="1" dirty="0"/>
              <a:t> </a:t>
            </a:r>
            <a:r>
              <a:rPr lang="en-US" sz="1800" i="1" dirty="0" err="1"/>
              <a:t>Langou</a:t>
            </a:r>
            <a:r>
              <a:rPr lang="en-US" sz="1800" i="1" dirty="0"/>
              <a:t>, Jack </a:t>
            </a:r>
            <a:r>
              <a:rPr lang="en-US" sz="1800" i="1" dirty="0" err="1"/>
              <a:t>Dongarra</a:t>
            </a:r>
            <a:r>
              <a:rPr lang="en-US" sz="1800" i="1" dirty="0"/>
              <a:t>, Michael Anderson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786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93051-DFCA-41C4-B519-7E833793601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7411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6388"/>
            <a:ext cx="8305800" cy="42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avoid communication? (1/3)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914400"/>
            <a:ext cx="8272463" cy="232251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2800" dirty="0" smtClean="0"/>
              <a:t>Algorithms have two costs (measured in time or energy):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Arithmetic (FLOPS)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Communication: moving data between </a:t>
            </a:r>
          </a:p>
          <a:p>
            <a:pPr lvl="1"/>
            <a:r>
              <a:rPr lang="en-US" sz="2400" dirty="0" smtClean="0"/>
              <a:t>levels of a memory hierarchy (sequential case) </a:t>
            </a:r>
          </a:p>
          <a:p>
            <a:pPr lvl="1"/>
            <a:r>
              <a:rPr lang="en-US" sz="2400" dirty="0" smtClean="0"/>
              <a:t>processors over a network (parallel case). 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933450" y="3640138"/>
            <a:ext cx="3551238" cy="2608262"/>
            <a:chOff x="2710" y="1618"/>
            <a:chExt cx="2422" cy="1779"/>
          </a:xfrm>
        </p:grpSpPr>
        <p:sp>
          <p:nvSpPr>
            <p:cNvPr id="17423" name="AutoShape 76"/>
            <p:cNvSpPr>
              <a:spLocks noChangeArrowheads="1"/>
            </p:cNvSpPr>
            <p:nvPr/>
          </p:nvSpPr>
          <p:spPr bwMode="auto">
            <a:xfrm>
              <a:off x="3418" y="1618"/>
              <a:ext cx="1036" cy="714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17424" name="AutoShape 77"/>
            <p:cNvSpPr>
              <a:spLocks noChangeArrowheads="1"/>
            </p:cNvSpPr>
            <p:nvPr/>
          </p:nvSpPr>
          <p:spPr bwMode="auto">
            <a:xfrm flipV="1">
              <a:off x="2710" y="2578"/>
              <a:ext cx="2422" cy="8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15 w 21600"/>
                <a:gd name="T13" fmla="*/ 4431 h 21600"/>
                <a:gd name="T14" fmla="*/ 17185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35" y="21600"/>
                  </a:lnTo>
                  <a:lnTo>
                    <a:pt x="163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DRAM</a:t>
              </a:r>
            </a:p>
          </p:txBody>
        </p:sp>
        <p:sp>
          <p:nvSpPr>
            <p:cNvPr id="17425" name="AutoShape 78"/>
            <p:cNvSpPr>
              <a:spLocks noChangeArrowheads="1"/>
            </p:cNvSpPr>
            <p:nvPr/>
          </p:nvSpPr>
          <p:spPr bwMode="auto">
            <a:xfrm>
              <a:off x="3792" y="2332"/>
              <a:ext cx="274" cy="24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4984750" y="3640138"/>
            <a:ext cx="3135313" cy="2617787"/>
            <a:chOff x="530" y="2195"/>
            <a:chExt cx="1975" cy="1649"/>
          </a:xfrm>
        </p:grpSpPr>
        <p:sp>
          <p:nvSpPr>
            <p:cNvPr id="17415" name="AutoShape 86"/>
            <p:cNvSpPr>
              <a:spLocks noChangeArrowheads="1"/>
            </p:cNvSpPr>
            <p:nvPr/>
          </p:nvSpPr>
          <p:spPr bwMode="auto">
            <a:xfrm>
              <a:off x="530" y="2195"/>
              <a:ext cx="699" cy="482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DRAM</a:t>
              </a:r>
            </a:p>
          </p:txBody>
        </p:sp>
        <p:sp>
          <p:nvSpPr>
            <p:cNvPr id="17416" name="AutoShape 87"/>
            <p:cNvSpPr>
              <a:spLocks noChangeArrowheads="1"/>
            </p:cNvSpPr>
            <p:nvPr/>
          </p:nvSpPr>
          <p:spPr bwMode="auto">
            <a:xfrm>
              <a:off x="699" y="2677"/>
              <a:ext cx="344" cy="685"/>
            </a:xfrm>
            <a:prstGeom prst="upDownArrow">
              <a:avLst>
                <a:gd name="adj1" fmla="val 50000"/>
                <a:gd name="adj2" fmla="val 3982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AutoShape 88"/>
            <p:cNvSpPr>
              <a:spLocks noChangeArrowheads="1"/>
            </p:cNvSpPr>
            <p:nvPr/>
          </p:nvSpPr>
          <p:spPr bwMode="auto">
            <a:xfrm>
              <a:off x="1806" y="3362"/>
              <a:ext cx="699" cy="482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DRAM</a:t>
              </a:r>
            </a:p>
          </p:txBody>
        </p:sp>
        <p:sp>
          <p:nvSpPr>
            <p:cNvPr id="17418" name="AutoShape 89"/>
            <p:cNvSpPr>
              <a:spLocks noChangeArrowheads="1"/>
            </p:cNvSpPr>
            <p:nvPr/>
          </p:nvSpPr>
          <p:spPr bwMode="auto">
            <a:xfrm>
              <a:off x="530" y="3362"/>
              <a:ext cx="699" cy="482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DRAM</a:t>
              </a:r>
            </a:p>
          </p:txBody>
        </p:sp>
        <p:sp>
          <p:nvSpPr>
            <p:cNvPr id="17419" name="AutoShape 90"/>
            <p:cNvSpPr>
              <a:spLocks noChangeArrowheads="1"/>
            </p:cNvSpPr>
            <p:nvPr/>
          </p:nvSpPr>
          <p:spPr bwMode="auto">
            <a:xfrm>
              <a:off x="1806" y="2195"/>
              <a:ext cx="699" cy="482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CPU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DRAM</a:t>
              </a:r>
            </a:p>
          </p:txBody>
        </p:sp>
        <p:sp>
          <p:nvSpPr>
            <p:cNvPr id="17420" name="AutoShape 91"/>
            <p:cNvSpPr>
              <a:spLocks noChangeArrowheads="1"/>
            </p:cNvSpPr>
            <p:nvPr/>
          </p:nvSpPr>
          <p:spPr bwMode="auto">
            <a:xfrm>
              <a:off x="1983" y="2673"/>
              <a:ext cx="344" cy="685"/>
            </a:xfrm>
            <a:prstGeom prst="upDownArrow">
              <a:avLst>
                <a:gd name="adj1" fmla="val 50000"/>
                <a:gd name="adj2" fmla="val 3982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AutoShape 92"/>
            <p:cNvSpPr>
              <a:spLocks noChangeArrowheads="1"/>
            </p:cNvSpPr>
            <p:nvPr/>
          </p:nvSpPr>
          <p:spPr bwMode="auto">
            <a:xfrm rot="-5400000">
              <a:off x="1347" y="2149"/>
              <a:ext cx="344" cy="685"/>
            </a:xfrm>
            <a:prstGeom prst="upDownArrow">
              <a:avLst>
                <a:gd name="adj1" fmla="val 50000"/>
                <a:gd name="adj2" fmla="val 39826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AutoShape 93"/>
            <p:cNvSpPr>
              <a:spLocks noChangeArrowheads="1"/>
            </p:cNvSpPr>
            <p:nvPr/>
          </p:nvSpPr>
          <p:spPr bwMode="auto">
            <a:xfrm rot="-5400000">
              <a:off x="1343" y="3322"/>
              <a:ext cx="344" cy="686"/>
            </a:xfrm>
            <a:prstGeom prst="upDownArrow">
              <a:avLst>
                <a:gd name="adj1" fmla="val 50000"/>
                <a:gd name="adj2" fmla="val 39884"/>
              </a:avLst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381000" y="838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itle 1"/>
          <p:cNvSpPr>
            <a:spLocks noGrp="1"/>
          </p:cNvSpPr>
          <p:nvPr>
            <p:ph type="title"/>
          </p:nvPr>
        </p:nvSpPr>
        <p:spPr>
          <a:xfrm>
            <a:off x="779463" y="11570"/>
            <a:ext cx="7296150" cy="80168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Summary of dense </a:t>
            </a:r>
            <a:r>
              <a:rPr lang="en-US" sz="3200" i="1" u="sng" dirty="0" smtClean="0"/>
              <a:t>parallel</a:t>
            </a:r>
            <a:r>
              <a:rPr lang="en-US" sz="3200" dirty="0" smtClean="0"/>
              <a:t> algorithms </a:t>
            </a:r>
            <a:br>
              <a:rPr lang="en-US" sz="3200" dirty="0" smtClean="0"/>
            </a:br>
            <a:r>
              <a:rPr lang="en-US" sz="3200" dirty="0" smtClean="0"/>
              <a:t>attaining communication lower bounds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832975" y="6400800"/>
            <a:ext cx="1905000" cy="457200"/>
          </a:xfrm>
        </p:spPr>
        <p:txBody>
          <a:bodyPr/>
          <a:lstStyle/>
          <a:p>
            <a:pPr>
              <a:defRPr/>
            </a:pPr>
            <a:fld id="{1110692E-4516-4640-ACA1-F899B3563FB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0727" name="Rectangle 11"/>
          <p:cNvSpPr>
            <a:spLocks noChangeArrowheads="1"/>
          </p:cNvSpPr>
          <p:nvPr/>
        </p:nvSpPr>
        <p:spPr bwMode="auto">
          <a:xfrm>
            <a:off x="6796088" y="4476750"/>
            <a:ext cx="1843087" cy="28257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8" name="Rectangle 12"/>
          <p:cNvSpPr>
            <a:spLocks noChangeArrowheads="1"/>
          </p:cNvSpPr>
          <p:nvPr/>
        </p:nvSpPr>
        <p:spPr bwMode="auto">
          <a:xfrm>
            <a:off x="6861175" y="5118100"/>
            <a:ext cx="1843088" cy="282575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9" name="Rectangle 13"/>
          <p:cNvSpPr>
            <a:spLocks noChangeArrowheads="1"/>
          </p:cNvSpPr>
          <p:nvPr/>
        </p:nvSpPr>
        <p:spPr bwMode="auto">
          <a:xfrm>
            <a:off x="6778625" y="5773738"/>
            <a:ext cx="1843088" cy="280987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6778625" y="6400800"/>
            <a:ext cx="1843088" cy="280988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31" name="TextBox 7"/>
          <p:cNvSpPr txBox="1">
            <a:spLocks noChangeArrowheads="1"/>
          </p:cNvSpPr>
          <p:nvPr/>
        </p:nvSpPr>
        <p:spPr bwMode="auto">
          <a:xfrm>
            <a:off x="260284" y="1032808"/>
            <a:ext cx="832792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dirty="0">
                <a:solidFill>
                  <a:schemeClr val="tx1"/>
                </a:solidFill>
              </a:rPr>
              <a:t>  </a:t>
            </a:r>
            <a:r>
              <a:rPr lang="en-US" sz="2400" b="0" dirty="0" smtClean="0">
                <a:solidFill>
                  <a:schemeClr val="tx1"/>
                </a:solidFill>
              </a:rPr>
              <a:t>Assume </a:t>
            </a:r>
            <a:r>
              <a:rPr lang="en-US" sz="2400" b="0" dirty="0" err="1">
                <a:solidFill>
                  <a:schemeClr val="tx1"/>
                </a:solidFill>
              </a:rPr>
              <a:t>nxn</a:t>
            </a:r>
            <a:r>
              <a:rPr lang="en-US" sz="2400" b="0" dirty="0">
                <a:solidFill>
                  <a:schemeClr val="tx1"/>
                </a:solidFill>
              </a:rPr>
              <a:t> matrices on P </a:t>
            </a:r>
            <a:r>
              <a:rPr lang="en-US" sz="2400" b="0" dirty="0" smtClean="0">
                <a:solidFill>
                  <a:schemeClr val="tx1"/>
                </a:solidFill>
              </a:rPr>
              <a:t>processors</a:t>
            </a:r>
            <a:r>
              <a:rPr lang="en-US" sz="2400" dirty="0" smtClean="0"/>
              <a:t>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b="0" dirty="0"/>
              <a:t> </a:t>
            </a:r>
            <a:r>
              <a:rPr lang="en-US" sz="2400" b="0" dirty="0" smtClean="0"/>
              <a:t>Minimum</a:t>
            </a:r>
            <a:r>
              <a:rPr lang="en-US" sz="2400" dirty="0" smtClean="0"/>
              <a:t> </a:t>
            </a:r>
            <a:r>
              <a:rPr lang="en-US" sz="2400" b="0" dirty="0" smtClean="0"/>
              <a:t>M</a:t>
            </a:r>
            <a:r>
              <a:rPr lang="en-US" sz="2400" b="0" dirty="0" smtClean="0">
                <a:solidFill>
                  <a:schemeClr val="tx1"/>
                </a:solidFill>
              </a:rPr>
              <a:t>emory </a:t>
            </a:r>
            <a:r>
              <a:rPr lang="en-US" sz="2400" b="0" dirty="0">
                <a:solidFill>
                  <a:schemeClr val="tx1"/>
                </a:solidFill>
              </a:rPr>
              <a:t>per processor = </a:t>
            </a:r>
            <a:r>
              <a:rPr lang="en-US" sz="2400" b="0" dirty="0" smtClean="0">
                <a:solidFill>
                  <a:schemeClr val="tx1"/>
                </a:solidFill>
              </a:rPr>
              <a:t> M = O(n</a:t>
            </a:r>
            <a:r>
              <a:rPr lang="en-US" sz="2400" b="0" baseline="30000" dirty="0" smtClean="0">
                <a:solidFill>
                  <a:schemeClr val="tx1"/>
                </a:solidFill>
              </a:rPr>
              <a:t>2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en-US" sz="2400" b="0" dirty="0">
                <a:solidFill>
                  <a:schemeClr val="tx1"/>
                </a:solidFill>
              </a:rPr>
              <a:t>/ P</a:t>
            </a:r>
            <a:r>
              <a:rPr lang="en-US" sz="2400" b="0" dirty="0" smtClean="0">
                <a:solidFill>
                  <a:schemeClr val="tx1"/>
                </a:solidFill>
              </a:rPr>
              <a:t>)</a:t>
            </a:r>
            <a:endParaRPr lang="en-US" sz="2400" b="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b="0" dirty="0">
                <a:solidFill>
                  <a:schemeClr val="tx1"/>
                </a:solidFill>
              </a:rPr>
              <a:t>  Recall lower bounds:</a:t>
            </a:r>
          </a:p>
          <a:p>
            <a:pPr lvl="1" algn="l"/>
            <a:r>
              <a:rPr lang="en-US" sz="2400" b="0" dirty="0" smtClean="0">
                <a:solidFill>
                  <a:schemeClr val="tx1"/>
                </a:solidFill>
              </a:rPr>
              <a:t>#</a:t>
            </a:r>
            <a:r>
              <a:rPr lang="en-US" sz="2400" b="0" dirty="0" err="1" smtClean="0">
                <a:solidFill>
                  <a:schemeClr val="tx1"/>
                </a:solidFill>
              </a:rPr>
              <a:t>words_moved</a:t>
            </a:r>
            <a:r>
              <a:rPr lang="en-US" sz="2400" b="0" dirty="0" smtClean="0">
                <a:solidFill>
                  <a:schemeClr val="tx1"/>
                </a:solidFill>
              </a:rPr>
              <a:t>    =   </a:t>
            </a:r>
            <a:r>
              <a:rPr lang="en-US" sz="2400" b="0" dirty="0" smtClean="0">
                <a:sym typeface="Symbol" pitchFamily="18" charset="2"/>
              </a:rPr>
              <a:t>( (n</a:t>
            </a:r>
            <a:r>
              <a:rPr lang="en-US" sz="2400" b="0" baseline="30000" dirty="0" smtClean="0">
                <a:sym typeface="Symbol" pitchFamily="18" charset="2"/>
              </a:rPr>
              <a:t>3</a:t>
            </a:r>
            <a:r>
              <a:rPr lang="en-US" sz="2400" b="0" dirty="0" smtClean="0">
                <a:sym typeface="Symbol" pitchFamily="18" charset="2"/>
              </a:rPr>
              <a:t>/ P)  / M</a:t>
            </a:r>
            <a:r>
              <a:rPr lang="en-US" sz="2400" b="0" baseline="30000" dirty="0" smtClean="0">
                <a:sym typeface="Symbol" pitchFamily="18" charset="2"/>
              </a:rPr>
              <a:t>1/2</a:t>
            </a:r>
            <a:r>
              <a:rPr lang="en-US" sz="2400" b="0" dirty="0" smtClean="0">
                <a:sym typeface="Symbol" pitchFamily="18" charset="2"/>
              </a:rPr>
              <a:t> )  =  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( n</a:t>
            </a:r>
            <a:r>
              <a:rPr lang="en-US" sz="2400" b="0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/  P</a:t>
            </a:r>
            <a:r>
              <a:rPr lang="en-US" sz="2400" b="0" baseline="30000" dirty="0">
                <a:solidFill>
                  <a:schemeClr val="tx1"/>
                </a:solidFill>
                <a:sym typeface="Symbol" pitchFamily="18" charset="2"/>
              </a:rPr>
              <a:t>1/2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)      </a:t>
            </a:r>
            <a:r>
              <a:rPr lang="en-US" sz="2400" b="0" dirty="0" smtClean="0">
                <a:solidFill>
                  <a:schemeClr val="tx1"/>
                </a:solidFill>
                <a:sym typeface="Symbol" pitchFamily="18" charset="2"/>
              </a:rPr>
              <a:t>         </a:t>
            </a:r>
          </a:p>
          <a:p>
            <a:pPr lvl="1" algn="l"/>
            <a:r>
              <a:rPr lang="en-US" sz="2400" b="0" dirty="0" smtClean="0">
                <a:solidFill>
                  <a:schemeClr val="tx1"/>
                </a:solidFill>
                <a:sym typeface="Symbol" pitchFamily="18" charset="2"/>
              </a:rPr>
              <a:t>#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messages </a:t>
            </a:r>
            <a:r>
              <a:rPr lang="en-US" sz="2400" b="0" dirty="0" smtClean="0">
                <a:solidFill>
                  <a:schemeClr val="tx1"/>
                </a:solidFill>
                <a:sym typeface="Symbol" pitchFamily="18" charset="2"/>
              </a:rPr>
              <a:t>           </a:t>
            </a:r>
            <a:r>
              <a:rPr lang="en-US" sz="2400" b="0" dirty="0" smtClean="0"/>
              <a:t>=   </a:t>
            </a:r>
            <a:r>
              <a:rPr lang="en-US" sz="2400" b="0" dirty="0" smtClean="0">
                <a:sym typeface="Symbol" pitchFamily="18" charset="2"/>
              </a:rPr>
              <a:t>( (n</a:t>
            </a:r>
            <a:r>
              <a:rPr lang="en-US" sz="2400" b="0" baseline="30000" dirty="0" smtClean="0">
                <a:sym typeface="Symbol" pitchFamily="18" charset="2"/>
              </a:rPr>
              <a:t>3</a:t>
            </a:r>
            <a:r>
              <a:rPr lang="en-US" sz="2400" b="0" dirty="0" smtClean="0">
                <a:sym typeface="Symbol" pitchFamily="18" charset="2"/>
              </a:rPr>
              <a:t>/ P)  / M</a:t>
            </a:r>
            <a:r>
              <a:rPr lang="en-US" sz="2400" b="0" baseline="30000" dirty="0" smtClean="0">
                <a:sym typeface="Symbol" pitchFamily="18" charset="2"/>
              </a:rPr>
              <a:t>3/2</a:t>
            </a:r>
            <a:r>
              <a:rPr lang="en-US" sz="2400" b="0" dirty="0" smtClean="0">
                <a:sym typeface="Symbol" pitchFamily="18" charset="2"/>
              </a:rPr>
              <a:t> )  </a:t>
            </a:r>
            <a:r>
              <a:rPr lang="en-US" sz="2400" b="0" dirty="0" smtClean="0">
                <a:solidFill>
                  <a:schemeClr val="tx1"/>
                </a:solidFill>
                <a:sym typeface="Symbol" pitchFamily="18" charset="2"/>
              </a:rPr>
              <a:t>=  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( P</a:t>
            </a:r>
            <a:r>
              <a:rPr lang="en-US" sz="2400" b="0" baseline="30000" dirty="0">
                <a:solidFill>
                  <a:schemeClr val="tx1"/>
                </a:solidFill>
                <a:sym typeface="Symbol" pitchFamily="18" charset="2"/>
              </a:rPr>
              <a:t>1/2</a:t>
            </a:r>
            <a:r>
              <a:rPr lang="en-US" sz="24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sym typeface="Symbol" pitchFamily="18" charset="2"/>
              </a:rPr>
              <a:t>)</a:t>
            </a:r>
            <a:endParaRPr lang="en-US" sz="2400" dirty="0">
              <a:sym typeface="Symbol" pitchFamily="18" charset="2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ym typeface="Symbol" pitchFamily="18" charset="2"/>
              </a:rPr>
              <a:t>Does </a:t>
            </a:r>
            <a:r>
              <a:rPr lang="en-US" sz="2400" dirty="0" err="1" smtClean="0">
                <a:sym typeface="Symbol" pitchFamily="18" charset="2"/>
              </a:rPr>
              <a:t>ScaLAPACK</a:t>
            </a:r>
            <a:r>
              <a:rPr lang="en-US" sz="2400" dirty="0" smtClean="0">
                <a:sym typeface="Symbol" pitchFamily="18" charset="2"/>
              </a:rPr>
              <a:t> attain these bounds?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ym typeface="Symbol" pitchFamily="18" charset="2"/>
              </a:rPr>
              <a:t>For #</a:t>
            </a:r>
            <a:r>
              <a:rPr lang="en-US" sz="2400" dirty="0" err="1" smtClean="0">
                <a:sym typeface="Symbol" pitchFamily="18" charset="2"/>
              </a:rPr>
              <a:t>words_moved</a:t>
            </a:r>
            <a:r>
              <a:rPr lang="en-US" sz="2400" dirty="0" smtClean="0">
                <a:sym typeface="Symbol" pitchFamily="18" charset="2"/>
              </a:rPr>
              <a:t>: mostly, except </a:t>
            </a:r>
            <a:r>
              <a:rPr lang="en-US" sz="2400" dirty="0" err="1" smtClean="0">
                <a:sym typeface="Symbol" pitchFamily="18" charset="2"/>
              </a:rPr>
              <a:t>nonsym</a:t>
            </a:r>
            <a:r>
              <a:rPr lang="en-US" sz="2400" dirty="0" smtClean="0">
                <a:sym typeface="Symbol" pitchFamily="18" charset="2"/>
              </a:rPr>
              <a:t>. </a:t>
            </a:r>
            <a:r>
              <a:rPr lang="en-US" sz="2400" dirty="0" err="1" smtClean="0">
                <a:sym typeface="Symbol" pitchFamily="18" charset="2"/>
              </a:rPr>
              <a:t>Eigenproblem</a:t>
            </a:r>
            <a:endParaRPr lang="en-US" sz="2400" dirty="0" smtClean="0">
              <a:sym typeface="Symbol" pitchFamily="18" charset="2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ym typeface="Symbol" pitchFamily="18" charset="2"/>
              </a:rPr>
              <a:t>For #messages: asymptotically worse, except </a:t>
            </a:r>
            <a:r>
              <a:rPr lang="en-US" sz="2400" dirty="0" err="1" smtClean="0">
                <a:sym typeface="Symbol" pitchFamily="18" charset="2"/>
              </a:rPr>
              <a:t>Cholesky</a:t>
            </a:r>
            <a:endParaRPr lang="en-US" sz="2400" dirty="0" smtClean="0">
              <a:sym typeface="Symbol" pitchFamily="18" charset="2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ym typeface="Symbol" pitchFamily="18" charset="2"/>
              </a:rPr>
              <a:t>New algorithms attain all bounds, up to </a:t>
            </a:r>
            <a:r>
              <a:rPr lang="en-US" sz="2400" dirty="0" err="1" smtClean="0">
                <a:sym typeface="Symbol" pitchFamily="18" charset="2"/>
              </a:rPr>
              <a:t>polylog</a:t>
            </a:r>
            <a:r>
              <a:rPr lang="en-US" sz="2400" dirty="0" smtClean="0">
                <a:sym typeface="Symbol" pitchFamily="18" charset="2"/>
              </a:rPr>
              <a:t>(P) factors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err="1" smtClean="0">
                <a:sym typeface="Symbol" pitchFamily="18" charset="2"/>
              </a:rPr>
              <a:t>Cholesky</a:t>
            </a:r>
            <a:r>
              <a:rPr lang="en-US" sz="2400" dirty="0" smtClean="0">
                <a:sym typeface="Symbol" pitchFamily="18" charset="2"/>
              </a:rPr>
              <a:t>, LU, QR, Sym. and </a:t>
            </a:r>
            <a:r>
              <a:rPr lang="en-US" sz="2400" dirty="0" err="1" smtClean="0">
                <a:sym typeface="Symbol" pitchFamily="18" charset="2"/>
              </a:rPr>
              <a:t>Nonsym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eigenproblems</a:t>
            </a:r>
            <a:r>
              <a:rPr lang="en-US" sz="2400" dirty="0" smtClean="0">
                <a:sym typeface="Symbol" pitchFamily="18" charset="2"/>
              </a:rPr>
              <a:t>, SVD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" y="990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33600" y="5257800"/>
            <a:ext cx="4780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824F2"/>
                </a:solidFill>
              </a:rPr>
              <a:t>Can we do Better?</a:t>
            </a:r>
            <a:endParaRPr lang="en-US" sz="4800" dirty="0">
              <a:solidFill>
                <a:srgbClr val="0824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07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Aren’t we already optimal?</a:t>
            </a:r>
          </a:p>
          <a:p>
            <a:r>
              <a:rPr lang="en-US" dirty="0" smtClean="0"/>
              <a:t>Why assume M = O(n</a:t>
            </a:r>
            <a:r>
              <a:rPr lang="en-US" baseline="30000" dirty="0" smtClean="0"/>
              <a:t>2</a:t>
            </a:r>
            <a:r>
              <a:rPr lang="en-US" dirty="0" smtClean="0"/>
              <a:t>/p), i.e. minimal?</a:t>
            </a:r>
          </a:p>
          <a:p>
            <a:pPr lvl="1"/>
            <a:r>
              <a:rPr lang="en-US" dirty="0" smtClean="0"/>
              <a:t>Lower bound still true if more memory</a:t>
            </a:r>
          </a:p>
          <a:p>
            <a:pPr lvl="1"/>
            <a:r>
              <a:rPr lang="en-US" dirty="0" smtClean="0"/>
              <a:t>Can we attain it?</a:t>
            </a:r>
          </a:p>
        </p:txBody>
      </p:sp>
    </p:spTree>
    <p:extLst>
      <p:ext uri="{BB962C8B-B14F-4D97-AF65-F5344CB8AC3E}">
        <p14:creationId xmlns:p14="http://schemas.microsoft.com/office/powerpoint/2010/main" val="184008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Survey state of the art of CA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-Avoiding) algorithms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TSQR: Tall-Skinny QR</a:t>
            </a:r>
          </a:p>
          <a:p>
            <a:pPr lvl="1"/>
            <a:r>
              <a:rPr lang="en-US" dirty="0" smtClean="0"/>
              <a:t>CA O(n</a:t>
            </a:r>
            <a:r>
              <a:rPr lang="en-US" baseline="30000" dirty="0" smtClean="0"/>
              <a:t>3</a:t>
            </a:r>
            <a:r>
              <a:rPr lang="en-US" dirty="0" smtClean="0"/>
              <a:t>) 2.5D </a:t>
            </a:r>
            <a:r>
              <a:rPr lang="en-US" dirty="0" err="1" smtClean="0"/>
              <a:t>Matmul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Strassen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Beyond linear algebra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Extending lower bounds to any algorithm with 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Communication-optimal N-body algorithm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Krylov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methods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7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2.5D Matrix Multiplication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Assume can fit cn</a:t>
            </a:r>
            <a:r>
              <a:rPr lang="en-US" baseline="30000" dirty="0" smtClean="0"/>
              <a:t>2</a:t>
            </a:r>
            <a:r>
              <a:rPr lang="en-US" dirty="0" smtClean="0"/>
              <a:t>/P data per processor, c &gt; 1</a:t>
            </a:r>
          </a:p>
          <a:p>
            <a:r>
              <a:rPr lang="en-US" dirty="0" smtClean="0"/>
              <a:t>Processors form (P/c)</a:t>
            </a:r>
            <a:r>
              <a:rPr lang="en-US" baseline="30000" dirty="0" smtClean="0"/>
              <a:t>1/2</a:t>
            </a:r>
            <a:r>
              <a:rPr lang="en-US" dirty="0" smtClean="0"/>
              <a:t>  x  (P/c)</a:t>
            </a:r>
            <a:r>
              <a:rPr lang="en-US" baseline="30000" dirty="0" smtClean="0"/>
              <a:t>1/2</a:t>
            </a:r>
            <a:r>
              <a:rPr lang="en-US" dirty="0" smtClean="0"/>
              <a:t>  x  c  grid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4400" y="2819400"/>
            <a:ext cx="4191000" cy="2209800"/>
            <a:chOff x="2057400" y="2819400"/>
            <a:chExt cx="4191000" cy="22098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90800" y="3505200"/>
              <a:ext cx="3657600" cy="1524000"/>
              <a:chOff x="2590800" y="3505200"/>
              <a:chExt cx="3657600" cy="1524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90800" y="4419600"/>
                <a:ext cx="2133600" cy="6096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248400" y="35052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47244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4724400" y="41148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25908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114800" y="35052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5814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1148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048000" y="35052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352800" y="39624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733800" y="37338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971800" y="41910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048000" y="44196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581400" y="44196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44196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105400" y="41910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486400" y="39624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867400" y="3733800"/>
                <a:ext cx="0" cy="6096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4" idx="1"/>
                <a:endCxn id="4" idx="3"/>
              </p:cNvCxnSpPr>
              <p:nvPr/>
            </p:nvCxnSpPr>
            <p:spPr>
              <a:xfrm>
                <a:off x="2590800" y="4724400"/>
                <a:ext cx="21336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4" idx="3"/>
              </p:cNvCxnSpPr>
              <p:nvPr/>
            </p:nvCxnSpPr>
            <p:spPr>
              <a:xfrm flipV="1">
                <a:off x="4724400" y="3810000"/>
                <a:ext cx="1524000" cy="91440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2057400" y="44958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24400" y="2819400"/>
              <a:ext cx="271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</a:t>
              </a:r>
              <a:endParaRPr lang="en-US" sz="2800" baseline="30000" dirty="0" smtClean="0"/>
            </a:p>
          </p:txBody>
        </p:sp>
        <p:sp>
          <p:nvSpPr>
            <p:cNvPr id="43" name="TextBox 42"/>
            <p:cNvSpPr txBox="1"/>
            <p:nvPr/>
          </p:nvSpPr>
          <p:spPr>
            <a:xfrm rot="19657307">
              <a:off x="3020370" y="3390627"/>
              <a:ext cx="255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i</a:t>
              </a:r>
              <a:endParaRPr lang="en-US" sz="2800" baseline="30000" dirty="0" smtClean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2971800" y="33528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95400" y="4419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295400" y="3352800"/>
            <a:ext cx="16764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3773269"/>
            <a:ext cx="352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 P(i,j,0) owns A(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and B(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each of size n(c/P)</a:t>
            </a:r>
            <a:r>
              <a:rPr lang="en-US" sz="2000" baseline="30000" dirty="0" smtClean="0"/>
              <a:t>1/2</a:t>
            </a:r>
            <a:r>
              <a:rPr lang="en-US" dirty="0" smtClean="0"/>
              <a:t> x n(c/P)</a:t>
            </a:r>
            <a:r>
              <a:rPr lang="en-US" sz="2000" baseline="30000" dirty="0" smtClean="0"/>
              <a:t>1/2</a:t>
            </a:r>
            <a:endParaRPr lang="en-US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5486400"/>
            <a:ext cx="7977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 P(i,j,0) broadcasts A(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and B(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to P(</a:t>
            </a:r>
            <a:r>
              <a:rPr lang="en-US" dirty="0" err="1"/>
              <a:t>i</a:t>
            </a:r>
            <a:r>
              <a:rPr lang="en-US" dirty="0" err="1" smtClean="0"/>
              <a:t>,j,k</a:t>
            </a:r>
            <a:r>
              <a:rPr lang="en-US" dirty="0" smtClean="0"/>
              <a:t>)</a:t>
            </a:r>
          </a:p>
          <a:p>
            <a:r>
              <a:rPr lang="en-US" dirty="0" smtClean="0"/>
              <a:t>(2)  Processors at level k perform 1/c-</a:t>
            </a:r>
            <a:r>
              <a:rPr lang="en-US" dirty="0" err="1" smtClean="0"/>
              <a:t>th</a:t>
            </a:r>
            <a:r>
              <a:rPr lang="en-US" dirty="0" smtClean="0"/>
              <a:t> of SUMMA, i.e. 1/c-</a:t>
            </a:r>
            <a:r>
              <a:rPr lang="en-US" dirty="0" err="1" smtClean="0"/>
              <a:t>th</a:t>
            </a:r>
            <a:r>
              <a:rPr lang="en-US" dirty="0" smtClean="0"/>
              <a:t> of  </a:t>
            </a:r>
            <a:r>
              <a:rPr lang="en-US" dirty="0" err="1" smtClean="0"/>
              <a:t>Σ</a:t>
            </a:r>
            <a:r>
              <a:rPr lang="en-US" sz="2400" baseline="-25000" dirty="0" err="1" smtClean="0"/>
              <a:t>m</a:t>
            </a:r>
            <a:r>
              <a:rPr lang="en-US" dirty="0" smtClean="0"/>
              <a:t> A(</a:t>
            </a:r>
            <a:r>
              <a:rPr lang="en-US" dirty="0" err="1"/>
              <a:t>i</a:t>
            </a:r>
            <a:r>
              <a:rPr lang="en-US" dirty="0" err="1" smtClean="0"/>
              <a:t>,m</a:t>
            </a:r>
            <a:r>
              <a:rPr lang="en-US" dirty="0" smtClean="0"/>
              <a:t>)*B(</a:t>
            </a:r>
            <a:r>
              <a:rPr lang="en-US" dirty="0" err="1" smtClean="0"/>
              <a:t>m,j</a:t>
            </a:r>
            <a:r>
              <a:rPr lang="en-US" dirty="0" smtClean="0"/>
              <a:t>)</a:t>
            </a:r>
          </a:p>
          <a:p>
            <a:r>
              <a:rPr lang="en-US" dirty="0" smtClean="0"/>
              <a:t>(3)  Sum-reduce partial sums </a:t>
            </a:r>
            <a:r>
              <a:rPr lang="en-US" dirty="0" err="1"/>
              <a:t>Σ</a:t>
            </a:r>
            <a:r>
              <a:rPr lang="en-US" sz="2400" baseline="-25000" dirty="0" err="1"/>
              <a:t>m</a:t>
            </a:r>
            <a:r>
              <a:rPr lang="en-US" dirty="0"/>
              <a:t> A(</a:t>
            </a:r>
            <a:r>
              <a:rPr lang="en-US" dirty="0" err="1"/>
              <a:t>i,m</a:t>
            </a:r>
            <a:r>
              <a:rPr lang="en-US" dirty="0"/>
              <a:t>)*B(</a:t>
            </a:r>
            <a:r>
              <a:rPr lang="en-US" dirty="0" err="1"/>
              <a:t>m,j</a:t>
            </a:r>
            <a:r>
              <a:rPr lang="en-US" dirty="0"/>
              <a:t>)</a:t>
            </a:r>
            <a:r>
              <a:rPr lang="en-US" dirty="0" smtClean="0"/>
              <a:t> along k-axis so P(i,j,0) owns C(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2.5D </a:t>
            </a:r>
            <a:r>
              <a:rPr lang="en-US" sz="3600" dirty="0" err="1"/>
              <a:t>Matmul</a:t>
            </a:r>
            <a:r>
              <a:rPr lang="en-US" sz="3600" dirty="0"/>
              <a:t> on BG/P, 16K </a:t>
            </a:r>
            <a:r>
              <a:rPr lang="en-US" sz="3600" dirty="0" smtClean="0"/>
              <a:t>nodes </a:t>
            </a:r>
            <a:r>
              <a:rPr lang="en-US" sz="3600" dirty="0"/>
              <a:t>/ 64K cores</a:t>
            </a:r>
          </a:p>
        </p:txBody>
      </p:sp>
      <p:pic>
        <p:nvPicPr>
          <p:cNvPr id="4" name="Content Placeholder 3" descr="mm_p16384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57" r="-13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159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2.5D </a:t>
            </a:r>
            <a:r>
              <a:rPr lang="en-US" sz="3600" dirty="0" err="1" smtClean="0"/>
              <a:t>Matmul</a:t>
            </a:r>
            <a:r>
              <a:rPr lang="en-US" sz="3600" dirty="0" smtClean="0"/>
              <a:t> on BG/P, 16K nodes / 64K cores</a:t>
            </a:r>
            <a:endParaRPr lang="en-US" sz="3600" dirty="0"/>
          </a:p>
        </p:txBody>
      </p:sp>
      <p:pic>
        <p:nvPicPr>
          <p:cNvPr id="4" name="Content Placeholder 3" descr="mm_time_p1638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85" r="-11885"/>
          <a:stretch>
            <a:fillRect/>
          </a:stretch>
        </p:blipFill>
        <p:spPr>
          <a:xfrm>
            <a:off x="457199" y="1066800"/>
            <a:ext cx="8904155" cy="5029200"/>
          </a:xfrm>
        </p:spPr>
      </p:pic>
      <p:sp>
        <p:nvSpPr>
          <p:cNvPr id="5" name="TextBox 4"/>
          <p:cNvSpPr txBox="1"/>
          <p:nvPr/>
        </p:nvSpPr>
        <p:spPr>
          <a:xfrm>
            <a:off x="3486676" y="838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 = 16 copies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374" y="5791200"/>
            <a:ext cx="8418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824F2"/>
                </a:solidFill>
              </a:rPr>
              <a:t>Distinguished Paper Award, EuroPar’11 (</a:t>
            </a:r>
            <a:r>
              <a:rPr lang="en-US" sz="2800" b="1" dirty="0" err="1" smtClean="0">
                <a:solidFill>
                  <a:srgbClr val="0824F2"/>
                </a:solidFill>
              </a:rPr>
              <a:t>Solomonik</a:t>
            </a:r>
            <a:r>
              <a:rPr lang="en-US" sz="2800" b="1" dirty="0" smtClean="0">
                <a:solidFill>
                  <a:srgbClr val="0824F2"/>
                </a:solidFill>
              </a:rPr>
              <a:t>, D.)</a:t>
            </a:r>
          </a:p>
          <a:p>
            <a:pPr algn="ctr"/>
            <a:r>
              <a:rPr lang="en-US" sz="2800" b="1" dirty="0" smtClean="0">
                <a:solidFill>
                  <a:srgbClr val="0824F2"/>
                </a:solidFill>
              </a:rPr>
              <a:t>SC’11 paper by </a:t>
            </a:r>
            <a:r>
              <a:rPr lang="en-US" sz="2800" b="1" dirty="0" err="1" smtClean="0">
                <a:solidFill>
                  <a:srgbClr val="0824F2"/>
                </a:solidFill>
              </a:rPr>
              <a:t>Solomonik</a:t>
            </a:r>
            <a:r>
              <a:rPr lang="en-US" sz="2800" b="1" dirty="0" smtClean="0">
                <a:solidFill>
                  <a:srgbClr val="0824F2"/>
                </a:solidFill>
              </a:rPr>
              <a:t>, </a:t>
            </a:r>
            <a:r>
              <a:rPr lang="en-US" sz="2800" b="1" dirty="0" err="1" smtClean="0">
                <a:solidFill>
                  <a:srgbClr val="0824F2"/>
                </a:solidFill>
              </a:rPr>
              <a:t>Bhatele</a:t>
            </a:r>
            <a:r>
              <a:rPr lang="en-US" sz="2800" b="1" dirty="0" smtClean="0">
                <a:solidFill>
                  <a:srgbClr val="0824F2"/>
                </a:solidFill>
              </a:rPr>
              <a:t>, D.</a:t>
            </a:r>
            <a:endParaRPr lang="en-US" sz="2800" b="1" dirty="0">
              <a:solidFill>
                <a:srgbClr val="0824F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3800" y="4343400"/>
            <a:ext cx="111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12x faster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3657600"/>
            <a:ext cx="117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2.7x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6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824F2"/>
                </a:solidFill>
              </a:rPr>
              <a:t>Perfect Strong Scaling </a:t>
            </a:r>
            <a:r>
              <a:rPr lang="en-US" sz="3600" dirty="0" smtClean="0"/>
              <a:t>– in Time and Energy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95400"/>
            <a:ext cx="92964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Every time you add a processor, you should use its memory M too</a:t>
            </a:r>
          </a:p>
          <a:p>
            <a:r>
              <a:rPr lang="en-US" sz="3800" dirty="0" smtClean="0"/>
              <a:t>Start with minimal number of </a:t>
            </a:r>
            <a:r>
              <a:rPr lang="en-US" sz="3800" dirty="0" err="1" smtClean="0"/>
              <a:t>procs</a:t>
            </a:r>
            <a:r>
              <a:rPr lang="en-US" sz="3800" dirty="0" smtClean="0"/>
              <a:t>: PM = 3n</a:t>
            </a:r>
            <a:r>
              <a:rPr lang="en-US" sz="3800" baseline="30000" dirty="0" smtClean="0"/>
              <a:t>2</a:t>
            </a:r>
            <a:endParaRPr lang="en-US" sz="3800" dirty="0" smtClean="0"/>
          </a:p>
          <a:p>
            <a:r>
              <a:rPr lang="en-US" sz="3800" dirty="0" smtClean="0"/>
              <a:t>Increase P by a factor of c </a:t>
            </a:r>
            <a:r>
              <a:rPr lang="en-US" sz="3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800" dirty="0" smtClean="0"/>
              <a:t> total memory increases by a factor of c</a:t>
            </a:r>
          </a:p>
          <a:p>
            <a:r>
              <a:rPr lang="en-US" sz="3800" dirty="0" smtClean="0"/>
              <a:t>Notation for timing model:</a:t>
            </a:r>
          </a:p>
          <a:p>
            <a:pPr lvl="1"/>
            <a:r>
              <a:rPr lang="en-US" sz="3800" dirty="0" err="1" smtClean="0"/>
              <a:t>γ</a:t>
            </a:r>
            <a:r>
              <a:rPr lang="en-US" sz="3800" baseline="-25000" dirty="0" err="1" smtClean="0"/>
              <a:t>T</a:t>
            </a:r>
            <a:r>
              <a:rPr lang="en-US" sz="3800" baseline="-25000" dirty="0" smtClean="0"/>
              <a:t> </a:t>
            </a:r>
            <a:r>
              <a:rPr lang="en-US" sz="3800" dirty="0" smtClean="0"/>
              <a:t>, β</a:t>
            </a:r>
            <a:r>
              <a:rPr lang="en-US" sz="3800" baseline="-25000" dirty="0" smtClean="0"/>
              <a:t>T</a:t>
            </a:r>
            <a:r>
              <a:rPr lang="en-US" sz="3800" dirty="0" smtClean="0"/>
              <a:t> , α</a:t>
            </a:r>
            <a:r>
              <a:rPr lang="en-US" sz="3800" baseline="-25000" dirty="0" smtClean="0"/>
              <a:t>T</a:t>
            </a:r>
            <a:r>
              <a:rPr lang="en-US" sz="3800" dirty="0"/>
              <a:t> </a:t>
            </a:r>
            <a:r>
              <a:rPr lang="en-US" sz="3800" dirty="0" smtClean="0"/>
              <a:t>= </a:t>
            </a:r>
            <a:r>
              <a:rPr lang="en-US" sz="3800" dirty="0" err="1" smtClean="0"/>
              <a:t>secs</a:t>
            </a:r>
            <a:r>
              <a:rPr lang="en-US" sz="3800" dirty="0" smtClean="0"/>
              <a:t> per flop, per </a:t>
            </a:r>
            <a:r>
              <a:rPr lang="en-US" sz="3800" dirty="0" err="1" smtClean="0"/>
              <a:t>word_moved</a:t>
            </a:r>
            <a:r>
              <a:rPr lang="en-US" sz="3800" dirty="0" smtClean="0"/>
              <a:t>, per message of size m</a:t>
            </a:r>
          </a:p>
          <a:p>
            <a:r>
              <a:rPr lang="en-US" sz="3800" dirty="0">
                <a:solidFill>
                  <a:srgbClr val="0824F2"/>
                </a:solidFill>
              </a:rPr>
              <a:t>T(</a:t>
            </a:r>
            <a:r>
              <a:rPr lang="en-US" sz="3800" dirty="0" err="1">
                <a:solidFill>
                  <a:srgbClr val="0824F2"/>
                </a:solidFill>
              </a:rPr>
              <a:t>cP</a:t>
            </a:r>
            <a:r>
              <a:rPr lang="en-US" sz="3800" dirty="0">
                <a:solidFill>
                  <a:srgbClr val="0824F2"/>
                </a:solidFill>
              </a:rPr>
              <a:t>) </a:t>
            </a:r>
            <a:r>
              <a:rPr lang="en-US" sz="3800" dirty="0"/>
              <a:t>= n</a:t>
            </a:r>
            <a:r>
              <a:rPr lang="en-US" sz="3800" baseline="30000" dirty="0"/>
              <a:t>3</a:t>
            </a:r>
            <a:r>
              <a:rPr lang="en-US" sz="3800" dirty="0"/>
              <a:t>/(</a:t>
            </a:r>
            <a:r>
              <a:rPr lang="en-US" sz="3800" dirty="0" err="1"/>
              <a:t>cP</a:t>
            </a:r>
            <a:r>
              <a:rPr lang="en-US" sz="3800" dirty="0"/>
              <a:t>) [ </a:t>
            </a:r>
            <a:r>
              <a:rPr lang="en-US" sz="3800" dirty="0" err="1"/>
              <a:t>γ</a:t>
            </a:r>
            <a:r>
              <a:rPr lang="en-US" sz="3800" baseline="-25000" dirty="0" err="1"/>
              <a:t>T</a:t>
            </a:r>
            <a:r>
              <a:rPr lang="en-US" sz="3800" dirty="0"/>
              <a:t>+ β</a:t>
            </a:r>
            <a:r>
              <a:rPr lang="en-US" sz="3800" baseline="-25000" dirty="0"/>
              <a:t>T</a:t>
            </a:r>
            <a:r>
              <a:rPr lang="en-US" sz="3800" dirty="0"/>
              <a:t>/M</a:t>
            </a:r>
            <a:r>
              <a:rPr lang="en-US" sz="3800" baseline="30000" dirty="0"/>
              <a:t>1/2</a:t>
            </a:r>
            <a:r>
              <a:rPr lang="en-US" sz="3800" dirty="0"/>
              <a:t> + α</a:t>
            </a:r>
            <a:r>
              <a:rPr lang="en-US" sz="3800" baseline="-25000" dirty="0"/>
              <a:t>T</a:t>
            </a:r>
            <a:r>
              <a:rPr lang="en-US" sz="3800" dirty="0"/>
              <a:t>/(mM</a:t>
            </a:r>
            <a:r>
              <a:rPr lang="en-US" sz="3800" baseline="30000" dirty="0"/>
              <a:t>1/2</a:t>
            </a:r>
            <a:r>
              <a:rPr lang="en-US" sz="3800" dirty="0"/>
              <a:t>) ]</a:t>
            </a:r>
          </a:p>
          <a:p>
            <a:pPr marL="0" indent="0">
              <a:buNone/>
            </a:pPr>
            <a:r>
              <a:rPr lang="en-US" sz="3800" dirty="0"/>
              <a:t>               </a:t>
            </a:r>
            <a:r>
              <a:rPr lang="en-US" sz="3800" dirty="0" smtClean="0">
                <a:solidFill>
                  <a:srgbClr val="0824F2"/>
                </a:solidFill>
              </a:rPr>
              <a:t>= </a:t>
            </a:r>
            <a:r>
              <a:rPr lang="en-US" sz="3800" dirty="0">
                <a:solidFill>
                  <a:srgbClr val="0824F2"/>
                </a:solidFill>
              </a:rPr>
              <a:t>T(P)/c</a:t>
            </a:r>
          </a:p>
          <a:p>
            <a:r>
              <a:rPr lang="en-US" sz="3800" dirty="0" smtClean="0"/>
              <a:t>Notation for energy model:</a:t>
            </a:r>
          </a:p>
          <a:p>
            <a:pPr lvl="1"/>
            <a:r>
              <a:rPr lang="en-US" sz="3800" dirty="0" err="1" smtClean="0"/>
              <a:t>γ</a:t>
            </a:r>
            <a:r>
              <a:rPr lang="en-US" sz="3800" baseline="-25000" dirty="0" err="1" smtClean="0"/>
              <a:t>E</a:t>
            </a:r>
            <a:r>
              <a:rPr lang="en-US" sz="3800" baseline="-25000" dirty="0" smtClean="0"/>
              <a:t> </a:t>
            </a:r>
            <a:r>
              <a:rPr lang="en-US" sz="3800" dirty="0"/>
              <a:t>, </a:t>
            </a:r>
            <a:r>
              <a:rPr lang="en-US" sz="3800" dirty="0" smtClean="0"/>
              <a:t>β</a:t>
            </a:r>
            <a:r>
              <a:rPr lang="en-US" sz="3800" baseline="-25000" dirty="0" smtClean="0"/>
              <a:t>E</a:t>
            </a:r>
            <a:r>
              <a:rPr lang="en-US" sz="3800" dirty="0" smtClean="0"/>
              <a:t> </a:t>
            </a:r>
            <a:r>
              <a:rPr lang="en-US" sz="3800" dirty="0"/>
              <a:t>, </a:t>
            </a:r>
            <a:r>
              <a:rPr lang="en-US" sz="3800" dirty="0" smtClean="0"/>
              <a:t>α</a:t>
            </a:r>
            <a:r>
              <a:rPr lang="en-US" sz="3800" baseline="-25000" dirty="0" smtClean="0"/>
              <a:t>E</a:t>
            </a:r>
            <a:r>
              <a:rPr lang="en-US" sz="3800" dirty="0" smtClean="0"/>
              <a:t> = joules for same operations</a:t>
            </a:r>
          </a:p>
          <a:p>
            <a:pPr lvl="1"/>
            <a:r>
              <a:rPr lang="en-US" sz="3800" dirty="0" err="1" smtClean="0"/>
              <a:t>δ</a:t>
            </a:r>
            <a:r>
              <a:rPr lang="en-US" sz="3800" baseline="-25000" dirty="0" err="1" smtClean="0"/>
              <a:t>E</a:t>
            </a:r>
            <a:r>
              <a:rPr lang="en-US" sz="3800" baseline="-25000" dirty="0" smtClean="0"/>
              <a:t> </a:t>
            </a:r>
            <a:r>
              <a:rPr lang="en-US" sz="3800" dirty="0" smtClean="0"/>
              <a:t>= joules per word of memory used per sec</a:t>
            </a:r>
          </a:p>
          <a:p>
            <a:pPr lvl="1"/>
            <a:r>
              <a:rPr lang="en-US" sz="3800" dirty="0" err="1" smtClean="0"/>
              <a:t>ε</a:t>
            </a:r>
            <a:r>
              <a:rPr lang="en-US" sz="3800" baseline="-25000" dirty="0" err="1" smtClean="0"/>
              <a:t>E</a:t>
            </a:r>
            <a:r>
              <a:rPr lang="en-US" sz="3800" dirty="0"/>
              <a:t> </a:t>
            </a:r>
            <a:r>
              <a:rPr lang="en-US" sz="3800" dirty="0" smtClean="0"/>
              <a:t>= joules per sec for leakage, etc.</a:t>
            </a:r>
          </a:p>
          <a:p>
            <a:r>
              <a:rPr lang="en-US" sz="3800" dirty="0" smtClean="0">
                <a:solidFill>
                  <a:srgbClr val="0824F2"/>
                </a:solidFill>
              </a:rPr>
              <a:t>E(</a:t>
            </a:r>
            <a:r>
              <a:rPr lang="en-US" sz="3800" dirty="0" err="1" smtClean="0">
                <a:solidFill>
                  <a:srgbClr val="0824F2"/>
                </a:solidFill>
              </a:rPr>
              <a:t>cP</a:t>
            </a:r>
            <a:r>
              <a:rPr lang="en-US" sz="3800" dirty="0" smtClean="0">
                <a:solidFill>
                  <a:srgbClr val="0824F2"/>
                </a:solidFill>
              </a:rPr>
              <a:t>) </a:t>
            </a:r>
            <a:r>
              <a:rPr lang="en-US" sz="3800" dirty="0" smtClean="0"/>
              <a:t>= </a:t>
            </a:r>
            <a:r>
              <a:rPr lang="en-US" sz="3800" dirty="0" err="1" smtClean="0"/>
              <a:t>cP</a:t>
            </a:r>
            <a:r>
              <a:rPr lang="en-US" sz="3800" dirty="0" smtClean="0"/>
              <a:t> { n</a:t>
            </a:r>
            <a:r>
              <a:rPr lang="en-US" sz="3800" baseline="30000" dirty="0" smtClean="0"/>
              <a:t>3</a:t>
            </a:r>
            <a:r>
              <a:rPr lang="en-US" sz="3800" dirty="0"/>
              <a:t>/(</a:t>
            </a:r>
            <a:r>
              <a:rPr lang="en-US" sz="3800" dirty="0" err="1"/>
              <a:t>cP</a:t>
            </a:r>
            <a:r>
              <a:rPr lang="en-US" sz="3800" dirty="0"/>
              <a:t>) [ </a:t>
            </a:r>
            <a:r>
              <a:rPr lang="en-US" sz="3800" dirty="0" err="1" smtClean="0"/>
              <a:t>γ</a:t>
            </a:r>
            <a:r>
              <a:rPr lang="en-US" sz="3800" baseline="-25000" dirty="0" err="1" smtClean="0"/>
              <a:t>E</a:t>
            </a:r>
            <a:r>
              <a:rPr lang="en-US" sz="3800" dirty="0" smtClean="0"/>
              <a:t>+ β</a:t>
            </a:r>
            <a:r>
              <a:rPr lang="en-US" sz="3800" baseline="-25000" dirty="0" smtClean="0"/>
              <a:t>E</a:t>
            </a:r>
            <a:r>
              <a:rPr lang="en-US" sz="3800" dirty="0" smtClean="0"/>
              <a:t>/</a:t>
            </a:r>
            <a:r>
              <a:rPr lang="en-US" sz="3800" dirty="0"/>
              <a:t>M</a:t>
            </a:r>
            <a:r>
              <a:rPr lang="en-US" sz="3800" baseline="30000" dirty="0"/>
              <a:t>1/2</a:t>
            </a:r>
            <a:r>
              <a:rPr lang="en-US" sz="3800" dirty="0"/>
              <a:t> + </a:t>
            </a:r>
            <a:r>
              <a:rPr lang="en-US" sz="3800" dirty="0" smtClean="0"/>
              <a:t>α</a:t>
            </a:r>
            <a:r>
              <a:rPr lang="en-US" sz="3800" baseline="-25000" dirty="0" smtClean="0"/>
              <a:t>E</a:t>
            </a:r>
            <a:r>
              <a:rPr lang="en-US" sz="3800" dirty="0" smtClean="0"/>
              <a:t>/</a:t>
            </a:r>
            <a:r>
              <a:rPr lang="en-US" sz="3800" dirty="0"/>
              <a:t>(mM</a:t>
            </a:r>
            <a:r>
              <a:rPr lang="en-US" sz="3800" baseline="30000" dirty="0"/>
              <a:t>1/2</a:t>
            </a:r>
            <a:r>
              <a:rPr lang="en-US" sz="3800" dirty="0"/>
              <a:t>) </a:t>
            </a:r>
            <a:r>
              <a:rPr lang="en-US" sz="3800" dirty="0" smtClean="0"/>
              <a:t>] + </a:t>
            </a:r>
            <a:r>
              <a:rPr lang="en-US" sz="3800" dirty="0" err="1" smtClean="0"/>
              <a:t>δ</a:t>
            </a:r>
            <a:r>
              <a:rPr lang="en-US" sz="3800" baseline="-25000" dirty="0" err="1" smtClean="0"/>
              <a:t>E</a:t>
            </a:r>
            <a:r>
              <a:rPr lang="en-US" sz="3800" dirty="0" err="1" smtClean="0"/>
              <a:t>MT</a:t>
            </a:r>
            <a:r>
              <a:rPr lang="en-US" sz="3800" dirty="0" smtClean="0"/>
              <a:t>(</a:t>
            </a:r>
            <a:r>
              <a:rPr lang="en-US" sz="3800" dirty="0" err="1" smtClean="0"/>
              <a:t>cP</a:t>
            </a:r>
            <a:r>
              <a:rPr lang="en-US" sz="3800" dirty="0" smtClean="0"/>
              <a:t>) + </a:t>
            </a:r>
            <a:r>
              <a:rPr lang="en-US" sz="3800" dirty="0" err="1" smtClean="0"/>
              <a:t>ε</a:t>
            </a:r>
            <a:r>
              <a:rPr lang="en-US" sz="3800" baseline="-25000" dirty="0" err="1" smtClean="0"/>
              <a:t>E</a:t>
            </a:r>
            <a:r>
              <a:rPr lang="en-US" sz="3800" dirty="0" err="1" smtClean="0"/>
              <a:t>T</a:t>
            </a:r>
            <a:r>
              <a:rPr lang="en-US" sz="3800" dirty="0" smtClean="0"/>
              <a:t>(</a:t>
            </a:r>
            <a:r>
              <a:rPr lang="en-US" sz="3800" dirty="0" err="1" smtClean="0"/>
              <a:t>cP</a:t>
            </a:r>
            <a:r>
              <a:rPr lang="en-US" sz="3800" dirty="0" smtClean="0"/>
              <a:t>) }</a:t>
            </a:r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        </a:t>
            </a:r>
            <a:r>
              <a:rPr lang="en-US" sz="3800" dirty="0" smtClean="0">
                <a:solidFill>
                  <a:srgbClr val="0824F2"/>
                </a:solidFill>
              </a:rPr>
              <a:t>= E(P)</a:t>
            </a:r>
          </a:p>
          <a:p>
            <a:r>
              <a:rPr lang="en-US" sz="3800" dirty="0"/>
              <a:t>Perfect scaling extends to N-body, </a:t>
            </a:r>
            <a:r>
              <a:rPr lang="en-US" sz="3800" dirty="0" err="1"/>
              <a:t>Strassen</a:t>
            </a:r>
            <a:r>
              <a:rPr lang="en-US" sz="3800" dirty="0"/>
              <a:t>, </a:t>
            </a:r>
            <a:r>
              <a:rPr lang="en-US" sz="3800" dirty="0" smtClean="0"/>
              <a:t>…</a:t>
            </a:r>
            <a:endParaRPr lang="en-US" sz="3800" dirty="0" smtClean="0">
              <a:solidFill>
                <a:srgbClr val="0824F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8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Lots more work on</a:t>
            </a:r>
          </a:p>
          <a:p>
            <a:pPr lvl="1"/>
            <a:r>
              <a:rPr lang="en-US" dirty="0" smtClean="0"/>
              <a:t>Algorithms: </a:t>
            </a:r>
          </a:p>
          <a:p>
            <a:pPr lvl="2"/>
            <a:r>
              <a:rPr lang="en-US" dirty="0" smtClean="0"/>
              <a:t>BLAS, LDL</a:t>
            </a:r>
            <a:r>
              <a:rPr lang="en-US" sz="2700" baseline="30000" dirty="0" smtClean="0"/>
              <a:t>T</a:t>
            </a:r>
            <a:r>
              <a:rPr lang="en-US" dirty="0" smtClean="0"/>
              <a:t>, QR with pivoting, other pivoting schemes, </a:t>
            </a:r>
            <a:r>
              <a:rPr lang="en-US" dirty="0" err="1" smtClean="0"/>
              <a:t>eigenproblems</a:t>
            </a:r>
            <a:r>
              <a:rPr lang="en-US" dirty="0" smtClean="0"/>
              <a:t>, …     </a:t>
            </a:r>
          </a:p>
          <a:p>
            <a:pPr lvl="2"/>
            <a:r>
              <a:rPr lang="en-US" dirty="0" smtClean="0"/>
              <a:t>All-pairs-shortest-path, …</a:t>
            </a:r>
          </a:p>
          <a:p>
            <a:pPr lvl="2"/>
            <a:r>
              <a:rPr lang="en-US" dirty="0" smtClean="0"/>
              <a:t>Both 2D (c=1) and 2.5D (c&gt;1)  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only bandwidth may decrease with c&gt;1, not latency</a:t>
            </a:r>
          </a:p>
          <a:p>
            <a:pPr lvl="1"/>
            <a:r>
              <a:rPr lang="en-US" dirty="0" smtClean="0"/>
              <a:t>Platforms: 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ulticore, cluster, GPU, cloud, </a:t>
            </a:r>
            <a:r>
              <a:rPr lang="en-US" dirty="0"/>
              <a:t>h</a:t>
            </a:r>
            <a:r>
              <a:rPr lang="en-US" dirty="0" smtClean="0"/>
              <a:t>eterogeneous,   low-energy, …</a:t>
            </a:r>
          </a:p>
          <a:p>
            <a:pPr lvl="1"/>
            <a:r>
              <a:rPr lang="en-US" dirty="0" smtClean="0"/>
              <a:t>Software: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ntegration into </a:t>
            </a:r>
            <a:r>
              <a:rPr lang="en-US" dirty="0" err="1" smtClean="0"/>
              <a:t>Sca</a:t>
            </a:r>
            <a:r>
              <a:rPr lang="en-US" dirty="0" smtClean="0"/>
              <a:t>/LAPACK, PLASMA,  MAGMA,…</a:t>
            </a:r>
          </a:p>
          <a:p>
            <a:r>
              <a:rPr lang="en-US" dirty="0" smtClean="0"/>
              <a:t>Integration into applications (on IBM BG/Q)</a:t>
            </a:r>
          </a:p>
          <a:p>
            <a:pPr lvl="1"/>
            <a:r>
              <a:rPr lang="en-US" dirty="0" smtClean="0"/>
              <a:t>CTF </a:t>
            </a:r>
            <a:r>
              <a:rPr lang="en-US" dirty="0" smtClean="0"/>
              <a:t>(with ANL): symmetric tensor contractions</a:t>
            </a:r>
          </a:p>
        </p:txBody>
      </p:sp>
    </p:spTree>
    <p:extLst>
      <p:ext uri="{BB962C8B-B14F-4D97-AF65-F5344CB8AC3E}">
        <p14:creationId xmlns:p14="http://schemas.microsoft.com/office/powerpoint/2010/main" val="14396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Survey state of the art of CA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-Avoiding) algorithms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TSQR: Tall-Skinny QR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 O(n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2.5D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CA </a:t>
            </a:r>
            <a:r>
              <a:rPr lang="en-US" dirty="0" err="1" smtClean="0"/>
              <a:t>Strassen</a:t>
            </a:r>
            <a:r>
              <a:rPr lang="en-US" dirty="0" smtClean="0"/>
              <a:t> </a:t>
            </a:r>
            <a:r>
              <a:rPr lang="en-US" dirty="0" err="1" smtClean="0"/>
              <a:t>Matmul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Beyond linear algebra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Extending lower bounds to any algorithm with 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Communication-optimal N-body algorithm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Krylov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methods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Lower Bounds for </a:t>
            </a:r>
            <a:r>
              <a:rPr lang="en-US" dirty="0" err="1" smtClean="0"/>
              <a:t>Strassen</a:t>
            </a:r>
            <a:r>
              <a:rPr lang="en-US" dirty="0" smtClean="0"/>
              <a:t>-like </a:t>
            </a:r>
            <a:r>
              <a:rPr lang="en-US" dirty="0" err="1" smtClean="0"/>
              <a:t>matmul</a:t>
            </a:r>
            <a:r>
              <a:rPr lang="en-US" dirty="0" smtClean="0"/>
              <a:t>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763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Proof: graph expansion (different from classical </a:t>
            </a:r>
            <a:r>
              <a:rPr lang="en-US" sz="2800" dirty="0" err="1" smtClean="0"/>
              <a:t>matmul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err="1" smtClean="0"/>
              <a:t>Strassen</a:t>
            </a:r>
            <a:r>
              <a:rPr lang="en-US" sz="2400" dirty="0" smtClean="0"/>
              <a:t>-like: DAG must be “regular” and connected</a:t>
            </a:r>
          </a:p>
          <a:p>
            <a:r>
              <a:rPr lang="en-US" sz="2800" dirty="0" smtClean="0"/>
              <a:t>Extends up to M = n</a:t>
            </a:r>
            <a:r>
              <a:rPr lang="en-US" baseline="30000" dirty="0" smtClean="0"/>
              <a:t>2</a:t>
            </a:r>
            <a:r>
              <a:rPr lang="en-US" sz="2800" dirty="0" smtClean="0"/>
              <a:t> / p</a:t>
            </a:r>
            <a:r>
              <a:rPr lang="en-US" baseline="30000" dirty="0" smtClean="0"/>
              <a:t>2/</a:t>
            </a:r>
            <a:r>
              <a:rPr lang="en-US" baseline="30000" dirty="0" err="1" smtClean="0"/>
              <a:t>ω</a:t>
            </a:r>
            <a:endParaRPr lang="en-US" baseline="30000" dirty="0" smtClean="0"/>
          </a:p>
          <a:p>
            <a:r>
              <a:rPr lang="en-US" sz="2800" dirty="0" smtClean="0">
                <a:solidFill>
                  <a:srgbClr val="0824F2"/>
                </a:solidFill>
              </a:rPr>
              <a:t>Best Paper Prize (SPAA’11), Ballard, D., Holtz, </a:t>
            </a:r>
            <a:r>
              <a:rPr lang="en-US" sz="2800" dirty="0" smtClean="0">
                <a:solidFill>
                  <a:srgbClr val="0824F2"/>
                </a:solidFill>
              </a:rPr>
              <a:t>Schwartz,</a:t>
            </a:r>
            <a:endParaRPr lang="en-US" sz="2800" dirty="0" smtClean="0">
              <a:solidFill>
                <a:srgbClr val="0824F2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824F2"/>
                </a:solidFill>
              </a:rPr>
              <a:t>        </a:t>
            </a:r>
            <a:r>
              <a:rPr lang="en-US" sz="2800" dirty="0" smtClean="0">
                <a:solidFill>
                  <a:srgbClr val="0824F2"/>
                </a:solidFill>
              </a:rPr>
              <a:t>also </a:t>
            </a:r>
            <a:r>
              <a:rPr lang="en-US" sz="2800" dirty="0" smtClean="0">
                <a:solidFill>
                  <a:srgbClr val="0824F2"/>
                </a:solidFill>
              </a:rPr>
              <a:t>in </a:t>
            </a:r>
            <a:r>
              <a:rPr lang="en-US" sz="2800" dirty="0" smtClean="0">
                <a:solidFill>
                  <a:srgbClr val="0824F2"/>
                </a:solidFill>
              </a:rPr>
              <a:t>JACM</a:t>
            </a:r>
            <a:endParaRPr lang="en-US" sz="2400" dirty="0" smtClean="0">
              <a:solidFill>
                <a:srgbClr val="0824F2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Is the lower bound attainable?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27" y="1676400"/>
            <a:ext cx="2434964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Classical </a:t>
            </a:r>
          </a:p>
          <a:p>
            <a:pPr algn="ctr"/>
            <a:r>
              <a:rPr lang="en-US" sz="2400" dirty="0" smtClean="0"/>
              <a:t>O(n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) </a:t>
            </a:r>
            <a:r>
              <a:rPr lang="en-US" sz="2400" dirty="0" err="1" smtClean="0"/>
              <a:t>matmul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#</a:t>
            </a:r>
            <a:r>
              <a:rPr lang="en-US" sz="2400" dirty="0" err="1" smtClean="0"/>
              <a:t>words_moved</a:t>
            </a:r>
            <a:r>
              <a:rPr lang="en-US" sz="2400" dirty="0" smtClean="0"/>
              <a:t> =</a:t>
            </a:r>
          </a:p>
          <a:p>
            <a:r>
              <a:rPr lang="en-US" sz="2400" dirty="0" err="1" smtClean="0"/>
              <a:t>Ω</a:t>
            </a:r>
            <a:r>
              <a:rPr lang="en-US" sz="2400" dirty="0" smtClean="0"/>
              <a:t> (M(n/M</a:t>
            </a:r>
            <a:r>
              <a:rPr lang="en-US" sz="2800" baseline="30000" dirty="0" smtClean="0"/>
              <a:t>1/2</a:t>
            </a:r>
            <a:r>
              <a:rPr lang="en-US" sz="2400" dirty="0" smtClean="0"/>
              <a:t>)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/>
              <a:t>/P)</a:t>
            </a:r>
            <a:endParaRPr lang="en-US" sz="28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3301620" y="1676400"/>
            <a:ext cx="2602578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Strassen’s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O(n</a:t>
            </a:r>
            <a:r>
              <a:rPr lang="en-US" sz="2800" baseline="30000" dirty="0" smtClean="0">
                <a:solidFill>
                  <a:srgbClr val="FF0000"/>
                </a:solidFill>
              </a:rPr>
              <a:t>lg7</a:t>
            </a:r>
            <a:r>
              <a:rPr lang="en-US" sz="2400" dirty="0" smtClean="0"/>
              <a:t>) </a:t>
            </a:r>
            <a:r>
              <a:rPr lang="en-US" sz="2400" dirty="0" err="1" smtClean="0"/>
              <a:t>matmul</a:t>
            </a:r>
            <a:r>
              <a:rPr lang="en-US" sz="2400" dirty="0" smtClean="0"/>
              <a:t>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#</a:t>
            </a:r>
            <a:r>
              <a:rPr lang="en-US" sz="2400" dirty="0" err="1" smtClean="0"/>
              <a:t>words_moved</a:t>
            </a:r>
            <a:r>
              <a:rPr lang="en-US" sz="2400" dirty="0" smtClean="0"/>
              <a:t> =</a:t>
            </a:r>
          </a:p>
          <a:p>
            <a:pPr algn="ctr"/>
            <a:r>
              <a:rPr lang="en-US" sz="2400" dirty="0" err="1" smtClean="0"/>
              <a:t>Ω</a:t>
            </a:r>
            <a:r>
              <a:rPr lang="en-US" sz="2400" dirty="0" smtClean="0"/>
              <a:t> (M(n/M</a:t>
            </a:r>
            <a:r>
              <a:rPr lang="en-US" sz="2800" baseline="30000" dirty="0" smtClean="0"/>
              <a:t>1/2</a:t>
            </a:r>
            <a:r>
              <a:rPr lang="en-US" sz="2400" dirty="0" smtClean="0"/>
              <a:t>)</a:t>
            </a:r>
            <a:r>
              <a:rPr lang="en-US" sz="2800" baseline="30000" dirty="0" smtClean="0">
                <a:solidFill>
                  <a:srgbClr val="FF0000"/>
                </a:solidFill>
              </a:rPr>
              <a:t>lg7</a:t>
            </a:r>
            <a:r>
              <a:rPr lang="en-US" sz="2800" dirty="0" smtClean="0">
                <a:solidFill>
                  <a:srgbClr val="000000"/>
                </a:solidFill>
              </a:rPr>
              <a:t>/P</a:t>
            </a:r>
            <a:r>
              <a:rPr lang="en-US" sz="2800" dirty="0" smtClean="0"/>
              <a:t>)</a:t>
            </a:r>
            <a:endParaRPr lang="en-US" sz="28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6182151" y="1676400"/>
            <a:ext cx="2480316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Strassen</a:t>
            </a:r>
            <a:r>
              <a:rPr lang="en-US" sz="2400" dirty="0" smtClean="0"/>
              <a:t>-like </a:t>
            </a:r>
          </a:p>
          <a:p>
            <a:pPr algn="ctr"/>
            <a:r>
              <a:rPr lang="en-US" sz="2400" dirty="0" smtClean="0"/>
              <a:t>O(</a:t>
            </a:r>
            <a:r>
              <a:rPr lang="en-US" sz="2400" dirty="0" err="1" smtClean="0"/>
              <a:t>n</a:t>
            </a:r>
            <a:r>
              <a:rPr lang="en-US" sz="2800" baseline="30000" dirty="0" err="1" smtClean="0">
                <a:solidFill>
                  <a:srgbClr val="FF0000"/>
                </a:solidFill>
              </a:rPr>
              <a:t>ω</a:t>
            </a:r>
            <a:r>
              <a:rPr lang="en-US" sz="2400" dirty="0" smtClean="0"/>
              <a:t>) </a:t>
            </a:r>
            <a:r>
              <a:rPr lang="en-US" sz="2400" dirty="0" err="1" smtClean="0"/>
              <a:t>matmul</a:t>
            </a:r>
            <a:r>
              <a:rPr lang="en-US" sz="2400" dirty="0" smtClean="0"/>
              <a:t>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#</a:t>
            </a:r>
            <a:r>
              <a:rPr lang="en-US" sz="2400" dirty="0" err="1" smtClean="0"/>
              <a:t>words_moved</a:t>
            </a:r>
            <a:r>
              <a:rPr lang="en-US" sz="2400" dirty="0" smtClean="0"/>
              <a:t> =</a:t>
            </a:r>
          </a:p>
          <a:p>
            <a:pPr algn="ctr"/>
            <a:r>
              <a:rPr lang="en-US" sz="2400" dirty="0" err="1" smtClean="0"/>
              <a:t>Ω</a:t>
            </a:r>
            <a:r>
              <a:rPr lang="en-US" sz="2400" dirty="0" smtClean="0"/>
              <a:t> (M(n/M</a:t>
            </a:r>
            <a:r>
              <a:rPr lang="en-US" sz="2800" baseline="30000" dirty="0" smtClean="0"/>
              <a:t>1/2</a:t>
            </a:r>
            <a:r>
              <a:rPr lang="en-US" sz="2400" dirty="0" smtClean="0"/>
              <a:t>)</a:t>
            </a:r>
            <a:r>
              <a:rPr lang="en-US" sz="2800" baseline="30000" dirty="0" err="1" smtClean="0">
                <a:solidFill>
                  <a:srgbClr val="FF0000"/>
                </a:solidFill>
              </a:rPr>
              <a:t>ω</a:t>
            </a:r>
            <a:r>
              <a:rPr lang="en-US" sz="2800" dirty="0" smtClean="0">
                <a:solidFill>
                  <a:srgbClr val="000000"/>
                </a:solidFill>
              </a:rPr>
              <a:t>/P</a:t>
            </a:r>
            <a:r>
              <a:rPr lang="en-US" sz="2800" dirty="0" smtClean="0"/>
              <a:t>)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164586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42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avoid communication? (2/3)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719138"/>
            <a:ext cx="8001000" cy="152876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mtClean="0"/>
              <a:t>Running time of an algorithm is sum of 3 terms: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mtClean="0">
                <a:solidFill>
                  <a:schemeClr val="tx1"/>
                </a:solidFill>
              </a:rPr>
              <a:t># flops * time_per_flop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mtClean="0">
                <a:solidFill>
                  <a:schemeClr val="tx1"/>
                </a:solidFill>
              </a:rPr>
              <a:t># words moved / bandwidth</a:t>
            </a:r>
          </a:p>
          <a:p>
            <a:pPr marL="914400" lvl="1" indent="-457200">
              <a:spcBef>
                <a:spcPct val="20000"/>
              </a:spcBef>
            </a:pPr>
            <a:r>
              <a:rPr lang="en-US" smtClean="0">
                <a:solidFill>
                  <a:schemeClr val="tx1"/>
                </a:solidFill>
              </a:rPr>
              <a:t># messages * latency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53263" y="6299200"/>
            <a:ext cx="1905000" cy="457200"/>
          </a:xfrm>
        </p:spPr>
        <p:txBody>
          <a:bodyPr/>
          <a:lstStyle/>
          <a:p>
            <a:pPr>
              <a:defRPr/>
            </a:pPr>
            <a:fld id="{096107BD-A7FD-4D6B-9533-9467B80703DB}" type="slidenum">
              <a:rPr lang="en-US" smtClean="0">
                <a:latin typeface="Helvetica"/>
              </a:rPr>
              <a:pPr>
                <a:defRPr/>
              </a:pPr>
              <a:t>3</a:t>
            </a:fld>
            <a:endParaRPr lang="en-US" dirty="0" smtClean="0">
              <a:latin typeface="Helvetica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45088" y="1473200"/>
            <a:ext cx="2398712" cy="762000"/>
            <a:chOff x="5105400" y="2133600"/>
            <a:chExt cx="2399879" cy="762000"/>
          </a:xfrm>
        </p:grpSpPr>
        <p:sp>
          <p:nvSpPr>
            <p:cNvPr id="6" name="Right Brace 5"/>
            <p:cNvSpPr/>
            <p:nvPr/>
          </p:nvSpPr>
          <p:spPr>
            <a:xfrm>
              <a:off x="5105400" y="2133600"/>
              <a:ext cx="152474" cy="762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69" name="TextBox 4"/>
            <p:cNvSpPr txBox="1">
              <a:spLocks noChangeArrowheads="1"/>
            </p:cNvSpPr>
            <p:nvPr/>
          </p:nvSpPr>
          <p:spPr bwMode="auto">
            <a:xfrm>
              <a:off x="5334000" y="2286000"/>
              <a:ext cx="21712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chemeClr val="tx1"/>
                  </a:solidFill>
                  <a:latin typeface="Calibri" pitchFamily="34" charset="0"/>
                </a:rPr>
                <a:t>communication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41338" y="2287588"/>
            <a:ext cx="8001000" cy="307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85750" indent="-285750" eaLnBrk="0" fontAlgn="auto" hangingPunct="0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b="0" kern="0" dirty="0" err="1">
                <a:solidFill>
                  <a:schemeClr val="tx1"/>
                </a:solidFill>
                <a:latin typeface="+mn-lt"/>
                <a:cs typeface="+mn-cs"/>
              </a:rPr>
              <a:t>Time_per_flop</a:t>
            </a:r>
            <a:r>
              <a:rPr lang="en-US" sz="2400" b="0" kern="0" dirty="0">
                <a:solidFill>
                  <a:schemeClr val="tx1"/>
                </a:solidFill>
                <a:latin typeface="+mn-lt"/>
                <a:cs typeface="+mn-cs"/>
              </a:rPr>
              <a:t>  &lt;&lt;  1/ bandwidth  &lt;&lt;  latency</a:t>
            </a: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/>
                </a:solidFill>
                <a:latin typeface="+mn-lt"/>
                <a:cs typeface="+mn-cs"/>
              </a:rPr>
              <a:t>Gaps growing exponentially with </a:t>
            </a:r>
            <a:r>
              <a:rPr lang="en-US" sz="2400" b="0" kern="0" dirty="0" smtClean="0">
                <a:solidFill>
                  <a:schemeClr val="tx1"/>
                </a:solidFill>
                <a:latin typeface="+mn-lt"/>
                <a:cs typeface="+mn-cs"/>
              </a:rPr>
              <a:t>time [FOSC</a:t>
            </a:r>
            <a:r>
              <a:rPr lang="en-US" sz="2400" kern="0" dirty="0" smtClean="0"/>
              <a:t>]</a:t>
            </a: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400" b="0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400" kern="0" dirty="0" smtClean="0"/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400" b="0" kern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400" kern="0" dirty="0" smtClean="0"/>
          </a:p>
          <a:p>
            <a:pPr marL="285750" indent="-285750" eaLnBrk="0" hangingPunct="0">
              <a:spcBef>
                <a:spcPct val="20000"/>
              </a:spcBef>
              <a:buSzPct val="100000"/>
              <a:buFont typeface="Arial" pitchFamily="34" charset="0"/>
              <a:buChar char="•"/>
              <a:defRPr/>
            </a:pPr>
            <a:r>
              <a:rPr lang="en-US" sz="2400" b="0" kern="0" dirty="0" smtClean="0">
                <a:solidFill>
                  <a:schemeClr val="tx1"/>
                </a:solidFill>
                <a:latin typeface="+mn-lt"/>
                <a:cs typeface="+mn-cs"/>
              </a:rPr>
              <a:t>Avoid communication to save time</a:t>
            </a:r>
            <a:endParaRPr lang="en-US" sz="2400" b="0" kern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79" y="7010400"/>
            <a:ext cx="8534400" cy="1750223"/>
            <a:chOff x="541338" y="4486791"/>
            <a:chExt cx="8534400" cy="1749582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541338" y="4486791"/>
              <a:ext cx="8534400" cy="1749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 typeface="Arial" pitchFamily="34" charset="0"/>
                <a:buChar char="•"/>
                <a:defRPr/>
              </a:pPr>
              <a:r>
                <a:rPr lang="en-US" sz="2400" b="0" kern="0" dirty="0">
                  <a:solidFill>
                    <a:schemeClr val="tx1"/>
                  </a:solidFill>
                  <a:latin typeface="+mn-lt"/>
                  <a:cs typeface="+mn-cs"/>
                </a:rPr>
                <a:t>Goal : reorganize </a:t>
              </a:r>
              <a:r>
                <a:rPr lang="en-US" sz="2400" kern="0" dirty="0" smtClean="0"/>
                <a:t>algorithms</a:t>
              </a:r>
              <a:r>
                <a:rPr lang="en-US" sz="2400" b="0" kern="0" dirty="0" smtClean="0">
                  <a:solidFill>
                    <a:schemeClr val="tx1"/>
                  </a:solidFill>
                  <a:latin typeface="+mn-lt"/>
                  <a:cs typeface="+mn-cs"/>
                </a:rPr>
                <a:t> </a:t>
              </a:r>
              <a:r>
                <a:rPr lang="en-US" sz="2400" b="0" kern="0" dirty="0">
                  <a:solidFill>
                    <a:schemeClr val="tx1"/>
                  </a:solidFill>
                  <a:latin typeface="+mn-lt"/>
                  <a:cs typeface="+mn-cs"/>
                </a:rPr>
                <a:t>to </a:t>
              </a:r>
              <a:r>
                <a:rPr lang="en-US" sz="2400" b="0" i="1" kern="0" dirty="0">
                  <a:solidFill>
                    <a:schemeClr val="tx1"/>
                  </a:solidFill>
                  <a:latin typeface="+mn-lt"/>
                  <a:cs typeface="+mn-cs"/>
                </a:rPr>
                <a:t>avoid</a:t>
              </a:r>
              <a:r>
                <a:rPr lang="en-US" sz="2400" b="0" kern="0" dirty="0">
                  <a:solidFill>
                    <a:schemeClr val="tx1"/>
                  </a:solidFill>
                  <a:latin typeface="+mn-lt"/>
                  <a:cs typeface="+mn-cs"/>
                </a:rPr>
                <a:t> communication</a:t>
              </a:r>
            </a:p>
            <a:p>
              <a:pPr marL="800100" lvl="1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b="0" kern="0" dirty="0">
                  <a:solidFill>
                    <a:schemeClr val="tx1"/>
                  </a:solidFill>
                  <a:latin typeface="+mn-lt"/>
                  <a:cs typeface="+mn-cs"/>
                </a:rPr>
                <a:t>Between all memory hierarchy levels </a:t>
              </a:r>
            </a:p>
            <a:p>
              <a:pPr marL="1257300" lvl="2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b="0" kern="0" dirty="0">
                  <a:solidFill>
                    <a:schemeClr val="tx1"/>
                  </a:solidFill>
                  <a:latin typeface="+mn-lt"/>
                  <a:cs typeface="+mn-cs"/>
                </a:rPr>
                <a:t>L1         L2         DRAM          network,  etc </a:t>
              </a:r>
            </a:p>
            <a:p>
              <a:pPr marL="800100" lvl="1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kern="0" dirty="0" smtClean="0"/>
                <a:t>Very large</a:t>
              </a:r>
              <a:r>
                <a:rPr lang="en-US" b="0" kern="0" dirty="0" smtClean="0">
                  <a:solidFill>
                    <a:schemeClr val="tx1"/>
                  </a:solidFill>
                  <a:latin typeface="+mn-lt"/>
                  <a:cs typeface="+mn-cs"/>
                </a:rPr>
                <a:t> </a:t>
              </a:r>
              <a:r>
                <a:rPr lang="en-US" b="0" kern="0" dirty="0">
                  <a:solidFill>
                    <a:schemeClr val="tx1"/>
                  </a:solidFill>
                  <a:latin typeface="+mn-lt"/>
                  <a:cs typeface="+mn-cs"/>
                </a:rPr>
                <a:t>speedups </a:t>
              </a:r>
              <a:r>
                <a:rPr lang="en-US" b="0" kern="0" dirty="0" smtClean="0">
                  <a:solidFill>
                    <a:schemeClr val="tx1"/>
                  </a:solidFill>
                  <a:latin typeface="+mn-lt"/>
                  <a:cs typeface="+mn-cs"/>
                </a:rPr>
                <a:t>possible</a:t>
              </a:r>
            </a:p>
            <a:p>
              <a:pPr marL="800100" lvl="1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sz="1800" kern="0" dirty="0" smtClean="0"/>
                <a:t>Energy savings too!</a:t>
              </a:r>
              <a:endParaRPr lang="en-US" sz="1800" b="0" kern="0" dirty="0">
                <a:solidFill>
                  <a:srgbClr val="000099"/>
                </a:solidFill>
                <a:latin typeface="+mn-lt"/>
                <a:cs typeface="+mn-cs"/>
              </a:endParaRPr>
            </a:p>
          </p:txBody>
        </p:sp>
        <p:cxnSp>
          <p:nvCxnSpPr>
            <p:cNvPr id="18465" name="Straight Arrow Connector 10"/>
            <p:cNvCxnSpPr>
              <a:cxnSpLocks noChangeShapeType="1"/>
            </p:cNvCxnSpPr>
            <p:nvPr/>
          </p:nvCxnSpPr>
          <p:spPr bwMode="auto">
            <a:xfrm>
              <a:off x="2041525" y="5418312"/>
              <a:ext cx="430212" cy="15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8466" name="Straight Arrow Connector 11"/>
            <p:cNvCxnSpPr>
              <a:cxnSpLocks noChangeShapeType="1"/>
            </p:cNvCxnSpPr>
            <p:nvPr/>
          </p:nvCxnSpPr>
          <p:spPr bwMode="auto">
            <a:xfrm>
              <a:off x="2727325" y="5419899"/>
              <a:ext cx="430213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8467" name="Straight Arrow Connector 11"/>
            <p:cNvCxnSpPr>
              <a:cxnSpLocks noChangeShapeType="1"/>
            </p:cNvCxnSpPr>
            <p:nvPr/>
          </p:nvCxnSpPr>
          <p:spPr bwMode="auto">
            <a:xfrm>
              <a:off x="3870325" y="5419899"/>
              <a:ext cx="430212" cy="15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85875" y="3217863"/>
          <a:ext cx="66529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245"/>
                <a:gridCol w="1663245"/>
                <a:gridCol w="1663245"/>
                <a:gridCol w="1663245"/>
              </a:tblGrid>
              <a:tr h="344034">
                <a:tc gridSpan="4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Annual improvements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1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Time_per_flop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</a:tr>
              <a:tr h="229196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  <a:tr h="2291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787525" y="4137025"/>
            <a:ext cx="646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tx1"/>
                </a:solidFill>
              </a:rPr>
              <a:t>59%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81000" y="685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2429E1-B9F3-41B4-B2B6-A121E4BC8C07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1" y="935986"/>
            <a:ext cx="8686800" cy="5785489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0498" y="309430"/>
            <a:ext cx="8212873" cy="64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2pPr>
            <a:lvl3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3pPr>
            <a:lvl4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4pPr>
            <a:lvl5pPr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5pPr>
            <a:lvl6pPr marL="4572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6pPr>
            <a:lvl7pPr marL="9144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7pPr>
            <a:lvl8pPr marL="13716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8pPr>
            <a:lvl9pPr marL="1828800" algn="l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400" dirty="0"/>
              <a:t>Performance </a:t>
            </a:r>
            <a:r>
              <a:rPr lang="en-US" sz="2400" dirty="0" smtClean="0"/>
              <a:t>Benchmarking, Strong Scaling Plot</a:t>
            </a:r>
            <a:endParaRPr lang="en-US" sz="2400" dirty="0"/>
          </a:p>
          <a:p>
            <a:pPr algn="ctr"/>
            <a:r>
              <a:rPr lang="en-US" sz="2000" b="0" dirty="0" smtClean="0">
                <a:solidFill>
                  <a:schemeClr val="tx1"/>
                </a:solidFill>
              </a:rPr>
              <a:t>Franklin </a:t>
            </a:r>
            <a:r>
              <a:rPr lang="en-US" sz="2000" b="0" dirty="0">
                <a:solidFill>
                  <a:schemeClr val="tx1"/>
                </a:solidFill>
              </a:rPr>
              <a:t>(Cray XT4</a:t>
            </a:r>
            <a:r>
              <a:rPr lang="en-US" sz="2000" b="0" dirty="0" smtClean="0">
                <a:solidFill>
                  <a:schemeClr val="tx1"/>
                </a:solidFill>
              </a:rPr>
              <a:t>) n </a:t>
            </a:r>
            <a:r>
              <a:rPr lang="en-US" sz="2000" b="0" dirty="0">
                <a:solidFill>
                  <a:schemeClr val="tx1"/>
                </a:solidFill>
              </a:rPr>
              <a:t>= 94080</a:t>
            </a:r>
            <a:endParaRPr lang="en-US" sz="14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181" y="5292436"/>
            <a:ext cx="50984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Speedups: 24%-184%</a:t>
            </a:r>
            <a:r>
              <a:rPr lang="en-US" dirty="0"/>
              <a:t/>
            </a:r>
            <a:br>
              <a:rPr lang="en-US" dirty="0"/>
            </a:br>
            <a:r>
              <a:rPr lang="en-US" sz="1400" b="0" dirty="0" smtClean="0"/>
              <a:t>(</a:t>
            </a:r>
            <a:r>
              <a:rPr lang="en-US" sz="1400" b="0" dirty="0"/>
              <a:t>over </a:t>
            </a:r>
            <a:r>
              <a:rPr lang="en-US" sz="1400" b="0" dirty="0" smtClean="0"/>
              <a:t>previous </a:t>
            </a:r>
            <a:r>
              <a:rPr lang="en-US" sz="1400" b="0" dirty="0" err="1" smtClean="0"/>
              <a:t>Strassen</a:t>
            </a:r>
            <a:r>
              <a:rPr lang="en-US" sz="1400" b="0" dirty="0"/>
              <a:t>-</a:t>
            </a:r>
            <a:r>
              <a:rPr lang="en-US" sz="1400" b="0" dirty="0" smtClean="0"/>
              <a:t>based algorithms)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3048000"/>
            <a:ext cx="5105400" cy="1077218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0824F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3200" b="1" dirty="0" smtClean="0">
                <a:solidFill>
                  <a:srgbClr val="0000FF"/>
                </a:solidFill>
              </a:rPr>
              <a:t>Invited to appear as Research Highlight in CACM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2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Survey state of the art of CA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-Avoiding) algorithms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TSQR: Tall-Skinny QR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 O(n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2.5D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Strassen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/>
              <a:t>Beyond linear algebra</a:t>
            </a:r>
          </a:p>
          <a:p>
            <a:pPr lvl="1"/>
            <a:r>
              <a:rPr lang="en-US" dirty="0" smtClean="0"/>
              <a:t>Extending lower bounds to any algorithm with arrays</a:t>
            </a:r>
          </a:p>
          <a:p>
            <a:pPr lvl="1"/>
            <a:r>
              <a:rPr lang="en-US" dirty="0" smtClean="0"/>
              <a:t>Communication-optimal N-body algorithm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Krylov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methods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6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optimal sequential </a:t>
            </a:r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=1:n, for j=1:n, for k=1:n, C(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)+=A(</a:t>
            </a:r>
            <a:r>
              <a:rPr lang="en-US" dirty="0" err="1"/>
              <a:t>i</a:t>
            </a:r>
            <a:r>
              <a:rPr lang="en-US" dirty="0" err="1" smtClean="0"/>
              <a:t>,k</a:t>
            </a:r>
            <a:r>
              <a:rPr lang="en-US" dirty="0" smtClean="0"/>
              <a:t>)*B(</a:t>
            </a:r>
            <a:r>
              <a:rPr lang="en-US" dirty="0" err="1" smtClean="0"/>
              <a:t>k,j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“Blocked” code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for i1 = 1:b:n,  for j1 = 1:b:n,   for k1 = 1:b:n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for i2 = 0:b-1,  for j2 = 0:b-1,   for k2 = 0:b-1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i</a:t>
            </a:r>
            <a:r>
              <a:rPr lang="en-US" dirty="0" smtClean="0"/>
              <a:t>=i1+i2,  j = j1+j2,  k = k1+k2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C(</a:t>
            </a:r>
            <a:r>
              <a:rPr lang="en-US" dirty="0" err="1"/>
              <a:t>i,j</a:t>
            </a:r>
            <a:r>
              <a:rPr lang="en-US" dirty="0"/>
              <a:t>)+=A(</a:t>
            </a:r>
            <a:r>
              <a:rPr lang="en-US" dirty="0" err="1"/>
              <a:t>i,k</a:t>
            </a:r>
            <a:r>
              <a:rPr lang="en-US" dirty="0"/>
              <a:t>)*B(</a:t>
            </a:r>
            <a:r>
              <a:rPr lang="en-US" dirty="0" err="1"/>
              <a:t>k,j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Thm</a:t>
            </a:r>
            <a:r>
              <a:rPr lang="en-US" dirty="0" smtClean="0"/>
              <a:t>: Picking b = M</a:t>
            </a:r>
            <a:r>
              <a:rPr lang="en-US" sz="3500" b="1" baseline="30000" dirty="0" smtClean="0">
                <a:solidFill>
                  <a:srgbClr val="0824F2"/>
                </a:solidFill>
              </a:rPr>
              <a:t>1/2 </a:t>
            </a:r>
            <a:r>
              <a:rPr lang="en-US" dirty="0" smtClean="0"/>
              <a:t>attains lower bound: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#</a:t>
            </a:r>
            <a:r>
              <a:rPr lang="en-US" dirty="0" err="1" smtClean="0"/>
              <a:t>words_moved</a:t>
            </a:r>
            <a:r>
              <a:rPr lang="en-US" dirty="0" smtClean="0"/>
              <a:t> = </a:t>
            </a:r>
            <a:r>
              <a:rPr lang="en-US" dirty="0" err="1" smtClean="0"/>
              <a:t>Ω</a:t>
            </a:r>
            <a:r>
              <a:rPr lang="en-US" dirty="0" smtClean="0"/>
              <a:t>(n</a:t>
            </a:r>
            <a:r>
              <a:rPr lang="en-US" sz="3300" b="1" baseline="30000" dirty="0" smtClean="0"/>
              <a:t>3</a:t>
            </a:r>
            <a:r>
              <a:rPr lang="en-US" dirty="0" smtClean="0"/>
              <a:t>/M</a:t>
            </a:r>
            <a:r>
              <a:rPr lang="en-US" sz="3500" b="1" baseline="30000" dirty="0" smtClean="0">
                <a:solidFill>
                  <a:srgbClr val="0824F2"/>
                </a:solidFill>
              </a:rPr>
              <a:t>1/2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Where does </a:t>
            </a:r>
            <a:r>
              <a:rPr lang="en-US" b="1" dirty="0" smtClean="0">
                <a:solidFill>
                  <a:srgbClr val="0824F2"/>
                </a:solidFill>
              </a:rPr>
              <a:t>1/2</a:t>
            </a:r>
            <a:r>
              <a:rPr lang="en-US" dirty="0" smtClean="0"/>
              <a:t> come from?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7010400" y="3733800"/>
            <a:ext cx="228600" cy="10668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91400" y="4038600"/>
            <a:ext cx="175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 x b </a:t>
            </a:r>
            <a:r>
              <a:rPr lang="en-US" sz="2000" dirty="0" err="1" smtClean="0"/>
              <a:t>matmul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674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Thm</a:t>
            </a:r>
            <a:r>
              <a:rPr lang="en-US" dirty="0" smtClean="0"/>
              <a:t> applied to </a:t>
            </a:r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35051"/>
            <a:ext cx="9220200" cy="5486400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=1:n, for j=1:n, for k=1:n, C(</a:t>
            </a:r>
            <a:r>
              <a:rPr lang="en-US" dirty="0" err="1"/>
              <a:t>i,j</a:t>
            </a:r>
            <a:r>
              <a:rPr lang="en-US" dirty="0" smtClean="0"/>
              <a:t>) += A</a:t>
            </a:r>
            <a:r>
              <a:rPr lang="en-US" dirty="0"/>
              <a:t>(</a:t>
            </a:r>
            <a:r>
              <a:rPr lang="en-US" dirty="0" err="1"/>
              <a:t>i,k</a:t>
            </a:r>
            <a:r>
              <a:rPr lang="en-US" dirty="0"/>
              <a:t>)*B(</a:t>
            </a:r>
            <a:r>
              <a:rPr lang="en-US" dirty="0" err="1"/>
              <a:t>k,j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Record array indices in matrix </a:t>
            </a:r>
            <a:r>
              <a:rPr lang="en-US" dirty="0" err="1" smtClean="0"/>
              <a:t>Δ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Solve LP for x = [</a:t>
            </a:r>
            <a:r>
              <a:rPr lang="en-US" dirty="0" err="1" smtClean="0"/>
              <a:t>xi,xj,xk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:  max </a:t>
            </a:r>
            <a:r>
              <a:rPr lang="en-US" b="1" dirty="0" smtClean="0"/>
              <a:t>1</a:t>
            </a:r>
            <a:r>
              <a:rPr lang="en-US" baseline="30000" dirty="0" smtClean="0"/>
              <a:t>T</a:t>
            </a:r>
            <a:r>
              <a:rPr lang="en-US" dirty="0" smtClean="0"/>
              <a:t>x   </a:t>
            </a:r>
            <a:r>
              <a:rPr lang="en-US" dirty="0" err="1" smtClean="0"/>
              <a:t>s.t.</a:t>
            </a:r>
            <a:r>
              <a:rPr lang="en-US" dirty="0" smtClean="0"/>
              <a:t>   </a:t>
            </a:r>
            <a:r>
              <a:rPr lang="en-US" dirty="0" err="1" smtClean="0"/>
              <a:t>Δ</a:t>
            </a:r>
            <a:r>
              <a:rPr lang="en-US" dirty="0" smtClean="0"/>
              <a:t> x ≤ </a:t>
            </a:r>
            <a:r>
              <a:rPr lang="en-US" b="1" dirty="0" smtClean="0"/>
              <a:t>1</a:t>
            </a:r>
          </a:p>
          <a:p>
            <a:pPr lvl="1"/>
            <a:r>
              <a:rPr lang="en-US" dirty="0" smtClean="0"/>
              <a:t>Result: x = [</a:t>
            </a:r>
            <a:r>
              <a:rPr lang="en-US" dirty="0" smtClean="0">
                <a:solidFill>
                  <a:srgbClr val="0824F2"/>
                </a:solidFill>
              </a:rPr>
              <a:t>1/2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824F2"/>
                </a:solidFill>
              </a:rPr>
              <a:t>1/2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824F2"/>
                </a:solidFill>
              </a:rPr>
              <a:t>1/2</a:t>
            </a:r>
            <a:r>
              <a:rPr lang="en-US" dirty="0" smtClean="0"/>
              <a:t>]</a:t>
            </a:r>
            <a:r>
              <a:rPr lang="en-US" sz="3200" baseline="30000" dirty="0" smtClean="0"/>
              <a:t>T</a:t>
            </a:r>
            <a:r>
              <a:rPr lang="en-US" dirty="0" smtClean="0"/>
              <a:t>, </a:t>
            </a:r>
            <a:r>
              <a:rPr lang="en-US" b="1" dirty="0" smtClean="0"/>
              <a:t>1</a:t>
            </a:r>
            <a:r>
              <a:rPr lang="en-US" sz="3200" baseline="30000" dirty="0" smtClean="0"/>
              <a:t>T</a:t>
            </a:r>
            <a:r>
              <a:rPr lang="en-US" dirty="0" smtClean="0"/>
              <a:t>x = </a:t>
            </a:r>
            <a:r>
              <a:rPr lang="en-US" dirty="0" smtClean="0">
                <a:solidFill>
                  <a:srgbClr val="0824F2"/>
                </a:solidFill>
              </a:rPr>
              <a:t>3/2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824F2"/>
                </a:solidFill>
              </a:rPr>
              <a:t>s</a:t>
            </a:r>
            <a:r>
              <a:rPr lang="en-US" b="1" baseline="-25000" dirty="0" err="1" smtClean="0">
                <a:solidFill>
                  <a:srgbClr val="0824F2"/>
                </a:solidFill>
              </a:rPr>
              <a:t>HBL</a:t>
            </a:r>
            <a:endParaRPr lang="en-US" b="1" baseline="-25000" dirty="0" smtClean="0">
              <a:solidFill>
                <a:srgbClr val="0824F2"/>
              </a:solidFill>
            </a:endParaRPr>
          </a:p>
          <a:p>
            <a:r>
              <a:rPr lang="en-US" dirty="0" err="1" smtClean="0"/>
              <a:t>Thm</a:t>
            </a:r>
            <a:r>
              <a:rPr lang="en-US" dirty="0" smtClean="0"/>
              <a:t>: #</a:t>
            </a:r>
            <a:r>
              <a:rPr lang="en-US" dirty="0" err="1" smtClean="0"/>
              <a:t>words_moved</a:t>
            </a:r>
            <a:r>
              <a:rPr lang="en-US" dirty="0" smtClean="0"/>
              <a:t> = </a:t>
            </a:r>
            <a:r>
              <a:rPr lang="en-US" dirty="0" err="1"/>
              <a:t>Ω</a:t>
            </a:r>
            <a:r>
              <a:rPr lang="en-US" dirty="0"/>
              <a:t>(n</a:t>
            </a:r>
            <a:r>
              <a:rPr lang="en-US" sz="3300" b="1" baseline="30000" dirty="0"/>
              <a:t>3</a:t>
            </a:r>
            <a:r>
              <a:rPr lang="en-US" dirty="0"/>
              <a:t>/</a:t>
            </a:r>
            <a:r>
              <a:rPr lang="en-US" dirty="0" smtClean="0"/>
              <a:t>M</a:t>
            </a:r>
            <a:r>
              <a:rPr lang="en-US" sz="3500" b="1" baseline="30000" dirty="0" smtClean="0">
                <a:solidFill>
                  <a:srgbClr val="0824F2"/>
                </a:solidFill>
              </a:rPr>
              <a:t>S</a:t>
            </a:r>
            <a:r>
              <a:rPr lang="en-US" sz="2800" b="1" baseline="30000" dirty="0" smtClean="0">
                <a:solidFill>
                  <a:srgbClr val="0824F2"/>
                </a:solidFill>
              </a:rPr>
              <a:t>HBL</a:t>
            </a:r>
            <a:r>
              <a:rPr lang="en-US" sz="3500" b="1" baseline="30000" dirty="0" smtClean="0">
                <a:solidFill>
                  <a:srgbClr val="0824F2"/>
                </a:solidFill>
              </a:rPr>
              <a:t>-1</a:t>
            </a:r>
            <a:r>
              <a:rPr lang="en-US" dirty="0" smtClean="0"/>
              <a:t>)= </a:t>
            </a:r>
            <a:r>
              <a:rPr lang="en-US" dirty="0" err="1"/>
              <a:t>Ω</a:t>
            </a:r>
            <a:r>
              <a:rPr lang="en-US" dirty="0"/>
              <a:t>(n</a:t>
            </a:r>
            <a:r>
              <a:rPr lang="en-US" sz="3300" b="1" baseline="30000" dirty="0"/>
              <a:t>3</a:t>
            </a:r>
            <a:r>
              <a:rPr lang="en-US" dirty="0"/>
              <a:t>/M</a:t>
            </a:r>
            <a:r>
              <a:rPr lang="en-US" sz="3500" b="1" baseline="30000" dirty="0">
                <a:solidFill>
                  <a:srgbClr val="0824F2"/>
                </a:solidFill>
              </a:rPr>
              <a:t>1/2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Attained by block sizes </a:t>
            </a:r>
            <a:r>
              <a:rPr lang="en-US" dirty="0" err="1" smtClean="0"/>
              <a:t>M</a:t>
            </a:r>
            <a:r>
              <a:rPr lang="en-US" b="1" baseline="30000" dirty="0" err="1" smtClean="0"/>
              <a:t>xi</a:t>
            </a:r>
            <a:r>
              <a:rPr lang="en-US" dirty="0" err="1" smtClean="0"/>
              <a:t>,M</a:t>
            </a:r>
            <a:r>
              <a:rPr lang="en-US" b="1" baseline="30000" dirty="0" err="1" smtClean="0"/>
              <a:t>xj</a:t>
            </a:r>
            <a:r>
              <a:rPr lang="en-US" dirty="0" err="1" smtClean="0"/>
              <a:t>,M</a:t>
            </a:r>
            <a:r>
              <a:rPr lang="en-US" b="1" baseline="30000" dirty="0" err="1" smtClean="0"/>
              <a:t>xk</a:t>
            </a:r>
            <a:r>
              <a:rPr lang="en-US" dirty="0" smtClean="0"/>
              <a:t> = M</a:t>
            </a:r>
            <a:r>
              <a:rPr lang="en-US" b="1" baseline="30000" dirty="0" smtClean="0">
                <a:solidFill>
                  <a:srgbClr val="061BBA"/>
                </a:solidFill>
              </a:rPr>
              <a:t>1/2</a:t>
            </a:r>
            <a:r>
              <a:rPr lang="en-US" dirty="0" smtClean="0"/>
              <a:t>,M</a:t>
            </a:r>
            <a:r>
              <a:rPr lang="en-US" b="1" baseline="30000" dirty="0" smtClean="0">
                <a:solidFill>
                  <a:srgbClr val="061BBA"/>
                </a:solidFill>
              </a:rPr>
              <a:t>1/2</a:t>
            </a:r>
            <a:r>
              <a:rPr lang="en-US" dirty="0" smtClean="0"/>
              <a:t>,M</a:t>
            </a:r>
            <a:r>
              <a:rPr lang="en-US" b="1" baseline="30000" dirty="0" smtClean="0">
                <a:solidFill>
                  <a:srgbClr val="061BBA"/>
                </a:solidFill>
              </a:rPr>
              <a:t>1/2</a:t>
            </a:r>
            <a:endParaRPr lang="en-US" dirty="0">
              <a:solidFill>
                <a:srgbClr val="061BBA"/>
              </a:solidFill>
            </a:endParaRP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56464"/>
              </p:ext>
            </p:extLst>
          </p:nvPr>
        </p:nvGraphicFramePr>
        <p:xfrm>
          <a:off x="2590800" y="2438400"/>
          <a:ext cx="3733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2184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Δ</a:t>
                      </a:r>
                      <a:r>
                        <a:rPr lang="en-US" sz="2400" dirty="0" smtClean="0"/>
                        <a:t>   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3429000" y="2971800"/>
            <a:ext cx="2057400" cy="1295400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3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Thm</a:t>
            </a:r>
            <a:r>
              <a:rPr lang="en-US" dirty="0" smtClean="0"/>
              <a:t> applied to Direct N-Body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35051"/>
            <a:ext cx="9220200" cy="5486400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=1:n, for j=1:n</a:t>
            </a:r>
            <a:r>
              <a:rPr lang="en-US" dirty="0" smtClean="0"/>
              <a:t>, F(</a:t>
            </a:r>
            <a:r>
              <a:rPr lang="en-US" dirty="0" err="1" smtClean="0"/>
              <a:t>i</a:t>
            </a:r>
            <a:r>
              <a:rPr lang="en-US" dirty="0" smtClean="0"/>
              <a:t>) += force( P(</a:t>
            </a:r>
            <a:r>
              <a:rPr lang="en-US" dirty="0" err="1" smtClean="0"/>
              <a:t>i</a:t>
            </a:r>
            <a:r>
              <a:rPr lang="en-US" dirty="0" smtClean="0"/>
              <a:t>) , P(j) )</a:t>
            </a:r>
          </a:p>
          <a:p>
            <a:r>
              <a:rPr lang="en-US" dirty="0" smtClean="0"/>
              <a:t>Record array indices in matrix </a:t>
            </a:r>
            <a:r>
              <a:rPr lang="en-US" dirty="0" err="1" smtClean="0"/>
              <a:t>Δ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Solve LP for x = [</a:t>
            </a:r>
            <a:r>
              <a:rPr lang="en-US" dirty="0" err="1" smtClean="0"/>
              <a:t>xi,xj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:  max </a:t>
            </a:r>
            <a:r>
              <a:rPr lang="en-US" b="1" dirty="0" smtClean="0"/>
              <a:t>1</a:t>
            </a:r>
            <a:r>
              <a:rPr lang="en-US" baseline="30000" dirty="0" smtClean="0"/>
              <a:t>T</a:t>
            </a:r>
            <a:r>
              <a:rPr lang="en-US" dirty="0" smtClean="0"/>
              <a:t>x 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 err="1" smtClean="0"/>
              <a:t>Δ</a:t>
            </a:r>
            <a:r>
              <a:rPr lang="en-US" dirty="0" smtClean="0"/>
              <a:t> x ≤ </a:t>
            </a:r>
            <a:r>
              <a:rPr lang="en-US" b="1" dirty="0" smtClean="0"/>
              <a:t>1</a:t>
            </a:r>
          </a:p>
          <a:p>
            <a:pPr lvl="1"/>
            <a:r>
              <a:rPr lang="en-US" dirty="0" smtClean="0"/>
              <a:t>Result: x = [</a:t>
            </a:r>
            <a:r>
              <a:rPr lang="en-US" dirty="0" smtClean="0">
                <a:solidFill>
                  <a:srgbClr val="0824F2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824F2"/>
                </a:solidFill>
              </a:rPr>
              <a:t>1</a:t>
            </a:r>
            <a:r>
              <a:rPr lang="en-US" dirty="0" smtClean="0"/>
              <a:t>], </a:t>
            </a:r>
            <a:r>
              <a:rPr lang="en-US" b="1" dirty="0" smtClean="0"/>
              <a:t>1</a:t>
            </a:r>
            <a:r>
              <a:rPr lang="en-US" sz="3200" baseline="30000" dirty="0" smtClean="0"/>
              <a:t>T</a:t>
            </a:r>
            <a:r>
              <a:rPr lang="en-US" dirty="0" smtClean="0"/>
              <a:t>x = </a:t>
            </a:r>
            <a:r>
              <a:rPr lang="en-US" dirty="0" smtClean="0">
                <a:solidFill>
                  <a:srgbClr val="0824F2"/>
                </a:solidFill>
              </a:rPr>
              <a:t>2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824F2"/>
                </a:solidFill>
              </a:rPr>
              <a:t>s</a:t>
            </a:r>
            <a:r>
              <a:rPr lang="en-US" b="1" baseline="-25000" dirty="0" err="1" smtClean="0">
                <a:solidFill>
                  <a:srgbClr val="0824F2"/>
                </a:solidFill>
              </a:rPr>
              <a:t>HBL</a:t>
            </a:r>
            <a:endParaRPr lang="en-US" b="1" baseline="-25000" dirty="0" smtClean="0">
              <a:solidFill>
                <a:srgbClr val="0824F2"/>
              </a:solidFill>
            </a:endParaRPr>
          </a:p>
          <a:p>
            <a:r>
              <a:rPr lang="en-US" dirty="0" err="1" smtClean="0"/>
              <a:t>Thm</a:t>
            </a:r>
            <a:r>
              <a:rPr lang="en-US" dirty="0" smtClean="0"/>
              <a:t>: #</a:t>
            </a:r>
            <a:r>
              <a:rPr lang="en-US" dirty="0" err="1" smtClean="0"/>
              <a:t>words_moved</a:t>
            </a:r>
            <a:r>
              <a:rPr lang="en-US" dirty="0" smtClean="0"/>
              <a:t> = </a:t>
            </a:r>
            <a:r>
              <a:rPr lang="en-US" dirty="0" err="1"/>
              <a:t>Ω</a:t>
            </a:r>
            <a:r>
              <a:rPr lang="en-US" dirty="0"/>
              <a:t>(</a:t>
            </a:r>
            <a:r>
              <a:rPr lang="en-US" dirty="0" smtClean="0"/>
              <a:t>n</a:t>
            </a:r>
            <a:r>
              <a:rPr lang="en-US" sz="3300" b="1" baseline="30000" dirty="0" smtClean="0"/>
              <a:t>2</a:t>
            </a:r>
            <a:r>
              <a:rPr lang="en-US" dirty="0" smtClean="0"/>
              <a:t>/M</a:t>
            </a:r>
            <a:r>
              <a:rPr lang="en-US" sz="3500" b="1" baseline="30000" dirty="0" smtClean="0">
                <a:solidFill>
                  <a:srgbClr val="0824F2"/>
                </a:solidFill>
              </a:rPr>
              <a:t>S</a:t>
            </a:r>
            <a:r>
              <a:rPr lang="en-US" sz="2800" b="1" baseline="30000" dirty="0" smtClean="0">
                <a:solidFill>
                  <a:srgbClr val="0824F2"/>
                </a:solidFill>
              </a:rPr>
              <a:t>HBL</a:t>
            </a:r>
            <a:r>
              <a:rPr lang="en-US" sz="3500" b="1" baseline="30000" dirty="0" smtClean="0">
                <a:solidFill>
                  <a:srgbClr val="0824F2"/>
                </a:solidFill>
              </a:rPr>
              <a:t>-1</a:t>
            </a:r>
            <a:r>
              <a:rPr lang="en-US" dirty="0" smtClean="0"/>
              <a:t>)= </a:t>
            </a:r>
            <a:r>
              <a:rPr lang="en-US" dirty="0" err="1"/>
              <a:t>Ω</a:t>
            </a:r>
            <a:r>
              <a:rPr lang="en-US" dirty="0"/>
              <a:t>(</a:t>
            </a:r>
            <a:r>
              <a:rPr lang="en-US" dirty="0" smtClean="0"/>
              <a:t>n</a:t>
            </a:r>
            <a:r>
              <a:rPr lang="en-US" sz="3300" b="1" baseline="30000" dirty="0" smtClean="0"/>
              <a:t>2</a:t>
            </a:r>
            <a:r>
              <a:rPr lang="en-US" dirty="0" smtClean="0"/>
              <a:t>/M</a:t>
            </a:r>
            <a:r>
              <a:rPr lang="en-US" sz="3500" b="1" baseline="30000" dirty="0" smtClean="0">
                <a:solidFill>
                  <a:srgbClr val="0824F2"/>
                </a:solidFill>
              </a:rPr>
              <a:t>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Attained by block sizes </a:t>
            </a:r>
            <a:r>
              <a:rPr lang="en-US" dirty="0" err="1" smtClean="0"/>
              <a:t>M</a:t>
            </a:r>
            <a:r>
              <a:rPr lang="en-US" b="1" baseline="30000" dirty="0" err="1" smtClean="0"/>
              <a:t>xi</a:t>
            </a:r>
            <a:r>
              <a:rPr lang="en-US" dirty="0" err="1" smtClean="0"/>
              <a:t>,M</a:t>
            </a:r>
            <a:r>
              <a:rPr lang="en-US" b="1" baseline="30000" dirty="0" err="1" smtClean="0"/>
              <a:t>xj</a:t>
            </a:r>
            <a:r>
              <a:rPr lang="en-US" dirty="0" smtClean="0"/>
              <a:t> = M</a:t>
            </a:r>
            <a:r>
              <a:rPr lang="en-US" b="1" baseline="30000" dirty="0" smtClean="0">
                <a:solidFill>
                  <a:srgbClr val="061BBA"/>
                </a:solidFill>
              </a:rPr>
              <a:t>1</a:t>
            </a:r>
            <a:r>
              <a:rPr lang="en-US" dirty="0" smtClean="0"/>
              <a:t>,M</a:t>
            </a:r>
            <a:r>
              <a:rPr lang="en-US" b="1" baseline="30000" dirty="0" smtClean="0">
                <a:solidFill>
                  <a:srgbClr val="061BBA"/>
                </a:solidFill>
              </a:rPr>
              <a:t>1</a:t>
            </a:r>
            <a:endParaRPr lang="en-US" dirty="0">
              <a:solidFill>
                <a:srgbClr val="061BBA"/>
              </a:solidFill>
            </a:endParaRPr>
          </a:p>
          <a:p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3810000" y="2971800"/>
            <a:ext cx="1600200" cy="1295400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22980"/>
              </p:ext>
            </p:extLst>
          </p:nvPr>
        </p:nvGraphicFramePr>
        <p:xfrm>
          <a:off x="2743200" y="2438400"/>
          <a:ext cx="3733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438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Δ</a:t>
                      </a:r>
                      <a:r>
                        <a:rPr lang="en-US" sz="2400" dirty="0" smtClean="0"/>
                        <a:t>  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P(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P(j)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39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N-Body Speedups on IBM-BG/P (Intrepid)</a:t>
            </a:r>
            <a:br>
              <a:rPr lang="en-US" dirty="0" smtClean="0"/>
            </a:br>
            <a:r>
              <a:rPr lang="en-US" dirty="0" smtClean="0"/>
              <a:t>8K cores, 32K particles</a:t>
            </a:r>
            <a:endParaRPr lang="en-US" dirty="0"/>
          </a:p>
        </p:txBody>
      </p:sp>
      <p:pic>
        <p:nvPicPr>
          <p:cNvPr id="4" name="Content Placeholder 3" descr="Nbody_Fig2c_Intrepid_8K_32K.gi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9" t="-126" r="-996" b="-1645"/>
          <a:stretch/>
        </p:blipFill>
        <p:spPr>
          <a:xfrm>
            <a:off x="457200" y="1810357"/>
            <a:ext cx="7942810" cy="4742843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200400" y="6324600"/>
            <a:ext cx="40386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43400" y="6324600"/>
            <a:ext cx="1703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11.8x speedup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89156" y="1676400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K. </a:t>
            </a:r>
            <a:r>
              <a:rPr lang="en-US" dirty="0" err="1" smtClean="0"/>
              <a:t>Yelick</a:t>
            </a:r>
            <a:r>
              <a:rPr lang="en-US" dirty="0" smtClean="0"/>
              <a:t>, E. </a:t>
            </a:r>
            <a:r>
              <a:rPr lang="en-US" dirty="0" err="1" smtClean="0"/>
              <a:t>Georganas</a:t>
            </a:r>
            <a:r>
              <a:rPr lang="en-US" dirty="0" smtClean="0"/>
              <a:t>, M. Driscoll, P. </a:t>
            </a:r>
            <a:r>
              <a:rPr lang="en-US" dirty="0" err="1" smtClean="0"/>
              <a:t>Koanantakool</a:t>
            </a:r>
            <a:r>
              <a:rPr lang="en-US" dirty="0" smtClean="0"/>
              <a:t>, E. </a:t>
            </a:r>
            <a:r>
              <a:rPr lang="en-US" dirty="0" err="1" smtClean="0"/>
              <a:t>Solomonik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7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Thm</a:t>
            </a:r>
            <a:r>
              <a:rPr lang="en-US" dirty="0" smtClean="0"/>
              <a:t> applied to Random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35051"/>
            <a:ext cx="9296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</a:t>
            </a:r>
            <a:r>
              <a:rPr lang="en-US" dirty="0" smtClean="0"/>
              <a:t>i1=</a:t>
            </a:r>
            <a:r>
              <a:rPr lang="en-US" dirty="0"/>
              <a:t>1:n, for </a:t>
            </a:r>
            <a:r>
              <a:rPr lang="en-US" dirty="0" smtClean="0"/>
              <a:t>i2=</a:t>
            </a:r>
            <a:r>
              <a:rPr lang="en-US" dirty="0"/>
              <a:t>1:n</a:t>
            </a:r>
            <a:r>
              <a:rPr lang="en-US" dirty="0" smtClean="0"/>
              <a:t>, … , for i6=1:n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3000" dirty="0" smtClean="0"/>
              <a:t>A1(i1,i3,i6) += func1(A2(i1,i2,i4),A3(i2,i3,i5),A4(i3,i4,i6))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A5(i2,i6) += func2(A6(i1,i4,i5),A3(i3,i4,i6))</a:t>
            </a:r>
          </a:p>
          <a:p>
            <a:r>
              <a:rPr lang="en-US" dirty="0" smtClean="0"/>
              <a:t>Record array indices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in matrix </a:t>
            </a:r>
            <a:r>
              <a:rPr lang="en-US" dirty="0" err="1" smtClean="0"/>
              <a:t>Δ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Solve LP for x = [x1,…,x7]</a:t>
            </a:r>
            <a:r>
              <a:rPr lang="en-US" baseline="30000" dirty="0" smtClean="0"/>
              <a:t>T</a:t>
            </a:r>
            <a:r>
              <a:rPr lang="en-US" dirty="0" smtClean="0"/>
              <a:t>:  max </a:t>
            </a:r>
            <a:r>
              <a:rPr lang="en-US" b="1" dirty="0" smtClean="0"/>
              <a:t>1</a:t>
            </a:r>
            <a:r>
              <a:rPr lang="en-US" baseline="30000" dirty="0" smtClean="0"/>
              <a:t>T</a:t>
            </a:r>
            <a:r>
              <a:rPr lang="en-US" dirty="0" smtClean="0"/>
              <a:t>x 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 err="1" smtClean="0"/>
              <a:t>Δ</a:t>
            </a:r>
            <a:r>
              <a:rPr lang="en-US" dirty="0" smtClean="0"/>
              <a:t> x ≤ </a:t>
            </a:r>
            <a:r>
              <a:rPr lang="en-US" b="1" dirty="0" smtClean="0"/>
              <a:t>1</a:t>
            </a:r>
          </a:p>
          <a:p>
            <a:pPr lvl="1"/>
            <a:r>
              <a:rPr lang="en-US" dirty="0" smtClean="0"/>
              <a:t>Result: x = [</a:t>
            </a:r>
            <a:r>
              <a:rPr lang="en-US" dirty="0" smtClean="0">
                <a:solidFill>
                  <a:srgbClr val="0824F2"/>
                </a:solidFill>
              </a:rPr>
              <a:t>2/7,3/7,1/7,2/7,3/7,4/7</a:t>
            </a:r>
            <a:r>
              <a:rPr lang="en-US" dirty="0" smtClean="0"/>
              <a:t>], </a:t>
            </a:r>
            <a:r>
              <a:rPr lang="en-US" b="1" dirty="0" smtClean="0"/>
              <a:t>1</a:t>
            </a:r>
            <a:r>
              <a:rPr lang="en-US" sz="3200" baseline="30000" dirty="0" smtClean="0"/>
              <a:t>T</a:t>
            </a:r>
            <a:r>
              <a:rPr lang="en-US" dirty="0" smtClean="0"/>
              <a:t>x = </a:t>
            </a:r>
            <a:r>
              <a:rPr lang="en-US" dirty="0" smtClean="0">
                <a:solidFill>
                  <a:srgbClr val="0824F2"/>
                </a:solidFill>
              </a:rPr>
              <a:t>15/7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824F2"/>
                </a:solidFill>
              </a:rPr>
              <a:t>s</a:t>
            </a:r>
            <a:r>
              <a:rPr lang="en-US" b="1" baseline="-25000" dirty="0" err="1" smtClean="0">
                <a:solidFill>
                  <a:srgbClr val="0824F2"/>
                </a:solidFill>
              </a:rPr>
              <a:t>HBL</a:t>
            </a:r>
            <a:endParaRPr lang="en-US" b="1" baseline="-25000" dirty="0" smtClean="0">
              <a:solidFill>
                <a:srgbClr val="0824F2"/>
              </a:solidFill>
            </a:endParaRPr>
          </a:p>
          <a:p>
            <a:r>
              <a:rPr lang="en-US" dirty="0" err="1" smtClean="0"/>
              <a:t>Thm</a:t>
            </a:r>
            <a:r>
              <a:rPr lang="en-US" dirty="0" smtClean="0"/>
              <a:t>: #</a:t>
            </a:r>
            <a:r>
              <a:rPr lang="en-US" dirty="0" err="1" smtClean="0"/>
              <a:t>words_moved</a:t>
            </a:r>
            <a:r>
              <a:rPr lang="en-US" dirty="0" smtClean="0"/>
              <a:t> = </a:t>
            </a:r>
            <a:r>
              <a:rPr lang="en-US" dirty="0" err="1"/>
              <a:t>Ω</a:t>
            </a:r>
            <a:r>
              <a:rPr lang="en-US" dirty="0"/>
              <a:t>(</a:t>
            </a:r>
            <a:r>
              <a:rPr lang="en-US" dirty="0" smtClean="0"/>
              <a:t>n</a:t>
            </a:r>
            <a:r>
              <a:rPr lang="en-US" sz="3300" b="1" baseline="30000" dirty="0"/>
              <a:t>6</a:t>
            </a:r>
            <a:r>
              <a:rPr lang="en-US" dirty="0" smtClean="0"/>
              <a:t>/M</a:t>
            </a:r>
            <a:r>
              <a:rPr lang="en-US" sz="3500" b="1" baseline="30000" dirty="0" smtClean="0">
                <a:solidFill>
                  <a:srgbClr val="0824F2"/>
                </a:solidFill>
              </a:rPr>
              <a:t>S</a:t>
            </a:r>
            <a:r>
              <a:rPr lang="en-US" sz="2800" b="1" baseline="30000" dirty="0" smtClean="0">
                <a:solidFill>
                  <a:srgbClr val="0824F2"/>
                </a:solidFill>
              </a:rPr>
              <a:t>HBL</a:t>
            </a:r>
            <a:r>
              <a:rPr lang="en-US" sz="3500" b="1" baseline="30000" dirty="0" smtClean="0">
                <a:solidFill>
                  <a:srgbClr val="0824F2"/>
                </a:solidFill>
              </a:rPr>
              <a:t>-1</a:t>
            </a:r>
            <a:r>
              <a:rPr lang="en-US" dirty="0" smtClean="0"/>
              <a:t>)= </a:t>
            </a:r>
            <a:r>
              <a:rPr lang="en-US" dirty="0" err="1"/>
              <a:t>Ω</a:t>
            </a:r>
            <a:r>
              <a:rPr lang="en-US" dirty="0"/>
              <a:t>(</a:t>
            </a:r>
            <a:r>
              <a:rPr lang="en-US" dirty="0" smtClean="0"/>
              <a:t>n</a:t>
            </a:r>
            <a:r>
              <a:rPr lang="en-US" sz="3300" b="1" baseline="30000" dirty="0"/>
              <a:t>6</a:t>
            </a:r>
            <a:r>
              <a:rPr lang="en-US" dirty="0" smtClean="0"/>
              <a:t>/M</a:t>
            </a:r>
            <a:r>
              <a:rPr lang="en-US" sz="3500" b="1" baseline="30000" dirty="0" smtClean="0">
                <a:solidFill>
                  <a:srgbClr val="0824F2"/>
                </a:solidFill>
              </a:rPr>
              <a:t>8/7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Attained by block sizes M</a:t>
            </a:r>
            <a:r>
              <a:rPr lang="en-US" b="1" baseline="30000" dirty="0" smtClean="0">
                <a:solidFill>
                  <a:srgbClr val="061BBA"/>
                </a:solidFill>
              </a:rPr>
              <a:t>2/7</a:t>
            </a:r>
            <a:r>
              <a:rPr lang="en-US" dirty="0" smtClean="0"/>
              <a:t>,M</a:t>
            </a:r>
            <a:r>
              <a:rPr lang="en-US" b="1" baseline="30000" dirty="0" smtClean="0">
                <a:solidFill>
                  <a:srgbClr val="061BBA"/>
                </a:solidFill>
              </a:rPr>
              <a:t>3/7</a:t>
            </a:r>
            <a:r>
              <a:rPr lang="en-US" dirty="0"/>
              <a:t>,</a:t>
            </a:r>
            <a:r>
              <a:rPr lang="en-US" dirty="0" smtClean="0"/>
              <a:t>M</a:t>
            </a:r>
            <a:r>
              <a:rPr lang="en-US" b="1" baseline="30000" dirty="0" smtClean="0">
                <a:solidFill>
                  <a:srgbClr val="061BBA"/>
                </a:solidFill>
              </a:rPr>
              <a:t>1/7</a:t>
            </a:r>
            <a:r>
              <a:rPr lang="en-US" dirty="0"/>
              <a:t>,</a:t>
            </a:r>
            <a:r>
              <a:rPr lang="en-US" dirty="0" smtClean="0"/>
              <a:t>M</a:t>
            </a:r>
            <a:r>
              <a:rPr lang="en-US" b="1" baseline="30000" dirty="0" smtClean="0">
                <a:solidFill>
                  <a:srgbClr val="061BBA"/>
                </a:solidFill>
              </a:rPr>
              <a:t>2/7</a:t>
            </a:r>
            <a:r>
              <a:rPr lang="en-US" dirty="0"/>
              <a:t>,M</a:t>
            </a:r>
            <a:r>
              <a:rPr lang="en-US" b="1" baseline="30000" dirty="0">
                <a:solidFill>
                  <a:srgbClr val="061BBA"/>
                </a:solidFill>
              </a:rPr>
              <a:t>3/</a:t>
            </a:r>
            <a:r>
              <a:rPr lang="en-US" b="1" baseline="30000" dirty="0" smtClean="0">
                <a:solidFill>
                  <a:srgbClr val="061BBA"/>
                </a:solidFill>
              </a:rPr>
              <a:t>7</a:t>
            </a:r>
            <a:r>
              <a:rPr lang="en-US" dirty="0"/>
              <a:t>,</a:t>
            </a:r>
            <a:r>
              <a:rPr lang="en-US" dirty="0" smtClean="0"/>
              <a:t>M</a:t>
            </a:r>
            <a:r>
              <a:rPr lang="en-US" b="1" baseline="30000" dirty="0" smtClean="0">
                <a:solidFill>
                  <a:srgbClr val="061BBA"/>
                </a:solidFill>
              </a:rPr>
              <a:t>4/</a:t>
            </a:r>
            <a:r>
              <a:rPr lang="en-US" b="1" baseline="30000" dirty="0">
                <a:solidFill>
                  <a:srgbClr val="061BBA"/>
                </a:solidFill>
              </a:rPr>
              <a:t>7</a:t>
            </a:r>
            <a:endParaRPr lang="en-US" dirty="0">
              <a:solidFill>
                <a:srgbClr val="061BB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61BB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61BB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61BB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61BBA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24832"/>
              </p:ext>
            </p:extLst>
          </p:nvPr>
        </p:nvGraphicFramePr>
        <p:xfrm>
          <a:off x="4114800" y="2743199"/>
          <a:ext cx="5029200" cy="2194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26751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04618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A1</a:t>
                      </a:r>
                      <a:endParaRPr lang="en-US" sz="1400" dirty="0"/>
                    </a:p>
                  </a:txBody>
                  <a:tcPr/>
                </a:tc>
              </a:tr>
              <a:tr h="304618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A2</a:t>
                      </a:r>
                      <a:endParaRPr lang="en-US" sz="1400" dirty="0"/>
                    </a:p>
                  </a:txBody>
                  <a:tcPr/>
                </a:tc>
              </a:tr>
              <a:tr h="3046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Δ</a:t>
                      </a:r>
                      <a:r>
                        <a:rPr lang="en-US" sz="1800" dirty="0" smtClean="0"/>
                        <a:t> =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A3</a:t>
                      </a:r>
                      <a:endParaRPr lang="en-US" sz="1400" dirty="0"/>
                    </a:p>
                  </a:txBody>
                  <a:tcPr/>
                </a:tc>
              </a:tr>
              <a:tr h="304618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A3,A4</a:t>
                      </a:r>
                      <a:endParaRPr lang="en-US" sz="1400" dirty="0"/>
                    </a:p>
                  </a:txBody>
                  <a:tcPr/>
                </a:tc>
              </a:tr>
              <a:tr h="304618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A5</a:t>
                      </a:r>
                      <a:endParaRPr lang="en-US" sz="1400" dirty="0"/>
                    </a:p>
                  </a:txBody>
                  <a:tcPr/>
                </a:tc>
              </a:tr>
              <a:tr h="304618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uble Bracket 6"/>
          <p:cNvSpPr/>
          <p:nvPr/>
        </p:nvSpPr>
        <p:spPr>
          <a:xfrm>
            <a:off x="4724400" y="3124200"/>
            <a:ext cx="3733800" cy="1828800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8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Where do lower and matching upper bounds on communication come from</a:t>
            </a:r>
            <a:r>
              <a:rPr lang="en-US" sz="3600" dirty="0" smtClean="0"/>
              <a:t>? (1/3)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Originally for C = A*B by Irony/</a:t>
            </a:r>
            <a:r>
              <a:rPr lang="en-US" dirty="0" err="1" smtClean="0"/>
              <a:t>Tiskin</a:t>
            </a:r>
            <a:r>
              <a:rPr lang="en-US" dirty="0" smtClean="0"/>
              <a:t>/Toledo (2004)</a:t>
            </a:r>
          </a:p>
          <a:p>
            <a:r>
              <a:rPr lang="en-US" dirty="0" smtClean="0"/>
              <a:t>Proof idea</a:t>
            </a:r>
          </a:p>
          <a:p>
            <a:pPr lvl="1"/>
            <a:r>
              <a:rPr lang="en-US" dirty="0" smtClean="0"/>
              <a:t>Suppose we can bound #</a:t>
            </a:r>
            <a:r>
              <a:rPr lang="en-US" dirty="0" err="1" smtClean="0"/>
              <a:t>useful_operations</a:t>
            </a:r>
            <a:r>
              <a:rPr lang="en-US" dirty="0" smtClean="0"/>
              <a:t> ≤ G doable with data in fast memory of size M</a:t>
            </a:r>
          </a:p>
          <a:p>
            <a:pPr lvl="1"/>
            <a:r>
              <a:rPr lang="en-US" dirty="0" smtClean="0"/>
              <a:t>So to do F = #</a:t>
            </a:r>
            <a:r>
              <a:rPr lang="en-US" dirty="0" err="1" smtClean="0"/>
              <a:t>total_operations</a:t>
            </a:r>
            <a:r>
              <a:rPr lang="en-US" dirty="0" smtClean="0"/>
              <a:t>, need to fill fast memory F/G times, and so #</a:t>
            </a:r>
            <a:r>
              <a:rPr lang="en-US" dirty="0" err="1" smtClean="0"/>
              <a:t>words_moved</a:t>
            </a:r>
            <a:r>
              <a:rPr lang="en-US" dirty="0" smtClean="0"/>
              <a:t> ≥ MF/G</a:t>
            </a:r>
          </a:p>
          <a:p>
            <a:r>
              <a:rPr lang="en-US" dirty="0" smtClean="0"/>
              <a:t>Hard part: finding G</a:t>
            </a:r>
          </a:p>
          <a:p>
            <a:r>
              <a:rPr lang="en-US" dirty="0" smtClean="0"/>
              <a:t>Attaining </a:t>
            </a:r>
            <a:r>
              <a:rPr lang="en-US" dirty="0"/>
              <a:t>lower bound</a:t>
            </a:r>
          </a:p>
          <a:p>
            <a:pPr lvl="1"/>
            <a:r>
              <a:rPr lang="en-US" dirty="0"/>
              <a:t>Need to </a:t>
            </a:r>
            <a:r>
              <a:rPr lang="en-US" dirty="0" smtClean="0"/>
              <a:t>“block” </a:t>
            </a:r>
            <a:r>
              <a:rPr lang="en-US" dirty="0"/>
              <a:t>all operations to perform ~G operations on every chunk of M words of data </a:t>
            </a:r>
          </a:p>
        </p:txBody>
      </p:sp>
    </p:spTree>
    <p:extLst>
      <p:ext uri="{BB962C8B-B14F-4D97-AF65-F5344CB8AC3E}">
        <p14:creationId xmlns:p14="http://schemas.microsoft.com/office/powerpoint/2010/main" val="406506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0" y="306388"/>
            <a:ext cx="9144000" cy="3730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+mn-lt"/>
              </a:rPr>
              <a:t>Proof of communication </a:t>
            </a:r>
            <a:r>
              <a:rPr lang="en-US" sz="3600" dirty="0">
                <a:latin typeface="+mn-lt"/>
              </a:rPr>
              <a:t>l</a:t>
            </a:r>
            <a:r>
              <a:rPr lang="en-US" sz="3600" dirty="0" smtClean="0">
                <a:latin typeface="+mn-lt"/>
              </a:rPr>
              <a:t>ower </a:t>
            </a:r>
            <a:r>
              <a:rPr lang="en-US" sz="3600" dirty="0">
                <a:latin typeface="+mn-lt"/>
              </a:rPr>
              <a:t>b</a:t>
            </a:r>
            <a:r>
              <a:rPr lang="en-US" sz="3600" dirty="0" smtClean="0">
                <a:latin typeface="+mn-lt"/>
              </a:rPr>
              <a:t>ound (2/3)</a:t>
            </a:r>
            <a:endParaRPr lang="en-US" sz="3600" dirty="0">
              <a:latin typeface="+mn-lt"/>
            </a:endParaRPr>
          </a:p>
        </p:txBody>
      </p:sp>
      <p:sp>
        <p:nvSpPr>
          <p:cNvPr id="337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6EEBE3C-6969-7245-8348-DAE3353A8DA8}" type="slidenum">
              <a:rPr lang="en-US" sz="1400" b="0">
                <a:solidFill>
                  <a:schemeClr val="tx1"/>
                </a:solidFill>
                <a:latin typeface="Helvetica" charset="0"/>
              </a:rPr>
              <a:pPr/>
              <a:t>38</a:t>
            </a:fld>
            <a:endParaRPr lang="en-US" sz="1400" b="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33795" name="TextBox 48"/>
          <p:cNvSpPr txBox="1">
            <a:spLocks noChangeArrowheads="1"/>
          </p:cNvSpPr>
          <p:nvPr/>
        </p:nvSpPr>
        <p:spPr bwMode="auto">
          <a:xfrm>
            <a:off x="5999163" y="654050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3796" name="Straight Arrow Connector 44"/>
          <p:cNvCxnSpPr>
            <a:cxnSpLocks noChangeShapeType="1"/>
          </p:cNvCxnSpPr>
          <p:nvPr/>
        </p:nvCxnSpPr>
        <p:spPr bwMode="auto">
          <a:xfrm rot="5400000" flipH="1" flipV="1">
            <a:off x="5882482" y="1297781"/>
            <a:ext cx="4889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7" name="TextBox 49"/>
          <p:cNvSpPr txBox="1">
            <a:spLocks noChangeArrowheads="1"/>
          </p:cNvSpPr>
          <p:nvPr/>
        </p:nvSpPr>
        <p:spPr bwMode="auto">
          <a:xfrm>
            <a:off x="3475038" y="5734050"/>
            <a:ext cx="119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>
                <a:solidFill>
                  <a:srgbClr val="FF0000"/>
                </a:solidFill>
              </a:rPr>
              <a:t>“</a:t>
            </a:r>
            <a:r>
              <a:rPr lang="en-US" altLang="ja-JP">
                <a:solidFill>
                  <a:srgbClr val="FF0000"/>
                </a:solidFill>
              </a:rPr>
              <a:t>A face</a:t>
            </a:r>
            <a:r>
              <a:rPr lang="ja-JP" altLang="en-US">
                <a:solidFill>
                  <a:srgbClr val="FF0000"/>
                </a:solidFill>
              </a:rPr>
              <a:t>”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3798" name="TextBox 52"/>
          <p:cNvSpPr txBox="1">
            <a:spLocks noChangeArrowheads="1"/>
          </p:cNvSpPr>
          <p:nvPr/>
        </p:nvSpPr>
        <p:spPr bwMode="auto">
          <a:xfrm rot="-2605187">
            <a:off x="6391275" y="5116513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008000"/>
                </a:solidFill>
              </a:rPr>
              <a:t>“</a:t>
            </a:r>
            <a:r>
              <a:rPr lang="en-US" altLang="ja-JP" dirty="0">
                <a:solidFill>
                  <a:srgbClr val="008000"/>
                </a:solidFill>
              </a:rPr>
              <a:t>B face</a:t>
            </a:r>
            <a:r>
              <a:rPr lang="ja-JP" altLang="en-US" dirty="0">
                <a:solidFill>
                  <a:srgbClr val="008000"/>
                </a:solidFill>
              </a:rPr>
              <a:t>”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3799" name="TextBox 53"/>
          <p:cNvSpPr txBox="1">
            <a:spLocks noChangeArrowheads="1"/>
          </p:cNvSpPr>
          <p:nvPr/>
        </p:nvSpPr>
        <p:spPr bwMode="auto">
          <a:xfrm>
            <a:off x="4224338" y="854075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altLang="ja-JP" dirty="0">
                <a:solidFill>
                  <a:srgbClr val="0000FF"/>
                </a:solidFill>
              </a:rPr>
              <a:t>C face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5857875" y="1254125"/>
            <a:ext cx="2740025" cy="1663700"/>
            <a:chOff x="331248" y="855251"/>
            <a:chExt cx="2738983" cy="1662935"/>
          </a:xfrm>
        </p:grpSpPr>
        <p:sp>
          <p:nvSpPr>
            <p:cNvPr id="33830" name="TextBox 60"/>
            <p:cNvSpPr txBox="1">
              <a:spLocks noChangeArrowheads="1"/>
            </p:cNvSpPr>
            <p:nvPr/>
          </p:nvSpPr>
          <p:spPr bwMode="auto">
            <a:xfrm>
              <a:off x="1023132" y="855251"/>
              <a:ext cx="2047099" cy="522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Cube representing</a:t>
              </a:r>
            </a:p>
            <a:p>
              <a:pPr algn="ctr"/>
              <a:r>
                <a:rPr lang="en-US" sz="1400" dirty="0">
                  <a:solidFill>
                    <a:srgbClr val="0000FF"/>
                  </a:solidFill>
                </a:rPr>
                <a:t>C(1,1) </a:t>
              </a:r>
              <a:r>
                <a:rPr lang="en-US" sz="1400" dirty="0">
                  <a:solidFill>
                    <a:schemeClr val="tx1"/>
                  </a:solidFill>
                </a:rPr>
                <a:t>+= </a:t>
              </a:r>
              <a:r>
                <a:rPr lang="en-US" sz="1400" dirty="0">
                  <a:solidFill>
                    <a:srgbClr val="FF0000"/>
                  </a:solidFill>
                </a:rPr>
                <a:t>A(1,3)</a:t>
              </a:r>
              <a:r>
                <a:rPr lang="en-US" sz="1400" dirty="0">
                  <a:solidFill>
                    <a:schemeClr val="tx1"/>
                  </a:solidFill>
                </a:rPr>
                <a:t>·</a:t>
              </a:r>
              <a:r>
                <a:rPr lang="en-US" sz="1400" dirty="0">
                  <a:solidFill>
                    <a:srgbClr val="008000"/>
                  </a:solidFill>
                </a:rPr>
                <a:t>B(3,1)</a:t>
              </a:r>
            </a:p>
          </p:txBody>
        </p:sp>
        <p:cxnSp>
          <p:nvCxnSpPr>
            <p:cNvPr id="33831" name="Straight Arrow Connector 62"/>
            <p:cNvCxnSpPr>
              <a:cxnSpLocks noChangeShapeType="1"/>
              <a:stCxn id="33830" idx="2"/>
            </p:cNvCxnSpPr>
            <p:nvPr/>
          </p:nvCxnSpPr>
          <p:spPr bwMode="auto">
            <a:xfrm rot="5400000">
              <a:off x="618987" y="1090491"/>
              <a:ext cx="1139956" cy="17154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152400" y="5688013"/>
            <a:ext cx="8839199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203200" indent="-2032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15000"/>
              </a:spcBef>
              <a:buSzPct val="100000"/>
            </a:pPr>
            <a:endParaRPr lang="en-US" b="0" dirty="0">
              <a:solidFill>
                <a:srgbClr val="000099"/>
              </a:solidFill>
              <a:sym typeface="Symbol" charset="0"/>
            </a:endParaRPr>
          </a:p>
          <a:p>
            <a:pPr>
              <a:spcBef>
                <a:spcPct val="15000"/>
              </a:spcBef>
              <a:buSzPct val="100000"/>
              <a:buFontTx/>
              <a:buChar char="•"/>
            </a:pPr>
            <a:r>
              <a:rPr lang="en-US" b="0" dirty="0">
                <a:solidFill>
                  <a:schemeClr val="tx1"/>
                </a:solidFill>
                <a:sym typeface="Symbol" charset="0"/>
              </a:rPr>
              <a:t>If we have at most </a:t>
            </a:r>
            <a:r>
              <a:rPr lang="en-US" b="0" dirty="0" smtClean="0">
                <a:solidFill>
                  <a:schemeClr val="tx1"/>
                </a:solidFill>
                <a:sym typeface="Symbol" charset="0"/>
              </a:rPr>
              <a:t>M </a:t>
            </a:r>
            <a:r>
              <a:rPr lang="ja-JP" altLang="en-US" b="0" dirty="0">
                <a:solidFill>
                  <a:schemeClr val="tx1"/>
                </a:solidFill>
                <a:sym typeface="Symbol" charset="0"/>
              </a:rPr>
              <a:t>“</a:t>
            </a:r>
            <a:r>
              <a:rPr lang="en-US" altLang="ja-JP" b="0" dirty="0">
                <a:solidFill>
                  <a:schemeClr val="tx1"/>
                </a:solidFill>
                <a:sym typeface="Symbol" charset="0"/>
              </a:rPr>
              <a:t>A squares</a:t>
            </a:r>
            <a:r>
              <a:rPr lang="ja-JP" altLang="en-US" b="0" dirty="0">
                <a:solidFill>
                  <a:schemeClr val="tx1"/>
                </a:solidFill>
                <a:sym typeface="Symbol" charset="0"/>
              </a:rPr>
              <a:t>”</a:t>
            </a:r>
            <a:r>
              <a:rPr lang="en-US" altLang="ja-JP" b="0" dirty="0">
                <a:solidFill>
                  <a:schemeClr val="tx1"/>
                </a:solidFill>
                <a:sym typeface="Symbol" charset="0"/>
              </a:rPr>
              <a:t>, </a:t>
            </a:r>
            <a:r>
              <a:rPr lang="en-US" altLang="ja-JP" b="0" dirty="0" smtClean="0">
                <a:solidFill>
                  <a:schemeClr val="tx1"/>
                </a:solidFill>
                <a:sym typeface="Symbol" charset="0"/>
              </a:rPr>
              <a:t>M </a:t>
            </a:r>
            <a:r>
              <a:rPr lang="ja-JP" altLang="en-US" b="0" dirty="0">
                <a:solidFill>
                  <a:schemeClr val="tx1"/>
                </a:solidFill>
                <a:sym typeface="Symbol" charset="0"/>
              </a:rPr>
              <a:t>“</a:t>
            </a:r>
            <a:r>
              <a:rPr lang="en-US" altLang="ja-JP" b="0" dirty="0">
                <a:solidFill>
                  <a:schemeClr val="tx1"/>
                </a:solidFill>
                <a:sym typeface="Symbol" charset="0"/>
              </a:rPr>
              <a:t>B squares</a:t>
            </a:r>
            <a:r>
              <a:rPr lang="ja-JP" altLang="en-US" b="0" dirty="0">
                <a:solidFill>
                  <a:schemeClr val="tx1"/>
                </a:solidFill>
                <a:sym typeface="Symbol" charset="0"/>
              </a:rPr>
              <a:t>”</a:t>
            </a:r>
            <a:r>
              <a:rPr lang="en-US" altLang="ja-JP" b="0" dirty="0">
                <a:solidFill>
                  <a:schemeClr val="tx1"/>
                </a:solidFill>
                <a:sym typeface="Symbol" charset="0"/>
              </a:rPr>
              <a:t>, and  </a:t>
            </a:r>
            <a:r>
              <a:rPr lang="en-US" altLang="ja-JP" b="0" dirty="0" smtClean="0">
                <a:solidFill>
                  <a:schemeClr val="tx1"/>
                </a:solidFill>
                <a:sym typeface="Symbol" charset="0"/>
              </a:rPr>
              <a:t>M </a:t>
            </a:r>
            <a:r>
              <a:rPr lang="ja-JP" altLang="en-US" b="0" dirty="0">
                <a:solidFill>
                  <a:schemeClr val="tx1"/>
                </a:solidFill>
                <a:sym typeface="Symbol" charset="0"/>
              </a:rPr>
              <a:t>“</a:t>
            </a:r>
            <a:r>
              <a:rPr lang="en-US" altLang="ja-JP" b="0" dirty="0">
                <a:solidFill>
                  <a:schemeClr val="tx1"/>
                </a:solidFill>
                <a:sym typeface="Symbol" charset="0"/>
              </a:rPr>
              <a:t>C squares</a:t>
            </a:r>
            <a:r>
              <a:rPr lang="ja-JP" altLang="en-US" b="0" dirty="0" smtClean="0">
                <a:solidFill>
                  <a:schemeClr val="tx1"/>
                </a:solidFill>
                <a:sym typeface="Symbol" charset="0"/>
              </a:rPr>
              <a:t>”</a:t>
            </a:r>
            <a:r>
              <a:rPr lang="en-US" altLang="ja-JP" b="0" dirty="0" smtClean="0">
                <a:solidFill>
                  <a:schemeClr val="tx1"/>
                </a:solidFill>
                <a:sym typeface="Symbol" charset="0"/>
              </a:rPr>
              <a:t>, </a:t>
            </a:r>
            <a:r>
              <a:rPr lang="en-US" altLang="ja-JP" b="0" dirty="0">
                <a:solidFill>
                  <a:schemeClr val="tx1"/>
                </a:solidFill>
                <a:sym typeface="Symbol" charset="0"/>
              </a:rPr>
              <a:t>how many </a:t>
            </a:r>
            <a:r>
              <a:rPr lang="en-US" altLang="ja-JP" b="0" dirty="0" smtClean="0">
                <a:solidFill>
                  <a:schemeClr val="tx1"/>
                </a:solidFill>
                <a:sym typeface="Symbol" charset="0"/>
              </a:rPr>
              <a:t>cubes G </a:t>
            </a:r>
            <a:r>
              <a:rPr lang="en-US" altLang="ja-JP" b="0" dirty="0">
                <a:solidFill>
                  <a:schemeClr val="tx1"/>
                </a:solidFill>
                <a:sym typeface="Symbol" charset="0"/>
              </a:rPr>
              <a:t>can we have?</a:t>
            </a:r>
            <a:endParaRPr lang="en-US" b="0" dirty="0">
              <a:solidFill>
                <a:schemeClr val="tx1"/>
              </a:solidFill>
            </a:endParaRPr>
          </a:p>
        </p:txBody>
      </p:sp>
      <p:grpSp>
        <p:nvGrpSpPr>
          <p:cNvPr id="33802" name="Group 39"/>
          <p:cNvGrpSpPr>
            <a:grpSpLocks/>
          </p:cNvGrpSpPr>
          <p:nvPr/>
        </p:nvGrpSpPr>
        <p:grpSpPr bwMode="auto">
          <a:xfrm>
            <a:off x="1300163" y="1724025"/>
            <a:ext cx="6540500" cy="3992563"/>
            <a:chOff x="1300163" y="1724025"/>
            <a:chExt cx="6540500" cy="3992563"/>
          </a:xfrm>
        </p:grpSpPr>
        <p:sp>
          <p:nvSpPr>
            <p:cNvPr id="33803" name="Cube 3"/>
            <p:cNvSpPr>
              <a:spLocks noChangeArrowheads="1"/>
            </p:cNvSpPr>
            <p:nvPr/>
          </p:nvSpPr>
          <p:spPr bwMode="auto">
            <a:xfrm>
              <a:off x="2335213" y="1757363"/>
              <a:ext cx="4687887" cy="3757612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cxnSp>
          <p:nvCxnSpPr>
            <p:cNvPr id="33804" name="Straight Connector 5"/>
            <p:cNvCxnSpPr>
              <a:cxnSpLocks noChangeShapeType="1"/>
            </p:cNvCxnSpPr>
            <p:nvPr/>
          </p:nvCxnSpPr>
          <p:spPr bwMode="auto">
            <a:xfrm>
              <a:off x="2335213" y="3619500"/>
              <a:ext cx="3790950" cy="15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5" name="Straight Connector 6"/>
            <p:cNvCxnSpPr>
              <a:cxnSpLocks noChangeShapeType="1"/>
            </p:cNvCxnSpPr>
            <p:nvPr/>
          </p:nvCxnSpPr>
          <p:spPr bwMode="auto">
            <a:xfrm>
              <a:off x="2335213" y="4598988"/>
              <a:ext cx="3790950" cy="158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6" name="Straight Connector 9"/>
            <p:cNvCxnSpPr>
              <a:cxnSpLocks noChangeShapeType="1"/>
            </p:cNvCxnSpPr>
            <p:nvPr/>
          </p:nvCxnSpPr>
          <p:spPr bwMode="auto">
            <a:xfrm rot="16200000" flipH="1">
              <a:off x="2053432" y="4093369"/>
              <a:ext cx="2824162" cy="190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7" name="Straight Connector 10"/>
            <p:cNvCxnSpPr>
              <a:cxnSpLocks noChangeShapeType="1"/>
            </p:cNvCxnSpPr>
            <p:nvPr/>
          </p:nvCxnSpPr>
          <p:spPr bwMode="auto">
            <a:xfrm rot="16200000" flipH="1">
              <a:off x="3388519" y="4093369"/>
              <a:ext cx="2824162" cy="1905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8" name="Straight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3419476" y="1793875"/>
              <a:ext cx="933450" cy="8604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9" name="Straight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4754563" y="1793875"/>
              <a:ext cx="933450" cy="8604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0" name="Straight Connector 15"/>
            <p:cNvCxnSpPr>
              <a:cxnSpLocks noChangeShapeType="1"/>
            </p:cNvCxnSpPr>
            <p:nvPr/>
          </p:nvCxnSpPr>
          <p:spPr bwMode="auto">
            <a:xfrm flipV="1">
              <a:off x="6126163" y="2760663"/>
              <a:ext cx="896937" cy="86042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Straight Connector 16"/>
            <p:cNvCxnSpPr>
              <a:cxnSpLocks noChangeShapeType="1"/>
            </p:cNvCxnSpPr>
            <p:nvPr/>
          </p:nvCxnSpPr>
          <p:spPr bwMode="auto">
            <a:xfrm flipV="1">
              <a:off x="6126163" y="3727450"/>
              <a:ext cx="896937" cy="86042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Straight Connector 30"/>
            <p:cNvCxnSpPr>
              <a:cxnSpLocks noChangeShapeType="1"/>
            </p:cNvCxnSpPr>
            <p:nvPr/>
          </p:nvCxnSpPr>
          <p:spPr bwMode="auto">
            <a:xfrm flipV="1">
              <a:off x="2714625" y="2312988"/>
              <a:ext cx="3762375" cy="95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3" name="Straight Connector 31"/>
            <p:cNvCxnSpPr>
              <a:cxnSpLocks noChangeShapeType="1"/>
            </p:cNvCxnSpPr>
            <p:nvPr/>
          </p:nvCxnSpPr>
          <p:spPr bwMode="auto">
            <a:xfrm flipV="1">
              <a:off x="3028950" y="1993900"/>
              <a:ext cx="3762375" cy="95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4" name="Straight Connector 33"/>
            <p:cNvCxnSpPr>
              <a:cxnSpLocks noChangeShapeType="1"/>
            </p:cNvCxnSpPr>
            <p:nvPr/>
          </p:nvCxnSpPr>
          <p:spPr bwMode="auto">
            <a:xfrm rot="5400000">
              <a:off x="5078412" y="3713163"/>
              <a:ext cx="2798763" cy="158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5" name="Straight Connector 35"/>
            <p:cNvCxnSpPr>
              <a:cxnSpLocks noChangeShapeType="1"/>
            </p:cNvCxnSpPr>
            <p:nvPr/>
          </p:nvCxnSpPr>
          <p:spPr bwMode="auto">
            <a:xfrm rot="5400000">
              <a:off x="5391945" y="3402806"/>
              <a:ext cx="2798762" cy="317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6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7186613" y="4208463"/>
              <a:ext cx="231775" cy="2063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7" name="Straight Arrow Connector 40"/>
            <p:cNvCxnSpPr>
              <a:cxnSpLocks noChangeShapeType="1"/>
            </p:cNvCxnSpPr>
            <p:nvPr/>
          </p:nvCxnSpPr>
          <p:spPr bwMode="auto">
            <a:xfrm rot="10800000">
              <a:off x="1647825" y="5514975"/>
              <a:ext cx="41275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8" name="TextBox 45"/>
            <p:cNvSpPr txBox="1">
              <a:spLocks noChangeArrowheads="1"/>
            </p:cNvSpPr>
            <p:nvPr/>
          </p:nvSpPr>
          <p:spPr bwMode="auto">
            <a:xfrm>
              <a:off x="1300163" y="5316538"/>
              <a:ext cx="255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33819" name="TextBox 47"/>
            <p:cNvSpPr txBox="1">
              <a:spLocks noChangeArrowheads="1"/>
            </p:cNvSpPr>
            <p:nvPr/>
          </p:nvSpPr>
          <p:spPr bwMode="auto">
            <a:xfrm>
              <a:off x="7586663" y="3808413"/>
              <a:ext cx="254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33820" name="TextBox 54"/>
            <p:cNvSpPr txBox="1">
              <a:spLocks noChangeArrowheads="1"/>
            </p:cNvSpPr>
            <p:nvPr/>
          </p:nvSpPr>
          <p:spPr bwMode="auto">
            <a:xfrm>
              <a:off x="3760788" y="4935538"/>
              <a:ext cx="6810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0000"/>
                  </a:solidFill>
                </a:rPr>
                <a:t>A(2,1)</a:t>
              </a:r>
            </a:p>
          </p:txBody>
        </p:sp>
        <p:sp>
          <p:nvSpPr>
            <p:cNvPr id="33821" name="TextBox 55"/>
            <p:cNvSpPr txBox="1">
              <a:spLocks noChangeArrowheads="1"/>
            </p:cNvSpPr>
            <p:nvPr/>
          </p:nvSpPr>
          <p:spPr bwMode="auto">
            <a:xfrm>
              <a:off x="5094288" y="3024188"/>
              <a:ext cx="6810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0000"/>
                  </a:solidFill>
                </a:rPr>
                <a:t>A(1,3)</a:t>
              </a:r>
            </a:p>
          </p:txBody>
        </p:sp>
        <p:sp>
          <p:nvSpPr>
            <p:cNvPr id="33822" name="TextBox 56"/>
            <p:cNvSpPr txBox="1">
              <a:spLocks noChangeArrowheads="1"/>
            </p:cNvSpPr>
            <p:nvPr/>
          </p:nvSpPr>
          <p:spPr bwMode="auto">
            <a:xfrm rot="-5400000">
              <a:off x="6579394" y="4131469"/>
              <a:ext cx="6810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8000"/>
                  </a:solidFill>
                </a:rPr>
                <a:t>B(1,3)</a:t>
              </a:r>
            </a:p>
          </p:txBody>
        </p:sp>
        <p:sp>
          <p:nvSpPr>
            <p:cNvPr id="33823" name="TextBox 57"/>
            <p:cNvSpPr txBox="1">
              <a:spLocks noChangeArrowheads="1"/>
            </p:cNvSpPr>
            <p:nvPr/>
          </p:nvSpPr>
          <p:spPr bwMode="auto">
            <a:xfrm rot="-5400000">
              <a:off x="5925344" y="2877344"/>
              <a:ext cx="6810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8000"/>
                  </a:solidFill>
                </a:rPr>
                <a:t>B(3,1)</a:t>
              </a:r>
            </a:p>
          </p:txBody>
        </p:sp>
        <p:sp>
          <p:nvSpPr>
            <p:cNvPr id="33824" name="TextBox 58"/>
            <p:cNvSpPr txBox="1">
              <a:spLocks noChangeArrowheads="1"/>
            </p:cNvSpPr>
            <p:nvPr/>
          </p:nvSpPr>
          <p:spPr bwMode="auto">
            <a:xfrm>
              <a:off x="5310188" y="2382838"/>
              <a:ext cx="6810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</a:rPr>
                <a:t>C(1,1)</a:t>
              </a:r>
            </a:p>
          </p:txBody>
        </p:sp>
        <p:sp>
          <p:nvSpPr>
            <p:cNvPr id="33825" name="TextBox 59"/>
            <p:cNvSpPr txBox="1">
              <a:spLocks noChangeArrowheads="1"/>
            </p:cNvSpPr>
            <p:nvPr/>
          </p:nvSpPr>
          <p:spPr bwMode="auto">
            <a:xfrm>
              <a:off x="4468813" y="1724025"/>
              <a:ext cx="6810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FF"/>
                  </a:solidFill>
                </a:rPr>
                <a:t>C(2,3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3826" name="TextBox 54"/>
            <p:cNvSpPr txBox="1">
              <a:spLocks noChangeArrowheads="1"/>
            </p:cNvSpPr>
            <p:nvPr/>
          </p:nvSpPr>
          <p:spPr bwMode="auto">
            <a:xfrm>
              <a:off x="5094288" y="4965700"/>
              <a:ext cx="6810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0000"/>
                  </a:solidFill>
                </a:rPr>
                <a:t>A(1,1)</a:t>
              </a:r>
            </a:p>
          </p:txBody>
        </p:sp>
        <p:sp>
          <p:nvSpPr>
            <p:cNvPr id="33827" name="TextBox 57"/>
            <p:cNvSpPr txBox="1">
              <a:spLocks noChangeArrowheads="1"/>
            </p:cNvSpPr>
            <p:nvPr/>
          </p:nvSpPr>
          <p:spPr bwMode="auto">
            <a:xfrm rot="-5400000">
              <a:off x="5923757" y="4774406"/>
              <a:ext cx="6810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8000"/>
                  </a:solidFill>
                </a:rPr>
                <a:t>B(1,1)</a:t>
              </a:r>
            </a:p>
          </p:txBody>
        </p:sp>
        <p:sp>
          <p:nvSpPr>
            <p:cNvPr id="33828" name="TextBox 55"/>
            <p:cNvSpPr txBox="1">
              <a:spLocks noChangeArrowheads="1"/>
            </p:cNvSpPr>
            <p:nvPr/>
          </p:nvSpPr>
          <p:spPr bwMode="auto">
            <a:xfrm>
              <a:off x="5149850" y="3944938"/>
              <a:ext cx="6810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rgbClr val="FF0000"/>
                  </a:solidFill>
                </a:rPr>
                <a:t>A(1,2)</a:t>
              </a:r>
            </a:p>
          </p:txBody>
        </p:sp>
        <p:sp>
          <p:nvSpPr>
            <p:cNvPr id="33829" name="TextBox 57"/>
            <p:cNvSpPr txBox="1">
              <a:spLocks noChangeArrowheads="1"/>
            </p:cNvSpPr>
            <p:nvPr/>
          </p:nvSpPr>
          <p:spPr bwMode="auto">
            <a:xfrm rot="16200000">
              <a:off x="5909469" y="3920331"/>
              <a:ext cx="6810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8000"/>
                  </a:solidFill>
                </a:rPr>
                <a:t>B(2,1)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3048000" y="914400"/>
            <a:ext cx="273719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 = A * B</a:t>
            </a:r>
          </a:p>
          <a:p>
            <a:pPr algn="ctr"/>
            <a:r>
              <a:rPr lang="en-US" sz="2400" dirty="0" smtClean="0"/>
              <a:t>(Irony/</a:t>
            </a:r>
            <a:r>
              <a:rPr lang="en-US" sz="2400" dirty="0" err="1" smtClean="0"/>
              <a:t>Tiskin</a:t>
            </a:r>
            <a:r>
              <a:rPr lang="en-US" sz="2400" dirty="0" smtClean="0"/>
              <a:t>/Toledo</a:t>
            </a:r>
          </a:p>
          <a:p>
            <a:pPr algn="ctr"/>
            <a:r>
              <a:rPr lang="en-US" sz="2400" dirty="0" smtClean="0"/>
              <a:t>2004)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6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373062"/>
          </a:xfrm>
        </p:spPr>
        <p:txBody>
          <a:bodyPr>
            <a:noAutofit/>
          </a:bodyPr>
          <a:lstStyle/>
          <a:p>
            <a:r>
              <a:rPr lang="en-US" sz="3600" dirty="0"/>
              <a:t>Proof of communication lower bound </a:t>
            </a:r>
            <a:r>
              <a:rPr lang="en-US" sz="3600" dirty="0" smtClean="0"/>
              <a:t>(3/</a:t>
            </a:r>
            <a:r>
              <a:rPr lang="en-US" sz="3600" dirty="0"/>
              <a:t>3</a:t>
            </a:r>
            <a:r>
              <a:rPr lang="en-US" sz="3600" dirty="0" smtClean="0"/>
              <a:t>)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6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875722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fld id="{1EF70D95-B689-9B4F-B0E8-41C4F1E80A6F}" type="slidenum">
              <a:rPr lang="he-IL" sz="1200">
                <a:solidFill>
                  <a:srgbClr val="898989"/>
                </a:solidFill>
                <a:latin typeface="Arial" charset="0"/>
              </a:rPr>
              <a:pPr algn="ctr" eaLnBrk="1" hangingPunct="1"/>
              <a:t>39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56676" name="Cube 3"/>
          <p:cNvSpPr>
            <a:spLocks noChangeArrowheads="1"/>
          </p:cNvSpPr>
          <p:nvPr/>
        </p:nvSpPr>
        <p:spPr bwMode="auto">
          <a:xfrm>
            <a:off x="919163" y="1041400"/>
            <a:ext cx="3060700" cy="2784475"/>
          </a:xfrm>
          <a:prstGeom prst="cube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6677" name="Cube 5"/>
          <p:cNvSpPr>
            <a:spLocks noChangeArrowheads="1"/>
          </p:cNvSpPr>
          <p:nvPr/>
        </p:nvSpPr>
        <p:spPr bwMode="auto">
          <a:xfrm>
            <a:off x="2044700" y="2241550"/>
            <a:ext cx="676275" cy="307975"/>
          </a:xfrm>
          <a:prstGeom prst="cube">
            <a:avLst>
              <a:gd name="adj" fmla="val 2525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1681163" y="2708275"/>
            <a:ext cx="576262" cy="250825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grpSp>
        <p:nvGrpSpPr>
          <p:cNvPr id="156679" name="Group 14"/>
          <p:cNvGrpSpPr>
            <a:grpSpLocks/>
          </p:cNvGrpSpPr>
          <p:nvPr/>
        </p:nvGrpSpPr>
        <p:grpSpPr bwMode="auto">
          <a:xfrm>
            <a:off x="3576638" y="2216150"/>
            <a:ext cx="87312" cy="333375"/>
            <a:chOff x="2913856" y="2976562"/>
            <a:chExt cx="87313" cy="334171"/>
          </a:xfrm>
        </p:grpSpPr>
        <p:cxnSp>
          <p:nvCxnSpPr>
            <p:cNvPr id="156736" name="Straight Connector 9"/>
            <p:cNvCxnSpPr>
              <a:cxnSpLocks noChangeShapeType="1"/>
            </p:cNvCxnSpPr>
            <p:nvPr/>
          </p:nvCxnSpPr>
          <p:spPr bwMode="auto">
            <a:xfrm rot="5400000">
              <a:off x="2793206" y="3188494"/>
              <a:ext cx="242888" cy="158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37" name="Straight Connector 10"/>
            <p:cNvCxnSpPr>
              <a:cxnSpLocks noChangeShapeType="1"/>
            </p:cNvCxnSpPr>
            <p:nvPr/>
          </p:nvCxnSpPr>
          <p:spPr bwMode="auto">
            <a:xfrm rot="5400000">
              <a:off x="2878931" y="3098006"/>
              <a:ext cx="242888" cy="158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38" name="Straight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2911871" y="3223023"/>
              <a:ext cx="90488" cy="84931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39" name="Straight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2913460" y="2979340"/>
              <a:ext cx="90488" cy="84931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6680" name="Group 22"/>
          <p:cNvGrpSpPr>
            <a:grpSpLocks/>
          </p:cNvGrpSpPr>
          <p:nvPr/>
        </p:nvGrpSpPr>
        <p:grpSpPr bwMode="auto">
          <a:xfrm>
            <a:off x="2051050" y="1377950"/>
            <a:ext cx="665163" cy="90488"/>
            <a:chOff x="2219325" y="2867024"/>
            <a:chExt cx="665300" cy="90489"/>
          </a:xfrm>
        </p:grpSpPr>
        <p:cxnSp>
          <p:nvCxnSpPr>
            <p:cNvPr id="156732" name="Straight Connector 16"/>
            <p:cNvCxnSpPr>
              <a:cxnSpLocks noChangeShapeType="1"/>
            </p:cNvCxnSpPr>
            <p:nvPr/>
          </p:nvCxnSpPr>
          <p:spPr bwMode="auto">
            <a:xfrm>
              <a:off x="2219325" y="2952750"/>
              <a:ext cx="603388" cy="4763"/>
            </a:xfrm>
            <a:prstGeom prst="line">
              <a:avLst/>
            </a:prstGeom>
            <a:noFill/>
            <a:ln w="12700">
              <a:solidFill>
                <a:srgbClr val="1F497D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33" name="Straight Connector 17"/>
            <p:cNvCxnSpPr>
              <a:cxnSpLocks noChangeShapeType="1"/>
            </p:cNvCxnSpPr>
            <p:nvPr/>
          </p:nvCxnSpPr>
          <p:spPr bwMode="auto">
            <a:xfrm>
              <a:off x="2281237" y="2867025"/>
              <a:ext cx="603388" cy="4763"/>
            </a:xfrm>
            <a:prstGeom prst="line">
              <a:avLst/>
            </a:prstGeom>
            <a:noFill/>
            <a:ln w="12700">
              <a:solidFill>
                <a:srgbClr val="1F497D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34" name="Straight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2207419" y="2878932"/>
              <a:ext cx="85725" cy="61912"/>
            </a:xfrm>
            <a:prstGeom prst="line">
              <a:avLst/>
            </a:prstGeom>
            <a:noFill/>
            <a:ln w="12700">
              <a:solidFill>
                <a:srgbClr val="1F497D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35" name="Straight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2810805" y="2878930"/>
              <a:ext cx="85726" cy="61914"/>
            </a:xfrm>
            <a:prstGeom prst="line">
              <a:avLst/>
            </a:prstGeom>
            <a:noFill/>
            <a:ln w="12700">
              <a:solidFill>
                <a:srgbClr val="1F497D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56681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2246313" y="2328862"/>
            <a:ext cx="395288" cy="379413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2" name="Straight Connector 31"/>
          <p:cNvCxnSpPr>
            <a:cxnSpLocks noChangeShapeType="1"/>
          </p:cNvCxnSpPr>
          <p:nvPr/>
        </p:nvCxnSpPr>
        <p:spPr bwMode="auto">
          <a:xfrm flipV="1">
            <a:off x="2630488" y="2549525"/>
            <a:ext cx="946150" cy="0"/>
          </a:xfrm>
          <a:prstGeom prst="line">
            <a:avLst/>
          </a:prstGeom>
          <a:noFill/>
          <a:ln w="12700">
            <a:solidFill>
              <a:srgbClr val="008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3" name="Straight Connector 32"/>
          <p:cNvCxnSpPr>
            <a:cxnSpLocks noChangeShapeType="1"/>
          </p:cNvCxnSpPr>
          <p:nvPr/>
        </p:nvCxnSpPr>
        <p:spPr bwMode="auto">
          <a:xfrm flipV="1">
            <a:off x="2720975" y="2459038"/>
            <a:ext cx="946150" cy="0"/>
          </a:xfrm>
          <a:prstGeom prst="line">
            <a:avLst/>
          </a:prstGeom>
          <a:noFill/>
          <a:ln w="12700">
            <a:solidFill>
              <a:srgbClr val="008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4" name="Straight Connector 33"/>
          <p:cNvCxnSpPr>
            <a:cxnSpLocks noChangeShapeType="1"/>
          </p:cNvCxnSpPr>
          <p:nvPr/>
        </p:nvCxnSpPr>
        <p:spPr bwMode="auto">
          <a:xfrm flipV="1">
            <a:off x="2633663" y="2306638"/>
            <a:ext cx="946150" cy="0"/>
          </a:xfrm>
          <a:prstGeom prst="line">
            <a:avLst/>
          </a:prstGeom>
          <a:noFill/>
          <a:ln w="12700">
            <a:solidFill>
              <a:srgbClr val="008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5" name="Straight Connector 34"/>
          <p:cNvCxnSpPr>
            <a:cxnSpLocks noChangeShapeType="1"/>
          </p:cNvCxnSpPr>
          <p:nvPr/>
        </p:nvCxnSpPr>
        <p:spPr bwMode="auto">
          <a:xfrm flipV="1">
            <a:off x="2720975" y="2241550"/>
            <a:ext cx="946150" cy="0"/>
          </a:xfrm>
          <a:prstGeom prst="line">
            <a:avLst/>
          </a:prstGeom>
          <a:noFill/>
          <a:ln w="12700">
            <a:solidFill>
              <a:srgbClr val="008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6" name="Straight Connector 36"/>
          <p:cNvCxnSpPr>
            <a:cxnSpLocks noChangeShapeType="1"/>
          </p:cNvCxnSpPr>
          <p:nvPr/>
        </p:nvCxnSpPr>
        <p:spPr bwMode="auto">
          <a:xfrm rot="5400000" flipH="1" flipV="1">
            <a:off x="1624013" y="1885950"/>
            <a:ext cx="842962" cy="1588"/>
          </a:xfrm>
          <a:prstGeom prst="line">
            <a:avLst/>
          </a:prstGeom>
          <a:noFill/>
          <a:ln w="12700">
            <a:solidFill>
              <a:srgbClr val="1F497D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7" name="Straight Connector 37"/>
          <p:cNvCxnSpPr>
            <a:cxnSpLocks noChangeShapeType="1"/>
          </p:cNvCxnSpPr>
          <p:nvPr/>
        </p:nvCxnSpPr>
        <p:spPr bwMode="auto">
          <a:xfrm rot="5400000" flipH="1" flipV="1">
            <a:off x="1692276" y="1819275"/>
            <a:ext cx="842962" cy="1587"/>
          </a:xfrm>
          <a:prstGeom prst="line">
            <a:avLst/>
          </a:prstGeom>
          <a:noFill/>
          <a:ln w="12700">
            <a:solidFill>
              <a:srgbClr val="1F497D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8" name="Straight Connector 38"/>
          <p:cNvCxnSpPr>
            <a:cxnSpLocks noChangeShapeType="1"/>
          </p:cNvCxnSpPr>
          <p:nvPr/>
        </p:nvCxnSpPr>
        <p:spPr bwMode="auto">
          <a:xfrm rot="5400000" flipH="1" flipV="1">
            <a:off x="2232026" y="1889125"/>
            <a:ext cx="842962" cy="1587"/>
          </a:xfrm>
          <a:prstGeom prst="line">
            <a:avLst/>
          </a:prstGeom>
          <a:noFill/>
          <a:ln w="12700">
            <a:solidFill>
              <a:srgbClr val="1F497D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89" name="Straight Connector 39"/>
          <p:cNvCxnSpPr>
            <a:cxnSpLocks noChangeShapeType="1"/>
          </p:cNvCxnSpPr>
          <p:nvPr/>
        </p:nvCxnSpPr>
        <p:spPr bwMode="auto">
          <a:xfrm rot="5400000" flipH="1" flipV="1">
            <a:off x="2300288" y="1819275"/>
            <a:ext cx="842962" cy="1588"/>
          </a:xfrm>
          <a:prstGeom prst="line">
            <a:avLst/>
          </a:prstGeom>
          <a:noFill/>
          <a:ln w="12700">
            <a:solidFill>
              <a:srgbClr val="1F497D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90" name="TextBox 40"/>
          <p:cNvSpPr txBox="1">
            <a:spLocks noChangeArrowheads="1"/>
          </p:cNvSpPr>
          <p:nvPr/>
        </p:nvSpPr>
        <p:spPr bwMode="auto">
          <a:xfrm>
            <a:off x="1809750" y="29892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/>
              <a:t>x</a:t>
            </a:r>
          </a:p>
        </p:txBody>
      </p:sp>
      <p:sp>
        <p:nvSpPr>
          <p:cNvPr id="156691" name="TextBox 41"/>
          <p:cNvSpPr txBox="1">
            <a:spLocks noChangeArrowheads="1"/>
          </p:cNvSpPr>
          <p:nvPr/>
        </p:nvSpPr>
        <p:spPr bwMode="auto">
          <a:xfrm>
            <a:off x="1279525" y="26495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/>
              <a:t>z</a:t>
            </a:r>
          </a:p>
        </p:txBody>
      </p:sp>
      <p:sp>
        <p:nvSpPr>
          <p:cNvPr id="156692" name="TextBox 42"/>
          <p:cNvSpPr txBox="1">
            <a:spLocks noChangeArrowheads="1"/>
          </p:cNvSpPr>
          <p:nvPr/>
        </p:nvSpPr>
        <p:spPr bwMode="auto">
          <a:xfrm>
            <a:off x="3692525" y="212090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/>
              <a:t>z</a:t>
            </a:r>
          </a:p>
        </p:txBody>
      </p:sp>
      <p:sp>
        <p:nvSpPr>
          <p:cNvPr id="156693" name="TextBox 43"/>
          <p:cNvSpPr txBox="1">
            <a:spLocks noChangeArrowheads="1"/>
          </p:cNvSpPr>
          <p:nvPr/>
        </p:nvSpPr>
        <p:spPr bwMode="auto">
          <a:xfrm>
            <a:off x="3590925" y="251460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/>
              <a:t>y</a:t>
            </a:r>
          </a:p>
        </p:txBody>
      </p:sp>
      <p:sp>
        <p:nvSpPr>
          <p:cNvPr id="156694" name="TextBox 44"/>
          <p:cNvSpPr txBox="1">
            <a:spLocks noChangeArrowheads="1"/>
          </p:cNvSpPr>
          <p:nvPr/>
        </p:nvSpPr>
        <p:spPr bwMode="auto">
          <a:xfrm>
            <a:off x="2243138" y="103981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/>
              <a:t>x</a:t>
            </a:r>
          </a:p>
        </p:txBody>
      </p:sp>
      <p:sp>
        <p:nvSpPr>
          <p:cNvPr id="156695" name="TextBox 45"/>
          <p:cNvSpPr txBox="1">
            <a:spLocks noChangeArrowheads="1"/>
          </p:cNvSpPr>
          <p:nvPr/>
        </p:nvSpPr>
        <p:spPr bwMode="auto">
          <a:xfrm>
            <a:off x="2849563" y="12954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/>
              <a:t>y</a:t>
            </a:r>
          </a:p>
        </p:txBody>
      </p:sp>
      <p:cxnSp>
        <p:nvCxnSpPr>
          <p:cNvPr id="156696" name="Straight Arrow Connector 47"/>
          <p:cNvCxnSpPr>
            <a:cxnSpLocks noChangeShapeType="1"/>
          </p:cNvCxnSpPr>
          <p:nvPr/>
        </p:nvCxnSpPr>
        <p:spPr bwMode="auto">
          <a:xfrm>
            <a:off x="1681163" y="3035300"/>
            <a:ext cx="576262" cy="158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97" name="Straight Arrow Connector 52"/>
          <p:cNvCxnSpPr>
            <a:cxnSpLocks noChangeShapeType="1"/>
          </p:cNvCxnSpPr>
          <p:nvPr/>
        </p:nvCxnSpPr>
        <p:spPr bwMode="auto">
          <a:xfrm rot="5400000" flipH="1" flipV="1">
            <a:off x="1442244" y="2821781"/>
            <a:ext cx="250825" cy="476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98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3600451" y="2495550"/>
            <a:ext cx="125412" cy="10953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99" name="Straight Arrow Connector 62"/>
          <p:cNvCxnSpPr>
            <a:cxnSpLocks noChangeShapeType="1"/>
          </p:cNvCxnSpPr>
          <p:nvPr/>
        </p:nvCxnSpPr>
        <p:spPr bwMode="auto">
          <a:xfrm rot="5400000" flipH="1" flipV="1">
            <a:off x="3594894" y="2331244"/>
            <a:ext cx="250825" cy="476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00" name="Straight Arrow Connector 63"/>
          <p:cNvCxnSpPr>
            <a:cxnSpLocks noChangeShapeType="1"/>
          </p:cNvCxnSpPr>
          <p:nvPr/>
        </p:nvCxnSpPr>
        <p:spPr bwMode="auto">
          <a:xfrm>
            <a:off x="2139950" y="1295400"/>
            <a:ext cx="576263" cy="158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01" name="Straight Arrow Connector 64"/>
          <p:cNvCxnSpPr>
            <a:cxnSpLocks noChangeShapeType="1"/>
          </p:cNvCxnSpPr>
          <p:nvPr/>
        </p:nvCxnSpPr>
        <p:spPr bwMode="auto">
          <a:xfrm rot="5400000" flipH="1" flipV="1">
            <a:off x="2731294" y="1413669"/>
            <a:ext cx="125413" cy="1111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4240213" y="709613"/>
            <a:ext cx="4579937" cy="3302000"/>
            <a:chOff x="4240168" y="709131"/>
            <a:chExt cx="4579446" cy="3301935"/>
          </a:xfrm>
        </p:grpSpPr>
        <p:sp>
          <p:nvSpPr>
            <p:cNvPr id="156709" name="TextBox 100"/>
            <p:cNvSpPr txBox="1">
              <a:spLocks noChangeArrowheads="1"/>
            </p:cNvSpPr>
            <p:nvPr/>
          </p:nvSpPr>
          <p:spPr bwMode="auto">
            <a:xfrm>
              <a:off x="7426556" y="709131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tx2"/>
                  </a:solidFill>
                </a:rPr>
                <a:t>k</a:t>
              </a:r>
            </a:p>
          </p:txBody>
        </p:sp>
        <p:grpSp>
          <p:nvGrpSpPr>
            <p:cNvPr id="156710" name="Group 104"/>
            <p:cNvGrpSpPr>
              <a:grpSpLocks/>
            </p:cNvGrpSpPr>
            <p:nvPr/>
          </p:nvGrpSpPr>
          <p:grpSpPr bwMode="auto">
            <a:xfrm>
              <a:off x="4240168" y="812163"/>
              <a:ext cx="4579446" cy="3198903"/>
              <a:chOff x="4240168" y="812163"/>
              <a:chExt cx="4579446" cy="3198903"/>
            </a:xfrm>
          </p:grpSpPr>
          <p:cxnSp>
            <p:nvCxnSpPr>
              <p:cNvPr id="156711" name="Straight Arrow Connector 9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299335" y="912833"/>
                <a:ext cx="202927" cy="158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56712" name="Group 103"/>
              <p:cNvGrpSpPr>
                <a:grpSpLocks/>
              </p:cNvGrpSpPr>
              <p:nvPr/>
            </p:nvGrpSpPr>
            <p:grpSpPr bwMode="auto">
              <a:xfrm>
                <a:off x="4240168" y="990113"/>
                <a:ext cx="4579446" cy="3020953"/>
                <a:chOff x="4240168" y="990113"/>
                <a:chExt cx="4579446" cy="3020953"/>
              </a:xfrm>
            </p:grpSpPr>
            <p:sp>
              <p:nvSpPr>
                <p:cNvPr id="156713" name="Cube 4"/>
                <p:cNvSpPr>
                  <a:spLocks noChangeArrowheads="1"/>
                </p:cNvSpPr>
                <p:nvPr/>
              </p:nvSpPr>
              <p:spPr bwMode="auto">
                <a:xfrm>
                  <a:off x="5022573" y="1040054"/>
                  <a:ext cx="3061253" cy="2782956"/>
                </a:xfrm>
                <a:prstGeom prst="cube">
                  <a:avLst>
                    <a:gd name="adj" fmla="val 25000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156714" name="Freeform 67"/>
                <p:cNvSpPr>
                  <a:spLocks noChangeArrowheads="1"/>
                </p:cNvSpPr>
                <p:nvPr/>
              </p:nvSpPr>
              <p:spPr bwMode="auto">
                <a:xfrm>
                  <a:off x="5734706" y="2292626"/>
                  <a:ext cx="914511" cy="560953"/>
                </a:xfrm>
                <a:custGeom>
                  <a:avLst/>
                  <a:gdLst>
                    <a:gd name="T0" fmla="*/ 387798 w 914511"/>
                    <a:gd name="T1" fmla="*/ 119270 h 560953"/>
                    <a:gd name="T2" fmla="*/ 493816 w 914511"/>
                    <a:gd name="T3" fmla="*/ 106017 h 560953"/>
                    <a:gd name="T4" fmla="*/ 560077 w 914511"/>
                    <a:gd name="T5" fmla="*/ 53009 h 560953"/>
                    <a:gd name="T6" fmla="*/ 652842 w 914511"/>
                    <a:gd name="T7" fmla="*/ 0 h 560953"/>
                    <a:gd name="T8" fmla="*/ 785364 w 914511"/>
                    <a:gd name="T9" fmla="*/ 13252 h 560953"/>
                    <a:gd name="T10" fmla="*/ 891381 w 914511"/>
                    <a:gd name="T11" fmla="*/ 79513 h 560953"/>
                    <a:gd name="T12" fmla="*/ 904633 w 914511"/>
                    <a:gd name="T13" fmla="*/ 119270 h 560953"/>
                    <a:gd name="T14" fmla="*/ 745607 w 914511"/>
                    <a:gd name="T15" fmla="*/ 159026 h 560953"/>
                    <a:gd name="T16" fmla="*/ 705851 w 914511"/>
                    <a:gd name="T17" fmla="*/ 238539 h 560953"/>
                    <a:gd name="T18" fmla="*/ 679346 w 914511"/>
                    <a:gd name="T19" fmla="*/ 278296 h 560953"/>
                    <a:gd name="T20" fmla="*/ 666094 w 914511"/>
                    <a:gd name="T21" fmla="*/ 543339 h 560953"/>
                    <a:gd name="T22" fmla="*/ 613085 w 914511"/>
                    <a:gd name="T23" fmla="*/ 530087 h 560953"/>
                    <a:gd name="T24" fmla="*/ 573329 w 914511"/>
                    <a:gd name="T25" fmla="*/ 516835 h 560953"/>
                    <a:gd name="T26" fmla="*/ 507068 w 914511"/>
                    <a:gd name="T27" fmla="*/ 463826 h 560953"/>
                    <a:gd name="T28" fmla="*/ 454059 w 914511"/>
                    <a:gd name="T29" fmla="*/ 477078 h 560953"/>
                    <a:gd name="T30" fmla="*/ 427555 w 914511"/>
                    <a:gd name="T31" fmla="*/ 503583 h 560953"/>
                    <a:gd name="T32" fmla="*/ 321537 w 914511"/>
                    <a:gd name="T33" fmla="*/ 490331 h 560953"/>
                    <a:gd name="T34" fmla="*/ 268529 w 914511"/>
                    <a:gd name="T35" fmla="*/ 463826 h 560953"/>
                    <a:gd name="T36" fmla="*/ 202268 w 914511"/>
                    <a:gd name="T37" fmla="*/ 437322 h 560953"/>
                    <a:gd name="T38" fmla="*/ 109503 w 914511"/>
                    <a:gd name="T39" fmla="*/ 357809 h 560953"/>
                    <a:gd name="T40" fmla="*/ 69746 w 914511"/>
                    <a:gd name="T41" fmla="*/ 331304 h 560953"/>
                    <a:gd name="T42" fmla="*/ 29990 w 914511"/>
                    <a:gd name="T43" fmla="*/ 212035 h 560953"/>
                    <a:gd name="T44" fmla="*/ 56494 w 914511"/>
                    <a:gd name="T45" fmla="*/ 172278 h 560953"/>
                    <a:gd name="T46" fmla="*/ 136007 w 914511"/>
                    <a:gd name="T47" fmla="*/ 185531 h 560953"/>
                    <a:gd name="T48" fmla="*/ 189016 w 914511"/>
                    <a:gd name="T49" fmla="*/ 198783 h 560953"/>
                    <a:gd name="T50" fmla="*/ 268529 w 914511"/>
                    <a:gd name="T51" fmla="*/ 278296 h 560953"/>
                    <a:gd name="T52" fmla="*/ 348042 w 914511"/>
                    <a:gd name="T53" fmla="*/ 331304 h 560953"/>
                    <a:gd name="T54" fmla="*/ 387798 w 914511"/>
                    <a:gd name="T55" fmla="*/ 357809 h 560953"/>
                    <a:gd name="T56" fmla="*/ 414303 w 914511"/>
                    <a:gd name="T57" fmla="*/ 331304 h 560953"/>
                    <a:gd name="T58" fmla="*/ 374546 w 914511"/>
                    <a:gd name="T59" fmla="*/ 238539 h 560953"/>
                    <a:gd name="T60" fmla="*/ 308285 w 914511"/>
                    <a:gd name="T61" fmla="*/ 172278 h 560953"/>
                    <a:gd name="T62" fmla="*/ 268529 w 914511"/>
                    <a:gd name="T63" fmla="*/ 92765 h 560953"/>
                    <a:gd name="T64" fmla="*/ 255277 w 914511"/>
                    <a:gd name="T65" fmla="*/ 53009 h 560953"/>
                    <a:gd name="T66" fmla="*/ 321537 w 914511"/>
                    <a:gd name="T67" fmla="*/ 66261 h 560953"/>
                    <a:gd name="T68" fmla="*/ 361294 w 914511"/>
                    <a:gd name="T69" fmla="*/ 79513 h 560953"/>
                    <a:gd name="T70" fmla="*/ 387798 w 914511"/>
                    <a:gd name="T71" fmla="*/ 119270 h 56095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914511"/>
                    <a:gd name="T109" fmla="*/ 0 h 560953"/>
                    <a:gd name="T110" fmla="*/ 914511 w 914511"/>
                    <a:gd name="T111" fmla="*/ 560953 h 56095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914511" h="560953">
                      <a:moveTo>
                        <a:pt x="387798" y="119270"/>
                      </a:moveTo>
                      <a:cubicBezTo>
                        <a:pt x="423137" y="114852"/>
                        <a:pt x="459457" y="115388"/>
                        <a:pt x="493816" y="106017"/>
                      </a:cubicBezTo>
                      <a:cubicBezTo>
                        <a:pt x="523036" y="98048"/>
                        <a:pt x="538731" y="70798"/>
                        <a:pt x="560077" y="53009"/>
                      </a:cubicBezTo>
                      <a:cubicBezTo>
                        <a:pt x="613565" y="8435"/>
                        <a:pt x="598896" y="17982"/>
                        <a:pt x="652842" y="0"/>
                      </a:cubicBezTo>
                      <a:cubicBezTo>
                        <a:pt x="697016" y="4417"/>
                        <a:pt x="742469" y="1813"/>
                        <a:pt x="785364" y="13252"/>
                      </a:cubicBezTo>
                      <a:cubicBezTo>
                        <a:pt x="798678" y="16802"/>
                        <a:pt x="871377" y="66177"/>
                        <a:pt x="891381" y="79513"/>
                      </a:cubicBezTo>
                      <a:cubicBezTo>
                        <a:pt x="895798" y="92765"/>
                        <a:pt x="914511" y="109392"/>
                        <a:pt x="904633" y="119270"/>
                      </a:cubicBezTo>
                      <a:cubicBezTo>
                        <a:pt x="883633" y="140270"/>
                        <a:pt x="771886" y="154646"/>
                        <a:pt x="745607" y="159026"/>
                      </a:cubicBezTo>
                      <a:cubicBezTo>
                        <a:pt x="669643" y="272975"/>
                        <a:pt x="760722" y="128798"/>
                        <a:pt x="705851" y="238539"/>
                      </a:cubicBezTo>
                      <a:cubicBezTo>
                        <a:pt x="698728" y="252785"/>
                        <a:pt x="688181" y="265044"/>
                        <a:pt x="679346" y="278296"/>
                      </a:cubicBezTo>
                      <a:cubicBezTo>
                        <a:pt x="674929" y="366644"/>
                        <a:pt x="688606" y="457794"/>
                        <a:pt x="666094" y="543339"/>
                      </a:cubicBezTo>
                      <a:cubicBezTo>
                        <a:pt x="661459" y="560953"/>
                        <a:pt x="630598" y="535091"/>
                        <a:pt x="613085" y="530087"/>
                      </a:cubicBezTo>
                      <a:cubicBezTo>
                        <a:pt x="599654" y="526250"/>
                        <a:pt x="585823" y="523082"/>
                        <a:pt x="573329" y="516835"/>
                      </a:cubicBezTo>
                      <a:cubicBezTo>
                        <a:pt x="539891" y="500116"/>
                        <a:pt x="531722" y="488480"/>
                        <a:pt x="507068" y="463826"/>
                      </a:cubicBezTo>
                      <a:cubicBezTo>
                        <a:pt x="489398" y="468243"/>
                        <a:pt x="470350" y="468933"/>
                        <a:pt x="454059" y="477078"/>
                      </a:cubicBezTo>
                      <a:cubicBezTo>
                        <a:pt x="442884" y="482666"/>
                        <a:pt x="439987" y="502340"/>
                        <a:pt x="427555" y="503583"/>
                      </a:cubicBezTo>
                      <a:cubicBezTo>
                        <a:pt x="392117" y="507127"/>
                        <a:pt x="356876" y="494748"/>
                        <a:pt x="321537" y="490331"/>
                      </a:cubicBezTo>
                      <a:cubicBezTo>
                        <a:pt x="303868" y="481496"/>
                        <a:pt x="286581" y="471849"/>
                        <a:pt x="268529" y="463826"/>
                      </a:cubicBezTo>
                      <a:cubicBezTo>
                        <a:pt x="246791" y="454165"/>
                        <a:pt x="223545" y="447960"/>
                        <a:pt x="202268" y="437322"/>
                      </a:cubicBezTo>
                      <a:cubicBezTo>
                        <a:pt x="153591" y="412983"/>
                        <a:pt x="155149" y="396934"/>
                        <a:pt x="109503" y="357809"/>
                      </a:cubicBezTo>
                      <a:cubicBezTo>
                        <a:pt x="97410" y="347444"/>
                        <a:pt x="82998" y="340139"/>
                        <a:pt x="69746" y="331304"/>
                      </a:cubicBezTo>
                      <a:cubicBezTo>
                        <a:pt x="24184" y="262961"/>
                        <a:pt x="0" y="272015"/>
                        <a:pt x="29990" y="212035"/>
                      </a:cubicBezTo>
                      <a:cubicBezTo>
                        <a:pt x="37113" y="197789"/>
                        <a:pt x="47659" y="185530"/>
                        <a:pt x="56494" y="172278"/>
                      </a:cubicBezTo>
                      <a:cubicBezTo>
                        <a:pt x="82998" y="176696"/>
                        <a:pt x="109659" y="180261"/>
                        <a:pt x="136007" y="185531"/>
                      </a:cubicBezTo>
                      <a:cubicBezTo>
                        <a:pt x="153867" y="189103"/>
                        <a:pt x="174095" y="188338"/>
                        <a:pt x="189016" y="198783"/>
                      </a:cubicBezTo>
                      <a:cubicBezTo>
                        <a:pt x="219723" y="220278"/>
                        <a:pt x="237341" y="257504"/>
                        <a:pt x="268529" y="278296"/>
                      </a:cubicBezTo>
                      <a:lnTo>
                        <a:pt x="348042" y="331304"/>
                      </a:lnTo>
                      <a:lnTo>
                        <a:pt x="387798" y="357809"/>
                      </a:lnTo>
                      <a:cubicBezTo>
                        <a:pt x="396633" y="348974"/>
                        <a:pt x="412249" y="343629"/>
                        <a:pt x="414303" y="331304"/>
                      </a:cubicBezTo>
                      <a:cubicBezTo>
                        <a:pt x="419056" y="302786"/>
                        <a:pt x="392030" y="258521"/>
                        <a:pt x="374546" y="238539"/>
                      </a:cubicBezTo>
                      <a:cubicBezTo>
                        <a:pt x="353977" y="215032"/>
                        <a:pt x="308285" y="172278"/>
                        <a:pt x="308285" y="172278"/>
                      </a:cubicBezTo>
                      <a:cubicBezTo>
                        <a:pt x="274976" y="72351"/>
                        <a:pt x="319908" y="195523"/>
                        <a:pt x="268529" y="92765"/>
                      </a:cubicBezTo>
                      <a:cubicBezTo>
                        <a:pt x="262282" y="80271"/>
                        <a:pt x="242783" y="59256"/>
                        <a:pt x="255277" y="53009"/>
                      </a:cubicBezTo>
                      <a:cubicBezTo>
                        <a:pt x="275423" y="42936"/>
                        <a:pt x="299685" y="60798"/>
                        <a:pt x="321537" y="66261"/>
                      </a:cubicBezTo>
                      <a:cubicBezTo>
                        <a:pt x="335089" y="69649"/>
                        <a:pt x="348042" y="75096"/>
                        <a:pt x="361294" y="79513"/>
                      </a:cubicBezTo>
                      <a:lnTo>
                        <a:pt x="387798" y="11927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715" name="Freeform 69"/>
                <p:cNvSpPr>
                  <a:spLocks noChangeArrowheads="1"/>
                </p:cNvSpPr>
                <p:nvPr/>
              </p:nvSpPr>
              <p:spPr bwMode="auto">
                <a:xfrm>
                  <a:off x="7503830" y="2274789"/>
                  <a:ext cx="396712" cy="578790"/>
                </a:xfrm>
                <a:custGeom>
                  <a:avLst/>
                  <a:gdLst>
                    <a:gd name="T0" fmla="*/ 668314898 w 280541"/>
                    <a:gd name="T1" fmla="*/ 1376436442 h 374383"/>
                    <a:gd name="T2" fmla="*/ 776640471 w 280541"/>
                    <a:gd name="T3" fmla="*/ 2147483647 h 374383"/>
                    <a:gd name="T4" fmla="*/ 776640471 w 280541"/>
                    <a:gd name="T5" fmla="*/ 2147483647 h 374383"/>
                    <a:gd name="T6" fmla="*/ 343326147 w 280541"/>
                    <a:gd name="T7" fmla="*/ 2147483647 h 374383"/>
                    <a:gd name="T8" fmla="*/ 126676407 w 280541"/>
                    <a:gd name="T9" fmla="*/ 2147483647 h 374383"/>
                    <a:gd name="T10" fmla="*/ 343326147 w 280541"/>
                    <a:gd name="T11" fmla="*/ 2147483647 h 374383"/>
                    <a:gd name="T12" fmla="*/ 776640471 w 280541"/>
                    <a:gd name="T13" fmla="*/ 2147483647 h 374383"/>
                    <a:gd name="T14" fmla="*/ 1534928705 w 280541"/>
                    <a:gd name="T15" fmla="*/ 2147483647 h 374383"/>
                    <a:gd name="T16" fmla="*/ 2147483647 w 280541"/>
                    <a:gd name="T17" fmla="*/ 2147483647 h 374383"/>
                    <a:gd name="T18" fmla="*/ 2076562901 w 280541"/>
                    <a:gd name="T19" fmla="*/ 2147483647 h 374383"/>
                    <a:gd name="T20" fmla="*/ 1751595416 w 280541"/>
                    <a:gd name="T21" fmla="*/ 2147483647 h 374383"/>
                    <a:gd name="T22" fmla="*/ 2076562901 w 280541"/>
                    <a:gd name="T23" fmla="*/ 2147483647 h 374383"/>
                    <a:gd name="T24" fmla="*/ 2147483647 w 280541"/>
                    <a:gd name="T25" fmla="*/ 2147483647 h 374383"/>
                    <a:gd name="T26" fmla="*/ 1751595416 w 280541"/>
                    <a:gd name="T27" fmla="*/ 275888161 h 374383"/>
                    <a:gd name="T28" fmla="*/ 668314898 w 280541"/>
                    <a:gd name="T29" fmla="*/ 1376436442 h 3743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0541"/>
                    <a:gd name="T46" fmla="*/ 0 h 374383"/>
                    <a:gd name="T47" fmla="*/ 280541 w 280541"/>
                    <a:gd name="T48" fmla="*/ 374383 h 37438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0541" h="374383">
                      <a:moveTo>
                        <a:pt x="81758" y="16574"/>
                      </a:moveTo>
                      <a:cubicBezTo>
                        <a:pt x="61880" y="27618"/>
                        <a:pt x="90006" y="52070"/>
                        <a:pt x="95010" y="69583"/>
                      </a:cubicBezTo>
                      <a:cubicBezTo>
                        <a:pt x="107012" y="111589"/>
                        <a:pt x="118347" y="107089"/>
                        <a:pt x="95010" y="149096"/>
                      </a:cubicBezTo>
                      <a:cubicBezTo>
                        <a:pt x="79540" y="176942"/>
                        <a:pt x="42001" y="228609"/>
                        <a:pt x="42001" y="228609"/>
                      </a:cubicBezTo>
                      <a:cubicBezTo>
                        <a:pt x="33166" y="255113"/>
                        <a:pt x="0" y="284876"/>
                        <a:pt x="15497" y="308122"/>
                      </a:cubicBezTo>
                      <a:cubicBezTo>
                        <a:pt x="24332" y="321374"/>
                        <a:pt x="28749" y="339043"/>
                        <a:pt x="42001" y="347878"/>
                      </a:cubicBezTo>
                      <a:cubicBezTo>
                        <a:pt x="57156" y="357981"/>
                        <a:pt x="77090" y="357873"/>
                        <a:pt x="95010" y="361131"/>
                      </a:cubicBezTo>
                      <a:cubicBezTo>
                        <a:pt x="125742" y="366719"/>
                        <a:pt x="156853" y="369966"/>
                        <a:pt x="187775" y="374383"/>
                      </a:cubicBezTo>
                      <a:cubicBezTo>
                        <a:pt x="189794" y="373979"/>
                        <a:pt x="280541" y="368572"/>
                        <a:pt x="280541" y="334626"/>
                      </a:cubicBezTo>
                      <a:cubicBezTo>
                        <a:pt x="280541" y="322132"/>
                        <a:pt x="261841" y="317878"/>
                        <a:pt x="254036" y="308122"/>
                      </a:cubicBezTo>
                      <a:cubicBezTo>
                        <a:pt x="224678" y="271424"/>
                        <a:pt x="228276" y="270598"/>
                        <a:pt x="214280" y="228609"/>
                      </a:cubicBezTo>
                      <a:cubicBezTo>
                        <a:pt x="247590" y="128678"/>
                        <a:pt x="202657" y="251855"/>
                        <a:pt x="254036" y="149096"/>
                      </a:cubicBezTo>
                      <a:cubicBezTo>
                        <a:pt x="263540" y="130088"/>
                        <a:pt x="276296" y="73309"/>
                        <a:pt x="280541" y="56331"/>
                      </a:cubicBezTo>
                      <a:cubicBezTo>
                        <a:pt x="267811" y="43601"/>
                        <a:pt x="232517" y="4842"/>
                        <a:pt x="214280" y="3322"/>
                      </a:cubicBezTo>
                      <a:cubicBezTo>
                        <a:pt x="174417" y="0"/>
                        <a:pt x="101636" y="5531"/>
                        <a:pt x="81758" y="16574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716" name="Freeform 70"/>
                <p:cNvSpPr>
                  <a:spLocks noChangeArrowheads="1"/>
                </p:cNvSpPr>
                <p:nvPr/>
              </p:nvSpPr>
              <p:spPr bwMode="auto">
                <a:xfrm>
                  <a:off x="5791200" y="1241455"/>
                  <a:ext cx="860462" cy="290823"/>
                </a:xfrm>
                <a:custGeom>
                  <a:avLst/>
                  <a:gdLst>
                    <a:gd name="T0" fmla="*/ 3160327 w 764443"/>
                    <a:gd name="T1" fmla="*/ 23747 h 290823"/>
                    <a:gd name="T2" fmla="*/ 1436502 w 764443"/>
                    <a:gd name="T3" fmla="*/ 76755 h 290823"/>
                    <a:gd name="T4" fmla="*/ 861902 w 764443"/>
                    <a:gd name="T5" fmla="*/ 103260 h 290823"/>
                    <a:gd name="T6" fmla="*/ 0 w 764443"/>
                    <a:gd name="T7" fmla="*/ 116512 h 290823"/>
                    <a:gd name="T8" fmla="*/ 574597 w 764443"/>
                    <a:gd name="T9" fmla="*/ 196025 h 290823"/>
                    <a:gd name="T10" fmla="*/ 861902 w 764443"/>
                    <a:gd name="T11" fmla="*/ 249033 h 290823"/>
                    <a:gd name="T12" fmla="*/ 1723802 w 764443"/>
                    <a:gd name="T13" fmla="*/ 262286 h 290823"/>
                    <a:gd name="T14" fmla="*/ 2873041 w 764443"/>
                    <a:gd name="T15" fmla="*/ 288790 h 290823"/>
                    <a:gd name="T16" fmla="*/ 6320630 w 764443"/>
                    <a:gd name="T17" fmla="*/ 275538 h 290823"/>
                    <a:gd name="T18" fmla="*/ 5746046 w 764443"/>
                    <a:gd name="T19" fmla="*/ 249033 h 290823"/>
                    <a:gd name="T20" fmla="*/ 6607944 w 764443"/>
                    <a:gd name="T21" fmla="*/ 222529 h 290823"/>
                    <a:gd name="T22" fmla="*/ 11779326 w 764443"/>
                    <a:gd name="T23" fmla="*/ 235781 h 290823"/>
                    <a:gd name="T24" fmla="*/ 16088846 w 764443"/>
                    <a:gd name="T25" fmla="*/ 249033 h 290823"/>
                    <a:gd name="T26" fmla="*/ 14939647 w 764443"/>
                    <a:gd name="T27" fmla="*/ 129764 h 290823"/>
                    <a:gd name="T28" fmla="*/ 14077728 w 764443"/>
                    <a:gd name="T29" fmla="*/ 116512 h 290823"/>
                    <a:gd name="T30" fmla="*/ 13215819 w 764443"/>
                    <a:gd name="T31" fmla="*/ 90007 h 290823"/>
                    <a:gd name="T32" fmla="*/ 12353934 w 764443"/>
                    <a:gd name="T33" fmla="*/ 76755 h 290823"/>
                    <a:gd name="T34" fmla="*/ 9480926 w 764443"/>
                    <a:gd name="T35" fmla="*/ 50251 h 290823"/>
                    <a:gd name="T36" fmla="*/ 3160327 w 764443"/>
                    <a:gd name="T37" fmla="*/ 23747 h 29082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4443"/>
                    <a:gd name="T58" fmla="*/ 0 h 290823"/>
                    <a:gd name="T59" fmla="*/ 764443 w 764443"/>
                    <a:gd name="T60" fmla="*/ 290823 h 29082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4443" h="290823">
                      <a:moveTo>
                        <a:pt x="145774" y="23747"/>
                      </a:moveTo>
                      <a:cubicBezTo>
                        <a:pt x="83931" y="28164"/>
                        <a:pt x="88785" y="54231"/>
                        <a:pt x="66261" y="76755"/>
                      </a:cubicBezTo>
                      <a:cubicBezTo>
                        <a:pt x="57426" y="85590"/>
                        <a:pt x="50470" y="96832"/>
                        <a:pt x="39756" y="103260"/>
                      </a:cubicBezTo>
                      <a:cubicBezTo>
                        <a:pt x="27778" y="110447"/>
                        <a:pt x="13252" y="112095"/>
                        <a:pt x="0" y="116512"/>
                      </a:cubicBezTo>
                      <a:cubicBezTo>
                        <a:pt x="8835" y="143016"/>
                        <a:pt x="19728" y="168921"/>
                        <a:pt x="26504" y="196025"/>
                      </a:cubicBezTo>
                      <a:cubicBezTo>
                        <a:pt x="30921" y="213694"/>
                        <a:pt x="28378" y="234811"/>
                        <a:pt x="39756" y="249033"/>
                      </a:cubicBezTo>
                      <a:cubicBezTo>
                        <a:pt x="48483" y="259941"/>
                        <a:pt x="66673" y="256783"/>
                        <a:pt x="79513" y="262286"/>
                      </a:cubicBezTo>
                      <a:cubicBezTo>
                        <a:pt x="97671" y="270068"/>
                        <a:pt x="114852" y="279955"/>
                        <a:pt x="132522" y="288790"/>
                      </a:cubicBezTo>
                      <a:cubicBezTo>
                        <a:pt x="185531" y="284373"/>
                        <a:pt x="240599" y="290823"/>
                        <a:pt x="291548" y="275538"/>
                      </a:cubicBezTo>
                      <a:cubicBezTo>
                        <a:pt x="303516" y="271948"/>
                        <a:pt x="262013" y="261155"/>
                        <a:pt x="265043" y="249033"/>
                      </a:cubicBezTo>
                      <a:cubicBezTo>
                        <a:pt x="268906" y="233581"/>
                        <a:pt x="291548" y="231364"/>
                        <a:pt x="304800" y="222529"/>
                      </a:cubicBezTo>
                      <a:cubicBezTo>
                        <a:pt x="384313" y="226946"/>
                        <a:pt x="464318" y="225903"/>
                        <a:pt x="543339" y="235781"/>
                      </a:cubicBezTo>
                      <a:cubicBezTo>
                        <a:pt x="764443" y="263419"/>
                        <a:pt x="446691" y="281861"/>
                        <a:pt x="742122" y="249033"/>
                      </a:cubicBezTo>
                      <a:cubicBezTo>
                        <a:pt x="731053" y="182625"/>
                        <a:pt x="744196" y="166486"/>
                        <a:pt x="689113" y="129764"/>
                      </a:cubicBezTo>
                      <a:cubicBezTo>
                        <a:pt x="677490" y="122015"/>
                        <a:pt x="662608" y="120929"/>
                        <a:pt x="649356" y="116512"/>
                      </a:cubicBezTo>
                      <a:cubicBezTo>
                        <a:pt x="636104" y="107677"/>
                        <a:pt x="623846" y="97130"/>
                        <a:pt x="609600" y="90007"/>
                      </a:cubicBezTo>
                      <a:cubicBezTo>
                        <a:pt x="597106" y="83760"/>
                        <a:pt x="583454" y="79896"/>
                        <a:pt x="569843" y="76755"/>
                      </a:cubicBezTo>
                      <a:cubicBezTo>
                        <a:pt x="525948" y="66626"/>
                        <a:pt x="480059" y="64496"/>
                        <a:pt x="437322" y="50251"/>
                      </a:cubicBezTo>
                      <a:cubicBezTo>
                        <a:pt x="286567" y="0"/>
                        <a:pt x="207618" y="19330"/>
                        <a:pt x="145774" y="23747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56717" name="Straight Connector 7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349597" y="2576407"/>
                  <a:ext cx="447266" cy="32295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718" name="Straight Connector 7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018790" y="2914961"/>
                  <a:ext cx="447266" cy="32295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719" name="Straight Connector 7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607990" y="2396460"/>
                  <a:ext cx="447266" cy="322951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6720" name="Freeform 77"/>
                <p:cNvSpPr>
                  <a:spLocks noChangeArrowheads="1"/>
                </p:cNvSpPr>
                <p:nvPr/>
              </p:nvSpPr>
              <p:spPr bwMode="auto">
                <a:xfrm>
                  <a:off x="5380117" y="2790825"/>
                  <a:ext cx="727789" cy="542423"/>
                </a:xfrm>
                <a:custGeom>
                  <a:avLst/>
                  <a:gdLst>
                    <a:gd name="T0" fmla="*/ 696833 w 727789"/>
                    <a:gd name="T1" fmla="*/ 514350 h 542423"/>
                    <a:gd name="T2" fmla="*/ 511096 w 727789"/>
                    <a:gd name="T3" fmla="*/ 514350 h 542423"/>
                    <a:gd name="T4" fmla="*/ 496808 w 727789"/>
                    <a:gd name="T5" fmla="*/ 504825 h 542423"/>
                    <a:gd name="T6" fmla="*/ 482521 w 727789"/>
                    <a:gd name="T7" fmla="*/ 500063 h 542423"/>
                    <a:gd name="T8" fmla="*/ 468233 w 727789"/>
                    <a:gd name="T9" fmla="*/ 490538 h 542423"/>
                    <a:gd name="T10" fmla="*/ 411083 w 727789"/>
                    <a:gd name="T11" fmla="*/ 481013 h 542423"/>
                    <a:gd name="T12" fmla="*/ 339646 w 727789"/>
                    <a:gd name="T13" fmla="*/ 471488 h 542423"/>
                    <a:gd name="T14" fmla="*/ 253921 w 727789"/>
                    <a:gd name="T15" fmla="*/ 461963 h 542423"/>
                    <a:gd name="T16" fmla="*/ 206296 w 727789"/>
                    <a:gd name="T17" fmla="*/ 447675 h 542423"/>
                    <a:gd name="T18" fmla="*/ 192008 w 727789"/>
                    <a:gd name="T19" fmla="*/ 438150 h 542423"/>
                    <a:gd name="T20" fmla="*/ 177721 w 727789"/>
                    <a:gd name="T21" fmla="*/ 433388 h 542423"/>
                    <a:gd name="T22" fmla="*/ 149146 w 727789"/>
                    <a:gd name="T23" fmla="*/ 414338 h 542423"/>
                    <a:gd name="T24" fmla="*/ 106283 w 727789"/>
                    <a:gd name="T25" fmla="*/ 385763 h 542423"/>
                    <a:gd name="T26" fmla="*/ 91996 w 727789"/>
                    <a:gd name="T27" fmla="*/ 376238 h 542423"/>
                    <a:gd name="T28" fmla="*/ 77708 w 727789"/>
                    <a:gd name="T29" fmla="*/ 371475 h 542423"/>
                    <a:gd name="T30" fmla="*/ 30083 w 727789"/>
                    <a:gd name="T31" fmla="*/ 314325 h 542423"/>
                    <a:gd name="T32" fmla="*/ 20558 w 727789"/>
                    <a:gd name="T33" fmla="*/ 300038 h 542423"/>
                    <a:gd name="T34" fmla="*/ 11033 w 727789"/>
                    <a:gd name="T35" fmla="*/ 285750 h 542423"/>
                    <a:gd name="T36" fmla="*/ 11033 w 727789"/>
                    <a:gd name="T37" fmla="*/ 223838 h 542423"/>
                    <a:gd name="T38" fmla="*/ 30083 w 727789"/>
                    <a:gd name="T39" fmla="*/ 195263 h 542423"/>
                    <a:gd name="T40" fmla="*/ 44371 w 727789"/>
                    <a:gd name="T41" fmla="*/ 180975 h 542423"/>
                    <a:gd name="T42" fmla="*/ 253921 w 727789"/>
                    <a:gd name="T43" fmla="*/ 176213 h 542423"/>
                    <a:gd name="T44" fmla="*/ 253921 w 727789"/>
                    <a:gd name="T45" fmla="*/ 109538 h 542423"/>
                    <a:gd name="T46" fmla="*/ 263446 w 727789"/>
                    <a:gd name="T47" fmla="*/ 42863 h 542423"/>
                    <a:gd name="T48" fmla="*/ 272971 w 727789"/>
                    <a:gd name="T49" fmla="*/ 14288 h 542423"/>
                    <a:gd name="T50" fmla="*/ 301546 w 727789"/>
                    <a:gd name="T51" fmla="*/ 0 h 542423"/>
                    <a:gd name="T52" fmla="*/ 334883 w 727789"/>
                    <a:gd name="T53" fmla="*/ 4763 h 542423"/>
                    <a:gd name="T54" fmla="*/ 396796 w 727789"/>
                    <a:gd name="T55" fmla="*/ 28575 h 542423"/>
                    <a:gd name="T56" fmla="*/ 434896 w 727789"/>
                    <a:gd name="T57" fmla="*/ 42863 h 542423"/>
                    <a:gd name="T58" fmla="*/ 468233 w 727789"/>
                    <a:gd name="T59" fmla="*/ 66675 h 542423"/>
                    <a:gd name="T60" fmla="*/ 482521 w 727789"/>
                    <a:gd name="T61" fmla="*/ 76200 h 542423"/>
                    <a:gd name="T62" fmla="*/ 501571 w 727789"/>
                    <a:gd name="T63" fmla="*/ 90488 h 542423"/>
                    <a:gd name="T64" fmla="*/ 530146 w 727789"/>
                    <a:gd name="T65" fmla="*/ 109538 h 542423"/>
                    <a:gd name="T66" fmla="*/ 568246 w 727789"/>
                    <a:gd name="T67" fmla="*/ 133350 h 542423"/>
                    <a:gd name="T68" fmla="*/ 596821 w 727789"/>
                    <a:gd name="T69" fmla="*/ 157163 h 542423"/>
                    <a:gd name="T70" fmla="*/ 625396 w 727789"/>
                    <a:gd name="T71" fmla="*/ 176213 h 542423"/>
                    <a:gd name="T72" fmla="*/ 630158 w 727789"/>
                    <a:gd name="T73" fmla="*/ 190500 h 542423"/>
                    <a:gd name="T74" fmla="*/ 649208 w 727789"/>
                    <a:gd name="T75" fmla="*/ 219075 h 542423"/>
                    <a:gd name="T76" fmla="*/ 663496 w 727789"/>
                    <a:gd name="T77" fmla="*/ 252413 h 542423"/>
                    <a:gd name="T78" fmla="*/ 668258 w 727789"/>
                    <a:gd name="T79" fmla="*/ 266700 h 542423"/>
                    <a:gd name="T80" fmla="*/ 682546 w 727789"/>
                    <a:gd name="T81" fmla="*/ 319088 h 542423"/>
                    <a:gd name="T82" fmla="*/ 692071 w 727789"/>
                    <a:gd name="T83" fmla="*/ 338138 h 542423"/>
                    <a:gd name="T84" fmla="*/ 696833 w 727789"/>
                    <a:gd name="T85" fmla="*/ 352425 h 542423"/>
                    <a:gd name="T86" fmla="*/ 706358 w 727789"/>
                    <a:gd name="T87" fmla="*/ 371475 h 542423"/>
                    <a:gd name="T88" fmla="*/ 711121 w 727789"/>
                    <a:gd name="T89" fmla="*/ 390525 h 542423"/>
                    <a:gd name="T90" fmla="*/ 715883 w 727789"/>
                    <a:gd name="T91" fmla="*/ 404813 h 542423"/>
                    <a:gd name="T92" fmla="*/ 711121 w 727789"/>
                    <a:gd name="T93" fmla="*/ 495300 h 542423"/>
                    <a:gd name="T94" fmla="*/ 696833 w 727789"/>
                    <a:gd name="T95" fmla="*/ 509588 h 542423"/>
                    <a:gd name="T96" fmla="*/ 696833 w 727789"/>
                    <a:gd name="T97" fmla="*/ 514350 h 54242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27789"/>
                    <a:gd name="T148" fmla="*/ 0 h 542423"/>
                    <a:gd name="T149" fmla="*/ 727789 w 727789"/>
                    <a:gd name="T150" fmla="*/ 542423 h 54242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27789" h="542423">
                      <a:moveTo>
                        <a:pt x="696833" y="514350"/>
                      </a:moveTo>
                      <a:cubicBezTo>
                        <a:pt x="665877" y="515144"/>
                        <a:pt x="666427" y="526299"/>
                        <a:pt x="511096" y="514350"/>
                      </a:cubicBezTo>
                      <a:cubicBezTo>
                        <a:pt x="505389" y="513911"/>
                        <a:pt x="501928" y="507385"/>
                        <a:pt x="496808" y="504825"/>
                      </a:cubicBezTo>
                      <a:cubicBezTo>
                        <a:pt x="492318" y="502580"/>
                        <a:pt x="487283" y="501650"/>
                        <a:pt x="482521" y="500063"/>
                      </a:cubicBezTo>
                      <a:cubicBezTo>
                        <a:pt x="477758" y="496888"/>
                        <a:pt x="473353" y="493098"/>
                        <a:pt x="468233" y="490538"/>
                      </a:cubicBezTo>
                      <a:cubicBezTo>
                        <a:pt x="451985" y="482414"/>
                        <a:pt x="425497" y="482935"/>
                        <a:pt x="411083" y="481013"/>
                      </a:cubicBezTo>
                      <a:cubicBezTo>
                        <a:pt x="345569" y="472278"/>
                        <a:pt x="425986" y="479711"/>
                        <a:pt x="339646" y="471488"/>
                      </a:cubicBezTo>
                      <a:cubicBezTo>
                        <a:pt x="261749" y="464069"/>
                        <a:pt x="306971" y="470804"/>
                        <a:pt x="253921" y="461963"/>
                      </a:cubicBezTo>
                      <a:cubicBezTo>
                        <a:pt x="219136" y="450368"/>
                        <a:pt x="235086" y="454873"/>
                        <a:pt x="206296" y="447675"/>
                      </a:cubicBezTo>
                      <a:cubicBezTo>
                        <a:pt x="201533" y="444500"/>
                        <a:pt x="197128" y="440710"/>
                        <a:pt x="192008" y="438150"/>
                      </a:cubicBezTo>
                      <a:cubicBezTo>
                        <a:pt x="187518" y="435905"/>
                        <a:pt x="182109" y="435826"/>
                        <a:pt x="177721" y="433388"/>
                      </a:cubicBezTo>
                      <a:cubicBezTo>
                        <a:pt x="167714" y="427829"/>
                        <a:pt x="158671" y="420688"/>
                        <a:pt x="149146" y="414338"/>
                      </a:cubicBezTo>
                      <a:lnTo>
                        <a:pt x="106283" y="385763"/>
                      </a:lnTo>
                      <a:cubicBezTo>
                        <a:pt x="101521" y="382588"/>
                        <a:pt x="97426" y="378048"/>
                        <a:pt x="91996" y="376238"/>
                      </a:cubicBezTo>
                      <a:lnTo>
                        <a:pt x="77708" y="371475"/>
                      </a:lnTo>
                      <a:cubicBezTo>
                        <a:pt x="41037" y="334804"/>
                        <a:pt x="56606" y="354109"/>
                        <a:pt x="30083" y="314325"/>
                      </a:cubicBezTo>
                      <a:lnTo>
                        <a:pt x="20558" y="300038"/>
                      </a:lnTo>
                      <a:lnTo>
                        <a:pt x="11033" y="285750"/>
                      </a:lnTo>
                      <a:cubicBezTo>
                        <a:pt x="3042" y="261775"/>
                        <a:pt x="0" y="259143"/>
                        <a:pt x="11033" y="223838"/>
                      </a:cubicBezTo>
                      <a:cubicBezTo>
                        <a:pt x="14447" y="212911"/>
                        <a:pt x="21988" y="203358"/>
                        <a:pt x="30083" y="195263"/>
                      </a:cubicBezTo>
                      <a:cubicBezTo>
                        <a:pt x="34846" y="190500"/>
                        <a:pt x="37660" y="181546"/>
                        <a:pt x="44371" y="180975"/>
                      </a:cubicBezTo>
                      <a:cubicBezTo>
                        <a:pt x="113987" y="175050"/>
                        <a:pt x="184071" y="177800"/>
                        <a:pt x="253921" y="176213"/>
                      </a:cubicBezTo>
                      <a:cubicBezTo>
                        <a:pt x="264773" y="132801"/>
                        <a:pt x="253921" y="185331"/>
                        <a:pt x="253921" y="109538"/>
                      </a:cubicBezTo>
                      <a:cubicBezTo>
                        <a:pt x="253921" y="97316"/>
                        <a:pt x="259048" y="58988"/>
                        <a:pt x="263446" y="42863"/>
                      </a:cubicBezTo>
                      <a:cubicBezTo>
                        <a:pt x="266088" y="33177"/>
                        <a:pt x="264617" y="19857"/>
                        <a:pt x="272971" y="14288"/>
                      </a:cubicBezTo>
                      <a:cubicBezTo>
                        <a:pt x="291435" y="1978"/>
                        <a:pt x="281828" y="6573"/>
                        <a:pt x="301546" y="0"/>
                      </a:cubicBezTo>
                      <a:cubicBezTo>
                        <a:pt x="312658" y="1588"/>
                        <a:pt x="323993" y="2040"/>
                        <a:pt x="334883" y="4763"/>
                      </a:cubicBezTo>
                      <a:cubicBezTo>
                        <a:pt x="420398" y="26142"/>
                        <a:pt x="347344" y="10030"/>
                        <a:pt x="396796" y="28575"/>
                      </a:cubicBezTo>
                      <a:cubicBezTo>
                        <a:pt x="430887" y="41360"/>
                        <a:pt x="401148" y="23578"/>
                        <a:pt x="434896" y="42863"/>
                      </a:cubicBezTo>
                      <a:cubicBezTo>
                        <a:pt x="446115" y="49274"/>
                        <a:pt x="458017" y="59378"/>
                        <a:pt x="468233" y="66675"/>
                      </a:cubicBezTo>
                      <a:cubicBezTo>
                        <a:pt x="472891" y="70002"/>
                        <a:pt x="477863" y="72873"/>
                        <a:pt x="482521" y="76200"/>
                      </a:cubicBezTo>
                      <a:cubicBezTo>
                        <a:pt x="488980" y="80814"/>
                        <a:pt x="495068" y="85936"/>
                        <a:pt x="501571" y="90488"/>
                      </a:cubicBezTo>
                      <a:cubicBezTo>
                        <a:pt x="510949" y="97053"/>
                        <a:pt x="522051" y="101443"/>
                        <a:pt x="530146" y="109538"/>
                      </a:cubicBezTo>
                      <a:cubicBezTo>
                        <a:pt x="550478" y="129870"/>
                        <a:pt x="538180" y="121324"/>
                        <a:pt x="568246" y="133350"/>
                      </a:cubicBezTo>
                      <a:cubicBezTo>
                        <a:pt x="609975" y="175082"/>
                        <a:pt x="557047" y="124018"/>
                        <a:pt x="596821" y="157163"/>
                      </a:cubicBezTo>
                      <a:cubicBezTo>
                        <a:pt x="620605" y="176982"/>
                        <a:pt x="600286" y="167842"/>
                        <a:pt x="625396" y="176213"/>
                      </a:cubicBezTo>
                      <a:cubicBezTo>
                        <a:pt x="626983" y="180975"/>
                        <a:pt x="627720" y="186112"/>
                        <a:pt x="630158" y="190500"/>
                      </a:cubicBezTo>
                      <a:cubicBezTo>
                        <a:pt x="635717" y="200507"/>
                        <a:pt x="645588" y="208215"/>
                        <a:pt x="649208" y="219075"/>
                      </a:cubicBezTo>
                      <a:cubicBezTo>
                        <a:pt x="660380" y="252588"/>
                        <a:pt x="645838" y="211209"/>
                        <a:pt x="663496" y="252413"/>
                      </a:cubicBezTo>
                      <a:cubicBezTo>
                        <a:pt x="665473" y="257027"/>
                        <a:pt x="666937" y="261857"/>
                        <a:pt x="668258" y="266700"/>
                      </a:cubicBezTo>
                      <a:cubicBezTo>
                        <a:pt x="670082" y="273387"/>
                        <a:pt x="677063" y="306296"/>
                        <a:pt x="682546" y="319088"/>
                      </a:cubicBezTo>
                      <a:cubicBezTo>
                        <a:pt x="685343" y="325613"/>
                        <a:pt x="689274" y="331612"/>
                        <a:pt x="692071" y="338138"/>
                      </a:cubicBezTo>
                      <a:cubicBezTo>
                        <a:pt x="694048" y="342752"/>
                        <a:pt x="694856" y="347811"/>
                        <a:pt x="696833" y="352425"/>
                      </a:cubicBezTo>
                      <a:cubicBezTo>
                        <a:pt x="699630" y="358951"/>
                        <a:pt x="703865" y="364828"/>
                        <a:pt x="706358" y="371475"/>
                      </a:cubicBezTo>
                      <a:cubicBezTo>
                        <a:pt x="708656" y="377604"/>
                        <a:pt x="709323" y="384231"/>
                        <a:pt x="711121" y="390525"/>
                      </a:cubicBezTo>
                      <a:cubicBezTo>
                        <a:pt x="712500" y="395352"/>
                        <a:pt x="714296" y="400050"/>
                        <a:pt x="715883" y="404813"/>
                      </a:cubicBezTo>
                      <a:cubicBezTo>
                        <a:pt x="714296" y="434975"/>
                        <a:pt x="716524" y="465583"/>
                        <a:pt x="711121" y="495300"/>
                      </a:cubicBezTo>
                      <a:cubicBezTo>
                        <a:pt x="709916" y="501927"/>
                        <a:pt x="700569" y="503984"/>
                        <a:pt x="696833" y="509588"/>
                      </a:cubicBezTo>
                      <a:cubicBezTo>
                        <a:pt x="674943" y="542423"/>
                        <a:pt x="727789" y="513556"/>
                        <a:pt x="696833" y="51435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56721" name="Straight Connector 79"/>
                <p:cNvCxnSpPr>
                  <a:cxnSpLocks noChangeShapeType="1"/>
                  <a:stCxn id="156714" idx="4"/>
                  <a:endCxn id="156715" idx="0"/>
                </p:cNvCxnSpPr>
                <p:nvPr/>
              </p:nvCxnSpPr>
              <p:spPr bwMode="auto">
                <a:xfrm flipV="1">
                  <a:off x="6520070" y="2300412"/>
                  <a:ext cx="1099374" cy="5466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722" name="Straight Connector 80"/>
                <p:cNvCxnSpPr>
                  <a:cxnSpLocks noChangeShapeType="1"/>
                  <a:endCxn id="156715" idx="6"/>
                </p:cNvCxnSpPr>
                <p:nvPr/>
              </p:nvCxnSpPr>
              <p:spPr bwMode="auto">
                <a:xfrm flipV="1">
                  <a:off x="6403899" y="2833092"/>
                  <a:ext cx="1234284" cy="19711"/>
                </a:xfrm>
                <a:prstGeom prst="line">
                  <a:avLst/>
                </a:prstGeom>
                <a:noFill/>
                <a:ln w="12700">
                  <a:solidFill>
                    <a:srgbClr val="008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723" name="Straight Connector 85"/>
                <p:cNvCxnSpPr>
                  <a:cxnSpLocks noChangeShapeType="1"/>
                  <a:stCxn id="156714" idx="22"/>
                  <a:endCxn id="156716" idx="3"/>
                </p:cNvCxnSpPr>
                <p:nvPr/>
              </p:nvCxnSpPr>
              <p:spPr bwMode="auto">
                <a:xfrm flipV="1">
                  <a:off x="5791200" y="1357967"/>
                  <a:ext cx="1588" cy="1106937"/>
                </a:xfrm>
                <a:prstGeom prst="line">
                  <a:avLst/>
                </a:prstGeom>
                <a:noFill/>
                <a:ln w="12700">
                  <a:solidFill>
                    <a:srgbClr val="1F497D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724" name="Straight Connector 86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177480" y="1936072"/>
                  <a:ext cx="945919" cy="2444"/>
                </a:xfrm>
                <a:prstGeom prst="line">
                  <a:avLst/>
                </a:prstGeom>
                <a:noFill/>
                <a:ln w="12700">
                  <a:solidFill>
                    <a:srgbClr val="1F497D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6725" name="TextBox 90"/>
                <p:cNvSpPr txBox="1">
                  <a:spLocks noChangeArrowheads="1"/>
                </p:cNvSpPr>
                <p:nvPr/>
              </p:nvSpPr>
              <p:spPr bwMode="auto">
                <a:xfrm>
                  <a:off x="5262389" y="3384032"/>
                  <a:ext cx="949046" cy="2769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ja-JP" altLang="en-US" sz="1200" dirty="0">
                      <a:solidFill>
                        <a:srgbClr val="FF0000"/>
                      </a:solidFill>
                    </a:rPr>
                    <a:t>“</a:t>
                  </a:r>
                  <a:r>
                    <a:rPr lang="en-US" sz="1200" dirty="0">
                      <a:solidFill>
                        <a:srgbClr val="FF0000"/>
                      </a:solidFill>
                    </a:rPr>
                    <a:t>A shadow</a:t>
                  </a:r>
                  <a:r>
                    <a:rPr lang="ja-JP" altLang="en-US" sz="1200" dirty="0">
                      <a:solidFill>
                        <a:srgbClr val="FF0000"/>
                      </a:solidFill>
                    </a:rPr>
                    <a:t>”</a:t>
                  </a:r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6726" name="TextBox 91"/>
                <p:cNvSpPr txBox="1">
                  <a:spLocks noChangeArrowheads="1"/>
                </p:cNvSpPr>
                <p:nvPr/>
              </p:nvSpPr>
              <p:spPr bwMode="auto">
                <a:xfrm rot="19628565">
                  <a:off x="7295976" y="2871779"/>
                  <a:ext cx="943712" cy="2769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ja-JP" altLang="en-US" sz="1200" dirty="0">
                      <a:solidFill>
                        <a:srgbClr val="008000"/>
                      </a:solidFill>
                    </a:rPr>
                    <a:t>“</a:t>
                  </a:r>
                  <a:r>
                    <a:rPr lang="en-US" sz="1200" dirty="0">
                      <a:solidFill>
                        <a:srgbClr val="008000"/>
                      </a:solidFill>
                    </a:rPr>
                    <a:t>B shadow</a:t>
                  </a:r>
                  <a:r>
                    <a:rPr lang="ja-JP" altLang="en-US" sz="1200" dirty="0">
                      <a:solidFill>
                        <a:srgbClr val="008000"/>
                      </a:solidFill>
                    </a:rPr>
                    <a:t>”</a:t>
                  </a:r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56727" name="TextBox 92"/>
                <p:cNvSpPr txBox="1">
                  <a:spLocks noChangeArrowheads="1"/>
                </p:cNvSpPr>
                <p:nvPr/>
              </p:nvSpPr>
              <p:spPr bwMode="auto">
                <a:xfrm>
                  <a:off x="5907609" y="990113"/>
                  <a:ext cx="942059" cy="2769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ja-JP" altLang="en-US" sz="1200" dirty="0">
                      <a:solidFill>
                        <a:srgbClr val="1F497D"/>
                      </a:solidFill>
                    </a:rPr>
                    <a:t>“</a:t>
                  </a:r>
                  <a:r>
                    <a:rPr lang="en-US" sz="1200" dirty="0">
                      <a:solidFill>
                        <a:srgbClr val="1F497D"/>
                      </a:solidFill>
                    </a:rPr>
                    <a:t>C shadow</a:t>
                  </a:r>
                  <a:r>
                    <a:rPr lang="ja-JP" altLang="en-US" sz="1200" dirty="0">
                      <a:solidFill>
                        <a:srgbClr val="1F497D"/>
                      </a:solidFill>
                    </a:rPr>
                    <a:t>”</a:t>
                  </a:r>
                  <a:endParaRPr lang="en-US" sz="1200" dirty="0">
                    <a:solidFill>
                      <a:srgbClr val="1F497D"/>
                    </a:solidFill>
                  </a:endParaRPr>
                </a:p>
              </p:txBody>
            </p:sp>
            <p:cxnSp>
              <p:nvCxnSpPr>
                <p:cNvPr id="156728" name="Straight Arrow Connector 95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559120" y="3823010"/>
                  <a:ext cx="321784" cy="158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729" name="Straight Arrow Connector 97"/>
                <p:cNvCxnSpPr>
                  <a:cxnSpLocks noChangeShapeType="1"/>
                </p:cNvCxnSpPr>
                <p:nvPr/>
              </p:nvCxnSpPr>
              <p:spPr bwMode="auto">
                <a:xfrm flipV="1">
                  <a:off x="8255697" y="2853579"/>
                  <a:ext cx="202503" cy="19189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6730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8577240" y="2464904"/>
                  <a:ext cx="24237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>
                      <a:solidFill>
                        <a:schemeClr val="tx2"/>
                      </a:solidFill>
                    </a:rPr>
                    <a:t>j</a:t>
                  </a:r>
                </a:p>
              </p:txBody>
            </p:sp>
            <p:sp>
              <p:nvSpPr>
                <p:cNvPr id="156731" name="TextBox 102"/>
                <p:cNvSpPr txBox="1">
                  <a:spLocks noChangeArrowheads="1"/>
                </p:cNvSpPr>
                <p:nvPr/>
              </p:nvSpPr>
              <p:spPr bwMode="auto">
                <a:xfrm>
                  <a:off x="4240168" y="3610956"/>
                  <a:ext cx="24237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r>
                    <a:rPr lang="en-US" sz="1800">
                      <a:solidFill>
                        <a:schemeClr val="tx2"/>
                      </a:solidFill>
                    </a:rPr>
                    <a:t>i</a:t>
                  </a:r>
                </a:p>
              </p:txBody>
            </p:sp>
          </p:grpSp>
        </p:grpSp>
      </p:grpSp>
      <p:cxnSp>
        <p:nvCxnSpPr>
          <p:cNvPr id="156703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2255838" y="2566987"/>
            <a:ext cx="395288" cy="379413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04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1665288" y="2328862"/>
            <a:ext cx="395288" cy="379413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705" name="Straight Connector 25"/>
          <p:cNvCxnSpPr>
            <a:cxnSpLocks noChangeShapeType="1"/>
          </p:cNvCxnSpPr>
          <p:nvPr/>
        </p:nvCxnSpPr>
        <p:spPr bwMode="auto">
          <a:xfrm rot="5400000" flipH="1" flipV="1">
            <a:off x="1665288" y="2566987"/>
            <a:ext cx="395288" cy="379413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706" name="TextBox 65"/>
          <p:cNvSpPr txBox="1">
            <a:spLocks noChangeArrowheads="1"/>
          </p:cNvSpPr>
          <p:nvPr/>
        </p:nvSpPr>
        <p:spPr bwMode="auto">
          <a:xfrm>
            <a:off x="660400" y="4411663"/>
            <a:ext cx="28919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dirty="0" smtClean="0"/>
              <a:t>G = # </a:t>
            </a:r>
            <a:r>
              <a:rPr lang="en-US" sz="1800" dirty="0"/>
              <a:t>cubes in black box with</a:t>
            </a:r>
          </a:p>
          <a:p>
            <a:r>
              <a:rPr lang="en-US" sz="1800" dirty="0"/>
              <a:t>   side lengths x, y and z</a:t>
            </a:r>
          </a:p>
          <a:p>
            <a:r>
              <a:rPr lang="en-US" sz="1800" dirty="0"/>
              <a:t>= Volume of black box</a:t>
            </a:r>
          </a:p>
          <a:p>
            <a:r>
              <a:rPr lang="en-US" sz="1800" dirty="0"/>
              <a:t>= </a:t>
            </a:r>
            <a:r>
              <a:rPr lang="en-US" sz="1800" dirty="0" err="1"/>
              <a:t>x·y·z</a:t>
            </a:r>
            <a:endParaRPr lang="en-US" sz="1800" dirty="0"/>
          </a:p>
          <a:p>
            <a:r>
              <a:rPr lang="en-US" sz="1800" dirty="0"/>
              <a:t>= ( </a:t>
            </a:r>
            <a:r>
              <a:rPr lang="en-US" sz="1800" dirty="0" err="1"/>
              <a:t>xz</a:t>
            </a:r>
            <a:r>
              <a:rPr lang="en-US" sz="1800" dirty="0"/>
              <a:t> · </a:t>
            </a:r>
            <a:r>
              <a:rPr lang="en-US" sz="1800" dirty="0" err="1"/>
              <a:t>zy</a:t>
            </a:r>
            <a:r>
              <a:rPr lang="en-US" sz="1800" dirty="0"/>
              <a:t> · </a:t>
            </a:r>
            <a:r>
              <a:rPr lang="en-US" sz="1800" dirty="0" err="1"/>
              <a:t>yx</a:t>
            </a:r>
            <a:r>
              <a:rPr lang="en-US" sz="1800" dirty="0"/>
              <a:t>)</a:t>
            </a:r>
            <a:r>
              <a:rPr lang="en-US" sz="1800" baseline="30000" dirty="0"/>
              <a:t>1/2</a:t>
            </a:r>
            <a:endParaRPr lang="en-US" sz="1800" dirty="0"/>
          </a:p>
          <a:p>
            <a:r>
              <a:rPr lang="en-US" sz="1800" dirty="0"/>
              <a:t>= (</a:t>
            </a:r>
            <a:r>
              <a:rPr lang="en-US" sz="1800" dirty="0">
                <a:solidFill>
                  <a:srgbClr val="FF0000"/>
                </a:solidFill>
              </a:rPr>
              <a:t>#A□s </a:t>
            </a:r>
            <a:r>
              <a:rPr lang="en-US" sz="1800" dirty="0"/>
              <a:t>· </a:t>
            </a:r>
            <a:r>
              <a:rPr lang="en-US" sz="1800" dirty="0">
                <a:solidFill>
                  <a:srgbClr val="008000"/>
                </a:solidFill>
              </a:rPr>
              <a:t>#B□s</a:t>
            </a:r>
            <a:r>
              <a:rPr lang="en-US" sz="1800" dirty="0"/>
              <a:t> · </a:t>
            </a:r>
            <a:r>
              <a:rPr lang="en-US" sz="1800" dirty="0">
                <a:solidFill>
                  <a:srgbClr val="1F497D"/>
                </a:solidFill>
              </a:rPr>
              <a:t>#C□s </a:t>
            </a:r>
            <a:r>
              <a:rPr lang="en-US" sz="1800" dirty="0"/>
              <a:t>)</a:t>
            </a:r>
            <a:r>
              <a:rPr lang="en-US" sz="1800" baseline="30000" dirty="0"/>
              <a:t>1/</a:t>
            </a:r>
            <a:r>
              <a:rPr lang="en-US" sz="1800" baseline="30000" dirty="0" smtClean="0"/>
              <a:t>2</a:t>
            </a:r>
          </a:p>
          <a:p>
            <a:r>
              <a:rPr lang="en-US" sz="1800" b="1" baseline="30000" dirty="0"/>
              <a:t> </a:t>
            </a:r>
            <a:r>
              <a:rPr lang="en-US" sz="1800" dirty="0"/>
              <a:t>≤ M </a:t>
            </a:r>
            <a:r>
              <a:rPr lang="en-US" sz="1800" b="1" baseline="30000" dirty="0"/>
              <a:t>3/</a:t>
            </a:r>
            <a:r>
              <a:rPr lang="en-US" sz="1800" b="1" baseline="30000" dirty="0" smtClean="0"/>
              <a:t>2</a:t>
            </a:r>
            <a:endParaRPr lang="en-US" sz="1800" b="1" baseline="30000" dirty="0"/>
          </a:p>
        </p:txBody>
      </p:sp>
      <p:sp>
        <p:nvSpPr>
          <p:cNvPr id="31779" name="TextBox 93"/>
          <p:cNvSpPr txBox="1">
            <a:spLocks noChangeArrowheads="1"/>
          </p:cNvSpPr>
          <p:nvPr/>
        </p:nvSpPr>
        <p:spPr bwMode="auto">
          <a:xfrm>
            <a:off x="4360863" y="4011613"/>
            <a:ext cx="45767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dirty="0"/>
              <a:t>(</a:t>
            </a:r>
            <a:r>
              <a:rPr lang="en-US" sz="1800" dirty="0" err="1"/>
              <a:t>i,k</a:t>
            </a:r>
            <a:r>
              <a:rPr lang="en-US" sz="1800" dirty="0"/>
              <a:t>) is in </a:t>
            </a:r>
            <a:r>
              <a:rPr lang="ja-JP" altLang="en-US" sz="1800" dirty="0">
                <a:solidFill>
                  <a:srgbClr val="FF0000"/>
                </a:solidFill>
              </a:rPr>
              <a:t>“</a:t>
            </a:r>
            <a:r>
              <a:rPr lang="en-US" sz="1800" dirty="0">
                <a:solidFill>
                  <a:srgbClr val="FF0000"/>
                </a:solidFill>
              </a:rPr>
              <a:t>A shadow</a:t>
            </a:r>
            <a:r>
              <a:rPr lang="ja-JP" altLang="en-US" sz="1800" dirty="0">
                <a:solidFill>
                  <a:srgbClr val="FF0000"/>
                </a:solidFill>
              </a:rPr>
              <a:t>”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if (</a:t>
            </a:r>
            <a:r>
              <a:rPr lang="en-US" sz="1800" dirty="0" err="1"/>
              <a:t>i,j,k</a:t>
            </a:r>
            <a:r>
              <a:rPr lang="en-US" sz="1800" dirty="0"/>
              <a:t>) in 3D set </a:t>
            </a:r>
          </a:p>
          <a:p>
            <a:r>
              <a:rPr lang="en-US" sz="1800" dirty="0"/>
              <a:t>(</a:t>
            </a:r>
            <a:r>
              <a:rPr lang="en-US" sz="1800" dirty="0" err="1"/>
              <a:t>j,k</a:t>
            </a:r>
            <a:r>
              <a:rPr lang="en-US" sz="1800" dirty="0"/>
              <a:t>) is in </a:t>
            </a:r>
            <a:r>
              <a:rPr lang="ja-JP" altLang="en-US" sz="1800" dirty="0">
                <a:solidFill>
                  <a:srgbClr val="008000"/>
                </a:solidFill>
              </a:rPr>
              <a:t>“</a:t>
            </a:r>
            <a:r>
              <a:rPr lang="en-US" sz="1800" dirty="0">
                <a:solidFill>
                  <a:srgbClr val="008000"/>
                </a:solidFill>
              </a:rPr>
              <a:t>B shadow</a:t>
            </a:r>
            <a:r>
              <a:rPr lang="ja-JP" altLang="en-US" sz="1800" dirty="0">
                <a:solidFill>
                  <a:srgbClr val="008000"/>
                </a:solidFill>
              </a:rPr>
              <a:t>”</a:t>
            </a:r>
            <a:r>
              <a:rPr lang="en-US" sz="1800" dirty="0">
                <a:solidFill>
                  <a:srgbClr val="008000"/>
                </a:solidFill>
              </a:rPr>
              <a:t> </a:t>
            </a:r>
            <a:r>
              <a:rPr lang="en-US" sz="1800" dirty="0"/>
              <a:t>if (</a:t>
            </a:r>
            <a:r>
              <a:rPr lang="en-US" sz="1800" dirty="0" err="1"/>
              <a:t>i,j,k</a:t>
            </a:r>
            <a:r>
              <a:rPr lang="en-US" sz="1800" dirty="0"/>
              <a:t>) in 3D set </a:t>
            </a:r>
          </a:p>
          <a:p>
            <a:r>
              <a:rPr lang="en-US" sz="1800" dirty="0"/>
              <a:t>(</a:t>
            </a:r>
            <a:r>
              <a:rPr lang="en-US" sz="1800" dirty="0" err="1"/>
              <a:t>i,j</a:t>
            </a:r>
            <a:r>
              <a:rPr lang="en-US" sz="1800" dirty="0"/>
              <a:t>)  is in </a:t>
            </a:r>
            <a:r>
              <a:rPr lang="ja-JP" altLang="en-US" sz="1800" dirty="0"/>
              <a:t>“</a:t>
            </a:r>
            <a:r>
              <a:rPr lang="en-US" sz="1800" dirty="0">
                <a:solidFill>
                  <a:schemeClr val="tx2"/>
                </a:solidFill>
              </a:rPr>
              <a:t>C shadow</a:t>
            </a:r>
            <a:r>
              <a:rPr lang="ja-JP" altLang="en-US" sz="1800" dirty="0"/>
              <a:t>”</a:t>
            </a:r>
            <a:r>
              <a:rPr lang="en-US" sz="1800" dirty="0"/>
              <a:t> if (</a:t>
            </a:r>
            <a:r>
              <a:rPr lang="en-US" sz="1800" dirty="0" err="1"/>
              <a:t>i,j,k</a:t>
            </a:r>
            <a:r>
              <a:rPr lang="en-US" sz="1800" dirty="0"/>
              <a:t>) in 3D set</a:t>
            </a:r>
          </a:p>
          <a:p>
            <a:endParaRPr lang="en-US" sz="1800" dirty="0"/>
          </a:p>
          <a:p>
            <a:r>
              <a:rPr lang="en-US" sz="1800" dirty="0" err="1"/>
              <a:t>Thm</a:t>
            </a:r>
            <a:r>
              <a:rPr lang="en-US" sz="1800" dirty="0"/>
              <a:t> (Loomis &amp; Whitney, 1949)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G =  </a:t>
            </a:r>
            <a:r>
              <a:rPr lang="en-US" sz="1800" dirty="0"/>
              <a:t># cubes in 3D set = Volume of 3D set</a:t>
            </a:r>
          </a:p>
          <a:p>
            <a:r>
              <a:rPr lang="en-US" sz="1800" dirty="0"/>
              <a:t>     ≤ (area(</a:t>
            </a:r>
            <a:r>
              <a:rPr lang="en-US" sz="1800" dirty="0">
                <a:solidFill>
                  <a:srgbClr val="FF0000"/>
                </a:solidFill>
              </a:rPr>
              <a:t>A shadow</a:t>
            </a:r>
            <a:r>
              <a:rPr lang="en-US" sz="1800" dirty="0"/>
              <a:t>) · area(</a:t>
            </a:r>
            <a:r>
              <a:rPr lang="en-US" sz="1800" dirty="0">
                <a:solidFill>
                  <a:srgbClr val="008000"/>
                </a:solidFill>
              </a:rPr>
              <a:t>B shadow</a:t>
            </a:r>
            <a:r>
              <a:rPr lang="en-US" sz="1800" dirty="0"/>
              <a:t>) ·</a:t>
            </a:r>
          </a:p>
          <a:p>
            <a:r>
              <a:rPr lang="en-US" sz="1800" dirty="0"/>
              <a:t>         area(</a:t>
            </a:r>
            <a:r>
              <a:rPr lang="en-US" sz="1800" dirty="0">
                <a:solidFill>
                  <a:srgbClr val="1F497D"/>
                </a:solidFill>
              </a:rPr>
              <a:t>C shadow</a:t>
            </a:r>
            <a:r>
              <a:rPr lang="en-US" sz="1800" dirty="0"/>
              <a:t>))</a:t>
            </a:r>
            <a:r>
              <a:rPr lang="en-US" sz="1800" b="1" dirty="0"/>
              <a:t> </a:t>
            </a:r>
            <a:r>
              <a:rPr lang="en-US" sz="1800" b="1" baseline="30000" dirty="0" smtClean="0"/>
              <a:t>1/2</a:t>
            </a:r>
            <a:endParaRPr lang="en-US" sz="1800" b="1" dirty="0" smtClean="0"/>
          </a:p>
          <a:p>
            <a:r>
              <a:rPr lang="en-US" sz="1800" b="1" baseline="30000" dirty="0"/>
              <a:t> </a:t>
            </a:r>
            <a:r>
              <a:rPr lang="en-US" sz="1800" b="1" baseline="30000" dirty="0" smtClean="0"/>
              <a:t>      </a:t>
            </a:r>
            <a:r>
              <a:rPr lang="en-US" sz="1800" dirty="0"/>
              <a:t>≤ </a:t>
            </a:r>
            <a:r>
              <a:rPr lang="en-US" sz="1800" dirty="0" smtClean="0"/>
              <a:t>M </a:t>
            </a:r>
            <a:r>
              <a:rPr lang="en-US" sz="1800" b="1" baseline="30000" dirty="0" smtClean="0"/>
              <a:t>3/2</a:t>
            </a:r>
            <a:endParaRPr lang="en-US" sz="1800" b="1" baseline="30000" dirty="0"/>
          </a:p>
        </p:txBody>
      </p:sp>
      <p:sp>
        <p:nvSpPr>
          <p:cNvPr id="156708" name="Rectangle 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95600" y="68580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 dirty="0">
                <a:cs typeface="Arial" charset="0"/>
              </a:rPr>
              <a:t>Summer School Lecture 3</a:t>
            </a:r>
          </a:p>
          <a:p>
            <a:pPr algn="r" eaLnBrk="1" hangingPunct="1"/>
            <a:endParaRPr lang="en-US" sz="1600" dirty="0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5026869" y="3657600"/>
            <a:ext cx="502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words_moved</a:t>
            </a:r>
            <a:r>
              <a:rPr lang="en-US" dirty="0" smtClean="0"/>
              <a:t> = </a:t>
            </a:r>
            <a:r>
              <a:rPr lang="en-US" dirty="0" err="1" smtClean="0"/>
              <a:t>Ω</a:t>
            </a:r>
            <a:r>
              <a:rPr lang="en-US" dirty="0" smtClean="0"/>
              <a:t>(M(n</a:t>
            </a:r>
            <a:r>
              <a:rPr lang="en-US" sz="2000" baseline="30000" dirty="0" smtClean="0"/>
              <a:t>3</a:t>
            </a:r>
            <a:r>
              <a:rPr lang="en-US" dirty="0" smtClean="0"/>
              <a:t>/P)/M</a:t>
            </a:r>
            <a:r>
              <a:rPr lang="en-US" sz="2000" baseline="30000" dirty="0" smtClean="0"/>
              <a:t>3/2</a:t>
            </a:r>
            <a:r>
              <a:rPr lang="en-US" dirty="0" smtClean="0"/>
              <a:t>) = </a:t>
            </a:r>
            <a:r>
              <a:rPr lang="en-US" dirty="0" err="1"/>
              <a:t>Ω</a:t>
            </a:r>
            <a:r>
              <a:rPr lang="en-US" dirty="0" smtClean="0"/>
              <a:t>(n</a:t>
            </a:r>
            <a:r>
              <a:rPr lang="en-US" sz="2000" baseline="30000" dirty="0" smtClean="0"/>
              <a:t>3</a:t>
            </a:r>
            <a:r>
              <a:rPr lang="en-US" dirty="0" smtClean="0"/>
              <a:t>/(PM</a:t>
            </a:r>
            <a:r>
              <a:rPr lang="en-US" sz="2000" baseline="30000" dirty="0" smtClean="0"/>
              <a:t>1/</a:t>
            </a:r>
            <a:r>
              <a:rPr lang="en-US" sz="2000" baseline="30000" dirty="0"/>
              <a:t>2</a:t>
            </a:r>
            <a:r>
              <a:rPr lang="en-US" dirty="0" smtClean="0"/>
              <a:t>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8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Minimize Communication? (3/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957057"/>
              </p:ext>
            </p:extLst>
          </p:nvPr>
        </p:nvGraphicFramePr>
        <p:xfrm>
          <a:off x="9296400" y="1447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72200" y="61722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John </a:t>
            </a:r>
            <a:r>
              <a:rPr lang="en-US" dirty="0" err="1" smtClean="0"/>
              <a:t>Shalf</a:t>
            </a:r>
            <a:r>
              <a:rPr lang="en-US" dirty="0" smtClean="0"/>
              <a:t>, LBL</a:t>
            </a:r>
            <a:endParaRPr lang="en-US" dirty="0"/>
          </a:p>
        </p:txBody>
      </p:sp>
      <p:pic>
        <p:nvPicPr>
          <p:cNvPr id="7" name="Picture 6" descr="shalf_energ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" y="1390889"/>
            <a:ext cx="9132142" cy="54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generalizing lower bounds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9144000" cy="52578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Matmul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=1:n, for j=1:n, for k=1:n,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C(</a:t>
            </a:r>
            <a:r>
              <a:rPr lang="en-US" sz="2000" dirty="0" err="1"/>
              <a:t>i</a:t>
            </a:r>
            <a:r>
              <a:rPr lang="en-US" sz="2000" dirty="0" err="1" smtClean="0"/>
              <a:t>,j</a:t>
            </a:r>
            <a:r>
              <a:rPr lang="en-US" sz="2000" dirty="0" smtClean="0"/>
              <a:t>)+=A(</a:t>
            </a:r>
            <a:r>
              <a:rPr lang="en-US" sz="2000" dirty="0" err="1"/>
              <a:t>i</a:t>
            </a:r>
            <a:r>
              <a:rPr lang="en-US" sz="2000" dirty="0" err="1" smtClean="0"/>
              <a:t>,k</a:t>
            </a:r>
            <a:r>
              <a:rPr lang="en-US" sz="2000" dirty="0" smtClean="0"/>
              <a:t>)*B(</a:t>
            </a:r>
            <a:r>
              <a:rPr lang="en-US" sz="2000" dirty="0" err="1" smtClean="0"/>
              <a:t>k,j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 =&gt;   for (</a:t>
            </a:r>
            <a:r>
              <a:rPr lang="en-US" sz="2000" dirty="0" err="1"/>
              <a:t>i</a:t>
            </a:r>
            <a:r>
              <a:rPr lang="en-US" sz="2000" dirty="0" err="1" smtClean="0"/>
              <a:t>,j,k</a:t>
            </a:r>
            <a:r>
              <a:rPr lang="en-US" sz="2000" dirty="0" smtClean="0"/>
              <a:t>) in S = subset of Z</a:t>
            </a:r>
            <a:r>
              <a:rPr lang="en-US" sz="2000" baseline="30000" dirty="0" smtClean="0"/>
              <a:t>3</a:t>
            </a:r>
          </a:p>
          <a:p>
            <a:pPr marL="0" indent="0">
              <a:buNone/>
            </a:pPr>
            <a:r>
              <a:rPr lang="en-US" sz="2000" dirty="0" smtClean="0"/>
              <a:t>              Access locations indexed by (</a:t>
            </a:r>
            <a:r>
              <a:rPr lang="en-US" sz="2000" dirty="0" err="1"/>
              <a:t>i</a:t>
            </a:r>
            <a:r>
              <a:rPr lang="en-US" sz="2000" dirty="0" err="1" smtClean="0"/>
              <a:t>,j</a:t>
            </a:r>
            <a:r>
              <a:rPr lang="en-US" sz="2000" dirty="0" smtClean="0"/>
              <a:t>), (</a:t>
            </a:r>
            <a:r>
              <a:rPr lang="en-US" sz="2000" dirty="0" err="1"/>
              <a:t>i</a:t>
            </a:r>
            <a:r>
              <a:rPr lang="en-US" sz="2000" dirty="0" err="1" smtClean="0"/>
              <a:t>,k</a:t>
            </a:r>
            <a:r>
              <a:rPr lang="en-US" sz="2000" dirty="0" smtClean="0"/>
              <a:t>),  (</a:t>
            </a:r>
            <a:r>
              <a:rPr lang="en-US" sz="2000" dirty="0" err="1" smtClean="0"/>
              <a:t>k,j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General case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for i1=1:n,  for i2 = i1:m, … for </a:t>
            </a:r>
            <a:r>
              <a:rPr lang="en-US" sz="2000" dirty="0" err="1" smtClean="0"/>
              <a:t>ik</a:t>
            </a:r>
            <a:r>
              <a:rPr lang="en-US" sz="2000" dirty="0" smtClean="0"/>
              <a:t> = i3:i4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C(i1+2*i3-i7) = </a:t>
            </a:r>
            <a:r>
              <a:rPr lang="en-US" sz="2000" dirty="0" err="1" smtClean="0"/>
              <a:t>func</a:t>
            </a:r>
            <a:r>
              <a:rPr lang="en-US" sz="2000" dirty="0" smtClean="0"/>
              <a:t>(A(i2+3*i4,i1,i2,i1+i2,…),B(</a:t>
            </a:r>
            <a:r>
              <a:rPr lang="en-US" sz="2000" dirty="0" err="1" smtClean="0"/>
              <a:t>pnt</a:t>
            </a:r>
            <a:r>
              <a:rPr lang="en-US" sz="2000" dirty="0" smtClean="0"/>
              <a:t>(3*i4)),…)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D(something else) = </a:t>
            </a:r>
            <a:r>
              <a:rPr lang="en-US" sz="2000" dirty="0" err="1" smtClean="0"/>
              <a:t>func</a:t>
            </a:r>
            <a:r>
              <a:rPr lang="en-US" sz="2000" dirty="0" smtClean="0"/>
              <a:t>(something else),  …</a:t>
            </a:r>
          </a:p>
          <a:p>
            <a:pPr marL="0" indent="0">
              <a:buNone/>
            </a:pPr>
            <a:r>
              <a:rPr lang="en-US" sz="2000" dirty="0" smtClean="0"/>
              <a:t> =&gt;  for (i1,i2,…,</a:t>
            </a:r>
            <a:r>
              <a:rPr lang="en-US" sz="2000" dirty="0" err="1" smtClean="0"/>
              <a:t>ik</a:t>
            </a:r>
            <a:r>
              <a:rPr lang="en-US" sz="2000" dirty="0" smtClean="0"/>
              <a:t>) in S = subset of </a:t>
            </a:r>
            <a:r>
              <a:rPr lang="en-US" sz="2000" dirty="0" err="1" smtClean="0"/>
              <a:t>Z</a:t>
            </a:r>
            <a:r>
              <a:rPr lang="en-US" sz="2000" baseline="30000" dirty="0" err="1" smtClean="0"/>
              <a:t>k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Access locations indexed by group </a:t>
            </a:r>
            <a:r>
              <a:rPr lang="en-US" sz="2000" dirty="0" err="1" smtClean="0"/>
              <a:t>homomorphisms</a:t>
            </a:r>
            <a:r>
              <a:rPr lang="en-US" sz="2000" dirty="0" smtClean="0"/>
              <a:t>, </a:t>
            </a:r>
            <a:r>
              <a:rPr lang="en-US" sz="2000" dirty="0" err="1" smtClean="0"/>
              <a:t>eg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φ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(i1,i2,…,</a:t>
            </a:r>
            <a:r>
              <a:rPr lang="en-US" sz="2000" dirty="0" err="1" smtClean="0"/>
              <a:t>ik</a:t>
            </a:r>
            <a:r>
              <a:rPr lang="en-US" sz="2000" dirty="0" smtClean="0"/>
              <a:t>) = (i1+2*i3-i7)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φ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/>
              <a:t>(i1,i2,…,</a:t>
            </a:r>
            <a:r>
              <a:rPr lang="en-US" sz="2000" dirty="0" err="1"/>
              <a:t>ik</a:t>
            </a:r>
            <a:r>
              <a:rPr lang="en-US" sz="2000" dirty="0"/>
              <a:t>) = </a:t>
            </a:r>
            <a:r>
              <a:rPr lang="en-US" sz="2000" dirty="0" smtClean="0"/>
              <a:t>(i2+3*i4,i1,i2,i1+i2,…),  …</a:t>
            </a:r>
          </a:p>
          <a:p>
            <a:r>
              <a:rPr lang="en-US" sz="2000" dirty="0" smtClean="0"/>
              <a:t>Can we bound #</a:t>
            </a:r>
            <a:r>
              <a:rPr lang="en-US" sz="2000" dirty="0" err="1" smtClean="0"/>
              <a:t>loop_iterations</a:t>
            </a:r>
            <a:r>
              <a:rPr lang="en-US" sz="2000" dirty="0"/>
              <a:t> </a:t>
            </a:r>
            <a:r>
              <a:rPr lang="en-US" sz="2000" dirty="0"/>
              <a:t> </a:t>
            </a:r>
            <a:r>
              <a:rPr lang="en-US" sz="2000" dirty="0" smtClean="0"/>
              <a:t>(= |</a:t>
            </a:r>
            <a:r>
              <a:rPr lang="en-US" sz="2000" dirty="0" smtClean="0"/>
              <a:t>S|)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given bounds on #points in its </a:t>
            </a:r>
            <a:r>
              <a:rPr lang="en-US" sz="2000" dirty="0" smtClean="0"/>
              <a:t>images, i.e.  </a:t>
            </a:r>
            <a:r>
              <a:rPr lang="en-US" sz="2000" dirty="0"/>
              <a:t>b</a:t>
            </a:r>
            <a:r>
              <a:rPr lang="en-US" sz="2000" dirty="0" smtClean="0"/>
              <a:t>ounds on |</a:t>
            </a:r>
            <a:r>
              <a:rPr lang="en-US" sz="2000" dirty="0" err="1" smtClean="0"/>
              <a:t>φ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</a:t>
            </a:r>
            <a:r>
              <a:rPr lang="en-US" sz="2000" dirty="0" smtClean="0"/>
              <a:t>(S</a:t>
            </a:r>
            <a:r>
              <a:rPr lang="en-US" sz="2000" dirty="0" smtClean="0"/>
              <a:t>)|, |</a:t>
            </a:r>
            <a:r>
              <a:rPr lang="en-US" sz="2000" dirty="0" err="1" smtClean="0"/>
              <a:t>φ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/>
              <a:t>(S</a:t>
            </a:r>
            <a:r>
              <a:rPr lang="en-US" sz="2000" dirty="0" smtClean="0"/>
              <a:t>)|, </a:t>
            </a:r>
            <a:r>
              <a:rPr lang="en-US" sz="2000" dirty="0" smtClean="0"/>
              <a:t>…</a:t>
            </a:r>
            <a:r>
              <a:rPr lang="en-US" sz="1100" dirty="0" smtClean="0"/>
              <a:t>   </a:t>
            </a:r>
            <a:r>
              <a:rPr lang="en-US" sz="2000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41905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Communication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Given S subset of </a:t>
            </a:r>
            <a:r>
              <a:rPr lang="en-US" sz="2800" dirty="0" err="1" smtClean="0"/>
              <a:t>Z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, group </a:t>
            </a:r>
            <a:r>
              <a:rPr lang="en-US" sz="2800" dirty="0" err="1" smtClean="0"/>
              <a:t>homomorphisms</a:t>
            </a:r>
            <a:r>
              <a:rPr lang="en-US" sz="2800" dirty="0" smtClean="0"/>
              <a:t> φ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φ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            bound |S| in terms of |φ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(S)|,  |φ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(S)|, </a:t>
            </a:r>
            <a:r>
              <a:rPr lang="en-US" sz="2800" dirty="0"/>
              <a:t>… , |</a:t>
            </a:r>
            <a:r>
              <a:rPr lang="en-US" sz="2800" dirty="0" err="1" smtClean="0"/>
              <a:t>φ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(</a:t>
            </a:r>
            <a:r>
              <a:rPr lang="en-US" sz="2800" dirty="0"/>
              <a:t>S)|</a:t>
            </a:r>
            <a:endParaRPr lang="en-US" sz="2800" baseline="30000" dirty="0" smtClean="0"/>
          </a:p>
          <a:p>
            <a:r>
              <a:rPr lang="en-US" sz="2800" dirty="0" err="1" smtClean="0"/>
              <a:t>Def</a:t>
            </a:r>
            <a:r>
              <a:rPr lang="en-US" sz="2800" dirty="0" smtClean="0"/>
              <a:t>: </a:t>
            </a:r>
            <a:r>
              <a:rPr lang="en-US" sz="2800" dirty="0" err="1" smtClean="0"/>
              <a:t>Hölder-Brascamp-Lieb</a:t>
            </a:r>
            <a:r>
              <a:rPr lang="en-US" sz="2800" dirty="0" smtClean="0"/>
              <a:t> LP (HBL-LP) for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for all subgroups H &lt; </a:t>
            </a:r>
            <a:r>
              <a:rPr lang="en-US" sz="2800" dirty="0" err="1" smtClean="0"/>
              <a:t>Z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,     rank(H) ≤ </a:t>
            </a:r>
            <a:r>
              <a:rPr lang="en-US" sz="2800" dirty="0" err="1" smtClean="0"/>
              <a:t>Σ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 err="1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*rank(</a:t>
            </a:r>
            <a:r>
              <a:rPr lang="en-US" sz="2800" dirty="0" err="1" smtClean="0"/>
              <a:t>φ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(H))</a:t>
            </a:r>
          </a:p>
          <a:p>
            <a:r>
              <a:rPr lang="en-US" sz="2800" dirty="0" err="1" smtClean="0"/>
              <a:t>Thm</a:t>
            </a:r>
            <a:r>
              <a:rPr lang="en-US" sz="2800" dirty="0" smtClean="0"/>
              <a:t> (Christ/Tao/</a:t>
            </a:r>
            <a:r>
              <a:rPr lang="en-US" sz="2800" dirty="0" err="1" smtClean="0"/>
              <a:t>Carbery</a:t>
            </a:r>
            <a:r>
              <a:rPr lang="en-US" sz="2800" dirty="0" smtClean="0"/>
              <a:t>/Bennett): Given </a:t>
            </a:r>
            <a:r>
              <a:rPr lang="en-US" sz="2800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,…,</a:t>
            </a:r>
            <a:r>
              <a:rPr lang="en-US" sz="2800" dirty="0" err="1"/>
              <a:t>s</a:t>
            </a:r>
            <a:r>
              <a:rPr lang="en-US" sz="2800" baseline="-25000" dirty="0" err="1"/>
              <a:t>m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|S| </a:t>
            </a:r>
            <a:r>
              <a:rPr lang="en-US" sz="2800" dirty="0"/>
              <a:t>≤ </a:t>
            </a:r>
            <a:r>
              <a:rPr lang="en-US" sz="2800" dirty="0" err="1" smtClean="0"/>
              <a:t>Π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|</a:t>
            </a:r>
            <a:r>
              <a:rPr lang="en-US" sz="2800" dirty="0" err="1" smtClean="0"/>
              <a:t>φ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(S)|</a:t>
            </a:r>
            <a:r>
              <a:rPr lang="en-US" sz="3600" baseline="30000" dirty="0" err="1"/>
              <a:t>s</a:t>
            </a:r>
            <a:r>
              <a:rPr lang="en-US" sz="2800" baseline="30000" dirty="0" err="1" smtClean="0"/>
              <a:t>j</a:t>
            </a:r>
            <a:endParaRPr lang="en-US" sz="2800" dirty="0" smtClean="0"/>
          </a:p>
          <a:p>
            <a:r>
              <a:rPr lang="en-US" sz="2800" dirty="0" err="1" smtClean="0"/>
              <a:t>Thm</a:t>
            </a:r>
            <a:r>
              <a:rPr lang="en-US" sz="2800" dirty="0" smtClean="0"/>
              <a:t>: Given a program with array refs given by </a:t>
            </a:r>
            <a:r>
              <a:rPr lang="en-US" sz="2800" dirty="0" err="1" smtClean="0"/>
              <a:t>φ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, choose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to minimize </a:t>
            </a:r>
            <a:r>
              <a:rPr lang="en-US" sz="2800" dirty="0" err="1"/>
              <a:t>s</a:t>
            </a:r>
            <a:r>
              <a:rPr lang="en-US" sz="2800" baseline="-25000" dirty="0" err="1" smtClean="0"/>
              <a:t>HBL</a:t>
            </a:r>
            <a:r>
              <a:rPr lang="en-US" sz="2800" dirty="0" smtClean="0"/>
              <a:t> = </a:t>
            </a:r>
            <a:r>
              <a:rPr lang="en-US" sz="2800" dirty="0" err="1"/>
              <a:t>Σ</a:t>
            </a:r>
            <a:r>
              <a:rPr lang="en-US" sz="2800" baseline="-25000" dirty="0" err="1"/>
              <a:t>j</a:t>
            </a:r>
            <a:r>
              <a:rPr lang="en-US" sz="2800" dirty="0"/>
              <a:t> </a:t>
            </a:r>
            <a:r>
              <a:rPr lang="en-US" sz="2800" dirty="0" err="1"/>
              <a:t>s</a:t>
            </a:r>
            <a:r>
              <a:rPr lang="en-US" sz="2800" baseline="-25000" dirty="0" err="1" smtClean="0"/>
              <a:t>j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subject to HBL-LP. Then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#</a:t>
            </a:r>
            <a:r>
              <a:rPr lang="en-US" sz="2800" dirty="0" err="1" smtClean="0"/>
              <a:t>words_moved</a:t>
            </a:r>
            <a:r>
              <a:rPr lang="en-US" sz="2800" dirty="0" smtClean="0"/>
              <a:t> = </a:t>
            </a:r>
            <a:r>
              <a:rPr lang="en-US" sz="2800" dirty="0" err="1" smtClean="0"/>
              <a:t>Ω</a:t>
            </a:r>
            <a:r>
              <a:rPr lang="en-US" sz="2800" dirty="0" smtClean="0"/>
              <a:t> (#iterations/M</a:t>
            </a:r>
            <a:r>
              <a:rPr lang="en-US" sz="2800" baseline="30000" dirty="0" smtClean="0"/>
              <a:t>s</a:t>
            </a:r>
            <a:r>
              <a:rPr lang="en-US" sz="2000" baseline="30000" dirty="0" smtClean="0"/>
              <a:t>HBL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)</a:t>
            </a:r>
            <a:endParaRPr lang="en-US" sz="2800" baseline="300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1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bound attainable (1/2)?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6553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But first: Can we write it down?</a:t>
            </a:r>
          </a:p>
          <a:p>
            <a:r>
              <a:rPr lang="en-US" dirty="0" err="1" smtClean="0"/>
              <a:t>Thm</a:t>
            </a:r>
            <a:r>
              <a:rPr lang="en-US" dirty="0" smtClean="0"/>
              <a:t>: (bad news) </a:t>
            </a:r>
            <a:r>
              <a:rPr lang="en-US" dirty="0" smtClean="0"/>
              <a:t>HBL-LP reduces </a:t>
            </a:r>
            <a:r>
              <a:rPr lang="en-US" dirty="0" smtClean="0"/>
              <a:t>to Hilbert’s 10</a:t>
            </a:r>
            <a:r>
              <a:rPr lang="en-US" baseline="30000" dirty="0" smtClean="0"/>
              <a:t>th</a:t>
            </a:r>
            <a:r>
              <a:rPr lang="en-US" dirty="0" smtClean="0"/>
              <a:t> problem over Q (conjectured to be </a:t>
            </a:r>
            <a:r>
              <a:rPr lang="en-US" dirty="0" err="1" smtClean="0"/>
              <a:t>undecidable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Thm</a:t>
            </a:r>
            <a:r>
              <a:rPr lang="en-US" dirty="0" smtClean="0"/>
              <a:t>: (good news) Another LP with same solution is decidable (but expensive, so far)</a:t>
            </a:r>
            <a:endParaRPr lang="en-US" dirty="0" smtClean="0"/>
          </a:p>
          <a:p>
            <a:r>
              <a:rPr lang="en-US" dirty="0" err="1" smtClean="0"/>
              <a:t>Thm</a:t>
            </a:r>
            <a:r>
              <a:rPr lang="en-US" dirty="0" smtClean="0"/>
              <a:t>: </a:t>
            </a:r>
            <a:r>
              <a:rPr lang="en-US" dirty="0" smtClean="0"/>
              <a:t>(</a:t>
            </a:r>
            <a:r>
              <a:rPr lang="en-US" dirty="0" smtClean="0"/>
              <a:t>better</a:t>
            </a:r>
            <a:r>
              <a:rPr lang="en-US" dirty="0" smtClean="0"/>
              <a:t> </a:t>
            </a:r>
            <a:r>
              <a:rPr lang="en-US" dirty="0" smtClean="0"/>
              <a:t>news) </a:t>
            </a:r>
            <a:r>
              <a:rPr lang="en-US" dirty="0" smtClean="0"/>
              <a:t>Easy to </a:t>
            </a:r>
            <a:r>
              <a:rPr lang="en-US" dirty="0" smtClean="0"/>
              <a:t>write down LP </a:t>
            </a:r>
            <a:r>
              <a:rPr lang="en-US" dirty="0" smtClean="0"/>
              <a:t>explicitly in many cases of interest (</a:t>
            </a:r>
            <a:r>
              <a:rPr lang="en-US" dirty="0" err="1" smtClean="0"/>
              <a:t>eg</a:t>
            </a:r>
            <a:r>
              <a:rPr lang="en-US" dirty="0" smtClean="0"/>
              <a:t> all </a:t>
            </a:r>
            <a:r>
              <a:rPr lang="en-US" dirty="0" err="1" smtClean="0"/>
              <a:t>φ</a:t>
            </a:r>
            <a:r>
              <a:rPr lang="en-US" baseline="-25000" dirty="0" err="1" smtClean="0"/>
              <a:t>j</a:t>
            </a:r>
            <a:r>
              <a:rPr lang="en-US" dirty="0" smtClean="0"/>
              <a:t> = {subset of indices})</a:t>
            </a:r>
          </a:p>
          <a:p>
            <a:r>
              <a:rPr lang="en-US" dirty="0" err="1" smtClean="0"/>
              <a:t>Thm</a:t>
            </a:r>
            <a:r>
              <a:rPr lang="en-US" dirty="0" smtClean="0"/>
              <a:t>: (good news) Easy to </a:t>
            </a:r>
            <a:r>
              <a:rPr lang="en-US" dirty="0" smtClean="0"/>
              <a:t>approximate, i.e. get </a:t>
            </a:r>
            <a:r>
              <a:rPr lang="en-US" dirty="0"/>
              <a:t>u</a:t>
            </a:r>
            <a:r>
              <a:rPr lang="en-US" dirty="0" smtClean="0"/>
              <a:t>pper or lower bounds on </a:t>
            </a:r>
            <a:r>
              <a:rPr lang="en-US" dirty="0" err="1"/>
              <a:t>s</a:t>
            </a:r>
            <a:r>
              <a:rPr lang="en-US" baseline="-25000" dirty="0" err="1"/>
              <a:t>HBL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f you miss a constraint, the lower bound may be too large             (i.e.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HBL</a:t>
            </a:r>
            <a:r>
              <a:rPr lang="en-US" dirty="0" smtClean="0"/>
              <a:t> too small) but still worth trying to attain </a:t>
            </a:r>
          </a:p>
          <a:p>
            <a:pPr lvl="2"/>
            <a:r>
              <a:rPr lang="en-US" dirty="0" err="1" smtClean="0"/>
              <a:t>Tarski</a:t>
            </a:r>
            <a:r>
              <a:rPr lang="en-US" dirty="0"/>
              <a:t>-</a:t>
            </a:r>
            <a:r>
              <a:rPr lang="en-US" dirty="0" smtClean="0"/>
              <a:t>decidable to get superset of constraints (may </a:t>
            </a:r>
            <a:r>
              <a:rPr lang="en-US" dirty="0"/>
              <a:t>get 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baseline="-25000" dirty="0" err="1"/>
              <a:t>HBL</a:t>
            </a:r>
            <a:r>
              <a:rPr lang="en-US" dirty="0"/>
              <a:t> too </a:t>
            </a:r>
            <a:r>
              <a:rPr lang="en-US" dirty="0" smtClean="0"/>
              <a:t>large)</a:t>
            </a:r>
          </a:p>
        </p:txBody>
      </p:sp>
    </p:spTree>
    <p:extLst>
      <p:ext uri="{BB962C8B-B14F-4D97-AF65-F5344CB8AC3E}">
        <p14:creationId xmlns:p14="http://schemas.microsoft.com/office/powerpoint/2010/main" val="120542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bound attainable (2/2)?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Depends on loop dependencies</a:t>
            </a:r>
          </a:p>
          <a:p>
            <a:r>
              <a:rPr lang="en-US" dirty="0" smtClean="0"/>
              <a:t>Best case: none, or reductions (</a:t>
            </a:r>
            <a:r>
              <a:rPr lang="en-US" dirty="0" err="1" smtClean="0"/>
              <a:t>matmul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Thm</a:t>
            </a:r>
            <a:r>
              <a:rPr lang="en-US" dirty="0" smtClean="0"/>
              <a:t>: When all </a:t>
            </a:r>
            <a:r>
              <a:rPr lang="en-US" dirty="0" err="1"/>
              <a:t>φ</a:t>
            </a:r>
            <a:r>
              <a:rPr lang="en-US" baseline="-25000" dirty="0" err="1"/>
              <a:t>j</a:t>
            </a:r>
            <a:r>
              <a:rPr lang="en-US" dirty="0"/>
              <a:t> = {subset of indices</a:t>
            </a:r>
            <a:r>
              <a:rPr lang="en-US" dirty="0" smtClean="0"/>
              <a:t>}, dual of     HBL-LP gives optimal tile sizes:</a:t>
            </a:r>
          </a:p>
          <a:p>
            <a:pPr marL="0" indent="0">
              <a:buNone/>
            </a:pPr>
            <a:r>
              <a:rPr lang="en-US" dirty="0" smtClean="0"/>
              <a:t>        HBL-LP:           minimize  1</a:t>
            </a:r>
            <a:r>
              <a:rPr lang="en-US" baseline="30000" dirty="0" smtClean="0"/>
              <a:t>T</a:t>
            </a:r>
            <a:r>
              <a:rPr lang="en-US" dirty="0" smtClean="0"/>
              <a:t>*s</a:t>
            </a:r>
            <a:r>
              <a:rPr lang="en-US" baseline="-25000" dirty="0" smtClean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 </a:t>
            </a:r>
            <a:r>
              <a:rPr lang="en-US" dirty="0" err="1"/>
              <a:t>s</a:t>
            </a:r>
            <a:r>
              <a:rPr lang="en-US" baseline="30000" dirty="0" err="1" smtClean="0"/>
              <a:t>T</a:t>
            </a:r>
            <a:r>
              <a:rPr lang="en-US" dirty="0" smtClean="0"/>
              <a:t>*</a:t>
            </a:r>
            <a:r>
              <a:rPr lang="en-US" dirty="0" err="1" smtClean="0"/>
              <a:t>Δ</a:t>
            </a:r>
            <a:r>
              <a:rPr lang="en-US" dirty="0" smtClean="0"/>
              <a:t> ≥ 1</a:t>
            </a:r>
            <a:r>
              <a:rPr lang="en-US" baseline="30000" dirty="0" smtClean="0"/>
              <a:t>T</a:t>
            </a:r>
          </a:p>
          <a:p>
            <a:pPr marL="0" indent="0"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       </a:t>
            </a:r>
            <a:r>
              <a:rPr lang="en-US" dirty="0" smtClean="0"/>
              <a:t>Dual-HBL-LP:  maximize 1</a:t>
            </a:r>
            <a:r>
              <a:rPr lang="en-US" baseline="30000" dirty="0" smtClean="0"/>
              <a:t>T</a:t>
            </a:r>
            <a:r>
              <a:rPr lang="en-US" dirty="0" smtClean="0"/>
              <a:t>*x  </a:t>
            </a:r>
            <a:r>
              <a:rPr lang="en-US" dirty="0" err="1" smtClean="0"/>
              <a:t>s.t.</a:t>
            </a:r>
            <a:r>
              <a:rPr lang="en-US" dirty="0" smtClean="0"/>
              <a:t>    </a:t>
            </a:r>
            <a:r>
              <a:rPr lang="en-US" dirty="0" err="1" smtClean="0"/>
              <a:t>Δ</a:t>
            </a:r>
            <a:r>
              <a:rPr lang="en-US" dirty="0" smtClean="0"/>
              <a:t>*x ≤ 1</a:t>
            </a:r>
          </a:p>
          <a:p>
            <a:pPr marL="0" indent="0"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</a:t>
            </a:r>
            <a:r>
              <a:rPr lang="en-US" dirty="0" smtClean="0"/>
              <a:t>Then for sequential algorithm, tile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j</a:t>
            </a:r>
            <a:r>
              <a:rPr lang="en-US" dirty="0" smtClean="0"/>
              <a:t> by </a:t>
            </a:r>
            <a:r>
              <a:rPr lang="en-US" dirty="0" err="1" smtClean="0"/>
              <a:t>M</a:t>
            </a:r>
            <a:r>
              <a:rPr lang="en-US" baseline="30000" dirty="0" err="1" smtClean="0"/>
              <a:t>x</a:t>
            </a:r>
            <a:r>
              <a:rPr lang="en-US" sz="2600" baseline="30000" dirty="0" err="1" smtClean="0"/>
              <a:t>j</a:t>
            </a:r>
            <a:endParaRPr lang="en-US" sz="2600" dirty="0" smtClean="0"/>
          </a:p>
          <a:p>
            <a:r>
              <a:rPr lang="en-US" dirty="0" smtClean="0"/>
              <a:t>Ex: </a:t>
            </a:r>
            <a:r>
              <a:rPr lang="en-US" dirty="0" err="1" smtClean="0"/>
              <a:t>Matmul</a:t>
            </a:r>
            <a:r>
              <a:rPr lang="en-US" dirty="0" smtClean="0"/>
              <a:t>: s = [ 1/2 , 1/2 , 1/2 ]</a:t>
            </a:r>
            <a:r>
              <a:rPr lang="en-US" baseline="30000" dirty="0" smtClean="0"/>
              <a:t>T</a:t>
            </a:r>
            <a:r>
              <a:rPr lang="en-US" dirty="0" smtClean="0"/>
              <a:t> = x</a:t>
            </a:r>
          </a:p>
          <a:p>
            <a:r>
              <a:rPr lang="en-US" dirty="0" smtClean="0"/>
              <a:t>Extends to </a:t>
            </a:r>
            <a:r>
              <a:rPr lang="en-US" dirty="0" err="1" smtClean="0"/>
              <a:t>unimodular</a:t>
            </a:r>
            <a:r>
              <a:rPr lang="en-US" dirty="0" smtClean="0"/>
              <a:t> transforms of indices</a:t>
            </a:r>
          </a:p>
        </p:txBody>
      </p:sp>
    </p:spTree>
    <p:extLst>
      <p:ext uri="{BB962C8B-B14F-4D97-AF65-F5344CB8AC3E}">
        <p14:creationId xmlns:p14="http://schemas.microsoft.com/office/powerpoint/2010/main" val="307323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Accelerate decision procedure for lower bounds</a:t>
            </a:r>
          </a:p>
          <a:p>
            <a:pPr lvl="1"/>
            <a:r>
              <a:rPr lang="en-US" dirty="0" smtClean="0"/>
              <a:t>Ex: At most 3 arrays, or 4 loop nests</a:t>
            </a:r>
          </a:p>
          <a:p>
            <a:r>
              <a:rPr lang="en-US" dirty="0" smtClean="0"/>
              <a:t>Have yet to find a case where we cannot attain lower bound – can we prove this?</a:t>
            </a:r>
          </a:p>
          <a:p>
            <a:r>
              <a:rPr lang="en-US" dirty="0" smtClean="0"/>
              <a:t>Extend </a:t>
            </a:r>
            <a:r>
              <a:rPr lang="en-US" dirty="0" smtClean="0"/>
              <a:t>“perfect scaling” results for time and energy by using extra memory</a:t>
            </a:r>
          </a:p>
          <a:p>
            <a:r>
              <a:rPr lang="en-US" dirty="0" smtClean="0"/>
              <a:t>Incorporate </a:t>
            </a:r>
            <a:r>
              <a:rPr lang="en-US" dirty="0" smtClean="0"/>
              <a:t>into compilers</a:t>
            </a:r>
          </a:p>
        </p:txBody>
      </p:sp>
    </p:spTree>
    <p:extLst>
      <p:ext uri="{BB962C8B-B14F-4D97-AF65-F5344CB8AC3E}">
        <p14:creationId xmlns:p14="http://schemas.microsoft.com/office/powerpoint/2010/main" val="35748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Survey state of the art of CA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Comm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-Avoiding) algorithms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TSQR: Tall-Skinny QR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 O(n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2.5D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Strassen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Beyond linear algebra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Extending lower bounds to any algorithm with 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Communication-optimal N-body algorithm </a:t>
            </a:r>
          </a:p>
          <a:p>
            <a:r>
              <a:rPr lang="en-US" dirty="0" smtClean="0"/>
              <a:t>CA-</a:t>
            </a:r>
            <a:r>
              <a:rPr lang="en-US" dirty="0" err="1" smtClean="0"/>
              <a:t>Krylov</a:t>
            </a:r>
            <a:r>
              <a:rPr lang="en-US" dirty="0" smtClean="0"/>
              <a:t>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07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155575" y="196850"/>
            <a:ext cx="8994775" cy="425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Avoiding Communication in Iterative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5024"/>
            <a:ext cx="9144000" cy="6022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k-steps of iterative solver for sparse Ax=b or Ax=</a:t>
            </a:r>
            <a:r>
              <a:rPr lang="el-GR" sz="3000" dirty="0">
                <a:latin typeface="Calibri" charset="0"/>
                <a:ea typeface="ＭＳ Ｐゴシック" charset="0"/>
                <a:cs typeface="ＭＳ Ｐゴシック" charset="0"/>
              </a:rPr>
              <a:t>λ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Does k </a:t>
            </a:r>
            <a:r>
              <a:rPr lang="en-US" sz="2600" dirty="0" err="1">
                <a:latin typeface="Calibri" charset="0"/>
                <a:ea typeface="ＭＳ Ｐゴシック" charset="0"/>
              </a:rPr>
              <a:t>SpMVs</a:t>
            </a:r>
            <a:r>
              <a:rPr lang="en-US" sz="2600" dirty="0">
                <a:latin typeface="Calibri" charset="0"/>
                <a:ea typeface="ＭＳ Ｐゴシック" charset="0"/>
              </a:rPr>
              <a:t> with A and starting vector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Many such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Krylov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Subspace Methods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Conjugate Gradients (CG), GMRES, </a:t>
            </a:r>
            <a:r>
              <a:rPr lang="en-US" dirty="0" err="1">
                <a:latin typeface="Calibri" charset="0"/>
                <a:ea typeface="ＭＳ Ｐゴシック" charset="0"/>
              </a:rPr>
              <a:t>Lanczos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Arnoldi</a:t>
            </a:r>
            <a:r>
              <a:rPr lang="en-US" dirty="0">
                <a:latin typeface="Calibri" charset="0"/>
                <a:ea typeface="ＭＳ Ｐゴシック" charset="0"/>
              </a:rPr>
              <a:t>, …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Goal: minimize communication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Assume matrix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sz="2600" dirty="0">
                <a:latin typeface="Calibri" charset="0"/>
                <a:ea typeface="ＭＳ Ｐゴシック" charset="0"/>
              </a:rPr>
              <a:t>well-partitioned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Serial implementation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Conventional: O(k) moves of data from slow to fast memory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b="1" dirty="0">
                <a:latin typeface="Calibri" charset="0"/>
                <a:ea typeface="ＭＳ Ｐゴシック" charset="0"/>
              </a:rPr>
              <a:t>New</a:t>
            </a:r>
            <a:r>
              <a:rPr lang="en-US" dirty="0">
                <a:latin typeface="Calibri" charset="0"/>
                <a:ea typeface="ＭＳ Ｐゴシック" charset="0"/>
              </a:rPr>
              <a:t>: </a:t>
            </a:r>
            <a:r>
              <a:rPr lang="en-US" b="1" dirty="0">
                <a:latin typeface="Calibri" charset="0"/>
                <a:ea typeface="ＭＳ Ｐゴシック" charset="0"/>
              </a:rPr>
              <a:t>O(1) moves of data – optimal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Parallel implementation on p processors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Conventional: O(k log p) messages  (k </a:t>
            </a:r>
            <a:r>
              <a:rPr lang="en-US" dirty="0" err="1">
                <a:latin typeface="Calibri" charset="0"/>
                <a:ea typeface="ＭＳ Ｐゴシック" charset="0"/>
              </a:rPr>
              <a:t>SpMV</a:t>
            </a:r>
            <a:r>
              <a:rPr lang="en-US" dirty="0">
                <a:latin typeface="Calibri" charset="0"/>
                <a:ea typeface="ＭＳ Ｐゴシック" charset="0"/>
              </a:rPr>
              <a:t> calls, dot prods)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b="1" dirty="0">
                <a:latin typeface="Calibri" charset="0"/>
                <a:ea typeface="ＭＳ Ｐゴシック" charset="0"/>
              </a:rPr>
              <a:t>New: O(log p) messages - optimal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Lots of speed up possible (modeled and measured)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Price: some redundant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Challenges: Poor partitioning, Preconditioning,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Num. Stability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  <p:sp>
        <p:nvSpPr>
          <p:cNvPr id="99332" name="Slide Number Placeholder 6"/>
          <p:cNvSpPr txBox="1">
            <a:spLocks/>
          </p:cNvSpPr>
          <p:nvPr/>
        </p:nvSpPr>
        <p:spPr bwMode="auto">
          <a:xfrm>
            <a:off x="7158038" y="64087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2636A7F5-BEE7-4140-8B8D-100FFF9D85AF}" type="slidenum">
              <a:rPr lang="en-US" sz="1400"/>
              <a:pPr algn="r" eaLnBrk="1" hangingPunct="1"/>
              <a:t>46</a:t>
            </a:fld>
            <a:endParaRPr lang="en-US" sz="1800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762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1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65" name="TextBox 564"/>
          <p:cNvSpPr txBox="1"/>
          <p:nvPr/>
        </p:nvSpPr>
        <p:spPr>
          <a:xfrm>
            <a:off x="609600" y="4343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2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3" name="Content Placeholder 2"/>
          <p:cNvSpPr txBox="1">
            <a:spLocks/>
          </p:cNvSpPr>
          <p:nvPr/>
        </p:nvSpPr>
        <p:spPr>
          <a:xfrm>
            <a:off x="228600" y="14478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Works for any “well-partitioned” A</a:t>
            </a:r>
          </a:p>
        </p:txBody>
      </p:sp>
      <p:cxnSp>
        <p:nvCxnSpPr>
          <p:cNvPr id="524" name="Straight Connector 523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564"/>
          <p:cNvSpPr txBox="1"/>
          <p:nvPr/>
        </p:nvSpPr>
        <p:spPr>
          <a:xfrm>
            <a:off x="609600" y="4343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2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3" name="Content Placeholder 2"/>
          <p:cNvSpPr txBox="1">
            <a:spLocks/>
          </p:cNvSpPr>
          <p:nvPr/>
        </p:nvSpPr>
        <p:spPr>
          <a:xfrm>
            <a:off x="228600" y="14478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</p:txBody>
      </p:sp>
      <p:cxnSp>
        <p:nvCxnSpPr>
          <p:cNvPr id="524" name="Straight Connector 523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rot="5400000">
            <a:off x="1143000" y="3886200"/>
            <a:ext cx="304800" cy="0"/>
          </a:xfrm>
          <a:prstGeom prst="line">
            <a:avLst/>
          </a:prstGeom>
          <a:ln w="28575">
            <a:solidFill>
              <a:srgbClr val="0824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>
            <a:off x="1028700" y="3771900"/>
            <a:ext cx="304800" cy="228600"/>
          </a:xfrm>
          <a:prstGeom prst="line">
            <a:avLst/>
          </a:prstGeom>
          <a:ln w="28575">
            <a:solidFill>
              <a:srgbClr val="0824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16200000" flipH="1">
            <a:off x="1257300" y="3771900"/>
            <a:ext cx="304800" cy="228600"/>
          </a:xfrm>
          <a:prstGeom prst="line">
            <a:avLst/>
          </a:prstGeom>
          <a:ln w="28575">
            <a:solidFill>
              <a:srgbClr val="0824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rot="5400000" flipH="1" flipV="1">
            <a:off x="1066800" y="4038600"/>
            <a:ext cx="0" cy="0"/>
          </a:xfrm>
          <a:prstGeom prst="line">
            <a:avLst/>
          </a:prstGeom>
          <a:ln>
            <a:solidFill>
              <a:srgbClr val="0824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Isosceles Triangle 520"/>
          <p:cNvSpPr/>
          <p:nvPr/>
        </p:nvSpPr>
        <p:spPr>
          <a:xfrm>
            <a:off x="990600" y="3657600"/>
            <a:ext cx="609600" cy="45720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65" name="TextBox 564"/>
          <p:cNvSpPr txBox="1"/>
          <p:nvPr/>
        </p:nvSpPr>
        <p:spPr>
          <a:xfrm>
            <a:off x="609600" y="4343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2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23" name="Straight Connector 522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ontent Placeholder 2"/>
          <p:cNvSpPr txBox="1">
            <a:spLocks/>
          </p:cNvSpPr>
          <p:nvPr/>
        </p:nvSpPr>
        <p:spPr>
          <a:xfrm>
            <a:off x="228600" y="14478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k=3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Minimize Communication? (3/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330825"/>
              </p:ext>
            </p:extLst>
          </p:nvPr>
        </p:nvGraphicFramePr>
        <p:xfrm>
          <a:off x="9296400" y="1447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72200" y="61722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John </a:t>
            </a:r>
            <a:r>
              <a:rPr lang="en-US" dirty="0" err="1" smtClean="0"/>
              <a:t>Shalf</a:t>
            </a:r>
            <a:r>
              <a:rPr lang="en-US" dirty="0" smtClean="0"/>
              <a:t>, LBL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762000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communication to save energy</a:t>
            </a:r>
            <a:endParaRPr lang="en-US" sz="2400" dirty="0"/>
          </a:p>
        </p:txBody>
      </p:sp>
      <p:pic>
        <p:nvPicPr>
          <p:cNvPr id="5" name="Picture 4" descr="shalf_annot_energ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049"/>
            <a:ext cx="9124918" cy="54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5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Isosceles Triangle 521"/>
          <p:cNvSpPr/>
          <p:nvPr/>
        </p:nvSpPr>
        <p:spPr>
          <a:xfrm>
            <a:off x="4114800" y="2895600"/>
            <a:ext cx="609600" cy="45720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Isosceles Triangle 520"/>
          <p:cNvSpPr/>
          <p:nvPr/>
        </p:nvSpPr>
        <p:spPr>
          <a:xfrm>
            <a:off x="990600" y="3657600"/>
            <a:ext cx="609600" cy="45720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65" name="TextBox 564"/>
          <p:cNvSpPr txBox="1"/>
          <p:nvPr/>
        </p:nvSpPr>
        <p:spPr>
          <a:xfrm>
            <a:off x="609600" y="4343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2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24" name="Straight Connector 523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Content Placeholder 2"/>
          <p:cNvSpPr txBox="1">
            <a:spLocks/>
          </p:cNvSpPr>
          <p:nvPr/>
        </p:nvSpPr>
        <p:spPr>
          <a:xfrm>
            <a:off x="228600" y="14478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Isosceles Triangle 521"/>
          <p:cNvSpPr/>
          <p:nvPr/>
        </p:nvSpPr>
        <p:spPr>
          <a:xfrm>
            <a:off x="3581400" y="2895600"/>
            <a:ext cx="1676400" cy="121920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Isosceles Triangle 520"/>
          <p:cNvSpPr/>
          <p:nvPr/>
        </p:nvSpPr>
        <p:spPr>
          <a:xfrm>
            <a:off x="990600" y="3657600"/>
            <a:ext cx="609600" cy="45720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65" name="TextBox 564"/>
          <p:cNvSpPr txBox="1"/>
          <p:nvPr/>
        </p:nvSpPr>
        <p:spPr>
          <a:xfrm>
            <a:off x="609600" y="4343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2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24" name="Straight Connector 523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Content Placeholder 2"/>
          <p:cNvSpPr txBox="1">
            <a:spLocks/>
          </p:cNvSpPr>
          <p:nvPr/>
        </p:nvSpPr>
        <p:spPr>
          <a:xfrm>
            <a:off x="228600" y="14478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rapezoid 520"/>
          <p:cNvSpPr/>
          <p:nvPr/>
        </p:nvSpPr>
        <p:spPr>
          <a:xfrm>
            <a:off x="2590800" y="2895600"/>
            <a:ext cx="3429000" cy="1219200"/>
          </a:xfrm>
          <a:prstGeom prst="trapezoid">
            <a:avLst>
              <a:gd name="adj" fmla="val 6562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65" name="TextBox 564"/>
          <p:cNvSpPr txBox="1"/>
          <p:nvPr/>
        </p:nvSpPr>
        <p:spPr>
          <a:xfrm>
            <a:off x="609600" y="434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2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23" name="Straight Connector 522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Content Placeholder 2"/>
          <p:cNvSpPr txBox="1">
            <a:spLocks/>
          </p:cNvSpPr>
          <p:nvPr/>
        </p:nvSpPr>
        <p:spPr>
          <a:xfrm>
            <a:off x="228600" y="14478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ight Triangle 521"/>
          <p:cNvSpPr/>
          <p:nvPr/>
        </p:nvSpPr>
        <p:spPr>
          <a:xfrm>
            <a:off x="1905000" y="2895600"/>
            <a:ext cx="838200" cy="12192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62000" y="2895600"/>
            <a:ext cx="11430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65" name="TextBox 564"/>
          <p:cNvSpPr txBox="1"/>
          <p:nvPr/>
        </p:nvSpPr>
        <p:spPr>
          <a:xfrm>
            <a:off x="609600" y="434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2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24" name="Straight Connector 523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Content Placeholder 2"/>
          <p:cNvSpPr txBox="1">
            <a:spLocks/>
          </p:cNvSpPr>
          <p:nvPr/>
        </p:nvSpPr>
        <p:spPr>
          <a:xfrm>
            <a:off x="228600" y="14478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Sequential Algorithm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990600" y="2514600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arallelogram 522"/>
          <p:cNvSpPr/>
          <p:nvPr/>
        </p:nvSpPr>
        <p:spPr>
          <a:xfrm flipH="1">
            <a:off x="1752600" y="2895600"/>
            <a:ext cx="3048000" cy="1219200"/>
          </a:xfrm>
          <a:prstGeom prst="parallelogram">
            <a:avLst>
              <a:gd name="adj" fmla="val 684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ight Triangle 521"/>
          <p:cNvSpPr/>
          <p:nvPr/>
        </p:nvSpPr>
        <p:spPr>
          <a:xfrm>
            <a:off x="1905000" y="2895600"/>
            <a:ext cx="838200" cy="12192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62000" y="2895600"/>
            <a:ext cx="11430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65" name="TextBox 564"/>
          <p:cNvSpPr txBox="1"/>
          <p:nvPr/>
        </p:nvSpPr>
        <p:spPr>
          <a:xfrm>
            <a:off x="609600" y="434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2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29" name="Straight Connector 528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Content Placeholder 2"/>
          <p:cNvSpPr txBox="1">
            <a:spLocks/>
          </p:cNvSpPr>
          <p:nvPr/>
        </p:nvSpPr>
        <p:spPr>
          <a:xfrm>
            <a:off x="228600" y="14478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Sequential Algorithm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990600" y="2514600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2667000" y="2514600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arallelogram 523"/>
          <p:cNvSpPr/>
          <p:nvPr/>
        </p:nvSpPr>
        <p:spPr>
          <a:xfrm flipH="1">
            <a:off x="3962400" y="2895600"/>
            <a:ext cx="2895600" cy="1219200"/>
          </a:xfrm>
          <a:prstGeom prst="parallelogram">
            <a:avLst>
              <a:gd name="adj" fmla="val 68478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Parallelogram 522"/>
          <p:cNvSpPr/>
          <p:nvPr/>
        </p:nvSpPr>
        <p:spPr>
          <a:xfrm flipH="1">
            <a:off x="1752600" y="2895600"/>
            <a:ext cx="3048000" cy="1219200"/>
          </a:xfrm>
          <a:prstGeom prst="parallelogram">
            <a:avLst>
              <a:gd name="adj" fmla="val 684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ight Triangle 521"/>
          <p:cNvSpPr/>
          <p:nvPr/>
        </p:nvSpPr>
        <p:spPr>
          <a:xfrm>
            <a:off x="1905000" y="2895600"/>
            <a:ext cx="838200" cy="12192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62000" y="2895600"/>
            <a:ext cx="11430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65" name="TextBox 564"/>
          <p:cNvSpPr txBox="1"/>
          <p:nvPr/>
        </p:nvSpPr>
        <p:spPr>
          <a:xfrm>
            <a:off x="609600" y="434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2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30" name="Straight Connector 529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Content Placeholder 2"/>
          <p:cNvSpPr txBox="1">
            <a:spLocks/>
          </p:cNvSpPr>
          <p:nvPr/>
        </p:nvSpPr>
        <p:spPr>
          <a:xfrm>
            <a:off x="228600" y="14478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Sequential Algorithm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990600" y="2514600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2667000" y="2514600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4572000" y="2514600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Step  3</a:t>
            </a:r>
            <a:endParaRPr lang="en-US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Right Triangle 529"/>
          <p:cNvSpPr/>
          <p:nvPr/>
        </p:nvSpPr>
        <p:spPr>
          <a:xfrm flipH="1" flipV="1">
            <a:off x="6019800" y="2895600"/>
            <a:ext cx="838200" cy="121920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6858000" y="2895600"/>
            <a:ext cx="1981200" cy="1219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Parallelogram 523"/>
          <p:cNvSpPr/>
          <p:nvPr/>
        </p:nvSpPr>
        <p:spPr>
          <a:xfrm flipH="1">
            <a:off x="3962400" y="2895600"/>
            <a:ext cx="2895600" cy="1219200"/>
          </a:xfrm>
          <a:prstGeom prst="parallelogram">
            <a:avLst>
              <a:gd name="adj" fmla="val 68478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Parallelogram 522"/>
          <p:cNvSpPr/>
          <p:nvPr/>
        </p:nvSpPr>
        <p:spPr>
          <a:xfrm flipH="1">
            <a:off x="1752600" y="2895600"/>
            <a:ext cx="3048000" cy="1219200"/>
          </a:xfrm>
          <a:prstGeom prst="parallelogram">
            <a:avLst>
              <a:gd name="adj" fmla="val 684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ight Triangle 521"/>
          <p:cNvSpPr/>
          <p:nvPr/>
        </p:nvSpPr>
        <p:spPr>
          <a:xfrm>
            <a:off x="1905000" y="2895600"/>
            <a:ext cx="838200" cy="12192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62000" y="2895600"/>
            <a:ext cx="11430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65" name="TextBox 564"/>
          <p:cNvSpPr txBox="1"/>
          <p:nvPr/>
        </p:nvSpPr>
        <p:spPr>
          <a:xfrm>
            <a:off x="609600" y="434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3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36" name="Straight Connector 535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Content Placeholder 2"/>
          <p:cNvSpPr txBox="1">
            <a:spLocks/>
          </p:cNvSpPr>
          <p:nvPr/>
        </p:nvSpPr>
        <p:spPr>
          <a:xfrm>
            <a:off x="228600" y="14478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</p:txBody>
      </p:sp>
      <p:sp>
        <p:nvSpPr>
          <p:cNvPr id="538" name="TextBox 537"/>
          <p:cNvSpPr txBox="1"/>
          <p:nvPr/>
        </p:nvSpPr>
        <p:spPr>
          <a:xfrm>
            <a:off x="990600" y="2514600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Step 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2667000" y="2514600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Step 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4572000" y="2514600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Step  3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545" name="TextBox 544"/>
          <p:cNvSpPr txBox="1"/>
          <p:nvPr/>
        </p:nvSpPr>
        <p:spPr>
          <a:xfrm>
            <a:off x="6477000" y="2514600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  4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rapezoid 534"/>
          <p:cNvSpPr/>
          <p:nvPr/>
        </p:nvSpPr>
        <p:spPr>
          <a:xfrm>
            <a:off x="1981200" y="2895600"/>
            <a:ext cx="3581400" cy="1219200"/>
          </a:xfrm>
          <a:prstGeom prst="trapezoid">
            <a:avLst>
              <a:gd name="adj" fmla="val 63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ight Triangle 521"/>
          <p:cNvSpPr/>
          <p:nvPr/>
        </p:nvSpPr>
        <p:spPr>
          <a:xfrm>
            <a:off x="2743200" y="2895600"/>
            <a:ext cx="838200" cy="12192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TextBox 564"/>
          <p:cNvSpPr txBox="1"/>
          <p:nvPr/>
        </p:nvSpPr>
        <p:spPr>
          <a:xfrm>
            <a:off x="609600" y="434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36" name="Isosceles Triangle 535"/>
          <p:cNvSpPr/>
          <p:nvPr/>
        </p:nvSpPr>
        <p:spPr>
          <a:xfrm>
            <a:off x="1981200" y="2895600"/>
            <a:ext cx="1600200" cy="12192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Isosceles Triangle 537"/>
          <p:cNvSpPr/>
          <p:nvPr/>
        </p:nvSpPr>
        <p:spPr>
          <a:xfrm>
            <a:off x="4038600" y="2895600"/>
            <a:ext cx="1524000" cy="12192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4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45" name="Straight Connector 544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Content Placeholder 2"/>
          <p:cNvSpPr txBox="1">
            <a:spLocks/>
          </p:cNvSpPr>
          <p:nvPr/>
        </p:nvSpPr>
        <p:spPr>
          <a:xfrm>
            <a:off x="228600" y="1447800"/>
            <a:ext cx="90678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noProof="0" dirty="0" smtClean="0"/>
              <a:t>Parallel Algorithm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Each processor communicates once with neighbors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990600" y="2514600"/>
            <a:ext cx="77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 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3289831" y="2514600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Proc 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5410200" y="2514600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Proc  3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404631" y="2514600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Proc  4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295" name="Straight Connector 294"/>
          <p:cNvCxnSpPr/>
          <p:nvPr/>
        </p:nvCxnSpPr>
        <p:spPr>
          <a:xfrm rot="5400000">
            <a:off x="6248400" y="3505200"/>
            <a:ext cx="12192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5400000">
            <a:off x="2133600" y="3505200"/>
            <a:ext cx="12192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rot="5400000">
            <a:off x="4191000" y="3505200"/>
            <a:ext cx="12192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ounded Rectangle 297"/>
          <p:cNvSpPr/>
          <p:nvPr/>
        </p:nvSpPr>
        <p:spPr>
          <a:xfrm>
            <a:off x="4876800" y="3886200"/>
            <a:ext cx="685800" cy="381000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ounded Rectangle 302"/>
          <p:cNvSpPr/>
          <p:nvPr/>
        </p:nvSpPr>
        <p:spPr>
          <a:xfrm>
            <a:off x="1981200" y="3886200"/>
            <a:ext cx="685800" cy="381000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30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rapezoid 534"/>
          <p:cNvSpPr/>
          <p:nvPr/>
        </p:nvSpPr>
        <p:spPr>
          <a:xfrm>
            <a:off x="1981200" y="2895600"/>
            <a:ext cx="3581400" cy="1219200"/>
          </a:xfrm>
          <a:prstGeom prst="trapezoid">
            <a:avLst>
              <a:gd name="adj" fmla="val 630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/>
          <p:cNvSpPr/>
          <p:nvPr/>
        </p:nvSpPr>
        <p:spPr>
          <a:xfrm>
            <a:off x="6858000" y="2895600"/>
            <a:ext cx="1981200" cy="1219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ight Triangle 521"/>
          <p:cNvSpPr/>
          <p:nvPr/>
        </p:nvSpPr>
        <p:spPr>
          <a:xfrm>
            <a:off x="2743200" y="2895600"/>
            <a:ext cx="838200" cy="12192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/>
          <p:cNvSpPr/>
          <p:nvPr/>
        </p:nvSpPr>
        <p:spPr>
          <a:xfrm>
            <a:off x="762000" y="2895600"/>
            <a:ext cx="19812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TextBox 564"/>
          <p:cNvSpPr txBox="1"/>
          <p:nvPr/>
        </p:nvSpPr>
        <p:spPr>
          <a:xfrm>
            <a:off x="609600" y="4343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1   2   3   4 …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8305800" y="4355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 … 32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304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524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824F2"/>
                </a:solidFill>
              </a:rPr>
              <a:t>A·x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524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2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52400" y="2743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824F2"/>
                </a:solidFill>
              </a:rPr>
              <a:t>A</a:t>
            </a:r>
            <a:r>
              <a:rPr lang="en-US" sz="2000" b="1" baseline="30000" dirty="0" smtClean="0">
                <a:solidFill>
                  <a:srgbClr val="0824F2"/>
                </a:solidFill>
              </a:rPr>
              <a:t>3</a:t>
            </a:r>
            <a:r>
              <a:rPr lang="en-US" dirty="0" smtClean="0">
                <a:solidFill>
                  <a:srgbClr val="0824F2"/>
                </a:solidFill>
              </a:rPr>
              <a:t>·x</a:t>
            </a:r>
            <a:endParaRPr lang="en-US" dirty="0">
              <a:solidFill>
                <a:srgbClr val="0824F2"/>
              </a:solidFill>
            </a:endParaRPr>
          </a:p>
        </p:txBody>
      </p:sp>
      <p:sp>
        <p:nvSpPr>
          <p:cNvPr id="536" name="Isosceles Triangle 535"/>
          <p:cNvSpPr/>
          <p:nvPr/>
        </p:nvSpPr>
        <p:spPr>
          <a:xfrm>
            <a:off x="1981200" y="2895600"/>
            <a:ext cx="1600200" cy="12192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rapezoid 536"/>
          <p:cNvSpPr/>
          <p:nvPr/>
        </p:nvSpPr>
        <p:spPr>
          <a:xfrm>
            <a:off x="4038600" y="2895600"/>
            <a:ext cx="3581400" cy="1219200"/>
          </a:xfrm>
          <a:prstGeom prst="trapezoid">
            <a:avLst>
              <a:gd name="adj" fmla="val 63044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Isosceles Triangle 537"/>
          <p:cNvSpPr/>
          <p:nvPr/>
        </p:nvSpPr>
        <p:spPr>
          <a:xfrm>
            <a:off x="4038600" y="2895600"/>
            <a:ext cx="1524000" cy="12192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Isosceles Triangle 538"/>
          <p:cNvSpPr/>
          <p:nvPr/>
        </p:nvSpPr>
        <p:spPr>
          <a:xfrm>
            <a:off x="6096000" y="2895600"/>
            <a:ext cx="1524000" cy="1219200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08"/>
          <p:cNvGrpSpPr/>
          <p:nvPr/>
        </p:nvGrpSpPr>
        <p:grpSpPr>
          <a:xfrm>
            <a:off x="762000" y="2895600"/>
            <a:ext cx="8077200" cy="1219200"/>
            <a:chOff x="-9144000" y="1447800"/>
            <a:chExt cx="28498800" cy="2895600"/>
          </a:xfrm>
        </p:grpSpPr>
        <p:grpSp>
          <p:nvGrpSpPr>
            <p:cNvPr id="3" name="Group 180"/>
            <p:cNvGrpSpPr/>
            <p:nvPr/>
          </p:nvGrpSpPr>
          <p:grpSpPr>
            <a:xfrm>
              <a:off x="-91440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4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5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59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3" name="Oval 8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Oval 8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81" name="Oval 8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7" name="Oval 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Oval 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75" name="Oval 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Oval 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21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2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5" name="Oval 1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13" name="Oval 1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5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2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2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28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29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3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5" name="Oval 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3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36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37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38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3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9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0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7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8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71" name="Oval 1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44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5" name="Oval 16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6" name="Oval 16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4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4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57" name="Oval 1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Oval 1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52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5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5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9" name="Oval 14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8" name="Oval 14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58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3" name="Oval 14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4" name="Oval 14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3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6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69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5" name="Oval 13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6" name="Oval 13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0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33" name="Oval 13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4" name="Oval 13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7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0" name="Oval 1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27" name="Oval 12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  <p:grpSp>
          <p:nvGrpSpPr>
            <p:cNvPr id="74" name="Group 181"/>
            <p:cNvGrpSpPr/>
            <p:nvPr/>
          </p:nvGrpSpPr>
          <p:grpSpPr>
            <a:xfrm>
              <a:off x="5486400" y="1447800"/>
              <a:ext cx="13868400" cy="2895600"/>
              <a:chOff x="914400" y="1447800"/>
              <a:chExt cx="13868400" cy="2895600"/>
            </a:xfrm>
          </p:grpSpPr>
          <p:grpSp>
            <p:nvGrpSpPr>
              <p:cNvPr id="79" name="Group 116"/>
              <p:cNvGrpSpPr/>
              <p:nvPr/>
            </p:nvGrpSpPr>
            <p:grpSpPr>
              <a:xfrm>
                <a:off x="9144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80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8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8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87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7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8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5" name="Oval 30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6" name="Oval 30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89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0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301" name="Oval 6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2" name="Oval 6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9" name="Oval 2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0" name="Oval 2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2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9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9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3" name="Oval 2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4" name="Oval 2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91" name="Oval 29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2" name="Oval 29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4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0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7" name="Oval 28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8" name="Oval 28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85" name="Oval 28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6" name="Oval 28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1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12" name="Group 24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1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1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7" name="Oval 27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8" name="Oval 27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5" name="Oval 27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6" name="Oval 27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2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71" name="Oval 27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2" name="Oval 27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9" name="Oval 26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0" name="Oval 26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23" name="Group 24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24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25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3" name="Oval 26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4" name="Oval 26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26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61" name="Oval 26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2" name="Oval 26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31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32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7" name="Oval 25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8" name="Oval 25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55" name="Oval 25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6" name="Oval 25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38" name="Group 117"/>
              <p:cNvGrpSpPr/>
              <p:nvPr/>
            </p:nvGrpSpPr>
            <p:grpSpPr>
              <a:xfrm>
                <a:off x="8229600" y="1447800"/>
                <a:ext cx="6553200" cy="2895600"/>
                <a:chOff x="914400" y="1447800"/>
                <a:chExt cx="6553200" cy="2895600"/>
              </a:xfrm>
            </p:grpSpPr>
            <p:grpSp>
              <p:nvGrpSpPr>
                <p:cNvPr id="139" name="Group 84"/>
                <p:cNvGrpSpPr/>
                <p:nvPr/>
              </p:nvGrpSpPr>
              <p:grpSpPr>
                <a:xfrm>
                  <a:off x="9144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40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45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46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5" name="Oval 5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6" name="Oval 5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1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43" name="Oval 5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4" name="Oval 5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52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53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9" name="Oval 23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0" name="Oval 23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7" name="Oval 23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8" name="Oval 23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55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5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31" name="Oval 23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2" name="Oval 23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0" name="Oval 22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67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6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5" name="Oval 22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23" name="Oval 22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4" name="Oval 22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70" name="Group 85"/>
                <p:cNvGrpSpPr/>
                <p:nvPr/>
              </p:nvGrpSpPr>
              <p:grpSpPr>
                <a:xfrm>
                  <a:off x="4572000" y="1447800"/>
                  <a:ext cx="2895600" cy="2895600"/>
                  <a:chOff x="914400" y="1447800"/>
                  <a:chExt cx="2895600" cy="2895600"/>
                </a:xfrm>
              </p:grpSpPr>
              <p:grpSp>
                <p:nvGrpSpPr>
                  <p:cNvPr id="175" name="Group 68"/>
                  <p:cNvGrpSpPr/>
                  <p:nvPr/>
                </p:nvGrpSpPr>
                <p:grpSpPr>
                  <a:xfrm>
                    <a:off x="914400" y="14478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76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13" name="Oval 21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4" name="Oval 21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83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4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9" name="Oval 20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5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86" name="Group 69"/>
                  <p:cNvGrpSpPr/>
                  <p:nvPr/>
                </p:nvGrpSpPr>
                <p:grpSpPr>
                  <a:xfrm>
                    <a:off x="914400" y="3276600"/>
                    <a:ext cx="2895600" cy="1066800"/>
                    <a:chOff x="914400" y="1447800"/>
                    <a:chExt cx="2895600" cy="1066800"/>
                  </a:xfrm>
                </p:grpSpPr>
                <p:grpSp>
                  <p:nvGrpSpPr>
                    <p:cNvPr id="187" name="Group 60"/>
                    <p:cNvGrpSpPr/>
                    <p:nvPr/>
                  </p:nvGrpSpPr>
                  <p:grpSpPr>
                    <a:xfrm>
                      <a:off x="914400" y="23622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88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201" name="Oval 200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2" name="Oval 201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89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9" name="Oval 198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0" name="Oval 199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0" name="Group 61"/>
                    <p:cNvGrpSpPr/>
                    <p:nvPr/>
                  </p:nvGrpSpPr>
                  <p:grpSpPr>
                    <a:xfrm>
                      <a:off x="914400" y="1447800"/>
                      <a:ext cx="2895600" cy="152400"/>
                      <a:chOff x="914400" y="1447800"/>
                      <a:chExt cx="2895600" cy="152400"/>
                    </a:xfrm>
                  </p:grpSpPr>
                  <p:grpSp>
                    <p:nvGrpSpPr>
                      <p:cNvPr id="191" name="Group 56"/>
                      <p:cNvGrpSpPr/>
                      <p:nvPr/>
                    </p:nvGrpSpPr>
                    <p:grpSpPr>
                      <a:xfrm>
                        <a:off x="9144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92" name="Group 57"/>
                      <p:cNvGrpSpPr/>
                      <p:nvPr/>
                    </p:nvGrpSpPr>
                    <p:grpSpPr>
                      <a:xfrm>
                        <a:off x="2743200" y="1447800"/>
                        <a:ext cx="1066800" cy="152400"/>
                        <a:chOff x="914400" y="1447800"/>
                        <a:chExt cx="1066800" cy="152400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9144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1828800" y="1447800"/>
                          <a:ext cx="152400" cy="1524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</p:grpSp>
      </p:grpSp>
      <p:sp>
        <p:nvSpPr>
          <p:cNvPr id="54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45" name="Straight Connector 544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Content Placeholder 2"/>
          <p:cNvSpPr txBox="1">
            <a:spLocks/>
          </p:cNvSpPr>
          <p:nvPr/>
        </p:nvSpPr>
        <p:spPr>
          <a:xfrm>
            <a:off x="228600" y="1447800"/>
            <a:ext cx="90678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k iterations of y =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x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with [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 A</a:t>
            </a:r>
            <a:r>
              <a:rPr kumimoji="0" lang="en-US" sz="3200" b="0" i="0" u="none" strike="noStrike" kern="120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…,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4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noProof="0" dirty="0" smtClean="0"/>
              <a:t>Parallel Algorithm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tridiagonal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n=32, k=3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Each processor works on (overlapping) trapezoid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990600" y="2514600"/>
            <a:ext cx="77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Proc 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3289831" y="2514600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Proc 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5410200" y="2514600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Proc  3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404631" y="2514600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Proc  4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a1_gener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6664" y="2514600"/>
            <a:ext cx="4052936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14400" y="168658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Calibri" pitchFamily="34" charset="0"/>
              </a:rPr>
              <a:t>Same idea works for general sparse matrices</a:t>
            </a:r>
            <a:endParaRPr lang="en-US" sz="2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 Avoiding Kernels: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Matrix Powers Kernel</a:t>
            </a:r>
            <a:r>
              <a:rPr lang="en-US" sz="2800" dirty="0" smtClean="0"/>
              <a:t> :</a:t>
            </a:r>
            <a:r>
              <a:rPr lang="en-US" sz="2800" dirty="0" smtClean="0">
                <a:sym typeface="Symbol"/>
              </a:rPr>
              <a:t> [</a:t>
            </a:r>
            <a:r>
              <a:rPr lang="en-US" sz="2800" dirty="0" smtClean="0"/>
              <a:t>Ax, A</a:t>
            </a:r>
            <a:r>
              <a:rPr lang="en-US" sz="2800" baseline="40000" dirty="0" smtClean="0"/>
              <a:t>2</a:t>
            </a:r>
            <a:r>
              <a:rPr lang="en-US" sz="2800" dirty="0" smtClean="0"/>
              <a:t>x, …, </a:t>
            </a:r>
            <a:r>
              <a:rPr lang="en-US" sz="2800" dirty="0" err="1" smtClean="0"/>
              <a:t>A</a:t>
            </a:r>
            <a:r>
              <a:rPr lang="en-US" sz="2800" baseline="40000" dirty="0" err="1" smtClean="0"/>
              <a:t>k</a:t>
            </a:r>
            <a:r>
              <a:rPr lang="en-US" sz="2800" dirty="0" err="1" smtClean="0"/>
              <a:t>x</a:t>
            </a:r>
            <a:r>
              <a:rPr lang="en-US" sz="2800" dirty="0" smtClean="0"/>
              <a:t>]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371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3048000"/>
            <a:ext cx="3251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block-row partitioning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(hyper)graph partitioning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Top-to-bottom processing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</a:p>
          <a:p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Traveling Salesman Problem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425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53263" y="6299200"/>
            <a:ext cx="1905000" cy="457200"/>
          </a:xfrm>
        </p:spPr>
        <p:txBody>
          <a:bodyPr/>
          <a:lstStyle/>
          <a:p>
            <a:pPr>
              <a:defRPr/>
            </a:pPr>
            <a:fld id="{096107BD-A7FD-4D6B-9533-9467B80703DB}" type="slidenum">
              <a:rPr lang="en-US" smtClean="0">
                <a:latin typeface="Helvetica"/>
              </a:rPr>
              <a:pPr>
                <a:defRPr/>
              </a:pPr>
              <a:t>6</a:t>
            </a:fld>
            <a:endParaRPr lang="en-US" dirty="0" smtClean="0">
              <a:latin typeface="Helvetica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2400" y="1447800"/>
            <a:ext cx="8893039" cy="3633815"/>
            <a:chOff x="32624" y="4486791"/>
            <a:chExt cx="9263965" cy="3632480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32624" y="4486791"/>
              <a:ext cx="9263965" cy="3632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 marL="342900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 typeface="Arial" pitchFamily="34" charset="0"/>
                <a:buChar char="•"/>
                <a:defRPr/>
              </a:pPr>
              <a:r>
                <a:rPr lang="en-US" sz="3600" kern="0" dirty="0" smtClean="0"/>
                <a:t>R</a:t>
              </a:r>
              <a:r>
                <a:rPr lang="en-US" sz="3600" b="0" kern="0" dirty="0" smtClean="0">
                  <a:solidFill>
                    <a:schemeClr val="tx1"/>
                  </a:solidFill>
                </a:rPr>
                <a:t>edesign </a:t>
              </a:r>
              <a:r>
                <a:rPr lang="en-US" sz="3600" kern="0" dirty="0" smtClean="0"/>
                <a:t>algorithms</a:t>
              </a:r>
              <a:r>
                <a:rPr lang="en-US" sz="3600" b="0" kern="0" dirty="0" smtClean="0">
                  <a:solidFill>
                    <a:schemeClr val="tx1"/>
                  </a:solidFill>
                </a:rPr>
                <a:t> to </a:t>
              </a:r>
              <a:r>
                <a:rPr lang="en-US" sz="3600" b="0" i="1" kern="0" dirty="0" smtClean="0">
                  <a:solidFill>
                    <a:schemeClr val="tx1"/>
                  </a:solidFill>
                </a:rPr>
                <a:t>avoid </a:t>
              </a:r>
              <a:r>
                <a:rPr lang="en-US" sz="3600" b="0" kern="0" dirty="0" smtClean="0">
                  <a:solidFill>
                    <a:schemeClr val="tx1"/>
                  </a:solidFill>
                </a:rPr>
                <a:t>communication</a:t>
              </a:r>
              <a:endParaRPr lang="en-US" sz="3600" b="0" kern="0" dirty="0">
                <a:solidFill>
                  <a:schemeClr val="tx1"/>
                </a:solidFill>
              </a:endParaRPr>
            </a:p>
            <a:p>
              <a:pPr marL="800100" lvl="1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sz="3200" b="0" kern="0" dirty="0">
                  <a:solidFill>
                    <a:schemeClr val="tx1"/>
                  </a:solidFill>
                </a:rPr>
                <a:t>Between all memory hierarchy levels </a:t>
              </a:r>
            </a:p>
            <a:p>
              <a:pPr marL="1257300" lvl="2" indent="-342900" eaLnBrk="0" fontAlgn="auto" hangingPunct="0">
                <a:spcBef>
                  <a:spcPct val="20000"/>
                </a:spcBef>
                <a:spcAft>
                  <a:spcPts val="0"/>
                </a:spcAft>
                <a:buSzPct val="100000"/>
                <a:buFontTx/>
                <a:buChar char="•"/>
                <a:defRPr/>
              </a:pPr>
              <a:r>
                <a:rPr lang="en-US" sz="3200" b="0" kern="0" dirty="0">
                  <a:solidFill>
                    <a:schemeClr val="tx1"/>
                  </a:solidFill>
                </a:rPr>
                <a:t>L1         L2         DRAM          network,  </a:t>
              </a:r>
              <a:r>
                <a:rPr lang="en-US" sz="3200" b="0" kern="0" dirty="0" err="1">
                  <a:solidFill>
                    <a:schemeClr val="tx1"/>
                  </a:solidFill>
                </a:rPr>
                <a:t>etc</a:t>
              </a:r>
              <a:r>
                <a:rPr lang="en-US" sz="3200" b="0" kern="0" dirty="0">
                  <a:solidFill>
                    <a:schemeClr val="tx1"/>
                  </a:solidFill>
                </a:rPr>
                <a:t> </a:t>
              </a:r>
              <a:endParaRPr lang="en-US" sz="3200" b="0" kern="0" dirty="0" smtClean="0">
                <a:solidFill>
                  <a:schemeClr val="tx1"/>
                </a:solidFill>
              </a:endParaRPr>
            </a:p>
            <a:p>
              <a:pPr marL="342900" indent="-342900" eaLnBrk="0" hangingPunct="0">
                <a:spcBef>
                  <a:spcPct val="20000"/>
                </a:spcBef>
                <a:buSzPct val="100000"/>
                <a:buFontTx/>
                <a:buChar char="•"/>
                <a:defRPr/>
              </a:pPr>
              <a:r>
                <a:rPr lang="en-US" sz="3600" kern="0" dirty="0" smtClean="0"/>
                <a:t>Attain lower bounds if possible</a:t>
              </a:r>
              <a:endParaRPr lang="en-US" sz="3600" kern="0" dirty="0"/>
            </a:p>
            <a:p>
              <a:pPr marL="800100" lvl="1" indent="-342900" eaLnBrk="0" hangingPunct="0">
                <a:spcBef>
                  <a:spcPct val="20000"/>
                </a:spcBef>
                <a:buSzPct val="100000"/>
                <a:buFontTx/>
                <a:buChar char="•"/>
                <a:defRPr/>
              </a:pPr>
              <a:r>
                <a:rPr lang="en-US" sz="3200" kern="0" dirty="0" smtClean="0"/>
                <a:t>Current algorithms often far from lower bounds</a:t>
              </a:r>
            </a:p>
            <a:p>
              <a:pPr marL="800100" lvl="1" indent="-342900" eaLnBrk="0" hangingPunct="0">
                <a:spcBef>
                  <a:spcPct val="20000"/>
                </a:spcBef>
                <a:buSzPct val="100000"/>
                <a:buFontTx/>
                <a:buChar char="•"/>
                <a:defRPr/>
              </a:pPr>
              <a:r>
                <a:rPr lang="en-US" sz="3200" kern="0" dirty="0"/>
                <a:t>L</a:t>
              </a:r>
              <a:r>
                <a:rPr lang="en-US" sz="3200" kern="0" dirty="0" smtClean="0"/>
                <a:t>arge</a:t>
              </a:r>
              <a:r>
                <a:rPr lang="en-US" sz="3200" b="0" kern="0" dirty="0" smtClean="0">
                  <a:solidFill>
                    <a:schemeClr val="tx1"/>
                  </a:solidFill>
                </a:rPr>
                <a:t> </a:t>
              </a:r>
              <a:r>
                <a:rPr lang="en-US" sz="3200" b="0" kern="0" dirty="0">
                  <a:solidFill>
                    <a:schemeClr val="tx1"/>
                  </a:solidFill>
                </a:rPr>
                <a:t>speedups </a:t>
              </a:r>
              <a:r>
                <a:rPr lang="en-US" sz="3200" b="0" kern="0" dirty="0" smtClean="0">
                  <a:solidFill>
                    <a:schemeClr val="tx1"/>
                  </a:solidFill>
                </a:rPr>
                <a:t>and energy savings possible </a:t>
              </a:r>
            </a:p>
          </p:txBody>
        </p:sp>
        <p:cxnSp>
          <p:nvCxnSpPr>
            <p:cNvPr id="18465" name="Straight Arrow Connector 10"/>
            <p:cNvCxnSpPr>
              <a:cxnSpLocks noChangeShapeType="1"/>
            </p:cNvCxnSpPr>
            <p:nvPr/>
          </p:nvCxnSpPr>
          <p:spPr bwMode="auto">
            <a:xfrm>
              <a:off x="1937703" y="6008644"/>
              <a:ext cx="430212" cy="15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8466" name="Straight Arrow Connector 11"/>
            <p:cNvCxnSpPr>
              <a:cxnSpLocks noChangeShapeType="1"/>
            </p:cNvCxnSpPr>
            <p:nvPr/>
          </p:nvCxnSpPr>
          <p:spPr bwMode="auto">
            <a:xfrm>
              <a:off x="3253812" y="6008643"/>
              <a:ext cx="430213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8467" name="Straight Arrow Connector 11"/>
            <p:cNvCxnSpPr>
              <a:cxnSpLocks noChangeShapeType="1"/>
            </p:cNvCxnSpPr>
            <p:nvPr/>
          </p:nvCxnSpPr>
          <p:spPr bwMode="auto">
            <a:xfrm>
              <a:off x="5238270" y="6008644"/>
              <a:ext cx="430212" cy="15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cxnSp>
        <p:nvCxnSpPr>
          <p:cNvPr id="16" name="Straight Connector 15"/>
          <p:cNvCxnSpPr/>
          <p:nvPr/>
        </p:nvCxnSpPr>
        <p:spPr>
          <a:xfrm>
            <a:off x="381000" y="685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152400"/>
            <a:ext cx="9099550" cy="425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>
                <a:latin typeface="Calibri" charset="0"/>
                <a:ea typeface="ＭＳ Ｐゴシック" charset="0"/>
                <a:cs typeface="ＭＳ Ｐゴシック" charset="0"/>
              </a:rPr>
              <a:t>Minimizing Communication of GMRES to solve Ax=b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04850"/>
            <a:ext cx="8915400" cy="842963"/>
          </a:xfrm>
        </p:spPr>
        <p:txBody>
          <a:bodyPr/>
          <a:lstStyle/>
          <a:p>
            <a:pPr eaLnBrk="1" hangingPunct="1"/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GMRES: find x in span{b,Ab,…,A</a:t>
            </a:r>
            <a:r>
              <a:rPr lang="en-US" sz="2800" baseline="30000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800">
                <a:latin typeface="Calibri" charset="0"/>
                <a:ea typeface="ＭＳ Ｐゴシック" charset="0"/>
                <a:cs typeface="ＭＳ Ｐゴシック" charset="0"/>
              </a:rPr>
              <a:t>b} minimizing || Ax-b ||</a:t>
            </a:r>
            <a:r>
              <a:rPr lang="en-US" sz="2800" baseline="-2500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746125" y="1631950"/>
            <a:ext cx="352425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Standard GMRES</a:t>
            </a:r>
          </a:p>
          <a:p>
            <a:pPr eaLnBrk="1" hangingPunct="1"/>
            <a:r>
              <a:rPr lang="en-US"/>
              <a:t>  for i=1 to k</a:t>
            </a:r>
          </a:p>
          <a:p>
            <a:pPr eaLnBrk="1" hangingPunct="1"/>
            <a:r>
              <a:rPr lang="en-US"/>
              <a:t>     w = A · v(i-1)   </a:t>
            </a:r>
            <a:r>
              <a:rPr lang="en-US" i="1"/>
              <a:t>… SpMV</a:t>
            </a:r>
          </a:p>
          <a:p>
            <a:pPr eaLnBrk="1" hangingPunct="1"/>
            <a:r>
              <a:rPr lang="en-US"/>
              <a:t>     MGS(w, v(0),…,v(i-1))</a:t>
            </a:r>
          </a:p>
          <a:p>
            <a:pPr eaLnBrk="1" hangingPunct="1"/>
            <a:r>
              <a:rPr lang="en-US"/>
              <a:t>     update v(i), H</a:t>
            </a:r>
          </a:p>
          <a:p>
            <a:pPr eaLnBrk="1" hangingPunct="1"/>
            <a:r>
              <a:rPr lang="en-US"/>
              <a:t>  endfor</a:t>
            </a:r>
          </a:p>
          <a:p>
            <a:pPr eaLnBrk="1" hangingPunct="1"/>
            <a:r>
              <a:rPr lang="en-US"/>
              <a:t>  solve LSQ problem with H</a:t>
            </a:r>
          </a:p>
          <a:p>
            <a:pPr eaLnBrk="1" hangingPunct="1"/>
            <a:endParaRPr lang="en-US" sz="180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572000" y="1631950"/>
            <a:ext cx="4572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Communication-avoiding GMRES</a:t>
            </a:r>
          </a:p>
          <a:p>
            <a:pPr eaLnBrk="1" hangingPunct="1"/>
            <a:r>
              <a:rPr lang="en-US" dirty="0"/>
              <a:t>   W = [ v, Av, A</a:t>
            </a:r>
            <a:r>
              <a:rPr lang="en-US" sz="2800" baseline="30000" dirty="0"/>
              <a:t>2</a:t>
            </a:r>
            <a:r>
              <a:rPr lang="en-US" dirty="0"/>
              <a:t>v, … , </a:t>
            </a:r>
            <a:r>
              <a:rPr lang="en-US" dirty="0" err="1"/>
              <a:t>A</a:t>
            </a:r>
            <a:r>
              <a:rPr lang="en-US" sz="2800" baseline="30000" dirty="0" err="1"/>
              <a:t>k</a:t>
            </a:r>
            <a:r>
              <a:rPr lang="en-US" dirty="0" err="1"/>
              <a:t>v</a:t>
            </a:r>
            <a:r>
              <a:rPr lang="en-US" dirty="0"/>
              <a:t> ]</a:t>
            </a:r>
          </a:p>
          <a:p>
            <a:pPr eaLnBrk="1" hangingPunct="1"/>
            <a:r>
              <a:rPr lang="en-US" dirty="0"/>
              <a:t>   [Q,R] = TSQR(W)  </a:t>
            </a:r>
          </a:p>
          <a:p>
            <a:pPr eaLnBrk="1" hangingPunct="1"/>
            <a:r>
              <a:rPr lang="en-US" dirty="0"/>
              <a:t>          </a:t>
            </a:r>
            <a:r>
              <a:rPr lang="en-US" i="1" dirty="0"/>
              <a:t>…  </a:t>
            </a:r>
            <a:r>
              <a:rPr lang="ja-JP" altLang="en-US" i="1" dirty="0"/>
              <a:t>“</a:t>
            </a:r>
            <a:r>
              <a:rPr lang="en-US" i="1" dirty="0"/>
              <a:t>Tall Skinny QR</a:t>
            </a:r>
            <a:r>
              <a:rPr lang="ja-JP" altLang="en-US" i="1" dirty="0"/>
              <a:t>”</a:t>
            </a:r>
            <a:endParaRPr lang="en-US" i="1" dirty="0"/>
          </a:p>
          <a:p>
            <a:pPr eaLnBrk="1" hangingPunct="1"/>
            <a:r>
              <a:rPr lang="en-US" dirty="0"/>
              <a:t>   build H from R </a:t>
            </a:r>
          </a:p>
          <a:p>
            <a:pPr eaLnBrk="1" hangingPunct="1"/>
            <a:r>
              <a:rPr lang="en-US" dirty="0"/>
              <a:t>   solve LSQ problem with H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7200" y="6089650"/>
            <a:ext cx="7167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>
                <a:solidFill>
                  <a:srgbClr val="C00000"/>
                </a:solidFill>
              </a:rPr>
              <a:t>Oops – W from power method, precision lost!</a:t>
            </a:r>
            <a:endParaRPr lang="en-US" sz="1800">
              <a:solidFill>
                <a:srgbClr val="C00000"/>
              </a:solidFill>
            </a:endParaRPr>
          </a:p>
        </p:txBody>
      </p:sp>
      <p:sp>
        <p:nvSpPr>
          <p:cNvPr id="115719" name="Slide Number Placeholder 6"/>
          <p:cNvSpPr txBox="1">
            <a:spLocks/>
          </p:cNvSpPr>
          <p:nvPr/>
        </p:nvSpPr>
        <p:spPr bwMode="auto">
          <a:xfrm>
            <a:off x="7158038" y="64087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5602AB2C-A094-E449-A75C-3A5BACDD6A64}" type="slidenum">
              <a:rPr lang="en-US" sz="1400"/>
              <a:pPr algn="r" eaLnBrk="1" hangingPunct="1"/>
              <a:t>60</a:t>
            </a:fld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609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90600" y="4800600"/>
            <a:ext cx="7356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Sequential case: #words moved decreases by a factor of k</a:t>
            </a:r>
          </a:p>
          <a:p>
            <a:pPr eaLnBrk="1" hangingPunct="1"/>
            <a:r>
              <a:rPr lang="en-US"/>
              <a:t>Parallel case: #messages decreases by a factor of k</a:t>
            </a:r>
          </a:p>
        </p:txBody>
      </p:sp>
    </p:spTree>
    <p:extLst>
      <p:ext uri="{BB962C8B-B14F-4D97-AF65-F5344CB8AC3E}">
        <p14:creationId xmlns:p14="http://schemas.microsoft.com/office/powerpoint/2010/main" val="413871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850"/>
            <a:ext cx="8229600" cy="671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 Box 8"/>
          <p:cNvSpPr txBox="1">
            <a:spLocks noChangeArrowheads="1"/>
          </p:cNvSpPr>
          <p:nvPr/>
        </p:nvSpPr>
        <p:spPr bwMode="auto">
          <a:xfrm>
            <a:off x="1817688" y="688975"/>
            <a:ext cx="3524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2000" b="1">
                <a:solidFill>
                  <a:srgbClr val="0824F2"/>
                </a:solidFill>
              </a:rPr>
              <a:t>“</a:t>
            </a:r>
            <a:r>
              <a:rPr lang="en-US" sz="2000" b="1">
                <a:solidFill>
                  <a:srgbClr val="0824F2"/>
                </a:solidFill>
              </a:rPr>
              <a:t>Monomial</a:t>
            </a:r>
            <a:r>
              <a:rPr lang="ja-JP" altLang="en-US" sz="2000" b="1">
                <a:solidFill>
                  <a:srgbClr val="0824F2"/>
                </a:solidFill>
              </a:rPr>
              <a:t>”</a:t>
            </a:r>
            <a:r>
              <a:rPr lang="en-US" sz="2000" b="1">
                <a:solidFill>
                  <a:srgbClr val="0824F2"/>
                </a:solidFill>
              </a:rPr>
              <a:t> basis [Ax,…,A</a:t>
            </a:r>
            <a:r>
              <a:rPr lang="en-US" sz="2000" b="1" baseline="30000">
                <a:solidFill>
                  <a:srgbClr val="0824F2"/>
                </a:solidFill>
              </a:rPr>
              <a:t>k</a:t>
            </a:r>
            <a:r>
              <a:rPr lang="en-US" sz="2000" b="1">
                <a:solidFill>
                  <a:srgbClr val="0824F2"/>
                </a:solidFill>
              </a:rPr>
              <a:t>x]  </a:t>
            </a:r>
          </a:p>
          <a:p>
            <a:pPr algn="ctr" eaLnBrk="1" hangingPunct="1"/>
            <a:r>
              <a:rPr lang="en-US" sz="2000" b="1">
                <a:solidFill>
                  <a:srgbClr val="0824F2"/>
                </a:solidFill>
              </a:rPr>
              <a:t>fails to converge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170238" y="4202113"/>
            <a:ext cx="5059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00000"/>
                </a:solidFill>
              </a:rPr>
              <a:t> </a:t>
            </a:r>
            <a:r>
              <a:rPr lang="en-US" sz="2000" b="1">
                <a:solidFill>
                  <a:srgbClr val="00B050"/>
                </a:solidFill>
              </a:rPr>
              <a:t>Different polynomial basis  [p</a:t>
            </a:r>
            <a:r>
              <a:rPr lang="en-US" sz="2000" b="1" baseline="-25000">
                <a:solidFill>
                  <a:srgbClr val="00B050"/>
                </a:solidFill>
              </a:rPr>
              <a:t>1</a:t>
            </a:r>
            <a:r>
              <a:rPr lang="en-US" sz="2000" b="1">
                <a:solidFill>
                  <a:srgbClr val="00B050"/>
                </a:solidFill>
              </a:rPr>
              <a:t>(A)x,…,p</a:t>
            </a:r>
            <a:r>
              <a:rPr lang="en-US" sz="2000" b="1" baseline="-25000">
                <a:solidFill>
                  <a:srgbClr val="00B050"/>
                </a:solidFill>
              </a:rPr>
              <a:t>k</a:t>
            </a:r>
            <a:r>
              <a:rPr lang="en-US" sz="2000" b="1">
                <a:solidFill>
                  <a:srgbClr val="00B050"/>
                </a:solidFill>
              </a:rPr>
              <a:t>(A)x]</a:t>
            </a:r>
          </a:p>
          <a:p>
            <a:pPr eaLnBrk="1" hangingPunct="1"/>
            <a:r>
              <a:rPr lang="en-US" sz="2000" b="1">
                <a:solidFill>
                  <a:srgbClr val="00B050"/>
                </a:solidFill>
              </a:rPr>
              <a:t> does converge</a:t>
            </a:r>
          </a:p>
        </p:txBody>
      </p:sp>
      <p:cxnSp>
        <p:nvCxnSpPr>
          <p:cNvPr id="6" name="Straight Arrow Connector 5"/>
          <p:cNvCxnSpPr>
            <a:cxnSpLocks noChangeShapeType="1"/>
            <a:stCxn id="4" idx="1"/>
          </p:cNvCxnSpPr>
          <p:nvPr/>
        </p:nvCxnSpPr>
        <p:spPr bwMode="auto">
          <a:xfrm rot="10800000" flipV="1">
            <a:off x="2857500" y="4556125"/>
            <a:ext cx="312738" cy="46038"/>
          </a:xfrm>
          <a:prstGeom prst="straightConnector1">
            <a:avLst/>
          </a:prstGeom>
          <a:noFill/>
          <a:ln w="12700">
            <a:solidFill>
              <a:srgbClr val="00B05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42" name="Slide Number Placeholder 3"/>
          <p:cNvSpPr txBox="1">
            <a:spLocks/>
          </p:cNvSpPr>
          <p:nvPr/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74C757AA-94F7-284C-AA37-D8A3EB2AE80D}" type="slidenum">
              <a:rPr lang="en-US" sz="1400">
                <a:ea typeface="MS PGothic" charset="0"/>
                <a:cs typeface="MS PGothic" charset="0"/>
              </a:rPr>
              <a:pPr algn="r" eaLnBrk="1" hangingPunct="1"/>
              <a:t>61</a:t>
            </a:fld>
            <a:endParaRPr lang="en-US" sz="140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>
          <a:xfrm>
            <a:off x="473075" y="296863"/>
            <a:ext cx="8413750" cy="80168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Speed ups of GMRES on 8-core Intel </a:t>
            </a:r>
            <a:r>
              <a:rPr lang="en-US" sz="3200" dirty="0" err="1" smtClean="0"/>
              <a:t>Clovertown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</p:txBody>
      </p:sp>
      <p:pic>
        <p:nvPicPr>
          <p:cNvPr id="58371" name="Picture 4" descr="bar_r60_p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22400"/>
            <a:ext cx="754380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3835400" y="1060450"/>
            <a:ext cx="139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[MHDY09]</a:t>
            </a:r>
          </a:p>
        </p:txBody>
      </p:sp>
      <p:sp>
        <p:nvSpPr>
          <p:cNvPr id="58373" name="Slide Number Placeholder 6"/>
          <p:cNvSpPr txBox="1">
            <a:spLocks/>
          </p:cNvSpPr>
          <p:nvPr/>
        </p:nvSpPr>
        <p:spPr bwMode="auto">
          <a:xfrm>
            <a:off x="7158038" y="64087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A0CED5E-3E17-48CE-8D11-444C9ABDC9B6}" type="slidenum">
              <a:rPr lang="en-US" sz="1400" b="0">
                <a:solidFill>
                  <a:schemeClr val="tx1"/>
                </a:solidFill>
              </a:rPr>
              <a:pPr algn="r"/>
              <a:t>62</a:t>
            </a:fld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609600"/>
            <a:ext cx="4681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Requires Co-tuning Kernels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Iterative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lower bounds, optimal algorithms,                  big speedups in theory and practice</a:t>
            </a:r>
          </a:p>
          <a:p>
            <a:r>
              <a:rPr lang="en-US" dirty="0" smtClean="0"/>
              <a:t>Lots of other progress, open problems</a:t>
            </a:r>
          </a:p>
          <a:p>
            <a:pPr lvl="1"/>
            <a:r>
              <a:rPr lang="en-US" dirty="0" smtClean="0"/>
              <a:t> Many different algorithms reorganized </a:t>
            </a:r>
          </a:p>
          <a:p>
            <a:pPr lvl="2"/>
            <a:r>
              <a:rPr lang="en-US" dirty="0" smtClean="0"/>
              <a:t>More underway, more to be done</a:t>
            </a:r>
          </a:p>
          <a:p>
            <a:pPr lvl="1"/>
            <a:r>
              <a:rPr lang="en-US" dirty="0" smtClean="0"/>
              <a:t>Need to recognize stable variants more easily</a:t>
            </a:r>
          </a:p>
          <a:p>
            <a:pPr lvl="1"/>
            <a:r>
              <a:rPr lang="en-US" dirty="0" smtClean="0"/>
              <a:t>Preconditioning  </a:t>
            </a:r>
          </a:p>
          <a:p>
            <a:pPr lvl="2"/>
            <a:r>
              <a:rPr lang="en-US" dirty="0" smtClean="0"/>
              <a:t>Hierarchically </a:t>
            </a:r>
            <a:r>
              <a:rPr lang="en-US" dirty="0" err="1" smtClean="0"/>
              <a:t>Semiseparable</a:t>
            </a:r>
            <a:r>
              <a:rPr lang="en-US" dirty="0" smtClean="0"/>
              <a:t> Matrices</a:t>
            </a:r>
          </a:p>
          <a:p>
            <a:pPr lvl="1"/>
            <a:r>
              <a:rPr lang="en-US" dirty="0" err="1" smtClean="0"/>
              <a:t>Autotuning</a:t>
            </a:r>
            <a:r>
              <a:rPr lang="en-US" dirty="0" smtClean="0"/>
              <a:t> and synthesis</a:t>
            </a:r>
          </a:p>
          <a:p>
            <a:pPr lvl="2"/>
            <a:r>
              <a:rPr lang="en-US" dirty="0" smtClean="0"/>
              <a:t>Different kinds of “sparse matrices”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Bebop.cs.berkeley.edu</a:t>
            </a:r>
            <a:endParaRPr lang="en-US" dirty="0" smtClean="0"/>
          </a:p>
          <a:p>
            <a:r>
              <a:rPr lang="en-US" dirty="0" smtClean="0"/>
              <a:t>CS267 – Berkeley’s Parallel Computing Course</a:t>
            </a:r>
          </a:p>
          <a:p>
            <a:pPr lvl="1"/>
            <a:r>
              <a:rPr lang="en-US" dirty="0" smtClean="0"/>
              <a:t>Live broadcast in Spring 2013</a:t>
            </a:r>
          </a:p>
          <a:p>
            <a:pPr lvl="2"/>
            <a:r>
              <a:rPr lang="en-US" dirty="0" smtClean="0">
                <a:hlinkClick r:id="rId2"/>
              </a:rPr>
              <a:t>www.cs.berkeley.edu/~demmel</a:t>
            </a:r>
            <a:endParaRPr lang="en-US" dirty="0" smtClean="0"/>
          </a:p>
          <a:p>
            <a:pPr lvl="2"/>
            <a:r>
              <a:rPr lang="en-US" dirty="0" smtClean="0"/>
              <a:t>All slides, video available </a:t>
            </a:r>
            <a:endParaRPr lang="en-US" dirty="0" smtClean="0"/>
          </a:p>
          <a:p>
            <a:pPr lvl="1"/>
            <a:r>
              <a:rPr lang="en-US" dirty="0" smtClean="0"/>
              <a:t>Prerecorded version broadcast in Spring 2013</a:t>
            </a:r>
          </a:p>
          <a:p>
            <a:pPr lvl="2"/>
            <a:r>
              <a:rPr lang="en-US" dirty="0" smtClean="0">
                <a:hlinkClick r:id="rId3"/>
              </a:rPr>
              <a:t>www.xsede.org</a:t>
            </a:r>
            <a:endParaRPr lang="en-US" dirty="0"/>
          </a:p>
          <a:p>
            <a:pPr lvl="2"/>
            <a:r>
              <a:rPr lang="en-US" dirty="0" smtClean="0"/>
              <a:t>Free supercomputer accounts to do </a:t>
            </a:r>
            <a:r>
              <a:rPr lang="en-US" dirty="0" smtClean="0"/>
              <a:t>homework</a:t>
            </a:r>
            <a:endParaRPr lang="en-US" dirty="0" smtClean="0"/>
          </a:p>
          <a:p>
            <a:pPr lvl="2"/>
            <a:r>
              <a:rPr lang="en-US" dirty="0" smtClean="0"/>
              <a:t>Free </a:t>
            </a:r>
            <a:r>
              <a:rPr lang="en-US" dirty="0" err="1" smtClean="0"/>
              <a:t>autograding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6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IPDPS’13 Talks,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Communication-Optimal Parallel Recursive Rectangular Matrix </a:t>
            </a:r>
            <a:r>
              <a:rPr lang="en-US" dirty="0" smtClean="0"/>
              <a:t>Multiplication</a:t>
            </a:r>
          </a:p>
          <a:p>
            <a:pPr lvl="1"/>
            <a:r>
              <a:rPr lang="en-US" dirty="0" smtClean="0"/>
              <a:t>JD, D. </a:t>
            </a:r>
            <a:r>
              <a:rPr lang="en-US" dirty="0" err="1" smtClean="0"/>
              <a:t>Eliahu</a:t>
            </a:r>
            <a:r>
              <a:rPr lang="en-US" dirty="0" smtClean="0"/>
              <a:t>, A. Fox, S. </a:t>
            </a:r>
            <a:r>
              <a:rPr lang="en-US" dirty="0" err="1" smtClean="0"/>
              <a:t>Kamil</a:t>
            </a:r>
            <a:r>
              <a:rPr lang="en-US" dirty="0" smtClean="0"/>
              <a:t>, B. </a:t>
            </a:r>
            <a:r>
              <a:rPr lang="en-US" dirty="0" err="1" smtClean="0"/>
              <a:t>Lipshitz</a:t>
            </a:r>
            <a:r>
              <a:rPr lang="en-US" dirty="0" smtClean="0"/>
              <a:t>, O. Schwartz, O. </a:t>
            </a:r>
            <a:r>
              <a:rPr lang="en-US" dirty="0" err="1" smtClean="0"/>
              <a:t>Spillinger</a:t>
            </a:r>
            <a:endParaRPr lang="en-US" dirty="0"/>
          </a:p>
          <a:p>
            <a:pPr lvl="1"/>
            <a:r>
              <a:rPr lang="en-US" dirty="0"/>
              <a:t>1:30-3:30pm, Session </a:t>
            </a:r>
            <a:r>
              <a:rPr lang="en-US" dirty="0" smtClean="0"/>
              <a:t>6</a:t>
            </a:r>
          </a:p>
          <a:p>
            <a:r>
              <a:rPr lang="en-US" dirty="0" smtClean="0"/>
              <a:t>Minimizing </a:t>
            </a:r>
            <a:r>
              <a:rPr lang="en-US" dirty="0" err="1" smtClean="0"/>
              <a:t>comunication</a:t>
            </a:r>
            <a:r>
              <a:rPr lang="en-US" dirty="0" smtClean="0"/>
              <a:t> in all-pairs shortest paths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Solomonik</a:t>
            </a:r>
            <a:r>
              <a:rPr lang="en-US" dirty="0" smtClean="0"/>
              <a:t>, A. </a:t>
            </a:r>
            <a:r>
              <a:rPr lang="en-US" dirty="0" err="1" smtClean="0"/>
              <a:t>Buluc</a:t>
            </a:r>
            <a:r>
              <a:rPr lang="en-US" dirty="0" smtClean="0"/>
              <a:t>, JD</a:t>
            </a:r>
          </a:p>
          <a:p>
            <a:pPr lvl="1"/>
            <a:r>
              <a:rPr lang="en-US" dirty="0"/>
              <a:t>4:00-6:00pm, Session </a:t>
            </a: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5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IPDPS’13 Talks,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Perfect </a:t>
            </a:r>
            <a:r>
              <a:rPr lang="en-US" dirty="0"/>
              <a:t>Strong Scaling Using No Additional Energy</a:t>
            </a:r>
          </a:p>
          <a:p>
            <a:pPr lvl="1"/>
            <a:r>
              <a:rPr lang="en-US" dirty="0"/>
              <a:t>JD, A. Gearhart, B. </a:t>
            </a:r>
            <a:r>
              <a:rPr lang="en-US" dirty="0" err="1"/>
              <a:t>Lipshitz</a:t>
            </a:r>
            <a:r>
              <a:rPr lang="en-US" dirty="0"/>
              <a:t>, O. </a:t>
            </a:r>
            <a:r>
              <a:rPr lang="en-US" dirty="0" smtClean="0"/>
              <a:t>Schwartz</a:t>
            </a:r>
          </a:p>
          <a:p>
            <a:pPr lvl="1"/>
            <a:r>
              <a:rPr lang="en-US" dirty="0"/>
              <a:t>10:00am – 12:00pm, Session </a:t>
            </a:r>
            <a:r>
              <a:rPr lang="en-US" dirty="0" smtClean="0"/>
              <a:t>14</a:t>
            </a:r>
          </a:p>
          <a:p>
            <a:r>
              <a:rPr lang="en-US" dirty="0" smtClean="0"/>
              <a:t>Cyclops Tensor Framework: Reducing communication and eliminating load imbalance in massively parallel contractions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Solomonik</a:t>
            </a:r>
            <a:r>
              <a:rPr lang="en-US" dirty="0" smtClean="0"/>
              <a:t>, D. Matthews, J. Hammond, JD</a:t>
            </a:r>
          </a:p>
          <a:p>
            <a:pPr lvl="1"/>
            <a:r>
              <a:rPr lang="en-US" dirty="0"/>
              <a:t>1:30 – 3:30pm, Session 17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88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IPDPS’13 Talks,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Implementing a blocked </a:t>
            </a:r>
            <a:r>
              <a:rPr lang="en-US" dirty="0" err="1" smtClean="0"/>
              <a:t>Aasen’s</a:t>
            </a:r>
            <a:r>
              <a:rPr lang="en-US" dirty="0" smtClean="0"/>
              <a:t> algorithm with a dynamic scheduler on multicore architectures</a:t>
            </a:r>
          </a:p>
          <a:p>
            <a:pPr lvl="1"/>
            <a:r>
              <a:rPr lang="en-US" dirty="0" smtClean="0"/>
              <a:t>I. Yamazaki, G. Ballard, D. Becker, JD, J. </a:t>
            </a:r>
            <a:r>
              <a:rPr lang="en-US" dirty="0" err="1" smtClean="0"/>
              <a:t>Dongarra</a:t>
            </a:r>
            <a:r>
              <a:rPr lang="en-US" dirty="0" smtClean="0"/>
              <a:t>, A. </a:t>
            </a:r>
            <a:r>
              <a:rPr lang="en-US" dirty="0" err="1" smtClean="0"/>
              <a:t>Druinsky</a:t>
            </a:r>
            <a:r>
              <a:rPr lang="en-US" dirty="0" smtClean="0"/>
              <a:t>, I. </a:t>
            </a:r>
            <a:r>
              <a:rPr lang="en-US" dirty="0" err="1" smtClean="0"/>
              <a:t>Peled</a:t>
            </a:r>
            <a:r>
              <a:rPr lang="en-US" dirty="0" smtClean="0"/>
              <a:t>, O. Schwartz, S. Toledo</a:t>
            </a:r>
          </a:p>
          <a:p>
            <a:pPr lvl="1"/>
            <a:r>
              <a:rPr lang="en-US" dirty="0"/>
              <a:t>10:00am – 12:00pm, </a:t>
            </a:r>
            <a:r>
              <a:rPr lang="en-US" b="1" dirty="0">
                <a:solidFill>
                  <a:srgbClr val="0000FF"/>
                </a:solidFill>
              </a:rPr>
              <a:t>Plenary </a:t>
            </a:r>
            <a:r>
              <a:rPr lang="en-US" b="1" dirty="0" smtClean="0">
                <a:solidFill>
                  <a:srgbClr val="0000FF"/>
                </a:solidFill>
              </a:rPr>
              <a:t>Session: Best Papers</a:t>
            </a:r>
          </a:p>
          <a:p>
            <a:r>
              <a:rPr lang="en-US" dirty="0" smtClean="0"/>
              <a:t>A Communication-Optimal N-body Algorithm for Direct Interactions</a:t>
            </a:r>
          </a:p>
          <a:p>
            <a:pPr lvl="1"/>
            <a:r>
              <a:rPr lang="en-US" dirty="0" smtClean="0"/>
              <a:t>M. Driscoll, E. </a:t>
            </a:r>
            <a:r>
              <a:rPr lang="en-US" dirty="0" err="1" smtClean="0"/>
              <a:t>Georganas</a:t>
            </a:r>
            <a:r>
              <a:rPr lang="en-US" dirty="0" smtClean="0"/>
              <a:t>, P. </a:t>
            </a:r>
            <a:r>
              <a:rPr lang="en-US" dirty="0" err="1" smtClean="0"/>
              <a:t>Koanantokool</a:t>
            </a:r>
            <a:r>
              <a:rPr lang="en-US" dirty="0" smtClean="0"/>
              <a:t>, E. </a:t>
            </a:r>
            <a:r>
              <a:rPr lang="en-US" dirty="0" err="1" smtClean="0"/>
              <a:t>Solomonik</a:t>
            </a:r>
            <a:r>
              <a:rPr lang="en-US" dirty="0" smtClean="0"/>
              <a:t>, K. </a:t>
            </a:r>
            <a:r>
              <a:rPr lang="en-US" dirty="0" err="1" smtClean="0"/>
              <a:t>Yelick</a:t>
            </a:r>
            <a:endParaRPr lang="en-US" dirty="0" smtClean="0"/>
          </a:p>
          <a:p>
            <a:pPr lvl="1"/>
            <a:r>
              <a:rPr lang="en-US" dirty="0"/>
              <a:t>1:30pm – 3:30pm, Session 21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1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 and Supporters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839200" cy="45259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James </a:t>
            </a:r>
            <a:r>
              <a:rPr lang="en-US" sz="1800" b="1" dirty="0" smtClean="0"/>
              <a:t>Demmel</a:t>
            </a:r>
            <a:r>
              <a:rPr lang="en-US" sz="1800" dirty="0" smtClean="0"/>
              <a:t>, </a:t>
            </a:r>
            <a:r>
              <a:rPr lang="en-US" sz="1800" b="1" dirty="0" smtClean="0"/>
              <a:t>Kathy </a:t>
            </a:r>
            <a:r>
              <a:rPr lang="en-US" sz="1800" b="1" dirty="0" err="1" smtClean="0"/>
              <a:t>Yelick</a:t>
            </a:r>
            <a:r>
              <a:rPr lang="en-US" sz="1800" dirty="0" smtClean="0"/>
              <a:t>, Michael </a:t>
            </a:r>
            <a:r>
              <a:rPr lang="en-US" sz="1800" dirty="0" smtClean="0"/>
              <a:t>Anderson, Grey Ballard, </a:t>
            </a:r>
            <a:r>
              <a:rPr lang="en-US" sz="1800" dirty="0" smtClean="0"/>
              <a:t>Erin </a:t>
            </a:r>
            <a:r>
              <a:rPr lang="en-US" sz="1800" dirty="0" smtClean="0"/>
              <a:t>Carson, </a:t>
            </a:r>
            <a:r>
              <a:rPr lang="en-US" sz="1800" dirty="0" err="1" smtClean="0"/>
              <a:t>Aditya</a:t>
            </a:r>
            <a:r>
              <a:rPr lang="en-US" sz="1800" dirty="0" smtClean="0"/>
              <a:t> </a:t>
            </a:r>
            <a:r>
              <a:rPr lang="en-US" sz="1800" dirty="0" err="1" smtClean="0"/>
              <a:t>Devarakonda</a:t>
            </a:r>
            <a:r>
              <a:rPr lang="en-US" sz="1800" dirty="0" smtClean="0"/>
              <a:t>, Michael Driscoll, </a:t>
            </a:r>
            <a:r>
              <a:rPr lang="en-US" sz="1800" dirty="0" smtClean="0"/>
              <a:t>David </a:t>
            </a:r>
            <a:r>
              <a:rPr lang="en-US" sz="1800" dirty="0" err="1" smtClean="0"/>
              <a:t>Eliahu</a:t>
            </a:r>
            <a:r>
              <a:rPr lang="en-US" sz="1800" dirty="0" smtClean="0"/>
              <a:t>, Andrew </a:t>
            </a:r>
            <a:r>
              <a:rPr lang="en-US" sz="1800" dirty="0" smtClean="0"/>
              <a:t>Gearhart, </a:t>
            </a:r>
            <a:r>
              <a:rPr lang="en-US" sz="1800" dirty="0" err="1" smtClean="0"/>
              <a:t>Evangelos</a:t>
            </a:r>
            <a:r>
              <a:rPr lang="en-US" sz="1800" dirty="0" smtClean="0"/>
              <a:t> </a:t>
            </a:r>
            <a:r>
              <a:rPr lang="en-US" sz="1800" dirty="0" err="1" smtClean="0"/>
              <a:t>Georganas</a:t>
            </a:r>
            <a:r>
              <a:rPr lang="en-US" sz="1800" dirty="0" smtClean="0"/>
              <a:t>, Nicholas Knight, </a:t>
            </a:r>
            <a:r>
              <a:rPr lang="en-US" sz="1800" dirty="0" err="1" smtClean="0"/>
              <a:t>Penporn</a:t>
            </a:r>
            <a:r>
              <a:rPr lang="en-US" sz="1800" dirty="0" smtClean="0"/>
              <a:t> </a:t>
            </a:r>
            <a:r>
              <a:rPr lang="en-US" sz="1800" dirty="0" err="1" smtClean="0"/>
              <a:t>Koanantakool</a:t>
            </a:r>
            <a:r>
              <a:rPr lang="en-US" sz="1800" dirty="0" smtClean="0"/>
              <a:t>, Ben </a:t>
            </a:r>
            <a:r>
              <a:rPr lang="en-US" sz="1800" dirty="0" err="1" smtClean="0"/>
              <a:t>Lipshitz</a:t>
            </a:r>
            <a:r>
              <a:rPr lang="en-US" sz="1800" dirty="0" smtClean="0"/>
              <a:t>, </a:t>
            </a:r>
            <a:r>
              <a:rPr lang="en-US" sz="1800" dirty="0" err="1" smtClean="0"/>
              <a:t>Oded</a:t>
            </a:r>
            <a:r>
              <a:rPr lang="en-US" sz="1800" dirty="0" smtClean="0"/>
              <a:t> Schwartz, Edgar </a:t>
            </a:r>
            <a:r>
              <a:rPr lang="en-US" sz="1800" dirty="0" err="1" smtClean="0"/>
              <a:t>Solomonik</a:t>
            </a:r>
            <a:r>
              <a:rPr lang="en-US" sz="1800" dirty="0" smtClean="0"/>
              <a:t>, Omer </a:t>
            </a:r>
            <a:r>
              <a:rPr lang="en-US" sz="1800" dirty="0" err="1" smtClean="0"/>
              <a:t>Spillinger</a:t>
            </a:r>
            <a:endParaRPr lang="en-US" sz="1800" dirty="0" smtClean="0"/>
          </a:p>
          <a:p>
            <a:r>
              <a:rPr lang="en-US" sz="1800" dirty="0"/>
              <a:t>Austin Benson, Maryam </a:t>
            </a:r>
            <a:r>
              <a:rPr lang="en-US" sz="1800" dirty="0" err="1"/>
              <a:t>Dehnavi</a:t>
            </a:r>
            <a:r>
              <a:rPr lang="en-US" sz="1800" dirty="0"/>
              <a:t>, Mark </a:t>
            </a:r>
            <a:r>
              <a:rPr lang="en-US" sz="1800" dirty="0" err="1"/>
              <a:t>Hoemmen</a:t>
            </a:r>
            <a:r>
              <a:rPr lang="en-US" sz="1800" dirty="0"/>
              <a:t>, </a:t>
            </a:r>
            <a:r>
              <a:rPr lang="en-US" sz="1800" dirty="0" err="1" smtClean="0"/>
              <a:t>Shoaib</a:t>
            </a:r>
            <a:r>
              <a:rPr lang="en-US" sz="1800" dirty="0" smtClean="0"/>
              <a:t> </a:t>
            </a:r>
            <a:r>
              <a:rPr lang="en-US" sz="1800" dirty="0" err="1" smtClean="0"/>
              <a:t>Kamil</a:t>
            </a:r>
            <a:r>
              <a:rPr lang="en-US" sz="1800" dirty="0" smtClean="0"/>
              <a:t>, </a:t>
            </a:r>
            <a:r>
              <a:rPr lang="en-US" sz="1800" dirty="0" err="1" smtClean="0"/>
              <a:t>Marghoob</a:t>
            </a:r>
            <a:r>
              <a:rPr lang="en-US" sz="1800" dirty="0" smtClean="0"/>
              <a:t> </a:t>
            </a:r>
            <a:r>
              <a:rPr lang="en-US" sz="1800" dirty="0" err="1" smtClean="0"/>
              <a:t>Mohiyuddin</a:t>
            </a:r>
            <a:endParaRPr lang="en-US" sz="1800" dirty="0" smtClean="0"/>
          </a:p>
          <a:p>
            <a:r>
              <a:rPr lang="en-US" sz="1800" dirty="0" err="1" smtClean="0"/>
              <a:t>Abhinav</a:t>
            </a:r>
            <a:r>
              <a:rPr lang="en-US" sz="1800" dirty="0" smtClean="0"/>
              <a:t> </a:t>
            </a:r>
            <a:r>
              <a:rPr lang="en-US" sz="1800" dirty="0" err="1" smtClean="0"/>
              <a:t>Bhatele</a:t>
            </a:r>
            <a:r>
              <a:rPr lang="en-US" sz="1800" dirty="0" smtClean="0"/>
              <a:t>, </a:t>
            </a:r>
            <a:r>
              <a:rPr lang="en-US" sz="1800" dirty="0" err="1" smtClean="0"/>
              <a:t>Aydin</a:t>
            </a:r>
            <a:r>
              <a:rPr lang="en-US" sz="1800" dirty="0" smtClean="0"/>
              <a:t> </a:t>
            </a:r>
            <a:r>
              <a:rPr lang="en-US" sz="1800" dirty="0" err="1" smtClean="0"/>
              <a:t>Buluc</a:t>
            </a:r>
            <a:r>
              <a:rPr lang="en-US" sz="1800" dirty="0" smtClean="0"/>
              <a:t>, Michael Christ, </a:t>
            </a:r>
            <a:r>
              <a:rPr lang="en-US" sz="1800" dirty="0" err="1" smtClean="0"/>
              <a:t>Ioana</a:t>
            </a:r>
            <a:r>
              <a:rPr lang="en-US" sz="1800" dirty="0" smtClean="0"/>
              <a:t> </a:t>
            </a:r>
            <a:r>
              <a:rPr lang="en-US" sz="1800" dirty="0" err="1" smtClean="0"/>
              <a:t>Dumitriu</a:t>
            </a:r>
            <a:r>
              <a:rPr lang="en-US" sz="1800" dirty="0" smtClean="0"/>
              <a:t>, Armando Fox,  David </a:t>
            </a:r>
            <a:r>
              <a:rPr lang="en-US" sz="1800" dirty="0" err="1" smtClean="0"/>
              <a:t>Gleich</a:t>
            </a:r>
            <a:r>
              <a:rPr lang="en-US" sz="1800" dirty="0" smtClean="0"/>
              <a:t>,  Ming </a:t>
            </a:r>
            <a:r>
              <a:rPr lang="en-US" sz="1800" dirty="0" err="1" smtClean="0"/>
              <a:t>Gu</a:t>
            </a:r>
            <a:r>
              <a:rPr lang="en-US" sz="1800" dirty="0" smtClean="0"/>
              <a:t>, </a:t>
            </a:r>
            <a:r>
              <a:rPr lang="en-US" sz="1800" dirty="0" smtClean="0"/>
              <a:t>Jeff Hammond, Mike </a:t>
            </a:r>
            <a:r>
              <a:rPr lang="en-US" sz="1800" dirty="0" err="1" smtClean="0"/>
              <a:t>Heroux</a:t>
            </a:r>
            <a:r>
              <a:rPr lang="en-US" sz="1800" dirty="0" smtClean="0"/>
              <a:t>, </a:t>
            </a:r>
            <a:r>
              <a:rPr lang="en-US" sz="1800" dirty="0" smtClean="0"/>
              <a:t>Olga Holtz, Kurt </a:t>
            </a:r>
            <a:r>
              <a:rPr lang="en-US" sz="1800" dirty="0" err="1" smtClean="0"/>
              <a:t>Keutzer</a:t>
            </a:r>
            <a:r>
              <a:rPr lang="en-US" sz="1800" dirty="0" smtClean="0"/>
              <a:t>, </a:t>
            </a:r>
            <a:r>
              <a:rPr lang="en-US" sz="1800" dirty="0" err="1" smtClean="0"/>
              <a:t>Julien</a:t>
            </a:r>
            <a:r>
              <a:rPr lang="en-US" sz="1800" dirty="0" smtClean="0"/>
              <a:t> </a:t>
            </a:r>
            <a:r>
              <a:rPr lang="en-US" sz="1800" dirty="0" err="1" smtClean="0"/>
              <a:t>Langou</a:t>
            </a:r>
            <a:r>
              <a:rPr lang="en-US" sz="1800" dirty="0" smtClean="0"/>
              <a:t>, Devin Matthews, </a:t>
            </a:r>
            <a:r>
              <a:rPr lang="en-US" sz="1800" dirty="0" smtClean="0"/>
              <a:t>Tom Scanlon, Michelle </a:t>
            </a:r>
            <a:r>
              <a:rPr lang="en-US" sz="1800" dirty="0" err="1" smtClean="0"/>
              <a:t>Strout</a:t>
            </a:r>
            <a:r>
              <a:rPr lang="en-US" sz="1800" dirty="0" smtClean="0"/>
              <a:t>, </a:t>
            </a:r>
            <a:r>
              <a:rPr lang="en-US" sz="1800" dirty="0" smtClean="0"/>
              <a:t>Sam </a:t>
            </a:r>
            <a:r>
              <a:rPr lang="en-US" sz="1800" dirty="0" smtClean="0"/>
              <a:t>Williams,  </a:t>
            </a:r>
            <a:r>
              <a:rPr lang="en-US" sz="1800" dirty="0" err="1" smtClean="0"/>
              <a:t>Hua</a:t>
            </a:r>
            <a:r>
              <a:rPr lang="en-US" sz="1800" dirty="0" smtClean="0"/>
              <a:t> </a:t>
            </a:r>
            <a:r>
              <a:rPr lang="en-US" sz="1800" dirty="0" smtClean="0"/>
              <a:t>Xiang</a:t>
            </a:r>
          </a:p>
          <a:p>
            <a:r>
              <a:rPr lang="en-US" sz="1800" dirty="0" smtClean="0"/>
              <a:t>Jack </a:t>
            </a:r>
            <a:r>
              <a:rPr lang="en-US" sz="1800" dirty="0" err="1" smtClean="0"/>
              <a:t>Dongarra</a:t>
            </a:r>
            <a:r>
              <a:rPr lang="en-US" sz="1800" dirty="0" smtClean="0"/>
              <a:t>, </a:t>
            </a:r>
            <a:r>
              <a:rPr lang="en-US" sz="1800" dirty="0" err="1" smtClean="0"/>
              <a:t>Dulceneia</a:t>
            </a:r>
            <a:r>
              <a:rPr lang="en-US" sz="1800" dirty="0" smtClean="0"/>
              <a:t> Becker,  Ichitaro Yamazaki</a:t>
            </a:r>
          </a:p>
          <a:p>
            <a:r>
              <a:rPr lang="en-US" sz="1800" dirty="0" smtClean="0"/>
              <a:t>Sivan Toledo, Alex </a:t>
            </a:r>
            <a:r>
              <a:rPr lang="en-US" sz="1800" dirty="0" err="1" smtClean="0"/>
              <a:t>Druinsky</a:t>
            </a:r>
            <a:r>
              <a:rPr lang="en-US" sz="1800" dirty="0" smtClean="0"/>
              <a:t>, </a:t>
            </a:r>
            <a:r>
              <a:rPr lang="en-US" sz="1800" dirty="0" err="1" smtClean="0"/>
              <a:t>Inon</a:t>
            </a:r>
            <a:r>
              <a:rPr lang="en-US" sz="1800" dirty="0" smtClean="0"/>
              <a:t> </a:t>
            </a:r>
            <a:r>
              <a:rPr lang="en-US" sz="1800" dirty="0" err="1" smtClean="0"/>
              <a:t>Peled</a:t>
            </a:r>
            <a:r>
              <a:rPr lang="en-US" sz="1800" dirty="0" smtClean="0"/>
              <a:t>  </a:t>
            </a:r>
            <a:endParaRPr lang="en-US" sz="1800" dirty="0" smtClean="0"/>
          </a:p>
          <a:p>
            <a:r>
              <a:rPr lang="en-US" sz="1800" dirty="0" smtClean="0"/>
              <a:t>Laura </a:t>
            </a:r>
            <a:r>
              <a:rPr lang="en-US" sz="1800" dirty="0" err="1"/>
              <a:t>Grigori</a:t>
            </a:r>
            <a:r>
              <a:rPr lang="en-US" sz="1800" b="1" dirty="0"/>
              <a:t>, </a:t>
            </a:r>
            <a:r>
              <a:rPr lang="en-US" sz="1800" dirty="0" err="1"/>
              <a:t>Sebastien</a:t>
            </a:r>
            <a:r>
              <a:rPr lang="en-US" sz="1800" dirty="0"/>
              <a:t> </a:t>
            </a:r>
            <a:r>
              <a:rPr lang="en-US" sz="1800" dirty="0" err="1"/>
              <a:t>Cayrols</a:t>
            </a:r>
            <a:r>
              <a:rPr lang="en-US" sz="1800" dirty="0"/>
              <a:t>, </a:t>
            </a:r>
            <a:r>
              <a:rPr lang="en-US" sz="1800" dirty="0" err="1"/>
              <a:t>Simplice</a:t>
            </a:r>
            <a:r>
              <a:rPr lang="en-US" sz="1800" dirty="0"/>
              <a:t> </a:t>
            </a:r>
            <a:r>
              <a:rPr lang="en-US" sz="1800" dirty="0" err="1"/>
              <a:t>Donfack</a:t>
            </a:r>
            <a:r>
              <a:rPr lang="en-US" sz="1800" dirty="0"/>
              <a:t>, Mathias </a:t>
            </a:r>
            <a:r>
              <a:rPr lang="en-US" sz="1800" dirty="0" err="1"/>
              <a:t>Jacquelin</a:t>
            </a:r>
            <a:r>
              <a:rPr lang="en-US" sz="1800" dirty="0"/>
              <a:t>, </a:t>
            </a:r>
            <a:r>
              <a:rPr lang="en-US" sz="1800" dirty="0" err="1"/>
              <a:t>Amal</a:t>
            </a:r>
            <a:r>
              <a:rPr lang="en-US" sz="1800" dirty="0"/>
              <a:t> </a:t>
            </a:r>
            <a:r>
              <a:rPr lang="en-US" sz="1800" dirty="0" err="1"/>
              <a:t>Khabou</a:t>
            </a:r>
            <a:r>
              <a:rPr lang="en-US" sz="1800" dirty="0"/>
              <a:t>, Sophie </a:t>
            </a:r>
            <a:r>
              <a:rPr lang="en-US" sz="1800" dirty="0" err="1"/>
              <a:t>Moufawad</a:t>
            </a:r>
            <a:r>
              <a:rPr lang="en-US" sz="1800" dirty="0"/>
              <a:t>, </a:t>
            </a:r>
            <a:r>
              <a:rPr lang="en-US" sz="1800" dirty="0" err="1"/>
              <a:t>Mikolaj</a:t>
            </a:r>
            <a:r>
              <a:rPr lang="en-US" sz="1800" dirty="0"/>
              <a:t> </a:t>
            </a:r>
            <a:r>
              <a:rPr lang="en-US" sz="1800" dirty="0" err="1" smtClean="0"/>
              <a:t>Szydlarski</a:t>
            </a:r>
            <a:endParaRPr lang="en-US" sz="1800" dirty="0" smtClean="0"/>
          </a:p>
          <a:p>
            <a:r>
              <a:rPr lang="en-US" sz="1800" dirty="0"/>
              <a:t>M</a:t>
            </a:r>
            <a:r>
              <a:rPr lang="en-US" sz="1800" dirty="0" smtClean="0"/>
              <a:t>embers </a:t>
            </a:r>
            <a:r>
              <a:rPr lang="en-US" sz="1800" dirty="0" smtClean="0"/>
              <a:t>of </a:t>
            </a:r>
            <a:r>
              <a:rPr lang="en-US" sz="1800" dirty="0" err="1" smtClean="0"/>
              <a:t>ParLab</a:t>
            </a:r>
            <a:r>
              <a:rPr lang="en-US" sz="1800" dirty="0" smtClean="0"/>
              <a:t>, ASPIRE</a:t>
            </a:r>
            <a:r>
              <a:rPr lang="en-US" sz="1800" dirty="0" smtClean="0"/>
              <a:t>, </a:t>
            </a:r>
            <a:r>
              <a:rPr lang="en-US" sz="1800" dirty="0"/>
              <a:t>BEBOP, CACHE, EASI</a:t>
            </a:r>
            <a:r>
              <a:rPr lang="en-US" sz="1800" dirty="0" smtClean="0"/>
              <a:t>, </a:t>
            </a:r>
            <a:r>
              <a:rPr lang="en-US" sz="1800" dirty="0" err="1" smtClean="0"/>
              <a:t>FASTMath</a:t>
            </a:r>
            <a:r>
              <a:rPr lang="en-US" sz="1800" dirty="0" smtClean="0"/>
              <a:t>, </a:t>
            </a:r>
            <a:r>
              <a:rPr lang="en-US" sz="1800" dirty="0"/>
              <a:t>MAGMA, </a:t>
            </a:r>
            <a:r>
              <a:rPr lang="en-US" sz="1800" dirty="0" smtClean="0"/>
              <a:t>PLASMA</a:t>
            </a:r>
            <a:endParaRPr lang="en-US" sz="1800" dirty="0" smtClean="0"/>
          </a:p>
          <a:p>
            <a:r>
              <a:rPr lang="en-US" sz="1800" dirty="0" smtClean="0"/>
              <a:t>Thanks to </a:t>
            </a:r>
            <a:r>
              <a:rPr lang="en-US" sz="1800" dirty="0" smtClean="0"/>
              <a:t>DOE, </a:t>
            </a:r>
            <a:r>
              <a:rPr lang="en-US" sz="1800" dirty="0" smtClean="0"/>
              <a:t>NSF, </a:t>
            </a:r>
            <a:r>
              <a:rPr lang="en-US" sz="1800" dirty="0"/>
              <a:t>UC </a:t>
            </a:r>
            <a:r>
              <a:rPr lang="en-US" sz="1800" dirty="0" smtClean="0"/>
              <a:t>Discovery</a:t>
            </a:r>
            <a:r>
              <a:rPr lang="en-US" sz="1800" dirty="0" smtClean="0"/>
              <a:t>, INRIA, </a:t>
            </a:r>
            <a:r>
              <a:rPr lang="en-US" sz="1800" dirty="0" smtClean="0"/>
              <a:t>Intel</a:t>
            </a:r>
            <a:r>
              <a:rPr lang="en-US" sz="1800" dirty="0"/>
              <a:t>, Microsoft, </a:t>
            </a:r>
            <a:r>
              <a:rPr lang="en-US" sz="1800" dirty="0" err="1"/>
              <a:t>Mathworks</a:t>
            </a:r>
            <a:r>
              <a:rPr lang="en-US" sz="1800" dirty="0"/>
              <a:t>, National Instruments, NEC, Nokia, NVIDIA, Samsung, </a:t>
            </a:r>
            <a:r>
              <a:rPr lang="en-US" sz="1800" dirty="0" smtClean="0"/>
              <a:t>Oracle </a:t>
            </a:r>
            <a:endParaRPr lang="en-US" sz="1800" dirty="0"/>
          </a:p>
          <a:p>
            <a:r>
              <a:rPr lang="en-US" sz="1800" dirty="0" err="1"/>
              <a:t>b</a:t>
            </a:r>
            <a:r>
              <a:rPr lang="en-US" sz="1800" dirty="0" err="1" smtClean="0"/>
              <a:t>ebop.cs.berkeley.edu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981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4603750" cy="425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09600" y="3733800"/>
            <a:ext cx="8001000" cy="74453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Don’t </a:t>
            </a:r>
            <a:r>
              <a:rPr lang="en-US" sz="3600" dirty="0" err="1">
                <a:latin typeface="Calibri" charset="0"/>
                <a:ea typeface="ＭＳ Ｐゴシック" charset="0"/>
                <a:cs typeface="ＭＳ Ｐゴシック" charset="0"/>
              </a:rPr>
              <a:t>Communic</a:t>
            </a: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…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l" eaLnBrk="1" hangingPunct="1"/>
            <a:fld id="{4C04EDC3-CDC3-F74F-9074-1311483BFF13}" type="slidenum">
              <a:rPr lang="en-US" sz="1200">
                <a:solidFill>
                  <a:srgbClr val="898989"/>
                </a:solidFill>
              </a:rPr>
              <a:pPr algn="l" eaLnBrk="1" hangingPunct="1"/>
              <a:t>69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23909" name="Content Placeholder 2"/>
          <p:cNvSpPr txBox="1">
            <a:spLocks/>
          </p:cNvSpPr>
          <p:nvPr/>
        </p:nvSpPr>
        <p:spPr bwMode="auto">
          <a:xfrm>
            <a:off x="152400" y="1447800"/>
            <a:ext cx="8991600" cy="167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15000"/>
              </a:spcBef>
              <a:buSzPct val="100000"/>
            </a:pPr>
            <a:r>
              <a:rPr lang="en-US" sz="3200" dirty="0"/>
              <a:t>Time to redesign all linear </a:t>
            </a:r>
            <a:r>
              <a:rPr lang="en-US" sz="3200" dirty="0" smtClean="0"/>
              <a:t>algebra, n-body, …  </a:t>
            </a:r>
            <a:endParaRPr lang="en-US" sz="3200" dirty="0"/>
          </a:p>
          <a:p>
            <a:pPr algn="ctr">
              <a:spcBef>
                <a:spcPct val="15000"/>
              </a:spcBef>
              <a:buSzPct val="100000"/>
            </a:pPr>
            <a:r>
              <a:rPr lang="en-US" sz="3200" dirty="0"/>
              <a:t>algorithms and </a:t>
            </a:r>
            <a:r>
              <a:rPr lang="en-US" sz="3200" dirty="0" smtClean="0"/>
              <a:t>software</a:t>
            </a:r>
          </a:p>
          <a:p>
            <a:pPr algn="ctr">
              <a:spcBef>
                <a:spcPct val="15000"/>
              </a:spcBef>
              <a:buSzPct val="100000"/>
            </a:pPr>
            <a:r>
              <a:rPr lang="en-US" sz="3200" dirty="0" smtClean="0"/>
              <a:t>(and compilers)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211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00201"/>
            <a:ext cx="8610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“New Algorithm Improves Performance and Accuracy on Extreme-Scale Computing Systems. </a:t>
            </a:r>
            <a:r>
              <a:rPr lang="en-US" sz="2200" b="1" dirty="0" smtClean="0"/>
              <a:t>On modern computer architectures, communication between processors takes longer than the performance of a floating point arithmetic operation by a given processor. </a:t>
            </a:r>
            <a:r>
              <a:rPr lang="en-US" sz="2200" dirty="0" smtClean="0"/>
              <a:t>ASCR researchers have developed a new method, derived from commonly used linear algebra methods, to </a:t>
            </a:r>
            <a:r>
              <a:rPr lang="en-US" sz="2200" b="1" dirty="0" smtClean="0"/>
              <a:t>minimize communications between processors and the memory hierarchy, by reformulating the communication patterns specified within the algorithm</a:t>
            </a:r>
            <a:r>
              <a:rPr lang="en-US" sz="2200" dirty="0" smtClean="0"/>
              <a:t>. This method has been implemented in the TRILINOS framework, a highly-regarded suite of software, which provides functionality for researchers around the world to solve large scale, complex multi-physics problems.”</a:t>
            </a:r>
          </a:p>
          <a:p>
            <a:endParaRPr lang="en-US" sz="2000" dirty="0" smtClean="0"/>
          </a:p>
          <a:p>
            <a:pPr algn="r"/>
            <a:r>
              <a:rPr lang="en-US" sz="1600" dirty="0" smtClean="0"/>
              <a:t>FY 2010 Congressional Budget, Volume 4, FY2010 Accomplishments, Advanced Scientific Computing Research (ASCR), pages 65-67.</a:t>
            </a:r>
            <a:endParaRPr lang="en-US" sz="1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President Obama cites Communication-Avoiding Algorithms in the FY 2012 Department of Energy Budget Request to Congress: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943600"/>
            <a:ext cx="4953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CA-GMRES (</a:t>
            </a:r>
            <a:r>
              <a:rPr lang="en-US" sz="1600" b="1" dirty="0" err="1" smtClean="0"/>
              <a:t>Hoemmen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Mohiyuddin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Yelick</a:t>
            </a:r>
            <a:r>
              <a:rPr lang="en-US" sz="1600" b="1" dirty="0" smtClean="0"/>
              <a:t>, JD)</a:t>
            </a:r>
          </a:p>
          <a:p>
            <a:pPr algn="ctr"/>
            <a:r>
              <a:rPr lang="en-US" sz="1600" b="1" dirty="0" smtClean="0"/>
              <a:t>“Tall-Skinny” QR (</a:t>
            </a:r>
            <a:r>
              <a:rPr lang="en-US" sz="1600" b="1" dirty="0" err="1" smtClean="0"/>
              <a:t>Grigori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Hoemmen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Langou</a:t>
            </a:r>
            <a:r>
              <a:rPr lang="en-US" sz="1600" b="1" dirty="0" smtClean="0"/>
              <a:t>,  JD)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0700" y="5067300"/>
            <a:ext cx="16764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Survey state of the art of CA (</a:t>
            </a:r>
            <a:r>
              <a:rPr lang="en-US" dirty="0" err="1" smtClean="0"/>
              <a:t>Comm</a:t>
            </a:r>
            <a:r>
              <a:rPr lang="en-US" dirty="0" smtClean="0"/>
              <a:t>-Avoiding) algorithms</a:t>
            </a:r>
          </a:p>
          <a:p>
            <a:pPr lvl="1"/>
            <a:r>
              <a:rPr lang="en-US" dirty="0" smtClean="0"/>
              <a:t>TSQR: Tall-Skinny QR</a:t>
            </a:r>
          </a:p>
          <a:p>
            <a:pPr lvl="1"/>
            <a:r>
              <a:rPr lang="en-US" dirty="0" smtClean="0"/>
              <a:t>CA O(n</a:t>
            </a:r>
            <a:r>
              <a:rPr lang="en-US" baseline="30000" dirty="0" smtClean="0"/>
              <a:t>3</a:t>
            </a:r>
            <a:r>
              <a:rPr lang="en-US" dirty="0" smtClean="0"/>
              <a:t>) 2.5D </a:t>
            </a:r>
            <a:r>
              <a:rPr lang="en-US" dirty="0" err="1" smtClean="0"/>
              <a:t>Matmul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 </a:t>
            </a:r>
            <a:r>
              <a:rPr lang="en-US" dirty="0" err="1" smtClean="0"/>
              <a:t>Strassen</a:t>
            </a:r>
            <a:r>
              <a:rPr lang="en-US" dirty="0" smtClean="0"/>
              <a:t> </a:t>
            </a:r>
            <a:r>
              <a:rPr lang="en-US" dirty="0" err="1" smtClean="0"/>
              <a:t>Matmul</a:t>
            </a:r>
            <a:r>
              <a:rPr lang="en-US" dirty="0" smtClean="0"/>
              <a:t> </a:t>
            </a:r>
          </a:p>
          <a:p>
            <a:r>
              <a:rPr lang="en-US" dirty="0" smtClean="0"/>
              <a:t>Beyond linear algebra</a:t>
            </a:r>
          </a:p>
          <a:p>
            <a:pPr lvl="1"/>
            <a:r>
              <a:rPr lang="en-US" dirty="0" smtClean="0"/>
              <a:t>Extending lower bounds to any algorithm with arrays</a:t>
            </a:r>
          </a:p>
          <a:p>
            <a:pPr lvl="1"/>
            <a:r>
              <a:rPr lang="en-US" dirty="0" smtClean="0"/>
              <a:t>Communication-optimal N-body algorithm </a:t>
            </a:r>
          </a:p>
          <a:p>
            <a:r>
              <a:rPr lang="en-US" dirty="0" smtClean="0"/>
              <a:t>CA-</a:t>
            </a:r>
            <a:r>
              <a:rPr lang="en-US" dirty="0" err="1" smtClean="0"/>
              <a:t>Krylov</a:t>
            </a:r>
            <a:r>
              <a:rPr lang="en-US" dirty="0" smtClean="0"/>
              <a:t>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0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Survey state of the art of CA (</a:t>
            </a:r>
            <a:r>
              <a:rPr lang="en-US" dirty="0" err="1" smtClean="0"/>
              <a:t>Comm</a:t>
            </a:r>
            <a:r>
              <a:rPr lang="en-US" dirty="0" smtClean="0"/>
              <a:t>-Avoiding) algorithms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TSQR: Tall-Skinny QR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 O(n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2.5D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Strassen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Matmul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Beyond linear algebra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Extending lower bounds to any algorithm with arrays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Communication-optimal N-body algorithm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CA-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Krylov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methods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8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48195</TotalTime>
  <Words>7188</Words>
  <Application>Microsoft Macintosh PowerPoint</Application>
  <PresentationFormat>On-screen Show (4:3)</PresentationFormat>
  <Paragraphs>1079</Paragraphs>
  <Slides>69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Communication-Avoiding Algorithms for Linear Algebra and Beyond</vt:lpstr>
      <vt:lpstr>Why avoid communication? (1/3)</vt:lpstr>
      <vt:lpstr>Why avoid communication? (2/3)</vt:lpstr>
      <vt:lpstr>Why Minimize Communication? (3/3)</vt:lpstr>
      <vt:lpstr>Why Minimize Communication? (3/3)</vt:lpstr>
      <vt:lpstr>Goals</vt:lpstr>
      <vt:lpstr>PowerPoint Presentation</vt:lpstr>
      <vt:lpstr>Outline</vt:lpstr>
      <vt:lpstr>Outline</vt:lpstr>
      <vt:lpstr>Summary of CA Linear Algebra</vt:lpstr>
      <vt:lpstr>Lower bound for all “n3-like” linear algebra</vt:lpstr>
      <vt:lpstr>Lower bound for all “n3-like” linear algebra</vt:lpstr>
      <vt:lpstr>Lower bound for all “n3-like” linear algebra</vt:lpstr>
      <vt:lpstr>Can we attain these lower bounds?</vt:lpstr>
      <vt:lpstr>Outline</vt:lpstr>
      <vt:lpstr>TSQR: QR of a Tall, Skinny matrix</vt:lpstr>
      <vt:lpstr>TSQR: QR of a Tall, Skinny matrix</vt:lpstr>
      <vt:lpstr>TSQR: An Architecture-Dependent Algorithm</vt:lpstr>
      <vt:lpstr>TSQR Performance Results</vt:lpstr>
      <vt:lpstr>Summary of dense parallel algorithms  attaining communication lower bounds</vt:lpstr>
      <vt:lpstr>Can we do better?</vt:lpstr>
      <vt:lpstr>Outline</vt:lpstr>
      <vt:lpstr>2.5D Matrix Multiplication </vt:lpstr>
      <vt:lpstr>2.5D Matmul on BG/P, 16K nodes / 64K cores</vt:lpstr>
      <vt:lpstr>2.5D Matmul on BG/P, 16K nodes / 64K cores</vt:lpstr>
      <vt:lpstr>Perfect Strong Scaling – in Time and Energy </vt:lpstr>
      <vt:lpstr>Ongoing Work</vt:lpstr>
      <vt:lpstr>Outline</vt:lpstr>
      <vt:lpstr>Communication Lower Bounds for Strassen-like matmul algorithms</vt:lpstr>
      <vt:lpstr>PowerPoint Presentation</vt:lpstr>
      <vt:lpstr>Outline</vt:lpstr>
      <vt:lpstr>Recall optimal sequential Matmul</vt:lpstr>
      <vt:lpstr>New Thm applied to Matmul</vt:lpstr>
      <vt:lpstr>New Thm applied to Direct N-Body</vt:lpstr>
      <vt:lpstr>N-Body Speedups on IBM-BG/P (Intrepid) 8K cores, 32K particles</vt:lpstr>
      <vt:lpstr>New Thm applied to Random Code</vt:lpstr>
      <vt:lpstr>Where do lower and matching upper bounds on communication come from? (1/3)</vt:lpstr>
      <vt:lpstr>Proof of communication lower bound (2/3)</vt:lpstr>
      <vt:lpstr>Proof of communication lower bound (3/3)</vt:lpstr>
      <vt:lpstr>Approach to generalizing lower bounds</vt:lpstr>
      <vt:lpstr>General Communication Bound</vt:lpstr>
      <vt:lpstr>Is this bound attainable (1/2)?</vt:lpstr>
      <vt:lpstr>Is this bound attainable (2/2)?</vt:lpstr>
      <vt:lpstr>Ongoing Work</vt:lpstr>
      <vt:lpstr>Outline</vt:lpstr>
      <vt:lpstr>Avoiding Communication in Iterative Linear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Minimizing Communication of GMRES to solve Ax=b</vt:lpstr>
      <vt:lpstr>PowerPoint Presentation</vt:lpstr>
      <vt:lpstr>Speed ups of GMRES on 8-core Intel Clovertown </vt:lpstr>
      <vt:lpstr>Summary of Iterative Linear Algebra</vt:lpstr>
      <vt:lpstr>For more details</vt:lpstr>
      <vt:lpstr>Related IPDPS’13 Talks, Tuesday</vt:lpstr>
      <vt:lpstr>Related IPDPS’13 Talks, Wednesday</vt:lpstr>
      <vt:lpstr>Related IPDPS’13 Talks, Thursday</vt:lpstr>
      <vt:lpstr>Collaborators and Supporters</vt:lpstr>
      <vt:lpstr>Summary</vt:lpstr>
    </vt:vector>
  </TitlesOfParts>
  <Company>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Past, Present and Future of  High Performance  Linear Algebra Libraries</dc:title>
  <dc:creator>EECS</dc:creator>
  <cp:lastModifiedBy>James Demmel</cp:lastModifiedBy>
  <cp:revision>486</cp:revision>
  <cp:lastPrinted>2012-11-01T16:32:26Z</cp:lastPrinted>
  <dcterms:created xsi:type="dcterms:W3CDTF">2010-11-11T01:36:48Z</dcterms:created>
  <dcterms:modified xsi:type="dcterms:W3CDTF">2013-05-23T02:04:44Z</dcterms:modified>
</cp:coreProperties>
</file>