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A7BA35-12B2-45C3-AF99-3F79E3D337B4}">
  <a:tblStyle styleId="{5FA7BA35-12B2-45C3-AF99-3F79E3D337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FC2C377-8990-4713-95FB-6BC273F6715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78cae21e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478cae21e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78cae21e_6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4478cae21e_6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78cae21e_6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78cae21e_6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78cae21e_6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478cae21e_6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78cae21e_6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478cae21e_6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78cae21e_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4478cae21e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78cae21e_5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4478cae21e_5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478cae21e_6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478cae21e_6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78cae21e_6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78cae21e_6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78cae21e_6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78cae21e_6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478cae21e_6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478cae21e_6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78cae21e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478cae21e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78cae21e_6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478cae21e_6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478cae21e_6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478cae21e_6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78cae21e_6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78cae21e_6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478cae21e_6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478cae21e_6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78cae21e_6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78cae21e_6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478cae21e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478cae21e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78cae21e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4478cae21e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78cae21e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78cae21e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78cae21e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478cae21e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78cae21e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78cae21e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78cae21e_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78cae21e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78cae21e_6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478cae21e_6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78cae21e_6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78cae21e_6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  <a:defRPr b="0" i="0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0078" y="120015"/>
            <a:ext cx="7886700" cy="608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b="0" i="0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37222" y="795338"/>
            <a:ext cx="7886700" cy="38380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b="0" i="0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  <a:defRPr b="0" i="0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0078" y="120015"/>
            <a:ext cx="7886700" cy="608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b="0" i="0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8650" y="821055"/>
            <a:ext cx="3886200" cy="3812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629150" y="821055"/>
            <a:ext cx="3886200" cy="3812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0078" y="120015"/>
            <a:ext cx="7886700" cy="608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b="0" i="0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0078" y="120015"/>
            <a:ext cx="7886700" cy="608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b="0" i="0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661523" y="-1228963"/>
            <a:ext cx="383809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b="0" i="0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0078" y="120015"/>
            <a:ext cx="7886700" cy="608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b="0" i="0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7222" y="795338"/>
            <a:ext cx="7886700" cy="38380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chive.ics.uci.edu/ml/datasets/HIGGS#" TargetMode="External"/><Relationship Id="rId4" Type="http://schemas.openxmlformats.org/officeDocument/2006/relationships/hyperlink" Target="https://archive.ics.uci.edu/ml/datasets/HIGGS#" TargetMode="External"/><Relationship Id="rId5" Type="http://schemas.openxmlformats.org/officeDocument/2006/relationships/hyperlink" Target="https://archive.ics.uci.edu/ml/datasets/HIGGS#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2010"/>
            <a:ext cx="746379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</a:pPr>
            <a:r>
              <a:rPr lang="zh-CN" sz="4100"/>
              <a:t>Basic GBT Benchmark</a:t>
            </a:r>
            <a:endParaRPr b="0" i="0" sz="4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10/17/2018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 Peng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IPCC@Indiana University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Parameters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8" name="Google Shape;188;p34"/>
          <p:cNvGraphicFramePr/>
          <p:nvPr/>
        </p:nvGraphicFramePr>
        <p:xfrm>
          <a:off x="637222" y="795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{5FA7BA35-12B2-45C3-AF99-3F79E3D337B4}</a:tableStyleId>
              </a:tblPr>
              <a:tblGrid>
                <a:gridCol w="1052250"/>
                <a:gridCol w="3043125"/>
                <a:gridCol w="3546075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Parameter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daalgbt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learning rate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eta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shrinkage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histogram algorithm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1778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•"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tree_method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52400" lvl="1" marL="520700" rtl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Char char="•"/>
                      </a:pPr>
                      <a:r>
                        <a:rPr lang="zh-CN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exact</a:t>
                      </a: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Exact greedy algorithm.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52400" lvl="1" marL="520700" rtl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Char char="•"/>
                      </a:pPr>
                      <a:r>
                        <a:rPr lang="zh-CN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approx</a:t>
                      </a: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quantile sketch and gradient histogram.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52400" lvl="1" marL="520700" rtl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Char char="•"/>
                      </a:pPr>
                      <a:r>
                        <a:rPr lang="zh-CN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hist</a:t>
                      </a: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Fast histogram with bins caching.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1778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•"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SplitMethod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52400" lvl="1" marL="520700" rtl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Char char="•"/>
                      </a:pPr>
                      <a:r>
                        <a:rPr lang="zh-CN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Exact </a:t>
                      </a: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greedy method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52400" lvl="1" marL="520700" rtl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Char char="•"/>
                      </a:pPr>
                      <a:r>
                        <a:rPr lang="zh-CN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Inexact </a:t>
                      </a: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 for splits finding: bucket continuous features to discrete bins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bin size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177800" rtl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•"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max_bin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52400" lvl="1" marL="520700" rtl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•"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default 256 for hist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177800" rtl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•"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maxBins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52400" lvl="1" marL="520700" rtl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•"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default 256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global or local histogram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1778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•"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memorySavingMode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52400" lvl="1" marL="520700" rtl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Char char="•"/>
                      </a:pPr>
                      <a:r>
                        <a:rPr lang="zh-CN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build histogram on fly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52400" lvl="1" marL="520700" rtl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Char char="•"/>
                      </a:pPr>
                      <a:r>
                        <a:rPr lang="zh-CN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build once in initialization</a:t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Value Distribution using Histogram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628650" y="821055"/>
            <a:ext cx="38862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383838"/>
              </a:buClr>
              <a:buSzPts val="1400"/>
              <a:buChar char="•"/>
            </a:pPr>
            <a:r>
              <a:rPr lang="zh-CN" sz="1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daalgbt</a:t>
            </a:r>
            <a:endParaRPr sz="14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•"/>
            </a:pPr>
            <a:r>
              <a:rPr lang="zh-CN" sz="1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IndexedFeatures().numIndices(size_t iCol)</a:t>
            </a:r>
            <a:endParaRPr sz="14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35"/>
          <p:cNvGraphicFramePr/>
          <p:nvPr/>
        </p:nvGraphicFramePr>
        <p:xfrm>
          <a:off x="589925" y="18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{BFC2C377-8990-4713-95FB-6BC273F67150}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dk1"/>
                          </a:solidFill>
                        </a:rPr>
                        <a:t>feature 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synset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higgs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airline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35"/>
          <p:cNvSpPr txBox="1"/>
          <p:nvPr>
            <p:ph idx="2" type="body"/>
          </p:nvPr>
        </p:nvSpPr>
        <p:spPr>
          <a:xfrm>
            <a:off x="4789825" y="821055"/>
            <a:ext cx="38862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xgboost tree_method = hist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GHistIndexMatrix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updater_fast_hist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35"/>
          <p:cNvGraphicFramePr/>
          <p:nvPr/>
        </p:nvGraphicFramePr>
        <p:xfrm>
          <a:off x="4916500" y="184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{BFC2C377-8990-4713-95FB-6BC273F67150}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000">
                          <a:solidFill>
                            <a:schemeClr val="dk1"/>
                          </a:solidFill>
                        </a:rPr>
                        <a:t>feature id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synset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higgs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airline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zh-CN"/>
              <a:t>Synset Results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3" name="Google Shape;203;p36"/>
          <p:cNvGraphicFramePr/>
          <p:nvPr/>
        </p:nvGraphicFramePr>
        <p:xfrm>
          <a:off x="456549" y="795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{5FA7BA35-12B2-45C3-AF99-3F79E3D337B4}</a:tableStyleId>
              </a:tblPr>
              <a:tblGrid>
                <a:gridCol w="1009700"/>
                <a:gridCol w="764100"/>
                <a:gridCol w="764100"/>
                <a:gridCol w="764100"/>
                <a:gridCol w="764100"/>
                <a:gridCol w="764100"/>
                <a:gridCol w="764100"/>
                <a:gridCol w="764100"/>
                <a:gridCol w="764100"/>
                <a:gridCol w="764100"/>
              </a:tblGrid>
              <a:tr h="2857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trainer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zh-CN">
                          <a:solidFill>
                            <a:schemeClr val="dk1"/>
                          </a:solidFill>
                        </a:rPr>
                        <a:t>train# 1m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zh-CN">
                          <a:solidFill>
                            <a:schemeClr val="dk1"/>
                          </a:solidFill>
                        </a:rPr>
                        <a:t>train# 5m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zh-CN">
                          <a:solidFill>
                            <a:schemeClr val="dk1"/>
                          </a:solidFill>
                        </a:rPr>
                        <a:t>train# 10m</a:t>
                      </a:r>
                      <a:endParaRPr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857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f# 50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f# 100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f# 200</a:t>
                      </a:r>
                      <a:endParaRPr/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f# 50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f# 100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f# 200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f# 50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f# 100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f# 200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xgb-hist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25.38</a:t>
                      </a:r>
                      <a:endParaRPr sz="12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82.18</a:t>
                      </a:r>
                      <a:endParaRPr sz="12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144.41</a:t>
                      </a:r>
                      <a:endParaRPr sz="12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46.42</a:t>
                      </a:r>
                      <a:endParaRPr sz="12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132.28</a:t>
                      </a:r>
                      <a:endParaRPr sz="12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243.63</a:t>
                      </a:r>
                      <a:endParaRPr sz="12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87.68</a:t>
                      </a:r>
                      <a:endParaRPr sz="1200"/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221.05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407.13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xgb-exact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121.88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783.57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383838"/>
                          </a:solidFill>
                        </a:rPr>
                        <a:t>2406.4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383838"/>
                          </a:solidFill>
                        </a:rPr>
                        <a:t>206.58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383838"/>
                          </a:solidFill>
                        </a:rPr>
                        <a:t>1280.8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3518.46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358.52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2504.71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200"/>
                        <a:t>7462.44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daal-gnu-inexact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200"/>
                        <a:t>36.56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200"/>
                        <a:t>193.9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200"/>
                        <a:t>386.5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200"/>
                        <a:t>64.70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200"/>
                        <a:t>350.8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200"/>
                        <a:t>686.0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200"/>
                        <a:t>124.0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200"/>
                        <a:t>635.2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200"/>
                        <a:t>1343.3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daal-gnu-exact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250.51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1323.9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2576.58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432.50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2571.73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4597.02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789.95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3708.14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200"/>
                        <a:t>7838.2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daal-icc-inexact</a:t>
                      </a:r>
                      <a:endParaRPr/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27.96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170.79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359.72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51.88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373.56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607.47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109.18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696.58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1447.43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daal-icc-exact</a:t>
                      </a:r>
                      <a:endParaRPr/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211.47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1054.67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2128.24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366.36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2252.4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4248.7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596.03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2964.5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5952.8</a:t>
                      </a:r>
                      <a:endParaRPr sz="12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637222" y="795338"/>
            <a:ext cx="7886700" cy="3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723" y="1455423"/>
            <a:ext cx="397911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23" y="1455423"/>
            <a:ext cx="3979100" cy="2390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620078" y="120015"/>
            <a:ext cx="7886700" cy="608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Higgs </a:t>
            </a:r>
            <a:r>
              <a:rPr lang="zh-CN"/>
              <a:t>Results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7" name="Google Shape;217;p38"/>
          <p:cNvGraphicFramePr/>
          <p:nvPr/>
        </p:nvGraphicFramePr>
        <p:xfrm>
          <a:off x="637699" y="795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{5FA7BA35-12B2-45C3-AF99-3F79E3D337B4}</a:tableStyleId>
              </a:tblPr>
              <a:tblGrid>
                <a:gridCol w="889575"/>
                <a:gridCol w="930900"/>
                <a:gridCol w="2036175"/>
                <a:gridCol w="2301225"/>
                <a:gridCol w="1538750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trainer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Parameter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time(s)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higgs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Exact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u="none" cap="none" strike="noStrike">
                          <a:solidFill>
                            <a:schemeClr val="dk1"/>
                          </a:solidFill>
                        </a:rPr>
                        <a:t>1387.3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0.742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Approx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1354.1</a:t>
                      </a:r>
                      <a:endParaRPr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u="none" cap="none" strike="noStrike">
                          <a:solidFill>
                            <a:schemeClr val="dk1"/>
                          </a:solidFill>
                        </a:rPr>
                        <a:t>0.742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Hist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CN"/>
                        <a:t>29</a:t>
                      </a:r>
                      <a:r>
                        <a:rPr lang="zh-CN" u="none" cap="none" strike="noStrike">
                          <a:solidFill>
                            <a:schemeClr val="dk1"/>
                          </a:solidFill>
                        </a:rPr>
                        <a:t>.7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u="none" cap="none" strike="noStrike"/>
                        <a:t>0.742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daal-gnu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Exact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776.5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0.742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Inexact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494.6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0.742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Exact + memSave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3686.3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0.710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Inexact + memSave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3669.1</a:t>
                      </a:r>
                      <a:endParaRPr u="none" cap="none" strike="noStrike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0.712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daal-</a:t>
                      </a:r>
                      <a:r>
                        <a:rPr lang="zh-CN"/>
                        <a:t>icc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Exact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Arial"/>
                          <a:ea typeface="Arial"/>
                          <a:cs typeface="Arial"/>
                          <a:sym typeface="Arial"/>
                        </a:rPr>
                        <a:t>653.0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0.742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Inexact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Arial"/>
                          <a:ea typeface="Arial"/>
                          <a:cs typeface="Arial"/>
                          <a:sym typeface="Arial"/>
                        </a:rPr>
                        <a:t>402.7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0.742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Exact + memSave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Arial"/>
                          <a:ea typeface="Arial"/>
                          <a:cs typeface="Arial"/>
                          <a:sym typeface="Arial"/>
                        </a:rPr>
                        <a:t>3550.0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0.715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Inexact + memSave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Arial"/>
                          <a:ea typeface="Arial"/>
                          <a:cs typeface="Arial"/>
                          <a:sym typeface="Arial"/>
                        </a:rPr>
                        <a:t>3564.8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0.712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zh-CN"/>
              <a:t>Airline</a:t>
            </a:r>
            <a:r>
              <a:rPr lang="zh-CN"/>
              <a:t> Results</a:t>
            </a:r>
            <a:r>
              <a:rPr lang="zh-CN"/>
              <a:t> 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3" name="Google Shape;223;p39"/>
          <p:cNvGraphicFramePr/>
          <p:nvPr/>
        </p:nvGraphicFramePr>
        <p:xfrm>
          <a:off x="637699" y="795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{5FA7BA35-12B2-45C3-AF99-3F79E3D337B4}</a:tableStyleId>
              </a:tblPr>
              <a:tblGrid>
                <a:gridCol w="1539225"/>
                <a:gridCol w="840100"/>
                <a:gridCol w="1477325"/>
                <a:gridCol w="1295325"/>
                <a:gridCol w="777325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trainer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rgbClr val="000000"/>
                          </a:solidFill>
                        </a:rPr>
                        <a:t>Parameter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time(s)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Airline-Sparse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Exact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43.1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0.557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Hist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18.7</a:t>
                      </a:r>
                      <a:endParaRPr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u="none" cap="none" strike="noStrike"/>
                        <a:t>0.559</a:t>
                      </a:r>
                      <a:endParaRPr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Airline-Dense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Exact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391.9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0.557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Hist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47.6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u="none" cap="none" strike="noStrike"/>
                        <a:t>0.556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daal-gnu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Exact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383.8</a:t>
                      </a:r>
                      <a:endParaRPr/>
                    </a:p>
                  </a:txBody>
                  <a:tcPr marT="34300" marB="34300" marR="68600" marL="6860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/>
                        <a:t>0.555</a:t>
                      </a:r>
                      <a:endParaRPr/>
                    </a:p>
                  </a:txBody>
                  <a:tcPr marT="34300" marB="34300" marR="68600" marL="6860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Inexact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362.9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0.555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daal-icc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Exact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319.79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/>
                        <a:t>0.556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Inexact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309.71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/>
                        <a:t>0.555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Hotspot Analysis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637222" y="795338"/>
            <a:ext cx="7886700" cy="3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Intel(R) VTune(TM) Amplifier 2019 (build 570779) Command Line Tool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higgs 50 iterations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hotspots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memory-access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1485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xgboost + Higgs + hist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637222" y="795338"/>
            <a:ext cx="7886700" cy="3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" y="2892946"/>
            <a:ext cx="9143999" cy="202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850" y="837325"/>
            <a:ext cx="5932149" cy="21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5" y="795350"/>
            <a:ext cx="2957475" cy="1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daalgbt-icc + Higgs + inexact</a:t>
            </a:r>
            <a:endParaRPr/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650" y="869857"/>
            <a:ext cx="6146049" cy="172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50625"/>
            <a:ext cx="8839200" cy="209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81115"/>
            <a:ext cx="2565065" cy="171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Higgs + Hist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7383648" y="795350"/>
            <a:ext cx="1140300" cy="3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xgboost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daal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75" y="795346"/>
            <a:ext cx="6845834" cy="212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25" y="2970200"/>
            <a:ext cx="6789383" cy="20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0078" y="120015"/>
            <a:ext cx="7886700" cy="608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37222" y="795338"/>
            <a:ext cx="7886700" cy="38380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performance evaluation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hotspot analysis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optimzation test</a:t>
            </a:r>
            <a:endParaRPr b="0" i="0" sz="18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features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to support distributed version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Higgs + Hist</a:t>
            </a:r>
            <a:endParaRPr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628650" y="821055"/>
            <a:ext cx="38862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CN"/>
              <a:t>xgboost+ hist</a:t>
            </a:r>
            <a:endParaRPr/>
          </a:p>
        </p:txBody>
      </p:sp>
      <p:sp>
        <p:nvSpPr>
          <p:cNvPr id="261" name="Google Shape;261;p44"/>
          <p:cNvSpPr txBox="1"/>
          <p:nvPr>
            <p:ph idx="2" type="body"/>
          </p:nvPr>
        </p:nvSpPr>
        <p:spPr>
          <a:xfrm>
            <a:off x="4629150" y="821055"/>
            <a:ext cx="38862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CN"/>
              <a:t>daal + inexact</a:t>
            </a:r>
            <a:endParaRPr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00" y="1355825"/>
            <a:ext cx="3767005" cy="258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731" y="1361428"/>
            <a:ext cx="3821944" cy="258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Higgs + Exact</a:t>
            </a:r>
            <a:endParaRPr/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6650"/>
            <a:ext cx="4189275" cy="24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00" y="1628574"/>
            <a:ext cx="4304349" cy="24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628650" y="821055"/>
            <a:ext cx="38862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xgboost</a:t>
            </a:r>
            <a:endParaRPr/>
          </a:p>
        </p:txBody>
      </p:sp>
      <p:sp>
        <p:nvSpPr>
          <p:cNvPr id="272" name="Google Shape;272;p45"/>
          <p:cNvSpPr txBox="1"/>
          <p:nvPr>
            <p:ph idx="2" type="body"/>
          </p:nvPr>
        </p:nvSpPr>
        <p:spPr>
          <a:xfrm>
            <a:off x="4629150" y="821055"/>
            <a:ext cx="38862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daal-icc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Higgs + Exact</a:t>
            </a:r>
            <a:endParaRPr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637222" y="795338"/>
            <a:ext cx="7886700" cy="3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5457"/>
            <a:ext cx="9144001" cy="1848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5" y="904954"/>
            <a:ext cx="9143998" cy="189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benmark results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637222" y="795338"/>
            <a:ext cx="7886700" cy="3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CN"/>
              <a:t>daalgbt provides very good cpu and </a:t>
            </a:r>
            <a:r>
              <a:rPr lang="zh-CN"/>
              <a:t>memory </a:t>
            </a:r>
            <a:r>
              <a:rPr lang="zh-CN"/>
              <a:t>utilization, leading to better performance in exact mode for normal dense dataset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CN"/>
              <a:t>xgboost support </a:t>
            </a:r>
            <a:r>
              <a:rPr lang="zh-CN">
                <a:solidFill>
                  <a:srgbClr val="FF0000"/>
                </a:solidFill>
              </a:rPr>
              <a:t>sparse dataset</a:t>
            </a:r>
            <a:r>
              <a:rPr lang="zh-CN"/>
              <a:t> by default, and it has an improved </a:t>
            </a:r>
            <a:r>
              <a:rPr lang="zh-CN">
                <a:solidFill>
                  <a:srgbClr val="FF0000"/>
                </a:solidFill>
              </a:rPr>
              <a:t>histogram algorithm</a:t>
            </a:r>
            <a:r>
              <a:rPr lang="zh-CN"/>
              <a:t>, leading to better performance on sparse dataset and in fast_hist mode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Discussion &amp; Questions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637222" y="795338"/>
            <a:ext cx="7886700" cy="3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CN"/>
              <a:t>Categorical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feature bundle is a useful feature for sparse dataset, (xgboost supports in 0.80)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Q: how tree split is done on an unordered categorical feature in daalgbt?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CN"/>
              <a:t>Interface to support distributed version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need allreduce in the processes of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CN"/>
              <a:t>build histogram (feature index)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CN"/>
              <a:t>findBestSplit(local GHSum)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currently tree expands supports feature level and node level parallelism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Q: Is it possible to reduce the number of communication by aggregating to single allreduce for all the nodes in the same tree level?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End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zh-C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“All benchmarks are wrong, but some are useful”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0078" y="120015"/>
            <a:ext cx="7886700" cy="608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Evaluatioin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37222" y="795338"/>
            <a:ext cx="7886700" cy="38380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GBT Implementations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0.80, https://github.com/dmlc/xgboost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daal DAAL 2019. Revision: 30360, https://github.com/intel/daal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setup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benchm-ml</a:t>
            </a: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https://github.com/szilard/benchm-ml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minimal benchmark for scalability, speed and accuracy of commonly used open source implementations (R packages, Python scikit-learn, H2O, xgboost, Spark MLlib etc.) of the top machine learning algorithms for binary classification (random forests, gradient boosted trees, deep neural networks etc.).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Classification: airline dataset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B: learn_rate = </a:t>
            </a:r>
            <a:r>
              <a:rPr b="0" i="0" lang="zh-C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</a:t>
            </a: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max_depth =</a:t>
            </a:r>
            <a:r>
              <a:rPr b="0" i="0" lang="zh-C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n_trees = </a:t>
            </a:r>
            <a:r>
              <a:rPr b="0" i="0" lang="zh-C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</a:t>
            </a: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is measured by </a:t>
            </a:r>
            <a:r>
              <a:rPr b="0" i="0" lang="zh-CN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</a:t>
            </a:r>
            <a:r>
              <a:rPr b="0" i="0" lang="zh-C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37222" y="795338"/>
            <a:ext cx="7886700" cy="3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CPU: Intel(R) Xeon(R) CPU E5-2670 v3 @ 2.30GHz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Cores: 24 Cores (thread# set to 24)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RAM: 128 GB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20078" y="120015"/>
            <a:ext cx="7886700" cy="608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4" name="Google Shape;154;p29"/>
          <p:cNvGraphicFramePr/>
          <p:nvPr/>
        </p:nvGraphicFramePr>
        <p:xfrm>
          <a:off x="637222" y="795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{5FA7BA35-12B2-45C3-AF99-3F79E3D337B4}</a:tableStyleId>
              </a:tblPr>
              <a:tblGrid>
                <a:gridCol w="1316200"/>
                <a:gridCol w="1316200"/>
                <a:gridCol w="1316200"/>
                <a:gridCol w="1316200"/>
                <a:gridCol w="1303075"/>
                <a:gridCol w="1303075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train#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test#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features#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sparsity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synset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750K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dense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420 MB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x5,x10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x2,x4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17 GB ~40 times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airline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1m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dense(one-hot encoding)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2.6 GB/63 MB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higgs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10m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1m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28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CN" sz="1400" u="none" cap="none" strike="noStrike"/>
                        <a:t>dense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4.8 GB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synset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637222" y="795338"/>
            <a:ext cx="7886700" cy="3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zh-CN" sz="1400">
                <a:latin typeface="Arial"/>
                <a:ea typeface="Arial"/>
                <a:cs typeface="Arial"/>
                <a:sym typeface="Arial"/>
              </a:rPr>
              <a:t>sklearn.datasets.make_classification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solidFill>
                  <a:srgbClr val="1D1F22"/>
                </a:solidFill>
                <a:latin typeface="Arial"/>
                <a:ea typeface="Arial"/>
                <a:cs typeface="Arial"/>
                <a:sym typeface="Arial"/>
              </a:rPr>
              <a:t>Generate a random n-class classification problem.</a:t>
            </a:r>
            <a:br>
              <a:rPr lang="zh-CN" sz="1400">
                <a:solidFill>
                  <a:srgbClr val="1D1F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sz="1400">
                <a:solidFill>
                  <a:srgbClr val="1D1F22"/>
                </a:solidFill>
                <a:latin typeface="Arial"/>
                <a:ea typeface="Arial"/>
                <a:cs typeface="Arial"/>
                <a:sym typeface="Arial"/>
              </a:rPr>
              <a:t>This initially creates clusters of points </a:t>
            </a:r>
            <a:r>
              <a:rPr lang="zh-C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normally distributed (std=1)</a:t>
            </a:r>
            <a:r>
              <a:rPr lang="zh-CN" sz="1400">
                <a:solidFill>
                  <a:srgbClr val="1D1F22"/>
                </a:solidFill>
                <a:latin typeface="Arial"/>
                <a:ea typeface="Arial"/>
                <a:cs typeface="Arial"/>
                <a:sym typeface="Arial"/>
              </a:rPr>
              <a:t> about vertices of an 2-dimensional hypercube with sides of length </a:t>
            </a:r>
            <a:r>
              <a:rPr lang="zh-CN" sz="1400">
                <a:solidFill>
                  <a:srgbClr val="222222"/>
                </a:solidFill>
                <a:highlight>
                  <a:srgbClr val="ECF0F3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CN" sz="1400">
                <a:solidFill>
                  <a:srgbClr val="1D1F22"/>
                </a:solidFill>
                <a:latin typeface="Arial"/>
                <a:ea typeface="Arial"/>
                <a:cs typeface="Arial"/>
                <a:sym typeface="Arial"/>
              </a:rPr>
              <a:t> and assigns an equal number of clusters to each class. It introduces interdependence between these features and adds various types of further noise to the data.</a:t>
            </a:r>
            <a:endParaRPr sz="1400">
              <a:solidFill>
                <a:srgbClr val="1D1F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Airline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637222" y="795338"/>
            <a:ext cx="7886700" cy="3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The Airline data set consists of flight arrival and departure details for all commercial flights from 1987 to 2008. The approximately 120MM records (CSV format), occupy 120GB space.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Training datasets of sizes 1M, 10M are generated using years 2005 and 2006. A test set of size 100K is generated from the same (using year 2007).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Categorical features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One-hot encoding for categorical features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" name="Google Shape;167;p31"/>
          <p:cNvGraphicFramePr/>
          <p:nvPr/>
        </p:nvGraphicFramePr>
        <p:xfrm>
          <a:off x="277175" y="217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{BFC2C377-8990-4713-95FB-6BC273F67150}</a:tableStyleId>
              </a:tblPr>
              <a:tblGrid>
                <a:gridCol w="952500"/>
                <a:gridCol w="952500"/>
                <a:gridCol w="805825"/>
                <a:gridCol w="721975"/>
                <a:gridCol w="966475"/>
                <a:gridCol w="1315725"/>
                <a:gridCol w="952500"/>
                <a:gridCol w="575275"/>
                <a:gridCol w="13297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Month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DayofMonth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DayOfWeek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0000FF"/>
                          </a:solidFill>
                        </a:rPr>
                        <a:t>DepTime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UniqueCarrier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Origin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Dest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0000FF"/>
                          </a:solidFill>
                        </a:rPr>
                        <a:t>Distance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dep_delayed_15min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1828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XE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LEX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IAH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828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N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1212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UA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MCI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N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935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OH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HSV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CVG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325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N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930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OH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JFK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1028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N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c-2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1350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MQ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DFW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LBB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Y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31"/>
          <p:cNvGraphicFramePr/>
          <p:nvPr/>
        </p:nvGraphicFramePr>
        <p:xfrm>
          <a:off x="277175" y="376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{BFC2C377-8990-4713-95FB-6BC273F67150}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0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6:1.0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30:1.0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44:1.0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50:1828.0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72:1.0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238:1.0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520:1.0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689:828.0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0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3:1.0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14:1.0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43:1.0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50:1212.0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69:1.0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155:1.0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560:1.0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689:533.0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0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1:1.0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12:1.0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48:1.0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50:935.0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66:1.0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209:1.0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455:1.0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689:325.0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0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2:1.0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30:1.0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48:1.0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50:930.0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66:1.0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228:1.0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611:1.0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689:1028.0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1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3:1.0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39:1.0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44:1.0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50:1350.0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64:1.0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156:1.0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980000"/>
                          </a:solidFill>
                        </a:rPr>
                        <a:t>543:1.0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689:282.0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Higgs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637222" y="795338"/>
            <a:ext cx="7886700" cy="3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zh-CN" sz="1400" u="sng">
                <a:solidFill>
                  <a:srgbClr val="047AC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</a:t>
            </a:r>
            <a:r>
              <a:rPr lang="zh-CN" sz="1400" u="sng">
                <a:solidFill>
                  <a:srgbClr val="047AC6"/>
                </a:solidFill>
                <a:highlight>
                  <a:srgbClr val="C9F2D0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HIGGS</a:t>
            </a:r>
            <a:r>
              <a:rPr lang="zh-CN" sz="1400" u="sng">
                <a:solidFill>
                  <a:srgbClr val="047AC6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#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This is a classification problem to distinguish between a signal process which produces </a:t>
            </a:r>
            <a:r>
              <a:rPr lang="zh-CN" sz="1400">
                <a:solidFill>
                  <a:srgbClr val="383838"/>
                </a:solidFill>
                <a:highlight>
                  <a:srgbClr val="C9F2D0"/>
                </a:highlight>
                <a:latin typeface="Arial"/>
                <a:ea typeface="Arial"/>
                <a:cs typeface="Arial"/>
                <a:sym typeface="Arial"/>
              </a:rPr>
              <a:t>Higgs</a:t>
            </a:r>
            <a:r>
              <a:rPr lang="zh-CN" sz="1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 bosons and a background process which does not.</a:t>
            </a:r>
            <a:endParaRPr sz="14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The data has been produced using Monte Carlo simulations. The first 21 features (columns 2-22) are kinematic properties measured by the particle detectors in the accelerator. The last seven features are functions of the first 21 features; these are high-level features derived by physicists to help discriminate between the two classes. </a:t>
            </a:r>
            <a:endParaRPr sz="14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32"/>
          <p:cNvGraphicFramePr/>
          <p:nvPr/>
        </p:nvGraphicFramePr>
        <p:xfrm>
          <a:off x="22850" y="272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{BFC2C377-8990-4713-95FB-6BC273F67150}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-1.09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1.37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1.11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-1.58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-1.05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3.10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1.00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-1.59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2.17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1.27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-1.26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-1.14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FF"/>
                          </a:solidFill>
                        </a:rPr>
                        <a:t>1.00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620078" y="120015"/>
            <a:ext cx="7886700" cy="60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Value Distribution</a:t>
            </a:r>
            <a:endParaRPr/>
          </a:p>
        </p:txBody>
      </p:sp>
      <p:graphicFrame>
        <p:nvGraphicFramePr>
          <p:cNvPr id="181" name="Google Shape;181;p33"/>
          <p:cNvGraphicFramePr/>
          <p:nvPr/>
        </p:nvGraphicFramePr>
        <p:xfrm>
          <a:off x="575925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{BFC2C377-8990-4713-95FB-6BC273F67150}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000">
                          <a:solidFill>
                            <a:schemeClr val="dk1"/>
                          </a:solidFill>
                        </a:rPr>
                        <a:t>feature id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synset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higgs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airline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746182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27642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746047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746073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6284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746066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1228758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746047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2138808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746098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45068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746099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746055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6284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746126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745976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37341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746103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33"/>
          <p:cNvSpPr txBox="1"/>
          <p:nvPr>
            <p:ph idx="2" type="body"/>
          </p:nvPr>
        </p:nvSpPr>
        <p:spPr>
          <a:xfrm>
            <a:off x="4781550" y="821055"/>
            <a:ext cx="38862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the distribution of </a:t>
            </a:r>
            <a:r>
              <a:rPr lang="zh-CN" sz="1400"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zh-CN" sz="1400">
                <a:latin typeface="Arial"/>
                <a:ea typeface="Arial"/>
                <a:cs typeface="Arial"/>
                <a:sym typeface="Arial"/>
              </a:rPr>
              <a:t> values </a:t>
            </a:r>
            <a:r>
              <a:rPr lang="zh-CN" sz="1400">
                <a:latin typeface="Arial"/>
                <a:ea typeface="Arial"/>
                <a:cs typeface="Arial"/>
                <a:sym typeface="Arial"/>
              </a:rPr>
              <a:t>determines</a:t>
            </a:r>
            <a:r>
              <a:rPr lang="zh-CN" sz="1400">
                <a:latin typeface="Arial"/>
                <a:ea typeface="Arial"/>
                <a:cs typeface="Arial"/>
                <a:sym typeface="Arial"/>
              </a:rPr>
              <a:t> the computation complexity of findBestSplit()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uniq values </a:t>
            </a:r>
            <a:r>
              <a:rPr lang="zh-CN" sz="1400">
                <a:latin typeface="Arial"/>
                <a:ea typeface="Arial"/>
                <a:cs typeface="Arial"/>
                <a:sym typeface="Arial"/>
              </a:rPr>
              <a:t>for each feature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