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73" r:id="rId6"/>
    <p:sldId id="259" r:id="rId7"/>
    <p:sldId id="265" r:id="rId8"/>
    <p:sldId id="270" r:id="rId10"/>
    <p:sldId id="271" r:id="rId11"/>
    <p:sldId id="272" r:id="rId12"/>
    <p:sldId id="260" r:id="rId13"/>
    <p:sldId id="266" r:id="rId14"/>
    <p:sldId id="289" r:id="rId15"/>
    <p:sldId id="304" r:id="rId16"/>
    <p:sldId id="291" r:id="rId17"/>
    <p:sldId id="261" r:id="rId18"/>
    <p:sldId id="292" r:id="rId19"/>
    <p:sldId id="293" r:id="rId20"/>
    <p:sldId id="305" r:id="rId21"/>
    <p:sldId id="295" r:id="rId22"/>
    <p:sldId id="262" r:id="rId23"/>
    <p:sldId id="296" r:id="rId24"/>
    <p:sldId id="297" r:id="rId25"/>
    <p:sldId id="306" r:id="rId26"/>
    <p:sldId id="299" r:id="rId27"/>
    <p:sldId id="263" r:id="rId28"/>
    <p:sldId id="300" r:id="rId29"/>
    <p:sldId id="301" r:id="rId30"/>
    <p:sldId id="307" r:id="rId31"/>
    <p:sldId id="303" r:id="rId32"/>
    <p:sldId id="30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http://www.cs.ucf.edu/~liujg/co_clustering.html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iu.edu/pengb/scdem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hyperlink" Target="http://image-net.org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://www-cvr.ai.uiuc.edu/ponce_grp/dat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hyperlink" Target="random.pdf" TargetMode="Externa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>
                <a:sym typeface="+mn-ea"/>
              </a:rPr>
              <a:t>SC Demo Task 4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Applications &amp; Datasets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Regression: LinearRegression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It's the most basic type of method that commonly used predictive analysis.</a:t>
            </a:r>
            <a:endParaRPr lang="x-none" altLang="en-US"/>
          </a:p>
          <a:p>
            <a:r>
              <a:rPr lang="x-none" altLang="en-US"/>
              <a:t>General Linear Regression Models are a set of methods intended for regression in which the </a:t>
            </a:r>
            <a:r>
              <a:rPr lang="x-none" altLang="en-US" b="1">
                <a:solidFill>
                  <a:srgbClr val="FF0000"/>
                </a:solidFill>
              </a:rPr>
              <a:t>target value</a:t>
            </a:r>
            <a:r>
              <a:rPr lang="x-none" altLang="en-US"/>
              <a:t> is expected to be a linear combination of the </a:t>
            </a:r>
            <a:r>
              <a:rPr lang="x-none" altLang="en-US" b="1">
                <a:solidFill>
                  <a:srgbClr val="FF0000"/>
                </a:solidFill>
              </a:rPr>
              <a:t>input variables</a:t>
            </a:r>
            <a:r>
              <a:rPr lang="x-none" altLang="en-US"/>
              <a:t>. </a:t>
            </a: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Demo Data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This example shows the use of multi-output estimator to complete images.</a:t>
            </a:r>
            <a:endParaRPr lang="x-none" altLang="en-US"/>
          </a:p>
          <a:p>
            <a:r>
              <a:rPr lang="x-none" altLang="en-US">
                <a:sym typeface="+mn-ea"/>
              </a:rPr>
              <a:t>The goal is to predict the lower half of a face given its upper half.</a:t>
            </a:r>
            <a:endParaRPr lang="x-none" alt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6935" y="1903730"/>
            <a:ext cx="5181600" cy="26219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31595" y="4607560"/>
            <a:ext cx="4411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>
                <a:sym typeface="+mn-ea"/>
              </a:rPr>
              <a:t>Labeled Faces in the Wild(LFW) people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Solution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7640"/>
            <a:ext cx="10515600" cy="3470275"/>
          </a:xfrm>
        </p:spPr>
        <p:txBody>
          <a:bodyPr/>
          <a:p>
            <a:r>
              <a:rPr lang="x-none" altLang="en-US">
                <a:sym typeface="+mn-ea"/>
              </a:rPr>
              <a:t>Data: lfw, 5985 images(50x37),400 categroies</a:t>
            </a:r>
            <a:endParaRPr lang="x-none" altLang="en-US">
              <a:sym typeface="+mn-ea"/>
            </a:endParaRPr>
          </a:p>
          <a:p>
            <a:r>
              <a:rPr lang="x-none" altLang="en-US"/>
              <a:t>Features: Each pixel of each channel (color in RGB) is encoded by a float in range 0.0 - 1.0. </a:t>
            </a:r>
            <a:endParaRPr lang="x-none" altLang="en-US"/>
          </a:p>
          <a:p>
            <a:r>
              <a:rPr lang="x-none" altLang="en-US"/>
              <a:t>Train: LinearRegression,RidgeRegression </a:t>
            </a:r>
            <a:endParaRPr lang="x-none" altLang="en-US"/>
          </a:p>
          <a:p>
            <a:r>
              <a:rPr lang="x-none" altLang="en-US"/>
              <a:t>Evaluate: 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7532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439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1347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3254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3344545" y="210121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51170" y="2093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39380" y="209613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</a:t>
            </a:r>
            <a:endParaRPr lang="x-none" altLang="en-US"/>
          </a:p>
        </p:txBody>
      </p:sp>
      <p:pic>
        <p:nvPicPr>
          <p:cNvPr id="4" name="Content Placeholder 3" descr="regressi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43380" y="1499870"/>
            <a:ext cx="3129915" cy="56235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simple demo that demostrates the broadly applicable of linear regression models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Classification: Navie Bayes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Text categorization (a.k.a. text classification) is the task of assigning predefined categories to free-text documents. It can provide conceptual views of document collections and has important applications in the real world.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Demo Data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The 20 newsgroups dataset comprises around 18000 newsgroups posts on 20 topics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7445" y="1825625"/>
            <a:ext cx="4561840" cy="435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3670300"/>
            <a:ext cx="571436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Solution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7640"/>
            <a:ext cx="10515600" cy="3470275"/>
          </a:xfrm>
        </p:spPr>
        <p:txBody>
          <a:bodyPr/>
          <a:p>
            <a:r>
              <a:rPr lang="x-none" altLang="en-US">
                <a:sym typeface="+mn-ea"/>
              </a:rPr>
              <a:t>Data: 20news, 18,846 documents,20 categroies,</a:t>
            </a:r>
            <a:endParaRPr lang="x-none" altLang="en-US">
              <a:sym typeface="+mn-ea"/>
            </a:endParaRPr>
          </a:p>
          <a:p>
            <a:r>
              <a:rPr lang="x-none" altLang="en-US"/>
              <a:t>Features: remove header, quotes; tokenize; vectorize the text content by tf*idf, results in </a:t>
            </a:r>
            <a:r>
              <a:rPr lang="x-none" altLang="en-US">
                <a:sym typeface="+mn-ea"/>
              </a:rPr>
              <a:t>101,631 uniq features</a:t>
            </a:r>
            <a:r>
              <a:rPr lang="x-none" altLang="en-US"/>
              <a:t>. </a:t>
            </a:r>
            <a:endParaRPr lang="x-none" altLang="en-US"/>
          </a:p>
          <a:p>
            <a:r>
              <a:rPr lang="x-none" altLang="en-US"/>
              <a:t>Train: Naive Bayes </a:t>
            </a:r>
            <a:endParaRPr lang="x-none" altLang="en-US"/>
          </a:p>
          <a:p>
            <a:r>
              <a:rPr lang="x-none" altLang="en-US"/>
              <a:t>Evaluate: accuracy, training time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7532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439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1347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3254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3344545" y="210121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51170" y="2093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39380" y="209613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result: </a:t>
            </a:r>
            <a:endParaRPr lang="x-none" altLang="en-US"/>
          </a:p>
          <a:p>
            <a:pPr lvl="1"/>
            <a:r>
              <a:rPr lang="x-none" altLang="en-US"/>
              <a:t>category assigned to documents</a:t>
            </a:r>
            <a:endParaRPr lang="x-none" altLang="en-US"/>
          </a:p>
          <a:p>
            <a:r>
              <a:rPr lang="x-none" altLang="en-US"/>
              <a:t>query interface:</a:t>
            </a:r>
            <a:endParaRPr lang="x-none" altLang="en-US"/>
          </a:p>
          <a:p>
            <a:pPr lvl="1"/>
            <a:r>
              <a:rPr lang="x-none" altLang="en-US"/>
              <a:t>predict category for new document</a:t>
            </a:r>
            <a:endParaRPr lang="x-none" altLang="en-US"/>
          </a:p>
        </p:txBody>
      </p:sp>
      <p:pic>
        <p:nvPicPr>
          <p:cNvPr id="6" name="Content Placeholder 5" descr="nb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73935"/>
            <a:ext cx="5181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HarpDAAL Algorithms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Learning Tasks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Algorithms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Notes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Classification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Naive Bayes,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Neural Network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Naive Bayes is not iterative algorithm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Regression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Linear Regression,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Ridge Regression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all solved by normal equation, not iterative algorithms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Clustering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K-means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Recommender System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Matrix Factorization(SGD),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ALS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Dimension Deduction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SVD, PCA, QR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Statistics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Moments, Covariance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  <a:p>
            <a:r>
              <a:rPr lang="x-none">
                <a:sym typeface="+mn-ea"/>
              </a:rPr>
              <a:t>Classification: </a:t>
            </a:r>
            <a:br>
              <a:rPr lang="x-none">
                <a:sym typeface="+mn-ea"/>
              </a:rPr>
            </a:br>
            <a:r>
              <a:rPr lang="x-none">
                <a:sym typeface="+mn-ea"/>
              </a:rPr>
              <a:t>Neural Network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Large scale image classification is challenging.</a:t>
            </a:r>
            <a:endParaRPr lang="x-none" altLang="en-US"/>
          </a:p>
          <a:p>
            <a:r>
              <a:rPr lang="x-none" altLang="en-US"/>
              <a:t>Neural network, Multi-layer Perceptron(MLP), which is capable to learn non-linear models got success in this task.</a:t>
            </a:r>
            <a:endParaRPr lang="x-none" altLang="en-US"/>
          </a:p>
          <a:p>
            <a:r>
              <a:rPr lang="x-none" altLang="en-US"/>
              <a:t>Sometimes looking at the learned coefficients of a neural network can provide insight into the learning behavior.</a:t>
            </a:r>
            <a:endParaRPr lang="x-none" altLang="en-US"/>
          </a:p>
          <a:p>
            <a:r>
              <a:rPr lang="x-none" altLang="en-US"/>
              <a:t>This example shows how to plot some of the first layer weights in a MLPClassifier trained on the MNIST dataset.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Demo Data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a subset of mnist8m dataset, 100K </a:t>
            </a:r>
            <a:r>
              <a:rPr lang="x-none" altLang="en-US">
                <a:sym typeface="+mn-ea"/>
              </a:rPr>
              <a:t>28x28 digits </a:t>
            </a:r>
            <a:r>
              <a:rPr lang="x-none" altLang="en-US"/>
              <a:t>images, 10 classes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220" y="2962910"/>
            <a:ext cx="206692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Solution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7640"/>
            <a:ext cx="10515600" cy="3470275"/>
          </a:xfrm>
        </p:spPr>
        <p:txBody>
          <a:bodyPr/>
          <a:p>
            <a:r>
              <a:rPr lang="x-none" altLang="en-US">
                <a:sym typeface="+mn-ea"/>
              </a:rPr>
              <a:t>Data: mnist8m, 100k images, 10 categroies</a:t>
            </a:r>
            <a:endParaRPr lang="x-none" altLang="en-US">
              <a:sym typeface="+mn-ea"/>
            </a:endParaRPr>
          </a:p>
          <a:p>
            <a:r>
              <a:rPr lang="x-none" altLang="en-US"/>
              <a:t>Features: 28x28=784 pixels as a vector</a:t>
            </a:r>
            <a:endParaRPr lang="x-none" altLang="en-US"/>
          </a:p>
          <a:p>
            <a:r>
              <a:rPr lang="x-none" altLang="en-US"/>
              <a:t>Train: MLP </a:t>
            </a:r>
            <a:endParaRPr lang="x-none" altLang="en-US"/>
          </a:p>
          <a:p>
            <a:r>
              <a:rPr lang="x-none" altLang="en-US"/>
              <a:t>Evaluate: accuracy, 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7532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439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1347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3254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3344545" y="210121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51170" y="2093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39380" y="209613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Iteration 27, loss = 0.00044823</a:t>
            </a:r>
            <a:endParaRPr lang="x-none" altLang="en-US"/>
          </a:p>
          <a:p>
            <a:r>
              <a:rPr lang="x-none" altLang="en-US"/>
              <a:t>Training set score: 1.000000</a:t>
            </a:r>
            <a:endParaRPr lang="x-none" altLang="en-US"/>
          </a:p>
          <a:p>
            <a:r>
              <a:rPr lang="x-none" altLang="en-US"/>
              <a:t>Test set score: 0.979675</a:t>
            </a:r>
            <a:endParaRPr lang="x-none" altLang="en-US"/>
          </a:p>
        </p:txBody>
      </p:sp>
      <p:pic>
        <p:nvPicPr>
          <p:cNvPr id="6" name="Content Placeholder 5" descr="an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6875" y="1674495"/>
            <a:ext cx="5181600" cy="3886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45235" y="5249545"/>
            <a:ext cx="3726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ym typeface="+mn-ea"/>
              </a:rPr>
              <a:t>some of the first layer weights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Recommender System: </a:t>
            </a:r>
            <a:br>
              <a:rPr lang="x-none" altLang="en-US"/>
            </a:br>
            <a:r>
              <a:rPr lang="x-none">
                <a:sym typeface="+mn-ea"/>
              </a:rPr>
              <a:t>Matrix Factorization(SGD)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To predict the "rating" or "preference" that a user would give to an item is important for business.</a:t>
            </a:r>
            <a:endParaRPr lang="x-none" altLang="en-US"/>
          </a:p>
          <a:p>
            <a:r>
              <a:rPr lang="x-none" altLang="en-US"/>
              <a:t>To produce a list of recommendations, Collaborative filtering approaches build a model from a user's past behaviour (items previously purchased or selected and/or numerical ratings given to those items) as well as similar decisions made by other users. 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Demo Data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MovieLens 1M dataset</a:t>
            </a:r>
            <a:endParaRPr lang="x-none" altLang="en-US"/>
          </a:p>
          <a:p>
            <a:pPr lvl="1"/>
            <a:r>
              <a:rPr lang="x-none" altLang="en-US"/>
              <a:t>6040 users, 3883 items</a:t>
            </a:r>
            <a:endParaRPr lang="x-none" altLang="en-US"/>
          </a:p>
          <a:p>
            <a:pPr lvl="1"/>
            <a:r>
              <a:rPr lang="x-none" altLang="en-US"/>
              <a:t>1M ratings</a:t>
            </a:r>
            <a:endParaRPr lang="x-none" altLang="en-US"/>
          </a:p>
          <a:p>
            <a:pPr lvl="1"/>
            <a:endParaRPr lang="x-none" altLang="en-US"/>
          </a:p>
          <a:p>
            <a:pPr lvl="1"/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0415" y="1732280"/>
            <a:ext cx="5181600" cy="3521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93265" y="5345430"/>
            <a:ext cx="2354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https://movielens.org/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Solution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7640"/>
            <a:ext cx="10515600" cy="3470275"/>
          </a:xfrm>
        </p:spPr>
        <p:txBody>
          <a:bodyPr/>
          <a:p>
            <a:r>
              <a:rPr lang="x-none" altLang="en-US">
                <a:sym typeface="+mn-ea"/>
              </a:rPr>
              <a:t>Data: </a:t>
            </a:r>
            <a:r>
              <a:rPr lang="x-none" altLang="en-US" sz="2800">
                <a:sym typeface="+mn-ea"/>
              </a:rPr>
              <a:t>MovieLens 1M dataset,6040 users, 3883 items,1M ratings</a:t>
            </a:r>
            <a:endParaRPr lang="x-none" altLang="en-US" sz="2800">
              <a:sym typeface="+mn-ea"/>
            </a:endParaRPr>
          </a:p>
          <a:p>
            <a:r>
              <a:rPr lang="x-none" altLang="en-US"/>
              <a:t>Features: sparse ratings values</a:t>
            </a:r>
            <a:endParaRPr lang="x-none" altLang="en-US"/>
          </a:p>
          <a:p>
            <a:r>
              <a:rPr lang="x-none" altLang="en-US"/>
              <a:t>Train: mf-sgd</a:t>
            </a:r>
            <a:endParaRPr lang="x-none" altLang="en-US"/>
          </a:p>
          <a:p>
            <a:r>
              <a:rPr lang="x-none" altLang="en-US"/>
              <a:t>Evaluate: rmse,mae 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7532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439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1347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3254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3344545" y="210121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51170" y="2093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39380" y="209613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3-fold cross validation</a:t>
            </a:r>
            <a:endParaRPr lang="x-none" altLang="en-US"/>
          </a:p>
          <a:p>
            <a:pPr lvl="1"/>
            <a:r>
              <a:rPr lang="x-none" altLang="en-US"/>
              <a:t>Mean RMSE: 0.8863</a:t>
            </a:r>
            <a:endParaRPr lang="x-none" altLang="en-US"/>
          </a:p>
          <a:p>
            <a:pPr lvl="1"/>
            <a:r>
              <a:rPr lang="x-none" altLang="en-US"/>
              <a:t>Mean MAE : 0.6964</a:t>
            </a:r>
            <a:endParaRPr lang="x-none" altLang="en-US"/>
          </a:p>
          <a:p>
            <a:pPr lvl="0"/>
            <a:r>
              <a:rPr lang="x-none" altLang="en-US"/>
              <a:t>query interface:</a:t>
            </a:r>
            <a:endParaRPr lang="x-none" altLang="en-US"/>
          </a:p>
          <a:p>
            <a:pPr lvl="1"/>
            <a:r>
              <a:rPr lang="x-none" altLang="en-US"/>
              <a:t>predict rating for unseen items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Applications for Demo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725"/>
                <a:gridCol w="2015490"/>
                <a:gridCol w="1315720"/>
                <a:gridCol w="53206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Learning Tasks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Algorithms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Dataset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Notes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Clustering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K-means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15scene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Fifteen Scene Categories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Regression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Linear Regression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lfw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Labeled Faces in the Wild(LFW) people 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Classification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Naive Bayes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20news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20 newsgroups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Neural Network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mnist8m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handwritten digits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Recommender System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Matrix Factorization(SGD)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movielens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Rating data sets from the MovieLens web site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Datasets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14220"/>
            <a:ext cx="10515600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	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Done</a:t>
            </a:r>
            <a:endParaRPr lang="x-none" altLang="en-US"/>
          </a:p>
          <a:p>
            <a:pPr lvl="1"/>
            <a:r>
              <a:rPr lang="x-none" altLang="en-US" b="1">
                <a:sym typeface="+mn-ea"/>
                <a:hlinkClick r:id="rId1" tooltip="" action="ppaction://hlinkfile"/>
              </a:rPr>
              <a:t>https://github.iu.edu/pengb/scdemo</a:t>
            </a:r>
            <a:endParaRPr lang="x-none" altLang="en-US" b="1">
              <a:sym typeface="+mn-ea"/>
            </a:endParaRPr>
          </a:p>
          <a:p>
            <a:pPr lvl="1"/>
            <a:r>
              <a:rPr lang="x-none" altLang="en-US"/>
              <a:t>5 small datasets for 4 typical learning applications ready, </a:t>
            </a:r>
            <a:endParaRPr lang="x-none" altLang="en-US"/>
          </a:p>
          <a:p>
            <a:pPr lvl="1"/>
            <a:r>
              <a:rPr lang="x-none" altLang="en-US"/>
              <a:t>stand-alone python code and running scripts for the demo applications ready</a:t>
            </a:r>
            <a:endParaRPr lang="x-none" altLang="en-US"/>
          </a:p>
          <a:p>
            <a:r>
              <a:rPr lang="x-none" altLang="en-US"/>
              <a:t>Todo</a:t>
            </a:r>
            <a:endParaRPr lang="x-none" altLang="en-US"/>
          </a:p>
          <a:p>
            <a:pPr lvl="1"/>
            <a:r>
              <a:rPr lang="x-none" altLang="en-US" sz="2400"/>
              <a:t>link the demo code with harpdaal core algorithm by the python interface provided by BoFeng.</a:t>
            </a:r>
            <a:endParaRPr lang="x-none" altLang="en-US" sz="2400"/>
          </a:p>
          <a:p>
            <a:pPr lvl="1"/>
            <a:r>
              <a:rPr lang="x-none" altLang="en-US" sz="2400"/>
              <a:t>Make decision which application should be optimized and focused on, and then improve them.</a:t>
            </a:r>
            <a:endParaRPr lang="x-none" altLang="en-US" sz="2400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General Machine Learning Pipeline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5410"/>
            <a:ext cx="10515600" cy="2263140"/>
          </a:xfrm>
        </p:spPr>
        <p:txBody>
          <a:bodyPr>
            <a:normAutofit fontScale="70000"/>
          </a:bodyPr>
          <a:p>
            <a:r>
              <a:rPr lang="en-US"/>
              <a:t>define the problem, (binary or multiclass, classfication or regression,evaluation metric...)</a:t>
            </a:r>
            <a:endParaRPr lang="en-US"/>
          </a:p>
          <a:p>
            <a:r>
              <a:rPr lang="en-US"/>
              <a:t>dataset preparation, (data collection, data munging, cleaning, split,normalization, ...)</a:t>
            </a:r>
            <a:endParaRPr lang="en-US"/>
          </a:p>
          <a:p>
            <a:r>
              <a:rPr lang="en-US"/>
              <a:t>feature engineering, (feature selection, dimension reduction, ...)</a:t>
            </a:r>
            <a:endParaRPr lang="en-US"/>
          </a:p>
          <a:p>
            <a:r>
              <a:rPr lang="x-none" altLang="en-US" b="1">
                <a:solidFill>
                  <a:srgbClr val="FF0000"/>
                </a:solidFill>
              </a:rPr>
              <a:t>Training:</a:t>
            </a:r>
            <a:r>
              <a:rPr lang="x-none" altLang="en-US" b="1"/>
              <a:t> </a:t>
            </a:r>
            <a:r>
              <a:rPr lang="en-US" b="1"/>
              <a:t>select model and hyper-parameter tuning</a:t>
            </a:r>
            <a:endParaRPr lang="en-US" b="1"/>
          </a:p>
          <a:p>
            <a:r>
              <a:rPr lang="en-US"/>
              <a:t>output the best models with optimized hyper-parameters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9480" y="245618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110230" y="245618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300980" y="245618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7491730" y="245618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9682480" y="245618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Deploy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2510790" y="273367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17415" y="272605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905625" y="2728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081135" y="2738120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8281035" y="1928495"/>
            <a:ext cx="1270" cy="527685"/>
          </a:xfrm>
          <a:prstGeom prst="straightConnector1">
            <a:avLst/>
          </a:prstGeom>
          <a:ln w="44450" cmpd="sng">
            <a:solidFill>
              <a:schemeClr val="accent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114415" y="1918970"/>
            <a:ext cx="2165985" cy="0"/>
          </a:xfrm>
          <a:prstGeom prst="line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01080" y="1918970"/>
            <a:ext cx="3810" cy="537210"/>
          </a:xfrm>
          <a:prstGeom prst="line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945380" y="1687195"/>
            <a:ext cx="4389755" cy="1878965"/>
          </a:xfrm>
          <a:prstGeom prst="round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118475" y="324294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rgbClr val="FF0000"/>
                </a:solidFill>
              </a:rPr>
              <a:t>Training</a:t>
            </a:r>
            <a:endParaRPr lang="x-none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Clustering: K-means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pPr marL="0" indent="0" algn="ctr">
              <a:buNone/>
            </a:pPr>
            <a:r>
              <a:rPr lang="en-US" sz="1800">
                <a:sym typeface="+mn-ea"/>
                <a:hlinkClick r:id="rId1"/>
              </a:rPr>
              <a:t>ImageNet</a:t>
            </a:r>
            <a:endParaRPr lang="en-US" altLang="en-US" sz="1800">
              <a:sym typeface="+mn-ea"/>
              <a:hlinkClick r:id="rId1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x-none" altLang="en-US">
                <a:sym typeface="+mn-ea"/>
              </a:rPr>
              <a:t>It's non-trivial to investigate the large scale image collections which contains billions of images.</a:t>
            </a:r>
            <a:endParaRPr lang="x-none" altLang="en-US"/>
          </a:p>
          <a:p>
            <a:r>
              <a:rPr lang="x-none" altLang="en-US">
                <a:sym typeface="+mn-ea"/>
              </a:rPr>
              <a:t>Image clustering algorithms,such as K-Means,will encounter performance and scalability issues when deploied on large scale data.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1932940"/>
            <a:ext cx="4839970" cy="1971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Demo DataSet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This is a dataset of fifteen </a:t>
            </a:r>
            <a:r>
              <a:rPr lang="x-none" altLang="en-US" b="1">
                <a:solidFill>
                  <a:srgbClr val="FF0000"/>
                </a:solidFill>
              </a:rPr>
              <a:t>natural scene</a:t>
            </a:r>
            <a:r>
              <a:rPr lang="x-none" altLang="en-US"/>
              <a:t> categories that expands on the thirteen category dataset released by Fei-Fei Li. The two new categories are industrial and store. </a:t>
            </a:r>
            <a:endParaRPr lang="x-none" altLang="en-US"/>
          </a:p>
          <a:p>
            <a:r>
              <a:rPr lang="x-none" altLang="en-US"/>
              <a:t>Use the label as ground truth to evaluate the performance of K-Means.</a:t>
            </a:r>
            <a:endParaRPr lang="x-none" altLang="en-US"/>
          </a:p>
        </p:txBody>
      </p:sp>
      <p:pic>
        <p:nvPicPr>
          <p:cNvPr id="6" name="Content Placeholder 5">
            <a:hlinkClick r:id="rId1"/>
          </p:cNvPr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8730"/>
            <a:ext cx="518160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Solution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7640"/>
            <a:ext cx="10515600" cy="3470275"/>
          </a:xfrm>
        </p:spPr>
        <p:txBody>
          <a:bodyPr/>
          <a:p>
            <a:r>
              <a:rPr lang="x-none" altLang="en-US">
                <a:sym typeface="+mn-ea"/>
              </a:rPr>
              <a:t>Data: 15Scene,4485 images,15 categroies</a:t>
            </a:r>
            <a:endParaRPr lang="x-none" altLang="en-US">
              <a:sym typeface="+mn-ea"/>
            </a:endParaRPr>
          </a:p>
          <a:p>
            <a:r>
              <a:rPr lang="x-none" altLang="en-US"/>
              <a:t>Features: extract 1000 sbow features with the imagenet feature extraction tool ILSVRC2010_devkit-1.0.</a:t>
            </a:r>
            <a:endParaRPr lang="x-none" altLang="en-US"/>
          </a:p>
          <a:p>
            <a:r>
              <a:rPr lang="x-none" altLang="en-US"/>
              <a:t>Train: K-Means, euclidean distance on sbow features, K=15</a:t>
            </a:r>
            <a:endParaRPr lang="x-none" altLang="en-US"/>
          </a:p>
          <a:p>
            <a:r>
              <a:rPr lang="x-none" altLang="en-US"/>
              <a:t>Evaluate: cluster quality metrics, such as homo(homogeneity score), ARI(adjusted Rand index) etc.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7532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Data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439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Extract Features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13473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Train Model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325485" y="1823720"/>
            <a:ext cx="1581150" cy="718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Evluate</a:t>
            </a:r>
            <a:endParaRPr lang="x-none" altLang="en-US"/>
          </a:p>
        </p:txBody>
      </p:sp>
      <p:sp>
        <p:nvSpPr>
          <p:cNvPr id="13" name="Right Arrow 12"/>
          <p:cNvSpPr/>
          <p:nvPr/>
        </p:nvSpPr>
        <p:spPr>
          <a:xfrm>
            <a:off x="3344545" y="210121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51170" y="209359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39380" y="2096135"/>
            <a:ext cx="594360" cy="863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</a:t>
            </a:r>
            <a:endParaRPr lang="x-none" altLang="en-US"/>
          </a:p>
        </p:txBody>
      </p:sp>
      <p:pic>
        <p:nvPicPr>
          <p:cNvPr id="6" name="Content Placeholder 5" descr="kmeans_2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58035"/>
            <a:ext cx="5181600" cy="388620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pPr marL="0" indent="0" algn="ctr">
              <a:buNone/>
            </a:pPr>
            <a:r>
              <a:rPr lang="x-none" altLang="en-US" sz="1400" b="1"/>
              <a:t>result: sample images of the result clusters,</a:t>
            </a:r>
            <a:br>
              <a:rPr lang="x-none" altLang="en-US" sz="1400" b="1"/>
            </a:br>
            <a:r>
              <a:rPr lang="x-none" altLang="en-US" sz="1400" b="1"/>
              <a:t>one row for each cluster</a:t>
            </a:r>
            <a:endParaRPr lang="x-none" altLang="en-US" sz="1400" b="1"/>
          </a:p>
          <a:p>
            <a:endParaRPr lang="x-none" altLang="en-US"/>
          </a:p>
        </p:txBody>
      </p:sp>
      <p:pic>
        <p:nvPicPr>
          <p:cNvPr id="9" name="Picture 8" descr="random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2267585"/>
            <a:ext cx="5614670" cy="345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5503</Words>
  <Application>Kingsoft Office WPP</Application>
  <PresentationFormat>Widescreen</PresentationFormat>
  <Paragraphs>310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SC Demo Task 4</vt:lpstr>
      <vt:lpstr>HarpDAAL Algorithms</vt:lpstr>
      <vt:lpstr>Applications for Demo</vt:lpstr>
      <vt:lpstr>General Machine Learning Pipeline</vt:lpstr>
      <vt:lpstr>Clustering: K-means</vt:lpstr>
      <vt:lpstr>Problem</vt:lpstr>
      <vt:lpstr>Demo DataSet</vt:lpstr>
      <vt:lpstr>Solution</vt:lpstr>
      <vt:lpstr>Result</vt:lpstr>
      <vt:lpstr>Regression: LinearRegression</vt:lpstr>
      <vt:lpstr>PowerPoint 演示文稿</vt:lpstr>
      <vt:lpstr>PowerPoint 演示文稿</vt:lpstr>
      <vt:lpstr>Solution</vt:lpstr>
      <vt:lpstr>PowerPoint 演示文稿</vt:lpstr>
      <vt:lpstr>Classification: Navie Bayes</vt:lpstr>
      <vt:lpstr>Problem</vt:lpstr>
      <vt:lpstr>Demo Data</vt:lpstr>
      <vt:lpstr>Solution</vt:lpstr>
      <vt:lpstr>Result</vt:lpstr>
      <vt:lpstr>Classification:  Neural Network</vt:lpstr>
      <vt:lpstr>Problem</vt:lpstr>
      <vt:lpstr>Demo Data</vt:lpstr>
      <vt:lpstr>Solution</vt:lpstr>
      <vt:lpstr>Result</vt:lpstr>
      <vt:lpstr>Recommender System:  Matrix Factorization(SGD)</vt:lpstr>
      <vt:lpstr>Problem</vt:lpstr>
      <vt:lpstr>Demo Data</vt:lpstr>
      <vt:lpstr>Solution</vt:lpstr>
      <vt:lpstr>Result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pb</dc:creator>
  <cp:lastModifiedBy>pb</cp:lastModifiedBy>
  <cp:revision>16</cp:revision>
  <dcterms:created xsi:type="dcterms:W3CDTF">2017-10-10T19:12:13Z</dcterms:created>
  <dcterms:modified xsi:type="dcterms:W3CDTF">2017-10-10T19:12:13Z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