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
  </p:notes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18" d="100"/>
          <a:sy n="18" d="100"/>
        </p:scale>
        <p:origin x="2381" y="96"/>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68"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Sheet4!$A$2:$A$22</c:f>
              <c:numCache>
                <c:formatCode>General</c:formatCode>
                <c:ptCount val="21"/>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numCache>
            </c:numRef>
          </c:cat>
          <c:val>
            <c:numRef>
              <c:f>Sheet4!$B$2:$B$22</c:f>
              <c:numCache>
                <c:formatCode>General</c:formatCode>
                <c:ptCount val="21"/>
                <c:pt idx="0">
                  <c:v>254</c:v>
                </c:pt>
                <c:pt idx="1">
                  <c:v>145</c:v>
                </c:pt>
                <c:pt idx="2">
                  <c:v>39</c:v>
                </c:pt>
                <c:pt idx="3">
                  <c:v>20</c:v>
                </c:pt>
                <c:pt idx="4">
                  <c:v>10</c:v>
                </c:pt>
                <c:pt idx="5">
                  <c:v>17</c:v>
                </c:pt>
                <c:pt idx="6">
                  <c:v>6</c:v>
                </c:pt>
                <c:pt idx="7">
                  <c:v>5</c:v>
                </c:pt>
                <c:pt idx="8">
                  <c:v>6</c:v>
                </c:pt>
                <c:pt idx="9">
                  <c:v>3</c:v>
                </c:pt>
                <c:pt idx="10">
                  <c:v>3</c:v>
                </c:pt>
                <c:pt idx="11">
                  <c:v>0</c:v>
                </c:pt>
                <c:pt idx="12">
                  <c:v>1</c:v>
                </c:pt>
                <c:pt idx="13">
                  <c:v>1</c:v>
                </c:pt>
                <c:pt idx="14">
                  <c:v>2</c:v>
                </c:pt>
                <c:pt idx="15">
                  <c:v>2</c:v>
                </c:pt>
                <c:pt idx="16">
                  <c:v>3</c:v>
                </c:pt>
                <c:pt idx="17">
                  <c:v>3</c:v>
                </c:pt>
                <c:pt idx="18">
                  <c:v>0</c:v>
                </c:pt>
                <c:pt idx="19">
                  <c:v>1</c:v>
                </c:pt>
                <c:pt idx="20">
                  <c:v>1</c:v>
                </c:pt>
              </c:numCache>
            </c:numRef>
          </c:val>
        </c:ser>
        <c:dLbls>
          <c:showLegendKey val="0"/>
          <c:showVal val="1"/>
          <c:showCatName val="0"/>
          <c:showSerName val="0"/>
          <c:showPercent val="0"/>
          <c:showBubbleSize val="0"/>
        </c:dLbls>
        <c:gapWidth val="40"/>
        <c:axId val="1539148928"/>
        <c:axId val="1539156000"/>
      </c:barChart>
      <c:catAx>
        <c:axId val="153914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9156000"/>
        <c:crosses val="autoZero"/>
        <c:auto val="1"/>
        <c:lblAlgn val="ctr"/>
        <c:lblOffset val="100"/>
        <c:noMultiLvlLbl val="0"/>
      </c:catAx>
      <c:valAx>
        <c:axId val="1539156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9148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428DB1-AEE3-4052-9494-449A78A0B095}" type="datetimeFigureOut">
              <a:rPr lang="en-US" smtClean="0"/>
              <a:t>11/22/2015</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BB893C9B-8C5E-491F-B109-525B11BB2B5C}" type="slidenum">
              <a:rPr lang="en-US" smtClean="0"/>
              <a:t>‹#›</a:t>
            </a:fld>
            <a:endParaRPr lang="en-US"/>
          </a:p>
        </p:txBody>
      </p:sp>
    </p:spTree>
    <p:extLst>
      <p:ext uri="{BB962C8B-B14F-4D97-AF65-F5344CB8AC3E}">
        <p14:creationId xmlns:p14="http://schemas.microsoft.com/office/powerpoint/2010/main" val="182855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93C9B-8C5E-491F-B109-525B11BB2B5C}" type="slidenum">
              <a:rPr lang="en-US" smtClean="0"/>
              <a:t>1</a:t>
            </a:fld>
            <a:endParaRPr lang="en-US"/>
          </a:p>
        </p:txBody>
      </p:sp>
    </p:spTree>
    <p:extLst>
      <p:ext uri="{BB962C8B-B14F-4D97-AF65-F5344CB8AC3E}">
        <p14:creationId xmlns:p14="http://schemas.microsoft.com/office/powerpoint/2010/main" val="8261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387342"/>
            <a:ext cx="27980640" cy="1146048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17289782"/>
            <a:ext cx="246888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1633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5425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752600"/>
            <a:ext cx="709803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752600"/>
            <a:ext cx="2088261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11130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1270894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3715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8206749"/>
            <a:ext cx="28392120" cy="13693138"/>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2029429"/>
            <a:ext cx="28392120" cy="7200898"/>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677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8763000"/>
            <a:ext cx="1399032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8763000"/>
            <a:ext cx="1399032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9760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752607"/>
            <a:ext cx="2839212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8069582"/>
            <a:ext cx="13926024"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2024360"/>
            <a:ext cx="13926024"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8069582"/>
            <a:ext cx="13994608"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2024360"/>
            <a:ext cx="1399460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915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0589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950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4739647"/>
            <a:ext cx="1666494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1408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4739647"/>
            <a:ext cx="1666494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5470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752607"/>
            <a:ext cx="2839212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0510487"/>
            <a:ext cx="740664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11/22/2015</a:t>
            </a:fld>
            <a:endParaRPr lang="en-US" dirty="0"/>
          </a:p>
        </p:txBody>
      </p:sp>
      <p:sp>
        <p:nvSpPr>
          <p:cNvPr id="5" name="Footer Placeholder 4"/>
          <p:cNvSpPr>
            <a:spLocks noGrp="1"/>
          </p:cNvSpPr>
          <p:nvPr>
            <p:ph type="ftr" sz="quarter" idx="3"/>
          </p:nvPr>
        </p:nvSpPr>
        <p:spPr>
          <a:xfrm>
            <a:off x="10904220" y="30510487"/>
            <a:ext cx="1110996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30510487"/>
            <a:ext cx="740664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26335070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hart" Target="../charts/chart1.xml"/><Relationship Id="rId3" Type="http://schemas.openxmlformats.org/officeDocument/2006/relationships/hyperlink" Target="http://spidal-gw.dsc.soic.indiana.edu/" TargetMode="External"/><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547419"/>
            <a:ext cx="21945600" cy="170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chemeClr val="accent3">
                    <a:lumMod val="20000"/>
                    <a:lumOff val="80000"/>
                  </a:schemeClr>
                </a:solidFill>
                <a:latin typeface="+mn-lt"/>
              </a:rPr>
              <a:t>Dimension Reduction and Visualization of Financial Data</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876800" y="1961510"/>
            <a:ext cx="23164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Supun </a:t>
            </a:r>
            <a:r>
              <a:rPr lang="en-US" sz="4000" dirty="0" err="1" smtClean="0">
                <a:solidFill>
                  <a:schemeClr val="accent3">
                    <a:lumMod val="20000"/>
                    <a:lumOff val="80000"/>
                  </a:schemeClr>
                </a:solidFill>
                <a:latin typeface="+mn-lt"/>
              </a:rPr>
              <a:t>Kamburugamuve</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Pulasthi</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Wickramasinghe</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Saliya</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Ekanayake</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Milinda</a:t>
            </a:r>
            <a:r>
              <a:rPr lang="en-US" sz="4000" dirty="0" smtClean="0">
                <a:solidFill>
                  <a:schemeClr val="accent3">
                    <a:lumMod val="20000"/>
                    <a:lumOff val="80000"/>
                  </a:schemeClr>
                </a:solidFill>
                <a:latin typeface="+mn-lt"/>
              </a:rPr>
              <a:t> </a:t>
            </a:r>
            <a:r>
              <a:rPr lang="en-US" sz="4000" dirty="0" err="1" smtClean="0">
                <a:solidFill>
                  <a:schemeClr val="accent3">
                    <a:lumMod val="20000"/>
                    <a:lumOff val="80000"/>
                  </a:schemeClr>
                </a:solidFill>
                <a:latin typeface="+mn-lt"/>
              </a:rPr>
              <a:t>Pathirage</a:t>
            </a:r>
            <a:r>
              <a:rPr lang="en-US" sz="4000" dirty="0">
                <a:solidFill>
                  <a:schemeClr val="accent3">
                    <a:lumMod val="20000"/>
                    <a:lumOff val="80000"/>
                  </a:schemeClr>
                </a:solidFill>
                <a:latin typeface="+mn-lt"/>
              </a:rPr>
              <a:t>, Maya Smith, Anthony Scott  </a:t>
            </a:r>
            <a:r>
              <a:rPr lang="en-US" sz="4000" dirty="0" smtClean="0">
                <a:solidFill>
                  <a:schemeClr val="accent3">
                    <a:lumMod val="20000"/>
                    <a:lumOff val="80000"/>
                  </a:schemeClr>
                </a:solidFill>
                <a:latin typeface="+mn-lt"/>
              </a:rPr>
              <a:t>and Geoffrey Fox</a:t>
            </a:r>
          </a:p>
          <a:p>
            <a:pPr algn="ctr" eaLnBrk="1" hangingPunct="1"/>
            <a:r>
              <a:rPr lang="en-US" sz="4000" dirty="0" smtClean="0">
                <a:solidFill>
                  <a:schemeClr val="accent3">
                    <a:lumMod val="20000"/>
                    <a:lumOff val="80000"/>
                  </a:schemeClr>
                </a:solidFill>
                <a:latin typeface="+mn-lt"/>
              </a:rPr>
              <a:t>School Of Informatics and Computing, Indiana University</a:t>
            </a:r>
            <a:endParaRPr lang="en-US" sz="4000" dirty="0">
              <a:solidFill>
                <a:schemeClr val="accent3">
                  <a:lumMod val="20000"/>
                  <a:lumOff val="80000"/>
                </a:schemeClr>
              </a:solidFill>
              <a:latin typeface="+mn-lt"/>
            </a:endParaRPr>
          </a:p>
        </p:txBody>
      </p:sp>
      <p:grpSp>
        <p:nvGrpSpPr>
          <p:cNvPr id="22" name="Group 21"/>
          <p:cNvGrpSpPr/>
          <p:nvPr/>
        </p:nvGrpSpPr>
        <p:grpSpPr>
          <a:xfrm>
            <a:off x="1280160" y="4420921"/>
            <a:ext cx="9692640" cy="4840737"/>
            <a:chOff x="1280160" y="4800600"/>
            <a:chExt cx="9692640" cy="4840737"/>
          </a:xfrm>
        </p:grpSpPr>
        <p:sp>
          <p:nvSpPr>
            <p:cNvPr id="10" name="Text Box 189"/>
            <p:cNvSpPr txBox="1">
              <a:spLocks noChangeArrowheads="1"/>
            </p:cNvSpPr>
            <p:nvPr/>
          </p:nvSpPr>
          <p:spPr bwMode="auto">
            <a:xfrm>
              <a:off x="1280160" y="5486400"/>
              <a:ext cx="9692640" cy="415493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In this poster we present the results of applying Multidimensional Scaling (MDS) to visualize stock data in 3 Dimensional space.  Years of historical daily stock data is segmented using a sliding window approach to create a continuous visualization of the stock data through time. The distance between the stocks for a time period is calculated primarily using the Pearson Correlation. The continuous stock data in 3D is visualized through a large scale web based visualization tool developed.</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Introduction</a:t>
              </a:r>
              <a:endParaRPr lang="en-US" sz="4400" b="1" dirty="0">
                <a:solidFill>
                  <a:schemeClr val="accent3">
                    <a:lumMod val="20000"/>
                    <a:lumOff val="80000"/>
                  </a:schemeClr>
                </a:solidFill>
              </a:endParaRPr>
            </a:p>
          </p:txBody>
        </p:sp>
      </p:grpSp>
      <p:grpSp>
        <p:nvGrpSpPr>
          <p:cNvPr id="18" name="Group 17"/>
          <p:cNvGrpSpPr/>
          <p:nvPr/>
        </p:nvGrpSpPr>
        <p:grpSpPr>
          <a:xfrm>
            <a:off x="1318260" y="27619045"/>
            <a:ext cx="9692640" cy="3546755"/>
            <a:chOff x="11498580" y="4800600"/>
            <a:chExt cx="9692640" cy="3546755"/>
          </a:xfrm>
        </p:grpSpPr>
        <p:sp>
          <p:nvSpPr>
            <p:cNvPr id="13" name="Text Box 192"/>
            <p:cNvSpPr txBox="1">
              <a:spLocks noChangeArrowheads="1"/>
            </p:cNvSpPr>
            <p:nvPr/>
          </p:nvSpPr>
          <p:spPr bwMode="auto">
            <a:xfrm>
              <a:off x="11498580" y="5485079"/>
              <a:ext cx="9692640" cy="286227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The data is cleaned and converted to the format that is accepted by the MDS algorithm. Then MDS algorithm is applied to produce the 3D points. Each MDS Projection is ambiguous to rotations, reflections and  translation. This was addressed by a least squared fit to find the best transformation between all consecutive pairs of projections. </a:t>
              </a:r>
              <a:endParaRPr lang="en-US" sz="2800" dirty="0">
                <a:latin typeface="Calibri" pitchFamily="34" charset="0"/>
              </a:endParaRPr>
            </a:p>
          </p:txBody>
        </p:sp>
        <p:sp>
          <p:nvSpPr>
            <p:cNvPr id="34" name="Rectangle 33"/>
            <p:cNvSpPr/>
            <p:nvPr/>
          </p:nvSpPr>
          <p:spPr>
            <a:xfrm>
              <a:off x="114985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Data Processing </a:t>
              </a:r>
              <a:r>
                <a:rPr lang="en-US" sz="4400" b="1" dirty="0">
                  <a:solidFill>
                    <a:schemeClr val="accent3">
                      <a:lumMod val="20000"/>
                      <a:lumOff val="80000"/>
                    </a:schemeClr>
                  </a:solidFill>
                </a:rPr>
                <a:t>W</a:t>
              </a:r>
              <a:r>
                <a:rPr lang="en-US" sz="4400" b="1" dirty="0" smtClean="0">
                  <a:solidFill>
                    <a:schemeClr val="accent3">
                      <a:lumMod val="20000"/>
                      <a:lumOff val="80000"/>
                    </a:schemeClr>
                  </a:solidFill>
                </a:rPr>
                <a:t>orkflow</a:t>
              </a:r>
              <a:endParaRPr lang="en-US" sz="4400" b="1" dirty="0">
                <a:solidFill>
                  <a:schemeClr val="accent3">
                    <a:lumMod val="20000"/>
                    <a:lumOff val="80000"/>
                  </a:schemeClr>
                </a:solidFill>
              </a:endParaRPr>
            </a:p>
          </p:txBody>
        </p:sp>
      </p:grpSp>
      <p:grpSp>
        <p:nvGrpSpPr>
          <p:cNvPr id="15" name="Group 14"/>
          <p:cNvGrpSpPr/>
          <p:nvPr/>
        </p:nvGrpSpPr>
        <p:grpSpPr>
          <a:xfrm>
            <a:off x="21854160" y="21412200"/>
            <a:ext cx="9692640" cy="4840737"/>
            <a:chOff x="21751159" y="21120629"/>
            <a:chExt cx="9692640" cy="4840737"/>
          </a:xfrm>
        </p:grpSpPr>
        <p:sp>
          <p:nvSpPr>
            <p:cNvPr id="14" name="Text Box 193"/>
            <p:cNvSpPr txBox="1">
              <a:spLocks noChangeArrowheads="1"/>
            </p:cNvSpPr>
            <p:nvPr/>
          </p:nvSpPr>
          <p:spPr bwMode="auto">
            <a:xfrm>
              <a:off x="21751159" y="21806429"/>
              <a:ext cx="9692640" cy="415493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We showcased the results of applying Multidimensional Scaling to financial data to visualize the changes of stocks over time. Our methods are scalable both in number of stocks and number of data segments considered. We are extending our approach in to different distance metrics as well as data segmentations to get more deeper understanding about the financial data. We are planning to extend the system using big data technologies to efficiently manage large amounts of data required at various steps of the workflow.</a:t>
              </a:r>
              <a:endParaRPr lang="en-US" sz="2800" dirty="0">
                <a:latin typeface="Calibri" pitchFamily="34" charset="0"/>
              </a:endParaRPr>
            </a:p>
          </p:txBody>
        </p:sp>
        <p:sp>
          <p:nvSpPr>
            <p:cNvPr id="36" name="Rectangle 35"/>
            <p:cNvSpPr/>
            <p:nvPr/>
          </p:nvSpPr>
          <p:spPr>
            <a:xfrm>
              <a:off x="21751159" y="21120629"/>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 &amp; Future Work</a:t>
              </a:r>
              <a:endParaRPr lang="en-US" sz="4400" b="1" dirty="0">
                <a:solidFill>
                  <a:schemeClr val="accent3">
                    <a:lumMod val="20000"/>
                    <a:lumOff val="80000"/>
                  </a:schemeClr>
                </a:solidFill>
              </a:endParaRPr>
            </a:p>
          </p:txBody>
        </p:sp>
      </p:grpSp>
      <p:grpSp>
        <p:nvGrpSpPr>
          <p:cNvPr id="23" name="Group 22"/>
          <p:cNvGrpSpPr/>
          <p:nvPr/>
        </p:nvGrpSpPr>
        <p:grpSpPr>
          <a:xfrm>
            <a:off x="1280160" y="9503089"/>
            <a:ext cx="9692640" cy="17819997"/>
            <a:chOff x="1280160" y="10239832"/>
            <a:chExt cx="9692640" cy="18309911"/>
          </a:xfrm>
        </p:grpSpPr>
        <p:sp>
          <p:nvSpPr>
            <p:cNvPr id="33" name="Rectangle 32"/>
            <p:cNvSpPr/>
            <p:nvPr/>
          </p:nvSpPr>
          <p:spPr>
            <a:xfrm>
              <a:off x="1280160" y="10239832"/>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Data</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280160" y="10944970"/>
              <a:ext cx="9692640" cy="176047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defTabSz="914400" eaLnBrk="1" hangingPunct="1"/>
              <a:r>
                <a:rPr lang="en-US" sz="3200" b="1" dirty="0" smtClean="0">
                  <a:solidFill>
                    <a:prstClr val="black"/>
                  </a:solidFill>
                  <a:latin typeface="Calibri" panose="020F0502020204030204"/>
                </a:rPr>
                <a:t>Original Data</a:t>
              </a:r>
            </a:p>
            <a:p>
              <a:pPr marL="457200" lvl="0" indent="-457200" fontAlgn="base">
                <a:buFont typeface="Arial" panose="020B0604020202020204" pitchFamily="34" charset="0"/>
                <a:buChar char="•"/>
              </a:pPr>
              <a:r>
                <a:rPr lang="en-US" sz="2800" dirty="0" smtClean="0">
                  <a:latin typeface="+mn-lt"/>
                </a:rPr>
                <a:t>Obtained daily stock values using The </a:t>
              </a:r>
              <a:r>
                <a:rPr lang="en-US" sz="2800" dirty="0">
                  <a:latin typeface="+mn-lt"/>
                </a:rPr>
                <a:t>Center for Research in Security Prices (</a:t>
              </a:r>
              <a:r>
                <a:rPr lang="en-US" sz="2800" dirty="0" smtClean="0">
                  <a:latin typeface="+mn-lt"/>
                </a:rPr>
                <a:t>CSRP)</a:t>
              </a:r>
              <a:r>
                <a:rPr lang="en-US" sz="2800" baseline="30000" dirty="0" smtClean="0">
                  <a:latin typeface="+mn-lt"/>
                </a:rPr>
                <a:t>1</a:t>
              </a:r>
              <a:r>
                <a:rPr lang="en-US" sz="2800" dirty="0" smtClean="0">
                  <a:latin typeface="+mn-lt"/>
                </a:rPr>
                <a:t> </a:t>
              </a:r>
              <a:r>
                <a:rPr lang="en-US" sz="2800" dirty="0">
                  <a:latin typeface="+mn-lt"/>
                </a:rPr>
                <a:t>database through the Wharton Research Data Services (WRDS) web </a:t>
              </a:r>
              <a:r>
                <a:rPr lang="en-US" sz="2800" dirty="0" smtClean="0">
                  <a:latin typeface="+mn-lt"/>
                </a:rPr>
                <a:t>interface</a:t>
              </a:r>
            </a:p>
            <a:p>
              <a:pPr lvl="0" indent="-342900" fontAlgn="base">
                <a:buFont typeface="Arial" panose="020B0604020202020204" pitchFamily="34" charset="0"/>
                <a:buChar char="•"/>
              </a:pPr>
              <a:r>
                <a:rPr lang="en-US" sz="2800" dirty="0" smtClean="0">
                  <a:latin typeface="+mn-lt"/>
                </a:rPr>
                <a:t>2004 </a:t>
              </a:r>
              <a:r>
                <a:rPr lang="en-US" sz="2800" dirty="0">
                  <a:latin typeface="+mn-lt"/>
                </a:rPr>
                <a:t>to 2015 Daily Stock prices in the form of a CSV </a:t>
              </a:r>
              <a:r>
                <a:rPr lang="en-US" sz="2800" dirty="0" smtClean="0">
                  <a:latin typeface="+mn-lt"/>
                </a:rPr>
                <a:t>file</a:t>
              </a:r>
            </a:p>
            <a:p>
              <a:pPr lvl="0" indent="-342900" fontAlgn="base">
                <a:buFont typeface="Arial" panose="020B0604020202020204" pitchFamily="34" charset="0"/>
                <a:buChar char="•"/>
              </a:pPr>
              <a:r>
                <a:rPr lang="en-US" sz="2800" dirty="0" smtClean="0">
                  <a:latin typeface="+mn-lt"/>
                </a:rPr>
                <a:t>We </a:t>
              </a:r>
              <a:r>
                <a:rPr lang="en-US" sz="2800" dirty="0">
                  <a:latin typeface="+mn-lt"/>
                </a:rPr>
                <a:t>use the information</a:t>
              </a:r>
            </a:p>
            <a:p>
              <a:pPr marL="857250" lvl="3" indent="-342900" fontAlgn="base">
                <a:buFont typeface="Arial" panose="020B0604020202020204" pitchFamily="34" charset="0"/>
                <a:buChar char="•"/>
              </a:pPr>
              <a:r>
                <a:rPr lang="en-US" sz="2800" dirty="0" smtClean="0">
                  <a:latin typeface="+mn-lt"/>
                </a:rPr>
                <a:t>ID</a:t>
              </a:r>
              <a:r>
                <a:rPr lang="en-US" sz="2800" dirty="0">
                  <a:latin typeface="+mn-lt"/>
                </a:rPr>
                <a:t>, Date, Symbol, Factor to Adjust Volume, Factor to Adjust Price, Price, Outstanding Stocks</a:t>
              </a:r>
            </a:p>
            <a:p>
              <a:pPr marL="0" lvl="1" indent="-228600" defTabSz="914400" eaLnBrk="1" hangingPunct="1">
                <a:buFont typeface="Arial" panose="020B0604020202020204" pitchFamily="34" charset="0"/>
                <a:buChar char="•"/>
              </a:pPr>
              <a:endParaRPr lang="en-US" sz="2400" dirty="0">
                <a:solidFill>
                  <a:prstClr val="black"/>
                </a:solidFill>
                <a:latin typeface="Calibri" panose="020F0502020204030204"/>
              </a:endParaRPr>
            </a:p>
            <a:p>
              <a:pPr defTabSz="914400" eaLnBrk="1" hangingPunct="1"/>
              <a:r>
                <a:rPr lang="en-US" sz="3200" b="1" dirty="0" smtClean="0">
                  <a:solidFill>
                    <a:prstClr val="black"/>
                  </a:solidFill>
                  <a:latin typeface="Calibri" panose="020F0502020204030204"/>
                </a:rPr>
                <a:t>Data Cleaning</a:t>
              </a:r>
              <a:endParaRPr lang="en-US" sz="3200" b="1" dirty="0">
                <a:solidFill>
                  <a:prstClr val="black"/>
                </a:solidFill>
                <a:latin typeface="Calibri" panose="020F0502020204030204"/>
              </a:endParaRPr>
            </a:p>
            <a:p>
              <a:pPr marL="457200" indent="-457200" fontAlgn="base">
                <a:buFont typeface="Arial" panose="020B0604020202020204" pitchFamily="34" charset="0"/>
                <a:buChar char="•"/>
              </a:pPr>
              <a:r>
                <a:rPr lang="en-US" sz="2800" dirty="0">
                  <a:latin typeface="+mn-lt"/>
                </a:rPr>
                <a:t>Negative price values : There were 517208 records with negative values out of 18921341 which is 2.73% of total values.</a:t>
              </a:r>
            </a:p>
            <a:p>
              <a:pPr indent="-342900" fontAlgn="base">
                <a:buFont typeface="Arial" panose="020B0604020202020204" pitchFamily="34" charset="0"/>
                <a:buChar char="•"/>
              </a:pPr>
              <a:r>
                <a:rPr lang="en-US" sz="2800" dirty="0">
                  <a:latin typeface="+mn-lt"/>
                </a:rPr>
                <a:t>Missing Values: </a:t>
              </a:r>
              <a:r>
                <a:rPr lang="en-US" sz="2800" dirty="0" smtClean="0">
                  <a:latin typeface="+mn-lt"/>
                </a:rPr>
                <a:t>Drop stock with more than 5</a:t>
              </a:r>
              <a:r>
                <a:rPr lang="en-US" sz="2800" dirty="0">
                  <a:latin typeface="+mn-lt"/>
                </a:rPr>
                <a:t>% missing </a:t>
              </a:r>
              <a:r>
                <a:rPr lang="en-US" sz="2800" dirty="0" smtClean="0">
                  <a:latin typeface="+mn-lt"/>
                </a:rPr>
                <a:t>values</a:t>
              </a:r>
            </a:p>
            <a:p>
              <a:pPr lvl="1" indent="-342900" fontAlgn="base">
                <a:buFont typeface="Arial" panose="020B0604020202020204" pitchFamily="34" charset="0"/>
                <a:buChar char="•"/>
              </a:pPr>
              <a:r>
                <a:rPr lang="en-US" sz="2800" dirty="0" smtClean="0">
                  <a:latin typeface="+mn-lt"/>
                </a:rPr>
                <a:t>There </a:t>
              </a:r>
              <a:r>
                <a:rPr lang="en-US" sz="2800" dirty="0">
                  <a:latin typeface="+mn-lt"/>
                </a:rPr>
                <a:t>are 1138 total stocks with more that 5% of missing values per year from 2004 to 2015 </a:t>
              </a:r>
              <a:endParaRPr lang="en-US" sz="2800" dirty="0" smtClean="0">
                <a:latin typeface="+mn-lt"/>
              </a:endParaRPr>
            </a:p>
            <a:p>
              <a:pPr lvl="1" indent="-342900" fontAlgn="base">
                <a:buFont typeface="Arial" panose="020B0604020202020204" pitchFamily="34" charset="0"/>
                <a:buChar char="•"/>
              </a:pPr>
              <a:r>
                <a:rPr lang="en-US" sz="2800" dirty="0" smtClean="0">
                  <a:latin typeface="+mn-lt"/>
                </a:rPr>
                <a:t>In </a:t>
              </a:r>
              <a:r>
                <a:rPr lang="en-US" sz="2800" dirty="0">
                  <a:latin typeface="+mn-lt"/>
                </a:rPr>
                <a:t>average </a:t>
              </a:r>
              <a:r>
                <a:rPr lang="en-US" sz="2800" dirty="0" smtClean="0">
                  <a:latin typeface="+mn-lt"/>
                </a:rPr>
                <a:t>103 </a:t>
              </a:r>
              <a:r>
                <a:rPr lang="en-US" sz="2800" dirty="0">
                  <a:latin typeface="+mn-lt"/>
                </a:rPr>
                <a:t>stocks were </a:t>
              </a:r>
              <a:r>
                <a:rPr lang="en-US" sz="2800" dirty="0" smtClean="0">
                  <a:latin typeface="+mn-lt"/>
                </a:rPr>
                <a:t>dropped per </a:t>
              </a:r>
              <a:r>
                <a:rPr lang="en-US" sz="2800" dirty="0">
                  <a:latin typeface="+mn-lt"/>
                </a:rPr>
                <a:t>year </a:t>
              </a:r>
              <a:r>
                <a:rPr lang="en-US" sz="2800" dirty="0" smtClean="0">
                  <a:latin typeface="+mn-lt"/>
                </a:rPr>
                <a:t>window.</a:t>
              </a:r>
            </a:p>
            <a:p>
              <a:pPr indent="-342900" fontAlgn="base">
                <a:buFont typeface="Arial" panose="020B0604020202020204" pitchFamily="34" charset="0"/>
                <a:buChar char="•"/>
              </a:pPr>
              <a:r>
                <a:rPr lang="en-US" sz="2800" dirty="0" smtClean="0">
                  <a:latin typeface="+mn-lt"/>
                </a:rPr>
                <a:t>Split </a:t>
              </a:r>
              <a:r>
                <a:rPr lang="en-US" sz="2800" dirty="0">
                  <a:latin typeface="+mn-lt"/>
                </a:rPr>
                <a:t>data:  </a:t>
              </a:r>
              <a:r>
                <a:rPr lang="en-US" sz="2800" dirty="0" smtClean="0">
                  <a:latin typeface="+mn-lt"/>
                </a:rPr>
                <a:t>2456 </a:t>
              </a:r>
              <a:r>
                <a:rPr lang="en-US" sz="2800" dirty="0">
                  <a:latin typeface="+mn-lt"/>
                </a:rPr>
                <a:t>stock </a:t>
              </a:r>
              <a:r>
                <a:rPr lang="en-US" sz="2800" dirty="0" smtClean="0">
                  <a:latin typeface="+mn-lt"/>
                </a:rPr>
                <a:t>splits </a:t>
              </a:r>
              <a:r>
                <a:rPr lang="en-US" sz="2800" dirty="0">
                  <a:latin typeface="+mn-lt"/>
                </a:rPr>
                <a:t>in the 2004 to 2015 </a:t>
              </a:r>
              <a:r>
                <a:rPr lang="en-US" sz="2800" dirty="0" smtClean="0">
                  <a:latin typeface="+mn-lt"/>
                </a:rPr>
                <a:t>period</a:t>
              </a:r>
            </a:p>
            <a:p>
              <a:pPr fontAlgn="base"/>
              <a:endParaRPr lang="en-US" dirty="0" smtClean="0"/>
            </a:p>
            <a:p>
              <a:pPr fontAlgn="base"/>
              <a:r>
                <a:rPr lang="en-US" sz="3200" b="1" dirty="0">
                  <a:latin typeface="Calibri "/>
                </a:rPr>
                <a:t>Data </a:t>
              </a:r>
              <a:r>
                <a:rPr lang="en-US" sz="3200" b="1" dirty="0" smtClean="0">
                  <a:latin typeface="Calibri "/>
                </a:rPr>
                <a:t>Segmentation</a:t>
              </a:r>
              <a:endParaRPr lang="en-US" sz="3200" b="1" dirty="0">
                <a:latin typeface="Calibri "/>
              </a:endParaRPr>
            </a:p>
            <a:p>
              <a:pPr marL="457200" indent="-457200" fontAlgn="base">
                <a:buFont typeface="Arial" panose="020B0604020202020204" pitchFamily="34" charset="0"/>
                <a:buChar char="•"/>
              </a:pPr>
              <a:r>
                <a:rPr lang="en-US" sz="2800" dirty="0">
                  <a:latin typeface="+mn-lt"/>
                </a:rPr>
                <a:t>Sliding Window data </a:t>
              </a:r>
              <a:r>
                <a:rPr lang="en-US" sz="2800" dirty="0" smtClean="0">
                  <a:latin typeface="+mn-lt"/>
                </a:rPr>
                <a:t>segmentation</a:t>
              </a:r>
            </a:p>
            <a:p>
              <a:pPr marL="457200" indent="-457200" fontAlgn="base">
                <a:buFont typeface="Arial" panose="020B0604020202020204" pitchFamily="34" charset="0"/>
                <a:buChar char="•"/>
              </a:pPr>
              <a:r>
                <a:rPr lang="en-US" sz="2800" dirty="0" smtClean="0">
                  <a:latin typeface="+mn-lt"/>
                </a:rPr>
                <a:t>1 </a:t>
              </a:r>
              <a:r>
                <a:rPr lang="en-US" sz="2800" dirty="0">
                  <a:latin typeface="+mn-lt"/>
                </a:rPr>
                <a:t>Year window with different </a:t>
              </a:r>
              <a:r>
                <a:rPr lang="en-US" sz="2800" dirty="0" smtClean="0">
                  <a:latin typeface="+mn-lt"/>
                </a:rPr>
                <a:t>shifts</a:t>
              </a:r>
            </a:p>
            <a:p>
              <a:pPr marL="1200150" lvl="1" indent="-457200" fontAlgn="base">
                <a:buFont typeface="Arial" panose="020B0604020202020204" pitchFamily="34" charset="0"/>
                <a:buChar char="•"/>
              </a:pPr>
              <a:r>
                <a:rPr lang="en-US" sz="2800" dirty="0" smtClean="0">
                  <a:latin typeface="+mn-lt"/>
                </a:rPr>
                <a:t>When </a:t>
              </a:r>
              <a:r>
                <a:rPr lang="en-US" sz="2800" dirty="0">
                  <a:latin typeface="+mn-lt"/>
                </a:rPr>
                <a:t>the shift is </a:t>
              </a:r>
              <a:r>
                <a:rPr lang="en-US" sz="2800" dirty="0" smtClean="0">
                  <a:latin typeface="+mn-lt"/>
                </a:rPr>
                <a:t>large, cannot match subsequent 3D projections</a:t>
              </a:r>
            </a:p>
            <a:p>
              <a:pPr marL="1200150" lvl="1" indent="-457200" fontAlgn="base">
                <a:buFont typeface="Arial" panose="020B0604020202020204" pitchFamily="34" charset="0"/>
                <a:buChar char="•"/>
              </a:pPr>
              <a:r>
                <a:rPr lang="en-US" sz="2800" dirty="0" smtClean="0">
                  <a:latin typeface="+mn-lt"/>
                </a:rPr>
                <a:t>We </a:t>
              </a:r>
              <a:r>
                <a:rPr lang="en-US" sz="2800" dirty="0">
                  <a:latin typeface="+mn-lt"/>
                </a:rPr>
                <a:t>use 1 Year window with 7 Day </a:t>
              </a:r>
              <a:r>
                <a:rPr lang="en-US" sz="2800" dirty="0" smtClean="0">
                  <a:latin typeface="+mn-lt"/>
                </a:rPr>
                <a:t>shifts</a:t>
              </a:r>
            </a:p>
            <a:p>
              <a:pPr marL="457200" indent="-457200" fontAlgn="base">
                <a:buFont typeface="Arial" panose="020B0604020202020204" pitchFamily="34" charset="0"/>
                <a:buChar char="•"/>
              </a:pPr>
              <a:r>
                <a:rPr lang="en-US" sz="2800" dirty="0" smtClean="0">
                  <a:latin typeface="+mn-lt"/>
                </a:rPr>
                <a:t>From </a:t>
              </a:r>
              <a:r>
                <a:rPr lang="en-US" sz="2800" dirty="0">
                  <a:latin typeface="+mn-lt"/>
                </a:rPr>
                <a:t>2004 to 2015 with 1 Year and 7 Days </a:t>
              </a:r>
              <a:r>
                <a:rPr lang="en-US" sz="2800" dirty="0" smtClean="0">
                  <a:latin typeface="+mn-lt"/>
                </a:rPr>
                <a:t>shifts; </a:t>
              </a:r>
              <a:r>
                <a:rPr lang="en-US" sz="2800" dirty="0">
                  <a:latin typeface="+mn-lt"/>
                </a:rPr>
                <a:t>there are 523 data </a:t>
              </a:r>
              <a:r>
                <a:rPr lang="en-US" sz="2800" dirty="0" smtClean="0">
                  <a:latin typeface="+mn-lt"/>
                </a:rPr>
                <a:t>segments with about 6500 stocks per segment.</a:t>
              </a:r>
              <a:endParaRPr lang="en-US" sz="2800" dirty="0">
                <a:latin typeface="+mn-lt"/>
              </a:endParaRPr>
            </a:p>
            <a:p>
              <a:pPr indent="-342900">
                <a:buFont typeface="Arial" panose="020B0604020202020204" pitchFamily="34" charset="0"/>
                <a:buChar char="•"/>
              </a:pPr>
              <a:endParaRPr lang="en-US" sz="2800" dirty="0">
                <a:latin typeface="+mn-lt"/>
              </a:endParaRPr>
            </a:p>
            <a:p>
              <a:pPr fontAlgn="base"/>
              <a:r>
                <a:rPr lang="en-US" sz="3200" b="1" dirty="0" smtClean="0">
                  <a:latin typeface="Calibri "/>
                </a:rPr>
                <a:t>Distance Calculation</a:t>
              </a:r>
            </a:p>
            <a:p>
              <a:pPr marL="457200" lvl="0" indent="-457200" fontAlgn="base">
                <a:buFont typeface="Arial" panose="020B0604020202020204" pitchFamily="34" charset="0"/>
                <a:buChar char="•"/>
              </a:pPr>
              <a:r>
                <a:rPr lang="en-US" sz="2800" dirty="0" smtClean="0">
                  <a:latin typeface="+mn-lt"/>
                </a:rPr>
                <a:t>Distances </a:t>
              </a:r>
              <a:r>
                <a:rPr lang="en-US" sz="2800" i="1" dirty="0" err="1" smtClean="0">
                  <a:latin typeface="+mn-lt"/>
                </a:rPr>
                <a:t>d</a:t>
              </a:r>
              <a:r>
                <a:rPr lang="en-US" sz="2800" i="1" baseline="-25000" dirty="0" err="1" smtClean="0">
                  <a:latin typeface="+mn-lt"/>
                </a:rPr>
                <a:t>ij</a:t>
              </a:r>
              <a:r>
                <a:rPr lang="en-US" sz="2800" dirty="0" smtClean="0">
                  <a:latin typeface="+mn-lt"/>
                </a:rPr>
                <a:t> between two stocks is calculated using </a:t>
              </a:r>
              <a:r>
                <a:rPr lang="en-US" sz="2800" dirty="0">
                  <a:latin typeface="+mn-lt"/>
                </a:rPr>
                <a:t>Pearson Correlation </a:t>
              </a:r>
              <a:r>
                <a:rPr lang="en-US" sz="2800" dirty="0" smtClean="0">
                  <a:latin typeface="+mn-lt"/>
                </a:rPr>
                <a:t>with </a:t>
              </a:r>
              <a:r>
                <a:rPr lang="en-US" sz="2800" dirty="0">
                  <a:latin typeface="+mn-lt"/>
                </a:rPr>
                <a:t>different choices for "</a:t>
              </a:r>
              <a:r>
                <a:rPr lang="en-US" sz="2800" dirty="0" smtClean="0">
                  <a:latin typeface="+mn-lt"/>
                </a:rPr>
                <a:t>length“ </a:t>
              </a:r>
              <a:r>
                <a:rPr lang="en-US" sz="2800" i="1" dirty="0" smtClean="0">
                  <a:latin typeface="+mn-lt"/>
                </a:rPr>
                <a:t>l</a:t>
              </a:r>
              <a:r>
                <a:rPr lang="en-US" sz="2800" i="1" baseline="-25000" dirty="0" smtClean="0">
                  <a:latin typeface="+mn-lt"/>
                </a:rPr>
                <a:t>i</a:t>
              </a:r>
              <a:r>
                <a:rPr lang="en-US" sz="2800" dirty="0" smtClean="0">
                  <a:latin typeface="+mn-lt"/>
                </a:rPr>
                <a:t> </a:t>
              </a:r>
              <a:r>
                <a:rPr lang="en-US" sz="2800" dirty="0">
                  <a:latin typeface="+mn-lt"/>
                </a:rPr>
                <a:t>of each </a:t>
              </a:r>
              <a:r>
                <a:rPr lang="en-US" sz="2800" dirty="0" smtClean="0">
                  <a:latin typeface="+mn-lt"/>
                </a:rPr>
                <a:t>stock</a:t>
              </a:r>
            </a:p>
            <a:p>
              <a:pPr marL="457200" lvl="0" indent="-457200" fontAlgn="base">
                <a:buFont typeface="Arial" panose="020B0604020202020204" pitchFamily="34" charset="0"/>
                <a:buChar char="•"/>
              </a:pPr>
              <a:r>
                <a:rPr lang="en-US" sz="2800" dirty="0" smtClean="0">
                  <a:latin typeface="+mn-lt"/>
                </a:rPr>
                <a:t>Change </a:t>
              </a:r>
              <a:r>
                <a:rPr lang="en-US" sz="2800" dirty="0">
                  <a:latin typeface="+mn-lt"/>
                </a:rPr>
                <a:t>of stocks into account by using the concept of length.</a:t>
              </a:r>
            </a:p>
            <a:p>
              <a:pPr marL="457200" lvl="0" indent="-457200" fontAlgn="base">
                <a:buFont typeface="Arial" panose="020B0604020202020204" pitchFamily="34" charset="0"/>
                <a:buChar char="•"/>
              </a:pPr>
              <a:r>
                <a:rPr lang="en-US" sz="2800" dirty="0" smtClean="0">
                  <a:latin typeface="+mn-lt"/>
                </a:rPr>
                <a:t>A </a:t>
              </a:r>
              <a:r>
                <a:rPr lang="en-US" sz="2800" dirty="0">
                  <a:latin typeface="+mn-lt"/>
                </a:rPr>
                <a:t>constant stock </a:t>
              </a:r>
              <a:r>
                <a:rPr lang="en-US" sz="2800" dirty="0" smtClean="0">
                  <a:latin typeface="+mn-lt"/>
                </a:rPr>
                <a:t>was </a:t>
              </a:r>
              <a:r>
                <a:rPr lang="en-US" sz="2800" dirty="0">
                  <a:latin typeface="+mn-lt"/>
                </a:rPr>
                <a:t>added as a </a:t>
              </a:r>
              <a:r>
                <a:rPr lang="en-US" sz="2800" dirty="0" smtClean="0">
                  <a:latin typeface="+mn-lt"/>
                </a:rPr>
                <a:t>fiducially </a:t>
              </a:r>
              <a:r>
                <a:rPr lang="en-US" sz="2800" dirty="0">
                  <a:latin typeface="+mn-lt"/>
                </a:rPr>
                <a:t>point of </a:t>
              </a:r>
              <a:r>
                <a:rPr lang="en-US" sz="2800" dirty="0" smtClean="0">
                  <a:latin typeface="+mn-lt"/>
                </a:rPr>
                <a:t>reference</a:t>
              </a:r>
            </a:p>
            <a:p>
              <a:pPr marL="457200" lvl="0" indent="-457200" fontAlgn="base">
                <a:buFont typeface="Arial" panose="020B0604020202020204" pitchFamily="34" charset="0"/>
                <a:buChar char="•"/>
              </a:pPr>
              <a:endParaRPr lang="en-US" sz="2800" dirty="0" smtClean="0">
                <a:latin typeface="+mn-lt"/>
              </a:endParaRPr>
            </a:p>
            <a:p>
              <a:pPr marL="457200" lvl="0" indent="-457200" fontAlgn="base">
                <a:buFont typeface="Arial" panose="020B0604020202020204" pitchFamily="34" charset="0"/>
                <a:buChar char="•"/>
              </a:pPr>
              <a:endParaRPr lang="en-US" sz="2800" dirty="0">
                <a:latin typeface="+mn-lt"/>
              </a:endParaRPr>
            </a:p>
            <a:p>
              <a:pPr marL="457200" lvl="0" indent="-457200" fontAlgn="base">
                <a:buFont typeface="Arial" panose="020B0604020202020204" pitchFamily="34" charset="0"/>
                <a:buChar char="•"/>
              </a:pPr>
              <a:endParaRPr lang="en-US" sz="2800" dirty="0" smtClean="0">
                <a:latin typeface="+mn-lt"/>
              </a:endParaRPr>
            </a:p>
            <a:p>
              <a:pPr marL="457200" lvl="0" indent="-457200" fontAlgn="base">
                <a:buFont typeface="Arial" panose="020B0604020202020204" pitchFamily="34" charset="0"/>
                <a:buChar char="•"/>
              </a:pPr>
              <a:endParaRPr lang="en-US" sz="2800" dirty="0">
                <a:latin typeface="+mn-lt"/>
              </a:endParaRPr>
            </a:p>
            <a:p>
              <a:pPr lvl="0" fontAlgn="base"/>
              <a:r>
                <a:rPr lang="en-US" sz="2800" b="1" dirty="0" smtClean="0">
                  <a:latin typeface="+mn-lt"/>
                </a:rPr>
                <a:t>Weight Calculation</a:t>
              </a:r>
            </a:p>
            <a:p>
              <a:pPr indent="-457200" eaLnBrk="1" fontAlgn="base" hangingPunct="1">
                <a:buFont typeface="Arial" panose="020B0604020202020204" pitchFamily="34" charset="0"/>
                <a:buChar char="•"/>
              </a:pPr>
              <a:r>
                <a:rPr lang="en-US" sz="2800" dirty="0">
                  <a:latin typeface="Calibri" pitchFamily="34" charset="0"/>
                </a:rPr>
                <a:t>Market capitalization of a stock is taken as the weight</a:t>
              </a:r>
            </a:p>
          </p:txBody>
        </p:sp>
      </p:grpSp>
      <p:sp>
        <p:nvSpPr>
          <p:cNvPr id="71" name="Text Box 194"/>
          <p:cNvSpPr txBox="1">
            <a:spLocks noChangeArrowheads="1"/>
          </p:cNvSpPr>
          <p:nvPr/>
        </p:nvSpPr>
        <p:spPr bwMode="auto">
          <a:xfrm>
            <a:off x="11567160" y="16078200"/>
            <a:ext cx="9692640" cy="596261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defTabSz="914400" eaLnBrk="1" hangingPunct="1">
              <a:lnSpc>
                <a:spcPct val="90000"/>
              </a:lnSpc>
              <a:spcBef>
                <a:spcPts val="1000"/>
              </a:spcBef>
            </a:pPr>
            <a:r>
              <a:rPr lang="en-US" sz="2800" dirty="0" smtClean="0">
                <a:latin typeface="Calibri" pitchFamily="34" charset="0"/>
              </a:rPr>
              <a:t>Because consequent segments of stock data are different we don’t expect a perfect matching between the consequent plots.</a:t>
            </a:r>
          </a:p>
          <a:p>
            <a:pPr defTabSz="914400" eaLnBrk="1" hangingPunct="1">
              <a:lnSpc>
                <a:spcPct val="90000"/>
              </a:lnSpc>
              <a:spcBef>
                <a:spcPts val="1000"/>
              </a:spcBef>
            </a:pPr>
            <a:r>
              <a:rPr lang="en-US" sz="2800" dirty="0" smtClean="0">
                <a:latin typeface="Calibri" pitchFamily="34" charset="0"/>
              </a:rPr>
              <a:t>We </a:t>
            </a:r>
            <a:r>
              <a:rPr lang="en-US" sz="2800" dirty="0">
                <a:latin typeface="Calibri" pitchFamily="34" charset="0"/>
              </a:rPr>
              <a:t>applied labels to the </a:t>
            </a:r>
            <a:r>
              <a:rPr lang="en-US" sz="2800" dirty="0" smtClean="0">
                <a:latin typeface="Calibri" pitchFamily="34" charset="0"/>
              </a:rPr>
              <a:t>3D points based </a:t>
            </a:r>
            <a:r>
              <a:rPr lang="en-US" sz="2800" dirty="0">
                <a:latin typeface="Calibri" pitchFamily="34" charset="0"/>
              </a:rPr>
              <a:t>on the classification of stocks to sectors as well as by using a histogram to put stocks in to different categories using the change of stock prices over a given period</a:t>
            </a:r>
            <a:r>
              <a:rPr lang="en-US" sz="2800" dirty="0" smtClean="0">
                <a:latin typeface="Calibri" pitchFamily="34" charset="0"/>
              </a:rPr>
              <a:t>. Fig. 2 Shows distribution of distances for a sample data segment and how well the original distances are matched with the 3D projected distances. Fig. 3 Shows </a:t>
            </a:r>
            <a:r>
              <a:rPr lang="en-US" sz="2800" dirty="0">
                <a:latin typeface="Calibri" pitchFamily="34" charset="0"/>
              </a:rPr>
              <a:t>a histogram of the errors (</a:t>
            </a:r>
            <a:r>
              <a:rPr lang="en-US" sz="2800" dirty="0" err="1">
                <a:latin typeface="Calibri" pitchFamily="34" charset="0"/>
              </a:rPr>
              <a:t>chisq</a:t>
            </a:r>
            <a:r>
              <a:rPr lang="en-US" sz="2800" dirty="0">
                <a:latin typeface="Calibri" pitchFamily="34" charset="0"/>
              </a:rPr>
              <a:t> values) of using least squared fits to match the </a:t>
            </a:r>
            <a:r>
              <a:rPr lang="en-US" sz="2800" dirty="0" smtClean="0">
                <a:latin typeface="Calibri" pitchFamily="34" charset="0"/>
              </a:rPr>
              <a:t>consecutive </a:t>
            </a:r>
            <a:r>
              <a:rPr lang="en-US" sz="2800" dirty="0">
                <a:latin typeface="Calibri" pitchFamily="34" charset="0"/>
              </a:rPr>
              <a:t>MDS </a:t>
            </a:r>
            <a:r>
              <a:rPr lang="en-US" sz="2800" dirty="0" smtClean="0">
                <a:latin typeface="Calibri" pitchFamily="34" charset="0"/>
              </a:rPr>
              <a:t>projections.</a:t>
            </a:r>
          </a:p>
          <a:p>
            <a:pPr defTabSz="914400" eaLnBrk="1" hangingPunct="1">
              <a:lnSpc>
                <a:spcPct val="90000"/>
              </a:lnSpc>
              <a:spcBef>
                <a:spcPts val="1000"/>
              </a:spcBef>
            </a:pPr>
            <a:r>
              <a:rPr lang="en-US" sz="2800" dirty="0" smtClean="0">
                <a:solidFill>
                  <a:prstClr val="black"/>
                </a:solidFill>
                <a:latin typeface="Calibri" panose="020F0502020204030204"/>
              </a:rPr>
              <a:t>The data analysis workflow is implemented using MPI and Java and runs in a 32 node cluster with 24 CPU cores and 48 GB of memory in each node. Since we are using MPI we used a file based approach for data management.</a:t>
            </a:r>
            <a:endParaRPr lang="en-US" sz="2800" dirty="0">
              <a:solidFill>
                <a:prstClr val="black"/>
              </a:solidFill>
              <a:latin typeface="Calibri" panose="020F0502020204030204"/>
            </a:endParaRPr>
          </a:p>
        </p:txBody>
      </p:sp>
      <p:grpSp>
        <p:nvGrpSpPr>
          <p:cNvPr id="16" name="Group 15"/>
          <p:cNvGrpSpPr/>
          <p:nvPr/>
        </p:nvGrpSpPr>
        <p:grpSpPr>
          <a:xfrm>
            <a:off x="21820001" y="4419600"/>
            <a:ext cx="9692640" cy="4222218"/>
            <a:chOff x="21717000" y="4799279"/>
            <a:chExt cx="9692640" cy="4222218"/>
          </a:xfrm>
        </p:grpSpPr>
        <p:sp>
          <p:nvSpPr>
            <p:cNvPr id="24" name="Text Box 194"/>
            <p:cNvSpPr txBox="1">
              <a:spLocks noChangeArrowheads="1"/>
            </p:cNvSpPr>
            <p:nvPr/>
          </p:nvSpPr>
          <p:spPr bwMode="auto">
            <a:xfrm>
              <a:off x="21717000" y="5516994"/>
              <a:ext cx="9692640" cy="350450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28600" lvl="0" indent="-228600" defTabSz="914400" eaLnBrk="1" hangingPunct="1">
                <a:lnSpc>
                  <a:spcPct val="90000"/>
                </a:lnSpc>
                <a:spcBef>
                  <a:spcPts val="1000"/>
                </a:spcBef>
                <a:buFont typeface="Arial" panose="020B0604020202020204" pitchFamily="34" charset="0"/>
                <a:buChar char="•"/>
              </a:pPr>
              <a:r>
                <a:rPr lang="en-US" sz="2800" dirty="0">
                  <a:solidFill>
                    <a:prstClr val="black"/>
                  </a:solidFill>
                  <a:latin typeface="Calibri" panose="020F0502020204030204"/>
                </a:rPr>
                <a:t>A Web Browser based 3D Visualization tool developed at Digital Science Center of Indiana University</a:t>
              </a:r>
            </a:p>
            <a:p>
              <a:pPr marL="228600" lvl="0" indent="-228600" defTabSz="914400" eaLnBrk="1" hangingPunct="1">
                <a:lnSpc>
                  <a:spcPct val="90000"/>
                </a:lnSpc>
                <a:spcBef>
                  <a:spcPts val="1000"/>
                </a:spcBef>
                <a:buFont typeface="Arial" panose="020B0604020202020204" pitchFamily="34" charset="0"/>
                <a:buChar char="•"/>
              </a:pPr>
              <a:r>
                <a:rPr lang="en-US" sz="2800" dirty="0">
                  <a:solidFill>
                    <a:prstClr val="black"/>
                  </a:solidFill>
                  <a:latin typeface="Calibri" panose="020F0502020204030204"/>
                </a:rPr>
                <a:t>Uses three.js for rendering 3D plots in the browser </a:t>
              </a:r>
            </a:p>
            <a:p>
              <a:pPr marL="228600" lvl="0" indent="-228600" defTabSz="914400" eaLnBrk="1" hangingPunct="1">
                <a:lnSpc>
                  <a:spcPct val="90000"/>
                </a:lnSpc>
                <a:spcBef>
                  <a:spcPts val="1000"/>
                </a:spcBef>
                <a:buFont typeface="Arial" panose="020B0604020202020204" pitchFamily="34" charset="0"/>
                <a:buChar char="•"/>
              </a:pPr>
              <a:r>
                <a:rPr lang="en-US" sz="2800" dirty="0">
                  <a:solidFill>
                    <a:prstClr val="black"/>
                  </a:solidFill>
                  <a:latin typeface="Calibri" panose="020F0502020204030204"/>
                </a:rPr>
                <a:t>Can be used </a:t>
              </a:r>
              <a:r>
                <a:rPr lang="en-US" sz="2800" dirty="0" smtClean="0">
                  <a:solidFill>
                    <a:prstClr val="black"/>
                  </a:solidFill>
                  <a:latin typeface="Calibri" panose="020F0502020204030204"/>
                </a:rPr>
                <a:t>to visualize </a:t>
              </a:r>
              <a:r>
                <a:rPr lang="en-US" sz="2800" dirty="0">
                  <a:solidFill>
                    <a:prstClr val="black"/>
                  </a:solidFill>
                  <a:latin typeface="Calibri" panose="020F0502020204030204"/>
                </a:rPr>
                <a:t>sequence of </a:t>
              </a:r>
              <a:r>
                <a:rPr lang="en-US" sz="2800" dirty="0" smtClean="0">
                  <a:solidFill>
                    <a:prstClr val="black"/>
                  </a:solidFill>
                  <a:latin typeface="Calibri" panose="020F0502020204030204"/>
                </a:rPr>
                <a:t>time </a:t>
              </a:r>
              <a:r>
                <a:rPr lang="en-US" sz="2800" dirty="0">
                  <a:solidFill>
                    <a:prstClr val="black"/>
                  </a:solidFill>
                  <a:latin typeface="Calibri" panose="020F0502020204030204"/>
                </a:rPr>
                <a:t>series 3D data</a:t>
              </a:r>
            </a:p>
            <a:p>
              <a:pPr marL="228600" lvl="0" indent="-228600" defTabSz="914400" eaLnBrk="1" hangingPunct="1">
                <a:lnSpc>
                  <a:spcPct val="90000"/>
                </a:lnSpc>
                <a:spcBef>
                  <a:spcPts val="1000"/>
                </a:spcBef>
                <a:buFont typeface="Arial" panose="020B0604020202020204" pitchFamily="34" charset="0"/>
                <a:buChar char="•"/>
              </a:pPr>
              <a:r>
                <a:rPr lang="en-US" sz="2800" dirty="0">
                  <a:solidFill>
                    <a:prstClr val="black"/>
                  </a:solidFill>
                  <a:latin typeface="Calibri" panose="020F0502020204030204"/>
                </a:rPr>
                <a:t>Data stored in </a:t>
              </a:r>
              <a:r>
                <a:rPr lang="en-US" sz="2800" dirty="0" err="1">
                  <a:solidFill>
                    <a:prstClr val="black"/>
                  </a:solidFill>
                  <a:latin typeface="Calibri" panose="020F0502020204030204"/>
                </a:rPr>
                <a:t>NoSQL</a:t>
              </a:r>
              <a:r>
                <a:rPr lang="en-US" sz="2800" dirty="0">
                  <a:solidFill>
                    <a:prstClr val="black"/>
                  </a:solidFill>
                  <a:latin typeface="Calibri" panose="020F0502020204030204"/>
                </a:rPr>
                <a:t> databases and allows </a:t>
              </a:r>
              <a:r>
                <a:rPr lang="en-US" sz="2800" dirty="0" smtClean="0">
                  <a:solidFill>
                    <a:prstClr val="black"/>
                  </a:solidFill>
                  <a:latin typeface="Calibri" panose="020F0502020204030204"/>
                </a:rPr>
                <a:t>scalable plot data </a:t>
              </a:r>
              <a:r>
                <a:rPr lang="en-US" sz="2800" dirty="0">
                  <a:solidFill>
                    <a:prstClr val="black"/>
                  </a:solidFill>
                  <a:latin typeface="Calibri" panose="020F0502020204030204"/>
                </a:rPr>
                <a:t>processing in the back end</a:t>
              </a:r>
            </a:p>
            <a:p>
              <a:pPr marL="228600" lvl="0" indent="-228600" defTabSz="914400" eaLnBrk="1" hangingPunct="1">
                <a:lnSpc>
                  <a:spcPct val="90000"/>
                </a:lnSpc>
                <a:spcBef>
                  <a:spcPts val="1000"/>
                </a:spcBef>
                <a:buFont typeface="Arial" panose="020B0604020202020204" pitchFamily="34" charset="0"/>
                <a:buChar char="•"/>
              </a:pPr>
              <a:r>
                <a:rPr lang="en-US" sz="2800" dirty="0">
                  <a:solidFill>
                    <a:prstClr val="black"/>
                  </a:solidFill>
                  <a:latin typeface="Calibri" panose="020F0502020204030204"/>
                  <a:hlinkClick r:id="rId3"/>
                </a:rPr>
                <a:t>http://spidal-gw.dsc.soic.indiana.edu/</a:t>
              </a:r>
              <a:endParaRPr lang="en-US" sz="2800" dirty="0">
                <a:solidFill>
                  <a:prstClr val="black"/>
                </a:solidFill>
                <a:latin typeface="Calibri" panose="020F0502020204030204"/>
              </a:endParaRPr>
            </a:p>
          </p:txBody>
        </p:sp>
        <p:sp>
          <p:nvSpPr>
            <p:cNvPr id="25" name="Rectangle 24"/>
            <p:cNvSpPr/>
            <p:nvPr/>
          </p:nvSpPr>
          <p:spPr>
            <a:xfrm>
              <a:off x="21717000" y="4799279"/>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err="1" smtClean="0">
                  <a:solidFill>
                    <a:schemeClr val="accent3">
                      <a:lumMod val="20000"/>
                      <a:lumOff val="80000"/>
                    </a:schemeClr>
                  </a:solidFill>
                </a:rPr>
                <a:t>WebPlotViz</a:t>
              </a:r>
              <a:r>
                <a:rPr lang="en-US" sz="4400" b="1" dirty="0" smtClean="0">
                  <a:solidFill>
                    <a:schemeClr val="accent3">
                      <a:lumMod val="20000"/>
                      <a:lumOff val="80000"/>
                    </a:schemeClr>
                  </a:solidFill>
                </a:rPr>
                <a:t> </a:t>
              </a:r>
              <a:r>
                <a:rPr lang="en-US" sz="4400" b="1" dirty="0" smtClean="0">
                  <a:solidFill>
                    <a:schemeClr val="accent3">
                      <a:lumMod val="20000"/>
                      <a:lumOff val="80000"/>
                    </a:schemeClr>
                  </a:solidFill>
                </a:rPr>
                <a:t>for Data Visualization</a:t>
              </a:r>
              <a:endParaRPr lang="en-US" sz="4400" b="1" dirty="0">
                <a:solidFill>
                  <a:schemeClr val="accent3">
                    <a:lumMod val="20000"/>
                    <a:lumOff val="80000"/>
                  </a:schemeClr>
                </a:solidFill>
              </a:endParaRPr>
            </a:p>
          </p:txBody>
        </p:sp>
      </p:grpSp>
      <p:grpSp>
        <p:nvGrpSpPr>
          <p:cNvPr id="7" name="Group 6"/>
          <p:cNvGrpSpPr/>
          <p:nvPr/>
        </p:nvGrpSpPr>
        <p:grpSpPr>
          <a:xfrm>
            <a:off x="11706075" y="22656461"/>
            <a:ext cx="9325125" cy="4411926"/>
            <a:chOff x="11839757" y="22696291"/>
            <a:chExt cx="9505357" cy="5194094"/>
          </a:xfrm>
        </p:grpSpPr>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334" t="10214" r="6655" b="47780"/>
            <a:stretch/>
          </p:blipFill>
          <p:spPr>
            <a:xfrm>
              <a:off x="11839757" y="22696291"/>
              <a:ext cx="9505357" cy="4435833"/>
            </a:xfrm>
            <a:prstGeom prst="rect">
              <a:avLst/>
            </a:prstGeom>
          </p:spPr>
        </p:pic>
        <p:sp>
          <p:nvSpPr>
            <p:cNvPr id="6" name="TextBox 5"/>
            <p:cNvSpPr txBox="1"/>
            <p:nvPr/>
          </p:nvSpPr>
          <p:spPr>
            <a:xfrm>
              <a:off x="12149465" y="27274406"/>
              <a:ext cx="8141428" cy="615979"/>
            </a:xfrm>
            <a:prstGeom prst="rect">
              <a:avLst/>
            </a:prstGeom>
            <a:noFill/>
          </p:spPr>
          <p:txBody>
            <a:bodyPr wrap="none" rtlCol="0">
              <a:spAutoFit/>
            </a:bodyPr>
            <a:lstStyle/>
            <a:p>
              <a:r>
                <a:rPr lang="en-US" sz="2800" dirty="0" smtClean="0"/>
                <a:t>Fig 2. Distance Histogram and Heat map of a MDS run</a:t>
              </a:r>
              <a:endParaRPr lang="en-US" sz="2800" dirty="0"/>
            </a:p>
          </p:txBody>
        </p:sp>
      </p:grpSp>
      <p:grpSp>
        <p:nvGrpSpPr>
          <p:cNvPr id="9" name="Group 8"/>
          <p:cNvGrpSpPr/>
          <p:nvPr/>
        </p:nvGrpSpPr>
        <p:grpSpPr>
          <a:xfrm>
            <a:off x="12344400" y="4627999"/>
            <a:ext cx="8092765" cy="10834551"/>
            <a:chOff x="12283402" y="9971782"/>
            <a:chExt cx="8092765" cy="10834551"/>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83402" y="9971782"/>
              <a:ext cx="8092765" cy="10334680"/>
            </a:xfrm>
            <a:prstGeom prst="rect">
              <a:avLst/>
            </a:prstGeom>
          </p:spPr>
        </p:pic>
        <p:sp>
          <p:nvSpPr>
            <p:cNvPr id="29" name="TextBox 28"/>
            <p:cNvSpPr txBox="1"/>
            <p:nvPr/>
          </p:nvSpPr>
          <p:spPr>
            <a:xfrm>
              <a:off x="14056813" y="20283113"/>
              <a:ext cx="4182748" cy="523220"/>
            </a:xfrm>
            <a:prstGeom prst="rect">
              <a:avLst/>
            </a:prstGeom>
            <a:noFill/>
          </p:spPr>
          <p:txBody>
            <a:bodyPr wrap="none" rtlCol="0">
              <a:spAutoFit/>
            </a:bodyPr>
            <a:lstStyle/>
            <a:p>
              <a:r>
                <a:rPr lang="en-US" sz="2800" dirty="0" smtClean="0"/>
                <a:t>Fig 1. Data analysis pipeline</a:t>
              </a:r>
              <a:endParaRPr lang="en-US" sz="2800" dirty="0"/>
            </a:p>
          </p:txBody>
        </p:sp>
      </p:grpSp>
      <p:sp>
        <p:nvSpPr>
          <p:cNvPr id="31" name="TextBox 30"/>
          <p:cNvSpPr txBox="1"/>
          <p:nvPr/>
        </p:nvSpPr>
        <p:spPr>
          <a:xfrm>
            <a:off x="11542360" y="31896434"/>
            <a:ext cx="9717440" cy="523220"/>
          </a:xfrm>
          <a:prstGeom prst="rect">
            <a:avLst/>
          </a:prstGeom>
          <a:noFill/>
        </p:spPr>
        <p:txBody>
          <a:bodyPr wrap="square" rtlCol="0">
            <a:spAutoFit/>
          </a:bodyPr>
          <a:lstStyle/>
          <a:p>
            <a:r>
              <a:rPr lang="en-US" sz="2800" dirty="0" smtClean="0"/>
              <a:t>Fig 3. Histogram of errors in </a:t>
            </a:r>
            <a:r>
              <a:rPr lang="en-US" sz="2800" dirty="0"/>
              <a:t>m</a:t>
            </a:r>
            <a:r>
              <a:rPr lang="en-US" sz="2800" dirty="0" smtClean="0"/>
              <a:t>atching </a:t>
            </a:r>
            <a:r>
              <a:rPr lang="en-US" sz="2800" dirty="0"/>
              <a:t>c</a:t>
            </a:r>
            <a:r>
              <a:rPr lang="en-US" sz="2800" dirty="0" smtClean="0"/>
              <a:t>onsecutive </a:t>
            </a:r>
            <a:r>
              <a:rPr lang="en-US" sz="2800" dirty="0"/>
              <a:t>3D </a:t>
            </a:r>
            <a:r>
              <a:rPr lang="en-US" sz="2800" dirty="0" smtClean="0"/>
              <a:t>projections</a:t>
            </a:r>
            <a:endParaRPr lang="en-US" sz="2800" dirty="0"/>
          </a:p>
        </p:txBody>
      </p:sp>
      <p:grpSp>
        <p:nvGrpSpPr>
          <p:cNvPr id="12" name="Group 11"/>
          <p:cNvGrpSpPr/>
          <p:nvPr/>
        </p:nvGrpSpPr>
        <p:grpSpPr>
          <a:xfrm>
            <a:off x="21820001" y="27001439"/>
            <a:ext cx="9692640" cy="2255414"/>
            <a:chOff x="21751159" y="26020475"/>
            <a:chExt cx="9692640" cy="2255414"/>
          </a:xfrm>
        </p:grpSpPr>
        <p:sp>
          <p:nvSpPr>
            <p:cNvPr id="38" name="Text Box 193"/>
            <p:cNvSpPr txBox="1">
              <a:spLocks noChangeArrowheads="1"/>
            </p:cNvSpPr>
            <p:nvPr/>
          </p:nvSpPr>
          <p:spPr bwMode="auto">
            <a:xfrm>
              <a:off x="21751159" y="26706275"/>
              <a:ext cx="9692640" cy="156961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This work is funded by NSF 1443054 SPIDAL grant and we would like to extend our gratitude to </a:t>
              </a:r>
              <a:r>
                <a:rPr lang="en-US" sz="2800" dirty="0" err="1">
                  <a:latin typeface="Calibri" pitchFamily="34" charset="0"/>
                </a:rPr>
                <a:t>FutureSystems</a:t>
              </a:r>
              <a:r>
                <a:rPr lang="en-US" sz="2800" dirty="0">
                  <a:latin typeface="Calibri" pitchFamily="34" charset="0"/>
                </a:rPr>
                <a:t> team for their support </a:t>
              </a:r>
              <a:r>
                <a:rPr lang="en-US" sz="2800" dirty="0" smtClean="0">
                  <a:latin typeface="Calibri" pitchFamily="34" charset="0"/>
                </a:rPr>
                <a:t>with the computational </a:t>
              </a:r>
              <a:r>
                <a:rPr lang="en-US" sz="2800" dirty="0">
                  <a:latin typeface="Calibri" pitchFamily="34" charset="0"/>
                </a:rPr>
                <a:t>infrastructure.  </a:t>
              </a:r>
            </a:p>
          </p:txBody>
        </p:sp>
        <p:sp>
          <p:nvSpPr>
            <p:cNvPr id="39" name="Rectangle 38"/>
            <p:cNvSpPr/>
            <p:nvPr/>
          </p:nvSpPr>
          <p:spPr>
            <a:xfrm>
              <a:off x="21751159" y="26020475"/>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Acknowledgement</a:t>
              </a:r>
            </a:p>
          </p:txBody>
        </p:sp>
      </p:grpSp>
      <p:sp>
        <p:nvSpPr>
          <p:cNvPr id="21" name="TextBox 20"/>
          <p:cNvSpPr txBox="1"/>
          <p:nvPr/>
        </p:nvSpPr>
        <p:spPr>
          <a:xfrm>
            <a:off x="1433752" y="31228605"/>
            <a:ext cx="9652232" cy="1384995"/>
          </a:xfrm>
          <a:prstGeom prst="rect">
            <a:avLst/>
          </a:prstGeom>
          <a:noFill/>
        </p:spPr>
        <p:txBody>
          <a:bodyPr wrap="square" rtlCol="0">
            <a:spAutoFit/>
          </a:bodyPr>
          <a:lstStyle/>
          <a:p>
            <a:r>
              <a:rPr lang="en-US" sz="2800" dirty="0" smtClean="0"/>
              <a:t>1. Source</a:t>
            </a:r>
            <a:r>
              <a:rPr lang="en-US" sz="2800" dirty="0"/>
              <a:t>: CRSP, Center for Research in Security Prices. Graduate School of Business, The University of Chicago </a:t>
            </a:r>
            <a:r>
              <a:rPr lang="en-US" sz="2800" dirty="0" smtClean="0"/>
              <a:t>2015. </a:t>
            </a:r>
            <a:r>
              <a:rPr lang="en-US" sz="2800" dirty="0"/>
              <a:t>Used with permission. All rights reserved. www.crsp.uchicago.edu</a:t>
            </a:r>
          </a:p>
        </p:txBody>
      </p:sp>
      <p:sp>
        <p:nvSpPr>
          <p:cNvPr id="41" name="TextBox 40"/>
          <p:cNvSpPr txBox="1"/>
          <p:nvPr/>
        </p:nvSpPr>
        <p:spPr>
          <a:xfrm>
            <a:off x="24144332" y="15021580"/>
            <a:ext cx="4641655" cy="523220"/>
          </a:xfrm>
          <a:prstGeom prst="rect">
            <a:avLst/>
          </a:prstGeom>
          <a:noFill/>
        </p:spPr>
        <p:txBody>
          <a:bodyPr wrap="none" rtlCol="0">
            <a:spAutoFit/>
          </a:bodyPr>
          <a:lstStyle/>
          <a:p>
            <a:r>
              <a:rPr lang="en-US" sz="2800" dirty="0" smtClean="0"/>
              <a:t>Fig 4. </a:t>
            </a:r>
            <a:r>
              <a:rPr lang="en-US" sz="2800" dirty="0" err="1" smtClean="0"/>
              <a:t>PlotViz</a:t>
            </a:r>
            <a:r>
              <a:rPr lang="en-US" sz="2800" dirty="0" smtClean="0"/>
              <a:t> data visualization</a:t>
            </a:r>
            <a:endParaRPr lang="en-US" sz="2800" dirty="0"/>
          </a:p>
        </p:txBody>
      </p:sp>
      <p:grpSp>
        <p:nvGrpSpPr>
          <p:cNvPr id="30" name="Group 29"/>
          <p:cNvGrpSpPr/>
          <p:nvPr/>
        </p:nvGrpSpPr>
        <p:grpSpPr>
          <a:xfrm>
            <a:off x="21972401" y="15925800"/>
            <a:ext cx="9460404" cy="4876800"/>
            <a:chOff x="21770886" y="15729246"/>
            <a:chExt cx="9460404" cy="4876800"/>
          </a:xfrm>
        </p:grpSpPr>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35834" t="25555" r="31666" b="18889"/>
            <a:stretch/>
          </p:blipFill>
          <p:spPr>
            <a:xfrm>
              <a:off x="26803554" y="15729246"/>
              <a:ext cx="4427736" cy="4257438"/>
            </a:xfrm>
            <a:prstGeom prst="rect">
              <a:avLst/>
            </a:prstGeom>
          </p:spPr>
        </p:pic>
        <p:grpSp>
          <p:nvGrpSpPr>
            <p:cNvPr id="27" name="Group 26"/>
            <p:cNvGrpSpPr/>
            <p:nvPr/>
          </p:nvGrpSpPr>
          <p:grpSpPr>
            <a:xfrm>
              <a:off x="21770886" y="15729246"/>
              <a:ext cx="6290295" cy="4876800"/>
              <a:chOff x="21770886" y="15729246"/>
              <a:chExt cx="6290295" cy="4876800"/>
            </a:xfrm>
          </p:grpSpPr>
          <p:pic>
            <p:nvPicPr>
              <p:cNvPr id="19" name="Picture 18"/>
              <p:cNvPicPr>
                <a:picLocks noChangeAspect="1"/>
              </p:cNvPicPr>
              <p:nvPr/>
            </p:nvPicPr>
            <p:blipFill rotWithShape="1">
              <a:blip r:embed="rId7">
                <a:extLst>
                  <a:ext uri="{28A0092B-C50C-407E-A947-70E740481C1C}">
                    <a14:useLocalDpi xmlns:a14="http://schemas.microsoft.com/office/drawing/2010/main" val="0"/>
                  </a:ext>
                </a:extLst>
              </a:blip>
              <a:srcRect l="27501" t="19630" r="28749" b="10741"/>
              <a:stretch/>
            </p:blipFill>
            <p:spPr>
              <a:xfrm>
                <a:off x="21770886" y="15729246"/>
                <a:ext cx="4755648" cy="4257438"/>
              </a:xfrm>
              <a:prstGeom prst="rect">
                <a:avLst/>
              </a:prstGeom>
            </p:spPr>
          </p:pic>
          <p:sp>
            <p:nvSpPr>
              <p:cNvPr id="42" name="TextBox 41"/>
              <p:cNvSpPr txBox="1"/>
              <p:nvPr/>
            </p:nvSpPr>
            <p:spPr>
              <a:xfrm>
                <a:off x="24672112" y="20082826"/>
                <a:ext cx="3389069" cy="523220"/>
              </a:xfrm>
              <a:prstGeom prst="rect">
                <a:avLst/>
              </a:prstGeom>
              <a:noFill/>
            </p:spPr>
            <p:txBody>
              <a:bodyPr wrap="none" rtlCol="0">
                <a:spAutoFit/>
              </a:bodyPr>
              <a:lstStyle/>
              <a:p>
                <a:r>
                  <a:rPr lang="en-US" sz="2800" dirty="0" smtClean="0"/>
                  <a:t>Fig 5. Stock data in 3D</a:t>
                </a:r>
                <a:endParaRPr lang="en-US" sz="2800" dirty="0"/>
              </a:p>
            </p:txBody>
          </p:sp>
        </p:grpSp>
      </p:grpSp>
      <p:grpSp>
        <p:nvGrpSpPr>
          <p:cNvPr id="35" name="Group 34"/>
          <p:cNvGrpSpPr/>
          <p:nvPr/>
        </p:nvGrpSpPr>
        <p:grpSpPr>
          <a:xfrm>
            <a:off x="21783215" y="30005355"/>
            <a:ext cx="9692640" cy="2282136"/>
            <a:chOff x="21680214" y="30005355"/>
            <a:chExt cx="9692640" cy="2282136"/>
          </a:xfrm>
        </p:grpSpPr>
        <p:sp>
          <p:nvSpPr>
            <p:cNvPr id="43" name="Text Box 193"/>
            <p:cNvSpPr txBox="1">
              <a:spLocks noChangeArrowheads="1"/>
            </p:cNvSpPr>
            <p:nvPr/>
          </p:nvSpPr>
          <p:spPr bwMode="auto">
            <a:xfrm>
              <a:off x="21680214" y="30717877"/>
              <a:ext cx="9692640" cy="156961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Font typeface="+mj-lt"/>
                <a:buAutoNum type="arabicPeriod"/>
              </a:pPr>
              <a:r>
                <a:rPr lang="en-US" sz="2800" dirty="0" err="1" smtClean="0">
                  <a:latin typeface="Calibri" pitchFamily="34" charset="0"/>
                </a:rPr>
                <a:t>Ruan</a:t>
              </a:r>
              <a:r>
                <a:rPr lang="en-US" sz="2800" dirty="0">
                  <a:latin typeface="Calibri" pitchFamily="34" charset="0"/>
                </a:rPr>
                <a:t>, Yang. "Scalable and robust clustering and visualization for large-scale bioinformatics data." PhD diss., Indiana University, 2014. </a:t>
              </a:r>
            </a:p>
          </p:txBody>
        </p:sp>
        <p:sp>
          <p:nvSpPr>
            <p:cNvPr id="44" name="Rectangle 43"/>
            <p:cNvSpPr/>
            <p:nvPr/>
          </p:nvSpPr>
          <p:spPr>
            <a:xfrm>
              <a:off x="21680214" y="30005355"/>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References</a:t>
              </a:r>
            </a:p>
          </p:txBody>
        </p:sp>
      </p:grpSp>
      <mc:AlternateContent xmlns:mc="http://schemas.openxmlformats.org/markup-compatibility/2006" xmlns:a14="http://schemas.microsoft.com/office/drawing/2010/main">
        <mc:Choice Requires="a14">
          <p:sp>
            <p:nvSpPr>
              <p:cNvPr id="37" name="Rectangle 36"/>
              <p:cNvSpPr/>
              <p:nvPr/>
            </p:nvSpPr>
            <p:spPr>
              <a:xfrm>
                <a:off x="2057400" y="24639780"/>
                <a:ext cx="7621971" cy="1496820"/>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𝑑</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𝑖𝑗</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rad>
                        <m:radPr>
                          <m:degHide m:val="on"/>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radPr>
                        <m:deg/>
                        <m:e>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𝑙</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𝑖</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𝑙</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𝑗</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−2×</m:t>
                          </m:r>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𝑙</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𝑖</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𝑙</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𝑗</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r>
                            <a:rPr lang="en-US" sz="2400" i="1">
                              <a:effectLst/>
                              <a:latin typeface="Cambria Math" panose="02040503050406030204" pitchFamily="18" charset="0"/>
                              <a:ea typeface="Calibri" panose="020F0502020204030204" pitchFamily="34" charset="0"/>
                              <a:cs typeface="Iskoola Pota" panose="020B0502040204020203" pitchFamily="34" charset="0"/>
                            </a:rPr>
                            <m:t>𝑐𝑜𝑟𝑟</m:t>
                          </m:r>
                          <m:r>
                            <a:rPr lang="en-US" sz="2400" i="1">
                              <a:effectLst/>
                              <a:latin typeface="Cambria Math" panose="02040503050406030204" pitchFamily="18" charset="0"/>
                              <a:ea typeface="Calibri" panose="020F0502020204030204" pitchFamily="34" charset="0"/>
                              <a:cs typeface="Iskoola Pota" panose="020B0502040204020203" pitchFamily="34" charset="0"/>
                            </a:rPr>
                            <m:t>(</m:t>
                          </m:r>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𝑠</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𝑖</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sSub>
                            <m:sSubPr>
                              <m:ctrlPr>
                                <a:rPr lang="en-US" sz="2400" i="1">
                                  <a:effectLst/>
                                  <a:latin typeface="Cambria Math" panose="02040503050406030204" pitchFamily="18" charset="0"/>
                                  <a:ea typeface="Calibri" panose="020F0502020204030204" pitchFamily="34" charset="0"/>
                                  <a:cs typeface="Iskoola Pota" panose="020B0502040204020203" pitchFamily="34" charset="0"/>
                                </a:rPr>
                              </m:ctrlPr>
                            </m:sSubPr>
                            <m:e>
                              <m:r>
                                <a:rPr lang="en-US" sz="2400" i="1">
                                  <a:effectLst/>
                                  <a:latin typeface="Cambria Math" panose="02040503050406030204" pitchFamily="18" charset="0"/>
                                  <a:ea typeface="Calibri" panose="020F0502020204030204" pitchFamily="34" charset="0"/>
                                  <a:cs typeface="Iskoola Pota" panose="020B0502040204020203" pitchFamily="34" charset="0"/>
                                </a:rPr>
                                <m:t>𝑠</m:t>
                              </m:r>
                            </m:e>
                            <m:sub>
                              <m:r>
                                <a:rPr lang="en-US" sz="2400" i="1">
                                  <a:effectLst/>
                                  <a:latin typeface="Cambria Math" panose="02040503050406030204" pitchFamily="18" charset="0"/>
                                  <a:ea typeface="Calibri" panose="020F0502020204030204" pitchFamily="34" charset="0"/>
                                  <a:cs typeface="Iskoola Pota" panose="020B0502040204020203" pitchFamily="34" charset="0"/>
                                </a:rPr>
                                <m:t>𝑗</m:t>
                              </m:r>
                            </m:sub>
                          </m:sSub>
                          <m:r>
                            <a:rPr lang="en-US" sz="2400" i="1">
                              <a:effectLst/>
                              <a:latin typeface="Cambria Math" panose="02040503050406030204" pitchFamily="18" charset="0"/>
                              <a:ea typeface="Calibri" panose="020F0502020204030204" pitchFamily="34" charset="0"/>
                              <a:cs typeface="Iskoola Pota" panose="020B0502040204020203" pitchFamily="34" charset="0"/>
                            </a:rPr>
                            <m:t>)</m:t>
                          </m:r>
                        </m:e>
                      </m:rad>
                    </m:oMath>
                  </m:oMathPara>
                </a14:m>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𝑙</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=1 </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𝑜𝑟</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 </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𝑙</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=10×</m:t>
                      </m:r>
                      <m:d>
                        <m:dPr>
                          <m:begChr m:val="|"/>
                          <m:endChr m:val="|"/>
                          <m:ctrlPr>
                            <a:rPr lang="en-US" sz="2400" i="1">
                              <a:effectLst/>
                              <a:latin typeface="Cambria Math" panose="02040503050406030204" pitchFamily="18" charset="0"/>
                              <a:ea typeface="Times New Roman" panose="02020603050405020304" pitchFamily="18" charset="0"/>
                              <a:cs typeface="Iskoola Pota" panose="020B0502040204020203" pitchFamily="34" charset="0"/>
                            </a:rPr>
                          </m:ctrlPr>
                        </m:dPr>
                        <m:e>
                          <m:func>
                            <m:funcPr>
                              <m:ctrlPr>
                                <a:rPr lang="en-US" sz="2400" i="1">
                                  <a:effectLst/>
                                  <a:latin typeface="Cambria Math" panose="02040503050406030204" pitchFamily="18" charset="0"/>
                                  <a:ea typeface="Times New Roman" panose="02020603050405020304" pitchFamily="18" charset="0"/>
                                  <a:cs typeface="Iskoola Pota" panose="020B0502040204020203" pitchFamily="34" charset="0"/>
                                </a:rPr>
                              </m:ctrlPr>
                            </m:funcPr>
                            <m:fName>
                              <m:sSub>
                                <m:sSubPr>
                                  <m:ctrlPr>
                                    <a:rPr lang="en-US" sz="2400" i="1">
                                      <a:effectLst/>
                                      <a:latin typeface="Cambria Math" panose="02040503050406030204" pitchFamily="18" charset="0"/>
                                      <a:ea typeface="Times New Roman" panose="02020603050405020304" pitchFamily="18" charset="0"/>
                                      <a:cs typeface="Iskoola Pota" panose="020B0502040204020203" pitchFamily="34" charset="0"/>
                                    </a:rPr>
                                  </m:ctrlPr>
                                </m:sSubPr>
                                <m:e>
                                  <m:r>
                                    <m:rPr>
                                      <m:sty m:val="p"/>
                                    </m:rPr>
                                    <a:rPr lang="en-US" sz="2400">
                                      <a:effectLst/>
                                      <a:latin typeface="Cambria Math" panose="02040503050406030204" pitchFamily="18" charset="0"/>
                                      <a:ea typeface="Calibri" panose="020F0502020204030204" pitchFamily="34" charset="0"/>
                                      <a:cs typeface="Iskoola Pota" panose="020B0502040204020203" pitchFamily="34" charset="0"/>
                                    </a:rPr>
                                    <m:t>log</m:t>
                                  </m:r>
                                </m:e>
                                <m:sub>
                                  <m:r>
                                    <a:rPr lang="en-US" sz="2400" i="1">
                                      <a:effectLst/>
                                      <a:latin typeface="Cambria Math" panose="02040503050406030204" pitchFamily="18" charset="0"/>
                                      <a:ea typeface="Times New Roman" panose="02020603050405020304" pitchFamily="18" charset="0"/>
                                      <a:cs typeface="Iskoola Pota" panose="020B0502040204020203" pitchFamily="34" charset="0"/>
                                    </a:rPr>
                                    <m:t>2</m:t>
                                  </m:r>
                                </m:sub>
                              </m:sSub>
                            </m:fName>
                            <m:e>
                              <m:r>
                                <a:rPr lang="en-US" sz="2400" b="0" i="1" smtClean="0">
                                  <a:effectLst/>
                                  <a:latin typeface="Cambria Math" panose="02040503050406030204" pitchFamily="18" charset="0"/>
                                  <a:ea typeface="Times New Roman" panose="02020603050405020304" pitchFamily="18" charset="0"/>
                                  <a:cs typeface="Iskoola Pota" panose="020B0502040204020203" pitchFamily="34" charset="0"/>
                                </a:rPr>
                                <m:t>(</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𝑐h𝑎𝑛𝑔𝑒</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 </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𝑜𝑓</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 </m:t>
                              </m:r>
                              <m:r>
                                <a:rPr lang="en-US" sz="2400" i="1">
                                  <a:effectLst/>
                                  <a:latin typeface="Cambria Math" panose="02040503050406030204" pitchFamily="18" charset="0"/>
                                  <a:ea typeface="Times New Roman" panose="02020603050405020304" pitchFamily="18" charset="0"/>
                                  <a:cs typeface="Iskoola Pota" panose="020B0502040204020203" pitchFamily="34" charset="0"/>
                                </a:rPr>
                                <m:t>𝑠𝑡𝑜𝑐𝑘</m:t>
                              </m:r>
                              <m:r>
                                <a:rPr lang="en-US" sz="2400" b="0" i="1" smtClean="0">
                                  <a:effectLst/>
                                  <a:latin typeface="Cambria Math" panose="02040503050406030204" pitchFamily="18" charset="0"/>
                                  <a:ea typeface="Times New Roman" panose="02020603050405020304" pitchFamily="18" charset="0"/>
                                  <a:cs typeface="Iskoola Pota" panose="020B0502040204020203" pitchFamily="34" charset="0"/>
                                </a:rPr>
                                <m:t>)</m:t>
                              </m:r>
                            </m:e>
                          </m:func>
                        </m:e>
                      </m:d>
                    </m:oMath>
                  </m:oMathPara>
                </a14:m>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2057400" y="24639780"/>
                <a:ext cx="7621971" cy="1496820"/>
              </a:xfrm>
              <a:prstGeom prst="rect">
                <a:avLst/>
              </a:prstGeom>
              <a:blipFill rotWithShape="0">
                <a:blip r:embed="rId10"/>
                <a:stretch>
                  <a:fillRect/>
                </a:stretch>
              </a:blipFill>
            </p:spPr>
            <p:txBody>
              <a:bodyPr/>
              <a:lstStyle/>
              <a:p>
                <a:r>
                  <a:rPr lang="en-US">
                    <a:noFill/>
                  </a:rPr>
                  <a:t> </a:t>
                </a:r>
              </a:p>
            </p:txBody>
          </p:sp>
        </mc:Fallback>
      </mc:AlternateContent>
      <p:pic>
        <p:nvPicPr>
          <p:cNvPr id="45" name="Picture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4500" y="718097"/>
            <a:ext cx="2552700" cy="2552700"/>
          </a:xfrm>
          <a:prstGeom prst="rect">
            <a:avLst/>
          </a:prstGeom>
        </p:spPr>
      </p:pic>
      <p:pic>
        <p:nvPicPr>
          <p:cNvPr id="47" name="Picture 46"/>
          <p:cNvPicPr>
            <a:picLocks noChangeAspect="1"/>
          </p:cNvPicPr>
          <p:nvPr/>
        </p:nvPicPr>
        <p:blipFill rotWithShape="1">
          <a:blip r:embed="rId12">
            <a:extLst>
              <a:ext uri="{28A0092B-C50C-407E-A947-70E740481C1C}">
                <a14:useLocalDpi xmlns:a14="http://schemas.microsoft.com/office/drawing/2010/main" val="0"/>
              </a:ext>
            </a:extLst>
          </a:blip>
          <a:srcRect l="16250" t="17407" r="33333" b="15741"/>
          <a:stretch/>
        </p:blipFill>
        <p:spPr>
          <a:xfrm>
            <a:off x="22697196" y="8998487"/>
            <a:ext cx="8061706" cy="6012913"/>
          </a:xfrm>
          <a:prstGeom prst="rect">
            <a:avLst/>
          </a:prstGeom>
        </p:spPr>
      </p:pic>
      <p:graphicFrame>
        <p:nvGraphicFramePr>
          <p:cNvPr id="49" name="Chart 48"/>
          <p:cNvGraphicFramePr>
            <a:graphicFrameLocks/>
          </p:cNvGraphicFramePr>
          <p:nvPr>
            <p:extLst>
              <p:ext uri="{D42A27DB-BD31-4B8C-83A1-F6EECF244321}">
                <p14:modId xmlns:p14="http://schemas.microsoft.com/office/powerpoint/2010/main" val="2084295068"/>
              </p:ext>
            </p:extLst>
          </p:nvPr>
        </p:nvGraphicFramePr>
        <p:xfrm>
          <a:off x="12192000" y="27323086"/>
          <a:ext cx="7315200" cy="4519673"/>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4609</TotalTime>
  <Words>750</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vt:lpstr>
      <vt:lpstr>Calibri Light</vt:lpstr>
      <vt:lpstr>Cambria Math</vt:lpstr>
      <vt:lpstr>Iskoola Pota</vt:lpstr>
      <vt:lpstr>Times New Roman</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supun</cp:lastModifiedBy>
  <cp:revision>131</cp:revision>
  <cp:lastPrinted>2013-02-12T02:21:55Z</cp:lastPrinted>
  <dcterms:created xsi:type="dcterms:W3CDTF">2013-02-10T21:14:48Z</dcterms:created>
  <dcterms:modified xsi:type="dcterms:W3CDTF">2015-11-22T20:12:28Z</dcterms:modified>
</cp:coreProperties>
</file>