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9FBA78-6260-4133-B75F-B390F086E78D}">
  <a:tblStyle styleId="{639FBA78-6260-4133-B75F-B390F086E7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951af2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951af2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51af2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951af2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951af21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951af21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951af2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951af2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951af21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951af21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951af21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951af21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951af21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951af21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951af21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951af21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951af21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951af21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951af21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951af21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951af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951af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e951af21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e951af21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951af21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951af21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951af21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951af21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951af21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951af21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951af21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951af21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951af2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951af2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951af2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951af2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951af2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951af2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951af2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951af2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951af2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951af2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951af2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951af2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951af2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951af2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Probabilistic Forecasting in Car Racing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Contributions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 probabilistic forecasting model based on encoder-decoder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joint train of target(laptime, vspeed) and uncertain event(pitstop)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performance comparison with state-of-the-art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Encoder-Decoder 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96175"/>
            <a:ext cx="85206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popular in time series forecasting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75" y="1152478"/>
            <a:ext cx="5603499" cy="2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Probabilistic forecasting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7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Salinas, etc. 2019. “DeepAR: Probabilistic Forecasting with Autoregressive Recurrent Networks.” International Journal of Forecasting, October. 2019.07.001.</a:t>
            </a:r>
            <a:endParaRPr sz="12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356"/>
            <a:ext cx="9144001" cy="242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515750" y="43220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network to learn the parameters of a target distribution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distribution parameters depends on the context(through RNN)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network trainable by SGD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Joint train</a:t>
            </a:r>
            <a:endParaRPr/>
          </a:p>
        </p:txBody>
      </p:sp>
      <p:grpSp>
        <p:nvGrpSpPr>
          <p:cNvPr id="133" name="Google Shape;133;p25"/>
          <p:cNvGrpSpPr/>
          <p:nvPr/>
        </p:nvGrpSpPr>
        <p:grpSpPr>
          <a:xfrm>
            <a:off x="1092150" y="1241713"/>
            <a:ext cx="6893700" cy="2100738"/>
            <a:chOff x="634950" y="1927513"/>
            <a:chExt cx="6893700" cy="2100738"/>
          </a:xfrm>
        </p:grpSpPr>
        <p:sp>
          <p:nvSpPr>
            <p:cNvPr id="134" name="Google Shape;134;p25"/>
            <p:cNvSpPr/>
            <p:nvPr/>
          </p:nvSpPr>
          <p:spPr>
            <a:xfrm>
              <a:off x="1095600" y="3805350"/>
              <a:ext cx="12108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Z</a:t>
              </a:r>
              <a:r>
                <a:rPr baseline="-25000" lang="zh-CN"/>
                <a:t>t-2</a:t>
              </a:r>
              <a:r>
                <a:rPr lang="zh-CN"/>
                <a:t>,E</a:t>
              </a:r>
              <a:r>
                <a:rPr baseline="-25000" lang="zh-CN"/>
                <a:t>t-2</a:t>
              </a:r>
              <a:r>
                <a:rPr lang="zh-CN"/>
                <a:t>,X</a:t>
              </a:r>
              <a:r>
                <a:rPr baseline="-25000" lang="zh-CN"/>
                <a:t>t-1</a:t>
              </a:r>
              <a:endParaRPr baseline="-25000"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3735738" y="3805350"/>
              <a:ext cx="10035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CN">
                  <a:solidFill>
                    <a:schemeClr val="dk1"/>
                  </a:solidFill>
                </a:rPr>
                <a:t>Z</a:t>
              </a:r>
              <a:r>
                <a:rPr baseline="-25000" lang="zh-CN">
                  <a:solidFill>
                    <a:schemeClr val="dk1"/>
                  </a:solidFill>
                </a:rPr>
                <a:t>t-1</a:t>
              </a:r>
              <a:r>
                <a:rPr lang="zh-CN">
                  <a:solidFill>
                    <a:schemeClr val="dk1"/>
                  </a:solidFill>
                </a:rPr>
                <a:t>,E</a:t>
              </a:r>
              <a:r>
                <a:rPr baseline="-25000" lang="zh-CN">
                  <a:solidFill>
                    <a:schemeClr val="dk1"/>
                  </a:solidFill>
                </a:rPr>
                <a:t>t-1</a:t>
              </a:r>
              <a:r>
                <a:rPr lang="zh-CN">
                  <a:solidFill>
                    <a:schemeClr val="dk1"/>
                  </a:solidFill>
                </a:rPr>
                <a:t>,X</a:t>
              </a:r>
              <a:r>
                <a:rPr baseline="-25000" lang="zh-CN">
                  <a:solidFill>
                    <a:schemeClr val="dk1"/>
                  </a:solidFill>
                </a:rPr>
                <a:t>t</a:t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5852525" y="3805350"/>
              <a:ext cx="10035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CN">
                  <a:solidFill>
                    <a:schemeClr val="dk1"/>
                  </a:solidFill>
                </a:rPr>
                <a:t>Z</a:t>
              </a:r>
              <a:r>
                <a:rPr baseline="-25000" lang="zh-CN">
                  <a:solidFill>
                    <a:schemeClr val="dk1"/>
                  </a:solidFill>
                </a:rPr>
                <a:t>t</a:t>
              </a:r>
              <a:r>
                <a:rPr lang="zh-CN">
                  <a:solidFill>
                    <a:schemeClr val="dk1"/>
                  </a:solidFill>
                </a:rPr>
                <a:t>,E</a:t>
              </a:r>
              <a:r>
                <a:rPr baseline="-25000" lang="zh-CN">
                  <a:solidFill>
                    <a:schemeClr val="dk1"/>
                  </a:solidFill>
                </a:rPr>
                <a:t>t</a:t>
              </a:r>
              <a:r>
                <a:rPr lang="zh-CN">
                  <a:solidFill>
                    <a:schemeClr val="dk1"/>
                  </a:solidFill>
                </a:rPr>
                <a:t>,X</a:t>
              </a:r>
              <a:r>
                <a:rPr baseline="-25000" lang="zh-CN">
                  <a:solidFill>
                    <a:schemeClr val="dk1"/>
                  </a:solidFill>
                </a:rPr>
                <a:t>t+1</a:t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366950" y="3192025"/>
              <a:ext cx="641100" cy="32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</a:t>
              </a:r>
              <a:r>
                <a:rPr baseline="-25000" lang="zh-CN"/>
                <a:t>t-1</a:t>
              </a:r>
              <a:endParaRPr baseline="-25000"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3916950" y="3192025"/>
              <a:ext cx="641100" cy="32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</a:t>
              </a:r>
              <a:r>
                <a:rPr baseline="-25000" lang="zh-CN"/>
                <a:t>t</a:t>
              </a:r>
              <a:endParaRPr baseline="-25000"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6033725" y="3192025"/>
              <a:ext cx="641100" cy="32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h</a:t>
              </a:r>
              <a:r>
                <a:rPr baseline="-25000" lang="zh-CN"/>
                <a:t>t+1</a:t>
              </a:r>
              <a:endParaRPr baseline="-25000"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812750" y="2588825"/>
              <a:ext cx="10035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l’(E</a:t>
              </a:r>
              <a:r>
                <a:rPr baseline="-25000" lang="zh-CN"/>
                <a:t>t-1</a:t>
              </a:r>
              <a:r>
                <a:rPr lang="zh-CN"/>
                <a:t>|θ’</a:t>
              </a:r>
              <a:r>
                <a:rPr baseline="-25000" lang="zh-CN"/>
                <a:t>t-1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634950" y="2588825"/>
              <a:ext cx="8844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l(Z</a:t>
              </a:r>
              <a:r>
                <a:rPr baseline="-25000" lang="zh-CN"/>
                <a:t>t-1</a:t>
              </a:r>
              <a:r>
                <a:rPr lang="zh-CN"/>
                <a:t>|θ</a:t>
              </a:r>
              <a:r>
                <a:rPr baseline="-25000" lang="zh-CN"/>
                <a:t>t-1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761351" y="1930650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Z</a:t>
              </a:r>
              <a:r>
                <a:rPr baseline="-25000" lang="zh-CN"/>
                <a:t>t-1</a:t>
              </a:r>
              <a:endParaRPr baseline="-25000"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993950" y="1930650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E</a:t>
              </a:r>
              <a:r>
                <a:rPr baseline="-25000" lang="zh-CN"/>
                <a:t>t-1</a:t>
              </a:r>
              <a:endParaRPr baseline="-25000"/>
            </a:p>
          </p:txBody>
        </p:sp>
        <p:cxnSp>
          <p:nvCxnSpPr>
            <p:cNvPr id="144" name="Google Shape;144;p25"/>
            <p:cNvCxnSpPr>
              <a:endCxn id="137" idx="2"/>
            </p:cNvCxnSpPr>
            <p:nvPr/>
          </p:nvCxnSpPr>
          <p:spPr>
            <a:xfrm rot="10800000">
              <a:off x="1687500" y="3512725"/>
              <a:ext cx="13500" cy="29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5"/>
            <p:cNvCxnSpPr>
              <a:stCxn id="137" idx="0"/>
              <a:endCxn id="140" idx="2"/>
            </p:cNvCxnSpPr>
            <p:nvPr/>
          </p:nvCxnSpPr>
          <p:spPr>
            <a:xfrm flipH="1" rot="10800000">
              <a:off x="1687500" y="2811625"/>
              <a:ext cx="6270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5"/>
            <p:cNvCxnSpPr>
              <a:stCxn id="137" idx="0"/>
              <a:endCxn id="141" idx="2"/>
            </p:cNvCxnSpPr>
            <p:nvPr/>
          </p:nvCxnSpPr>
          <p:spPr>
            <a:xfrm rot="10800000">
              <a:off x="1077000" y="2811625"/>
              <a:ext cx="6105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5"/>
            <p:cNvCxnSpPr>
              <a:stCxn id="140" idx="0"/>
              <a:endCxn id="143" idx="4"/>
            </p:cNvCxnSpPr>
            <p:nvPr/>
          </p:nvCxnSpPr>
          <p:spPr>
            <a:xfrm rot="10800000">
              <a:off x="2314500" y="2328425"/>
              <a:ext cx="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5"/>
            <p:cNvCxnSpPr>
              <a:stCxn id="141" idx="0"/>
              <a:endCxn id="142" idx="4"/>
            </p:cNvCxnSpPr>
            <p:nvPr/>
          </p:nvCxnSpPr>
          <p:spPr>
            <a:xfrm flipH="1" rot="10800000">
              <a:off x="1077150" y="2328425"/>
              <a:ext cx="480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25"/>
            <p:cNvSpPr/>
            <p:nvPr/>
          </p:nvSpPr>
          <p:spPr>
            <a:xfrm>
              <a:off x="4261263" y="2599188"/>
              <a:ext cx="10035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l’(E</a:t>
              </a:r>
              <a:r>
                <a:rPr baseline="-25000" lang="zh-CN"/>
                <a:t>t</a:t>
              </a:r>
              <a:r>
                <a:rPr lang="zh-CN"/>
                <a:t>|θ’</a:t>
              </a:r>
              <a:r>
                <a:rPr baseline="-25000" lang="zh-CN"/>
                <a:t>t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3083463" y="2599188"/>
              <a:ext cx="8844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l(Z</a:t>
              </a:r>
              <a:r>
                <a:rPr baseline="-25000" lang="zh-CN"/>
                <a:t>t</a:t>
              </a:r>
              <a:r>
                <a:rPr lang="zh-CN"/>
                <a:t>|θ</a:t>
              </a:r>
              <a:r>
                <a:rPr baseline="-25000" lang="zh-CN"/>
                <a:t>t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209864" y="1941013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Z</a:t>
              </a:r>
              <a:r>
                <a:rPr baseline="-25000" lang="zh-CN"/>
                <a:t>t</a:t>
              </a:r>
              <a:endParaRPr baseline="-25000"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4442463" y="1941013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E</a:t>
              </a:r>
              <a:r>
                <a:rPr baseline="-25000" lang="zh-CN"/>
                <a:t>t</a:t>
              </a:r>
              <a:endParaRPr baseline="-25000"/>
            </a:p>
          </p:txBody>
        </p:sp>
        <p:cxnSp>
          <p:nvCxnSpPr>
            <p:cNvPr id="153" name="Google Shape;153;p25"/>
            <p:cNvCxnSpPr>
              <a:endCxn id="149" idx="2"/>
            </p:cNvCxnSpPr>
            <p:nvPr/>
          </p:nvCxnSpPr>
          <p:spPr>
            <a:xfrm flipH="1" rot="10800000">
              <a:off x="4136013" y="2822088"/>
              <a:ext cx="6270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25"/>
            <p:cNvCxnSpPr>
              <a:endCxn id="150" idx="2"/>
            </p:cNvCxnSpPr>
            <p:nvPr/>
          </p:nvCxnSpPr>
          <p:spPr>
            <a:xfrm rot="10800000">
              <a:off x="3525663" y="2822088"/>
              <a:ext cx="6105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5"/>
            <p:cNvCxnSpPr>
              <a:stCxn id="149" idx="0"/>
              <a:endCxn id="152" idx="4"/>
            </p:cNvCxnSpPr>
            <p:nvPr/>
          </p:nvCxnSpPr>
          <p:spPr>
            <a:xfrm rot="10800000">
              <a:off x="4763013" y="2338788"/>
              <a:ext cx="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25"/>
            <p:cNvCxnSpPr>
              <a:stCxn id="150" idx="0"/>
              <a:endCxn id="151" idx="4"/>
            </p:cNvCxnSpPr>
            <p:nvPr/>
          </p:nvCxnSpPr>
          <p:spPr>
            <a:xfrm flipH="1" rot="10800000">
              <a:off x="3525663" y="2338788"/>
              <a:ext cx="480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5"/>
            <p:cNvSpPr/>
            <p:nvPr/>
          </p:nvSpPr>
          <p:spPr>
            <a:xfrm>
              <a:off x="6525150" y="2585688"/>
              <a:ext cx="10035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l’(E</a:t>
              </a:r>
              <a:r>
                <a:rPr baseline="-25000" lang="zh-CN"/>
                <a:t>t+1</a:t>
              </a:r>
              <a:r>
                <a:rPr lang="zh-CN"/>
                <a:t>|θ’</a:t>
              </a:r>
              <a:r>
                <a:rPr baseline="-25000" lang="zh-CN"/>
                <a:t>t+1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347350" y="2585688"/>
              <a:ext cx="884400" cy="22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l(Z</a:t>
              </a:r>
              <a:r>
                <a:rPr baseline="-25000" lang="zh-CN"/>
                <a:t>t+1</a:t>
              </a:r>
              <a:r>
                <a:rPr lang="zh-CN"/>
                <a:t>|θ</a:t>
              </a:r>
              <a:r>
                <a:rPr baseline="-25000" lang="zh-CN"/>
                <a:t>t+1</a:t>
              </a:r>
              <a:r>
                <a:rPr lang="zh-CN"/>
                <a:t>)</a:t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473751" y="1927513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Z</a:t>
              </a:r>
              <a:r>
                <a:rPr baseline="-25000" lang="zh-CN"/>
                <a:t>t+1</a:t>
              </a:r>
              <a:endParaRPr baseline="-25000"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6706350" y="1927513"/>
              <a:ext cx="641100" cy="3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E</a:t>
              </a:r>
              <a:r>
                <a:rPr baseline="-25000" lang="zh-CN"/>
                <a:t>t+1</a:t>
              </a:r>
              <a:endParaRPr baseline="-25000"/>
            </a:p>
          </p:txBody>
        </p:sp>
        <p:cxnSp>
          <p:nvCxnSpPr>
            <p:cNvPr id="161" name="Google Shape;161;p25"/>
            <p:cNvCxnSpPr>
              <a:endCxn id="157" idx="2"/>
            </p:cNvCxnSpPr>
            <p:nvPr/>
          </p:nvCxnSpPr>
          <p:spPr>
            <a:xfrm flipH="1" rot="10800000">
              <a:off x="6399900" y="2808588"/>
              <a:ext cx="6270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>
              <a:endCxn id="158" idx="2"/>
            </p:cNvCxnSpPr>
            <p:nvPr/>
          </p:nvCxnSpPr>
          <p:spPr>
            <a:xfrm rot="10800000">
              <a:off x="5789550" y="2808588"/>
              <a:ext cx="6105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>
              <a:stCxn id="157" idx="0"/>
              <a:endCxn id="160" idx="4"/>
            </p:cNvCxnSpPr>
            <p:nvPr/>
          </p:nvCxnSpPr>
          <p:spPr>
            <a:xfrm rot="10800000">
              <a:off x="7026900" y="2325288"/>
              <a:ext cx="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5"/>
            <p:cNvCxnSpPr>
              <a:stCxn id="158" idx="0"/>
              <a:endCxn id="159" idx="4"/>
            </p:cNvCxnSpPr>
            <p:nvPr/>
          </p:nvCxnSpPr>
          <p:spPr>
            <a:xfrm flipH="1" rot="10800000">
              <a:off x="5789550" y="2325288"/>
              <a:ext cx="4800" cy="2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" name="Google Shape;165;p25"/>
          <p:cNvSpPr txBox="1"/>
          <p:nvPr/>
        </p:nvSpPr>
        <p:spPr>
          <a:xfrm>
            <a:off x="872250" y="35664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two different distribution joint training, Target(laptime, vspeed) and Uncertain Event(pitstop, crash)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different with DeepAR multivariate model, where Z has the same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Preliminary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events = ['Phoenix','Indy500','Texas','Iowa','Pocono','Gateway']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start prediction time as 80% of the longest time series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it is too short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missing data longer than 10%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Laptime (1 lap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116</a:t>
            </a:r>
            <a:r>
              <a:rPr b="1" lang="zh-CN"/>
              <a:t> </a:t>
            </a:r>
            <a:r>
              <a:rPr lang="zh-CN"/>
              <a:t>time series left as training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VSpeed (1 second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Pocono all removed (because of 2 hrs halt in the beginning of the race)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96</a:t>
            </a:r>
            <a:r>
              <a:rPr lang="zh-CN"/>
              <a:t> time series left as training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Laptime baselines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22807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409700"/>
                <a:gridCol w="619125"/>
                <a:gridCol w="590550"/>
                <a:gridCol w="581025"/>
                <a:gridCol w="571500"/>
                <a:gridCol w="561975"/>
              </a:tblGrid>
              <a:tr h="33337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laptime-gluonts-all-2018, non-interpolate, train 80%, prediction length=5 laps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Naive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13.08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Arima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12.21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0.37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0.19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0.15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0.14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ETS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13.26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Prophet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14.01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11.69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0.35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0.15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0.14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0.11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8"/>
          <p:cNvSpPr txBox="1"/>
          <p:nvPr/>
        </p:nvSpPr>
        <p:spPr>
          <a:xfrm>
            <a:off x="780338" y="30151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Naive: predict by the last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performance A .vs B, gain defined by (B-A)/B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DeepAR is better than the best of classical model Arima, DeepAR .vs. ARIMA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2295050" y="40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457325"/>
                <a:gridCol w="485775"/>
                <a:gridCol w="542925"/>
                <a:gridCol w="628650"/>
                <a:gridCol w="619125"/>
                <a:gridCol w="57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B7B7B7"/>
                          </a:solidFill>
                        </a:rPr>
                        <a:t>0.04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B7B7B7"/>
                          </a:solidFill>
                        </a:rPr>
                        <a:t>0.05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B7B7B7"/>
                          </a:solidFill>
                        </a:rPr>
                        <a:t>0.21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B7B7B7"/>
                          </a:solidFill>
                        </a:rPr>
                        <a:t>0.07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rgbClr val="B7B7B7"/>
                          </a:solidFill>
                        </a:rPr>
                        <a:t>0.21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Laptime 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2796875"/>
            <a:ext cx="8520600" cy="1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DeepAR-Oracle: pitstop, yellowfalg as input in </a:t>
            </a:r>
            <a:r>
              <a:rPr lang="zh-CN"/>
              <a:t>both training and </a:t>
            </a:r>
            <a:r>
              <a:rPr lang="zh-CN"/>
              <a:t>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DeepAR-Oracle-notrack: only pitstop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DeepAR-Oracle-nolap: only yellow flag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DeepAR-CurTrack: pitstop, yellowflag as input in training, but only use the last yellow flag status as input in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83100" y="10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533525"/>
                <a:gridCol w="619125"/>
                <a:gridCol w="590550"/>
                <a:gridCol w="581025"/>
                <a:gridCol w="571500"/>
                <a:gridCol w="5619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11.69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0.35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0.15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0.14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0000FF"/>
                          </a:solidFill>
                        </a:rPr>
                        <a:t>0.11</a:t>
                      </a:r>
                      <a:endParaRPr b="1"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5.75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DeepAR-Oracle-notrack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10.75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DeepAR-Oracle-nolap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6.42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10.65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0.32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0.12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0.11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980000"/>
                          </a:solidFill>
                        </a:rPr>
                        <a:t>0.1</a:t>
                      </a:r>
                      <a:endParaRPr b="1"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4648200" y="14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647825"/>
                <a:gridCol w="485775"/>
                <a:gridCol w="542925"/>
                <a:gridCol w="628650"/>
                <a:gridCol w="619125"/>
                <a:gridCol w="57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DeepAR-Oracle-notrack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DeepAR-Oracle-nolap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/>
        </p:nvSpPr>
        <p:spPr>
          <a:xfrm>
            <a:off x="4614750" y="1020925"/>
            <a:ext cx="4495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laptime-gluonts-all-2018, non-interpolate, train 80%, prediction length=5 laps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Laptime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DeepAR-CurTrack is not as good as it performs in lap5 prediction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Joint training might give better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30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533525"/>
                <a:gridCol w="619125"/>
                <a:gridCol w="590550"/>
                <a:gridCol w="581025"/>
                <a:gridCol w="571500"/>
                <a:gridCol w="5619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Arima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12.77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12.52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6.04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</a:t>
                      </a:r>
                      <a:r>
                        <a:rPr lang="zh-CN" sz="1000"/>
                        <a:t>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13.67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30"/>
          <p:cNvGraphicFramePr/>
          <p:nvPr/>
        </p:nvGraphicFramePr>
        <p:xfrm>
          <a:off x="4457700" y="17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647825"/>
                <a:gridCol w="485775"/>
                <a:gridCol w="542925"/>
                <a:gridCol w="628650"/>
                <a:gridCol w="619125"/>
                <a:gridCol w="57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/>
          <p:nvPr/>
        </p:nvSpPr>
        <p:spPr>
          <a:xfrm>
            <a:off x="4480650" y="1108425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laptime-gluonts-all-2018, non-interpolate, train 80%, prediction length=</a:t>
            </a:r>
            <a:r>
              <a:rPr b="1" lang="zh-CN" sz="1000">
                <a:solidFill>
                  <a:srgbClr val="980000"/>
                </a:solidFill>
                <a:highlight>
                  <a:srgbClr val="FFFFFF"/>
                </a:highlight>
              </a:rPr>
              <a:t>10</a:t>
            </a: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 laps 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vspeed baselines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751775" y="14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295175"/>
                <a:gridCol w="1295175"/>
                <a:gridCol w="1295175"/>
                <a:gridCol w="1295175"/>
                <a:gridCol w="1295175"/>
                <a:gridCol w="1295175"/>
              </a:tblGrid>
              <a:tr h="50342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telemetry-gluonts-all-2018, interpolate, train 80%, prediction length=200s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Model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P50-Risk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P90-Risk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Avg-Risk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Arima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43.83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0.13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ETS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56.01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0.26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Prophet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60.74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DeepAR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42.48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0.27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Useful for team, audience, and organizer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help to strategy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monitoring and 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attracting audiences and fans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VSpeed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2296875"/>
            <a:ext cx="8520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Oracle get 12%-15% performance 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CurTrack goes worse.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todo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currently, Pitstop set for a whole lap -&gt; fix by set in only section 1</a:t>
            </a:r>
            <a:endParaRPr/>
          </a:p>
        </p:txBody>
      </p:sp>
      <p:graphicFrame>
        <p:nvGraphicFramePr>
          <p:cNvPr id="216" name="Google Shape;216;p32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533525"/>
                <a:gridCol w="619125"/>
                <a:gridCol w="590550"/>
                <a:gridCol w="581025"/>
                <a:gridCol w="571500"/>
                <a:gridCol w="5619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37.24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49.9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2"/>
          <p:cNvGraphicFramePr/>
          <p:nvPr/>
        </p:nvGraphicFramePr>
        <p:xfrm>
          <a:off x="4457700" y="15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{639FBA78-6260-4133-B75F-B390F086E78D}</a:tableStyleId>
              </a:tblPr>
              <a:tblGrid>
                <a:gridCol w="1647825"/>
                <a:gridCol w="485775"/>
                <a:gridCol w="542925"/>
                <a:gridCol w="628650"/>
                <a:gridCol w="619125"/>
                <a:gridCol w="57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NRMSE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P50-Risk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P90-Risk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Avg-Risk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DeepAR-Oracle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deepAR-CurTrack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-0.15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2"/>
          <p:cNvSpPr txBox="1"/>
          <p:nvPr/>
        </p:nvSpPr>
        <p:spPr>
          <a:xfrm>
            <a:off x="4445375" y="1165325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vspeed-gluonts-all-2018, non-interpolate, train 80%, prediction length=200 secs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gap between DeepAR-Oracle and DeepAR shows the space to improve.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Joint model might be promising to decrease this gap.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todo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Implement the joint training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test with other available input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compare with point-wise machine learning models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624" y="2550925"/>
            <a:ext cx="3721875" cy="260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604" y="21350"/>
            <a:ext cx="3721874" cy="25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599" y="2571750"/>
            <a:ext cx="3721876" cy="256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5977" y="0"/>
            <a:ext cx="3721875" cy="25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laptime</a:t>
            </a:r>
            <a:endParaRPr sz="1800"/>
          </a:p>
        </p:txBody>
      </p:sp>
      <p:sp>
        <p:nvSpPr>
          <p:cNvPr id="240" name="Google Shape;240;p35"/>
          <p:cNvSpPr txBox="1"/>
          <p:nvPr/>
        </p:nvSpPr>
        <p:spPr>
          <a:xfrm>
            <a:off x="2265075" y="1937350"/>
            <a:ext cx="1036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ARIMA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6019300" y="1937350"/>
            <a:ext cx="1036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746625" y="4091275"/>
            <a:ext cx="227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DeepAR-Oracle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5746400" y="4216375"/>
            <a:ext cx="227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DeepAR-CurTrack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vspeed</a:t>
            </a:r>
            <a:endParaRPr sz="1800"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94" y="2571750"/>
            <a:ext cx="373902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304" y="0"/>
            <a:ext cx="36290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576" y="72850"/>
            <a:ext cx="3629101" cy="255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570" y="2585600"/>
            <a:ext cx="3629100" cy="2544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2265075" y="1937350"/>
            <a:ext cx="1036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ARIMA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6019300" y="1937350"/>
            <a:ext cx="1036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1746625" y="4091275"/>
            <a:ext cx="227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DeepAR-Oracle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5746400" y="4216375"/>
            <a:ext cx="2278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DeepAR-CurTrack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forecasting in car racing is challenging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Uncertainty in 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Highly dynamic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strategy dynamically adjusted during the 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High velocity of data 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telemetry data stream evolves in tenth seconds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long term prediction is hard to be accurate due to the uncertainty 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final rank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short term prediction is more practical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Rank prediction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given history, predict the rank for a car serval laps in the future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accurate rank is available at the </a:t>
            </a:r>
            <a:r>
              <a:rPr lang="zh-CN"/>
              <a:t>granularity of </a:t>
            </a:r>
            <a:r>
              <a:rPr lang="zh-CN"/>
              <a:t>section and lap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Car status prediction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given history, predict the status for a car serval seconds in the future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car status is available through telemetry, e.g., vehicle speed, at the granularity of tenth second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Rank is highly impacted by PitStop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250100"/>
            <a:ext cx="85206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Ranks evolving along with the laps. The Final top 10 cars in Indy500 2018. The red bar and the cross marker are pitstops. Yellow bars are caution laps.</a:t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15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PitStops are not synchronized much in IndyCar 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4655625"/>
            <a:ext cx="8520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IndyCar (2018-Indy500, green circle denotes pitstop labeled with rank-lap, blue circles are the start/end position)</a:t>
            </a:r>
            <a:endParaRPr sz="12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25" y="1027113"/>
            <a:ext cx="5734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Rank Prediction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Rank is highly impacted by PitStop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PitStops are not synchronized much in IndyCar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PitStops are dynamic according to strategy decisions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therefore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need probabilistic prediction instead of point wise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Stint performance prediction could be a more stable task(weak)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rank changes in a stint(laps between two consecutive pitstops)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Rank Prediction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rank as discrete events is more difficult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solution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rank can be deduced from Elapsedtime/Laptime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Elapsedtime/Laptime prediction is a real value regression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Car status prediction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2252825"/>
            <a:ext cx="85206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impacted by PitStop and 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need probabilistic prediction instead of point wise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800" y="1152466"/>
            <a:ext cx="9144000" cy="110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