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2209316-C011-47B6-A658-6D7140AFE3BC}">
  <a:tblStyle styleId="{82209316-C011-47B6-A658-6D7140AFE3B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dcdda439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dcdda439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dcdda439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dcdda439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dcdda439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dcdda439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dcdda439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dcdda439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dcdda439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dcdda439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dcdda439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dcdda439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dcdda439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dcdda43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Dataset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events = ['Phoenix','Indy500','Texas','Iowa','Pocono','Gateway']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Preprocessing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400"/>
              <a:t>start prediction time as 80% of the longest time series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400"/>
              <a:t>remove ts if it is too short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400"/>
              <a:t>remove ts if missing data longer than 10%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Laptime (1 lap 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total </a:t>
            </a:r>
            <a:r>
              <a:rPr b="1" lang="zh-CN">
                <a:solidFill>
                  <a:srgbClr val="0000FF"/>
                </a:solidFill>
              </a:rPr>
              <a:t>116</a:t>
            </a:r>
            <a:r>
              <a:rPr b="1" lang="zh-CN"/>
              <a:t> </a:t>
            </a:r>
            <a:r>
              <a:rPr lang="zh-CN"/>
              <a:t>time series left as training data</a:t>
            </a:r>
            <a:r>
              <a:rPr lang="zh-C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VSpeed (1 second 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Pocono all removed (because of 2 hrs halt in the beginning of the race)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total </a:t>
            </a:r>
            <a:r>
              <a:rPr b="1" lang="zh-CN">
                <a:solidFill>
                  <a:srgbClr val="0000FF"/>
                </a:solidFill>
              </a:rPr>
              <a:t>96</a:t>
            </a:r>
            <a:r>
              <a:rPr lang="zh-CN"/>
              <a:t> time series left </a:t>
            </a:r>
            <a:r>
              <a:rPr lang="zh-CN"/>
              <a:t>as training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Laptime 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613325" y="107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{82209316-C011-47B6-A658-6D7140AFE3BC}</a:tableStyleId>
              </a:tblPr>
              <a:tblGrid>
                <a:gridCol w="1328875"/>
                <a:gridCol w="1328875"/>
                <a:gridCol w="1328875"/>
                <a:gridCol w="1328875"/>
                <a:gridCol w="1328875"/>
                <a:gridCol w="1328875"/>
              </a:tblGrid>
              <a:tr h="580100">
                <a:tc grid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laptime-gluonts-all-2018, non-interpolate, train 80%, prediction length=5 laps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58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Model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RMSE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NRMSE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P50-Risk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P90-Risk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Avg-Risk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58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Arima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12.21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0.37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0.19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0.15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0.14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ETS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13.26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0.40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0.17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0.14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0.15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Prophet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14.01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0.42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0.27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0.19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0.18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DeepAR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>
                          <a:solidFill>
                            <a:srgbClr val="0000FF"/>
                          </a:solidFill>
                        </a:rPr>
                        <a:t>11.69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>
                          <a:solidFill>
                            <a:srgbClr val="0000FF"/>
                          </a:solidFill>
                        </a:rPr>
                        <a:t>0.35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>
                          <a:solidFill>
                            <a:srgbClr val="0000FF"/>
                          </a:solidFill>
                        </a:rPr>
                        <a:t>0.15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>
                          <a:solidFill>
                            <a:srgbClr val="0000FF"/>
                          </a:solidFill>
                        </a:rPr>
                        <a:t>0.14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>
                          <a:solidFill>
                            <a:srgbClr val="0000FF"/>
                          </a:solidFill>
                        </a:rPr>
                        <a:t>0.11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061" y="0"/>
            <a:ext cx="729787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3832300" y="76200"/>
            <a:ext cx="181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DeepAR</a:t>
            </a:r>
            <a:endParaRPr sz="18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 flipH="1" rot="-5400000">
            <a:off x="-154450" y="2360675"/>
            <a:ext cx="16425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Laptime(s)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024" y="125450"/>
            <a:ext cx="7398875" cy="501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type="title"/>
          </p:nvPr>
        </p:nvSpPr>
        <p:spPr>
          <a:xfrm>
            <a:off x="3832300" y="76200"/>
            <a:ext cx="181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ARIMA</a:t>
            </a:r>
            <a:endParaRPr sz="18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 flipH="1" rot="-5400000">
            <a:off x="-154450" y="2360675"/>
            <a:ext cx="16425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Laptime</a:t>
            </a:r>
            <a:r>
              <a:rPr lang="zh-CN"/>
              <a:t>(s)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vspeed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751775" y="146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{82209316-C011-47B6-A658-6D7140AFE3BC}</a:tableStyleId>
              </a:tblPr>
              <a:tblGrid>
                <a:gridCol w="1295175"/>
                <a:gridCol w="1295175"/>
                <a:gridCol w="1295175"/>
                <a:gridCol w="1295175"/>
                <a:gridCol w="1295175"/>
                <a:gridCol w="1295175"/>
              </a:tblGrid>
              <a:tr h="503425">
                <a:tc grid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telemetry-gluonts-all-2018, interpolate, train 80%, prediction length=200s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503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Model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RMSE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NRMSE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P50-Risk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P90-Risk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Avg-Risk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503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Arima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43.83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0.28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>
                          <a:solidFill>
                            <a:srgbClr val="0000FF"/>
                          </a:solidFill>
                        </a:rPr>
                        <a:t>0.17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>
                          <a:solidFill>
                            <a:srgbClr val="0000FF"/>
                          </a:solidFill>
                        </a:rPr>
                        <a:t>0.1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>
                          <a:solidFill>
                            <a:srgbClr val="0000FF"/>
                          </a:solidFill>
                        </a:rPr>
                        <a:t>0.13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ETS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56.01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0.35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0.26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0.31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0.3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Prophet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60.74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0.38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0.28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0.12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0.2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DeepAR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>
                          <a:solidFill>
                            <a:srgbClr val="0000FF"/>
                          </a:solidFill>
                        </a:rPr>
                        <a:t>42.48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>
                          <a:solidFill>
                            <a:srgbClr val="0000FF"/>
                          </a:solidFill>
                        </a:rPr>
                        <a:t>0.27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0.19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0.11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0.14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52" y="0"/>
            <a:ext cx="76804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type="title"/>
          </p:nvPr>
        </p:nvSpPr>
        <p:spPr>
          <a:xfrm>
            <a:off x="3832300" y="76200"/>
            <a:ext cx="181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DeepAR</a:t>
            </a:r>
            <a:endParaRPr sz="180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 flipH="1" rot="-5400000">
            <a:off x="-383050" y="2360675"/>
            <a:ext cx="16425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vspeed(RPM)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73" y="0"/>
            <a:ext cx="776785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>
            <p:ph type="title"/>
          </p:nvPr>
        </p:nvSpPr>
        <p:spPr>
          <a:xfrm>
            <a:off x="3832300" y="76200"/>
            <a:ext cx="181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ARIMA</a:t>
            </a:r>
            <a:endParaRPr sz="180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 flipH="1" rot="-5400000">
            <a:off x="-383050" y="2360675"/>
            <a:ext cx="16425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vspeed(RPM)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TODO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no interpolation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remove interpolation in vspeed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Oracle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deepar + pitstop and yellow flag as input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the space of possible improvement on deepar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