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62" r:id="rId2"/>
    <p:sldId id="269" r:id="rId3"/>
    <p:sldId id="265" r:id="rId4"/>
    <p:sldId id="359" r:id="rId5"/>
    <p:sldId id="368" r:id="rId6"/>
    <p:sldId id="356" r:id="rId7"/>
    <p:sldId id="360" r:id="rId8"/>
    <p:sldId id="363" r:id="rId9"/>
    <p:sldId id="366" r:id="rId10"/>
    <p:sldId id="367" r:id="rId11"/>
    <p:sldId id="369" r:id="rId12"/>
    <p:sldId id="375" r:id="rId13"/>
    <p:sldId id="357" r:id="rId14"/>
    <p:sldId id="361" r:id="rId15"/>
    <p:sldId id="364" r:id="rId16"/>
    <p:sldId id="371" r:id="rId17"/>
    <p:sldId id="377" r:id="rId18"/>
    <p:sldId id="372" r:id="rId19"/>
    <p:sldId id="373" r:id="rId20"/>
    <p:sldId id="358" r:id="rId21"/>
    <p:sldId id="362" r:id="rId22"/>
    <p:sldId id="365" r:id="rId23"/>
    <p:sldId id="381" r:id="rId24"/>
    <p:sldId id="380" r:id="rId25"/>
    <p:sldId id="382" r:id="rId26"/>
    <p:sldId id="383" r:id="rId27"/>
    <p:sldId id="378" r:id="rId28"/>
    <p:sldId id="35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72E"/>
    <a:srgbClr val="5B9BD5"/>
    <a:srgbClr val="DE4F32"/>
    <a:srgbClr val="FD9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3979" autoAdjust="0"/>
  </p:normalViewPr>
  <p:slideViewPr>
    <p:cSldViewPr snapToGrid="0">
      <p:cViewPr>
        <p:scale>
          <a:sx n="70" d="100"/>
          <a:sy n="70" d="100"/>
        </p:scale>
        <p:origin x="43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EA17-9206-4BF9-94E7-CBF07567B10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7C1FD-9D40-4384-B417-B674A775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C1FD-9D40-4384-B417-B674A7756B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C1FD-9D40-4384-B417-B674A7756B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8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C1FD-9D40-4384-B417-B674A7756B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C1FD-9D40-4384-B417-B674A7756B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54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C1FD-9D40-4384-B417-B674A7756B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3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C1FD-9D40-4384-B417-B674A7756B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C1FD-9D40-4384-B417-B674A7756B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3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C1FD-9D40-4384-B417-B674A7756B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4187" y="3645709"/>
            <a:ext cx="4677831" cy="1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221" y="3946976"/>
            <a:ext cx="4528145" cy="17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917" y="529213"/>
            <a:ext cx="2129367" cy="11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 2"/>
          <p:cNvSpPr txBox="1">
            <a:spLocks/>
          </p:cNvSpPr>
          <p:nvPr userDrawn="1"/>
        </p:nvSpPr>
        <p:spPr>
          <a:xfrm>
            <a:off x="489699" y="3500340"/>
            <a:ext cx="4597557" cy="2899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1" lang="en-US" altLang="ko-KR" sz="1500" b="1" dirty="0">
                <a:solidFill>
                  <a:schemeClr val="bg2">
                    <a:lumMod val="1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SRIN - Samsung Research Indonesia</a:t>
            </a:r>
            <a:endParaRPr kumimoji="1" lang="ko-KR" altLang="en-US" sz="1200" dirty="0">
              <a:solidFill>
                <a:schemeClr val="bg2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부제 2"/>
          <p:cNvSpPr txBox="1">
            <a:spLocks/>
          </p:cNvSpPr>
          <p:nvPr userDrawn="1"/>
        </p:nvSpPr>
        <p:spPr>
          <a:xfrm>
            <a:off x="467782" y="2769917"/>
            <a:ext cx="3332165" cy="613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87244" y="1663338"/>
            <a:ext cx="10515600" cy="1403281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>
              <a:defRPr sz="3200">
                <a:latin typeface="Malgun Gothic (Headings)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87244" y="3183416"/>
            <a:ext cx="4619474" cy="3052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Project Name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67782" y="4920706"/>
            <a:ext cx="1978025" cy="31314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213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 userDrawn="1"/>
        </p:nvSpPr>
        <p:spPr>
          <a:xfrm>
            <a:off x="5113867" y="0"/>
            <a:ext cx="707813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pic>
        <p:nvPicPr>
          <p:cNvPr id="38" name="Picture 9" descr="I:\YISSUE\삼성\그래픽 모티브\작업\브랜딩4-1(아이콘)-0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8" y="6547058"/>
            <a:ext cx="3437467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:\YISSUE\삼성\그래픽 모티브\아이콘\브랜딩4-1(아이콘)-1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81" y="2175463"/>
            <a:ext cx="3887104" cy="35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I:\YISSUE\삼성\그래픽 모티브\아이콘\브랜딩4-1(아이콘)-16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"/>
          <a:stretch/>
        </p:blipFill>
        <p:spPr bwMode="auto">
          <a:xfrm>
            <a:off x="5113867" y="-1"/>
            <a:ext cx="707813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직선 연결선 67"/>
          <p:cNvCxnSpPr/>
          <p:nvPr userDrawn="1"/>
        </p:nvCxnSpPr>
        <p:spPr>
          <a:xfrm>
            <a:off x="0" y="1417973"/>
            <a:ext cx="312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0366" y="6553398"/>
            <a:ext cx="2129357" cy="11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33"/>
          <p:cNvSpPr txBox="1">
            <a:spLocks noGrp="1"/>
          </p:cNvSpPr>
          <p:nvPr>
            <p:ph type="title" hasCustomPrompt="1"/>
          </p:nvPr>
        </p:nvSpPr>
        <p:spPr>
          <a:xfrm>
            <a:off x="6525392" y="2510435"/>
            <a:ext cx="4804460" cy="18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84FA1"/>
              </a:buClr>
              <a:buSzPts val="28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9pPr>
          </a:lstStyle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12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:\YISSUE\삼성\그래픽 모티브\아이콘\브랜딩4-1(아이콘)-1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920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6" y="6312235"/>
            <a:ext cx="11315700" cy="45719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60"/>
          </a:p>
        </p:txBody>
      </p:sp>
      <p:sp>
        <p:nvSpPr>
          <p:cNvPr id="12" name="직사각형 11"/>
          <p:cNvSpPr/>
          <p:nvPr userDrawn="1"/>
        </p:nvSpPr>
        <p:spPr>
          <a:xfrm>
            <a:off x="11417301" y="6312218"/>
            <a:ext cx="233891" cy="45720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60"/>
          </a:p>
        </p:txBody>
      </p:sp>
      <p:sp>
        <p:nvSpPr>
          <p:cNvPr id="13" name="직사각형 12"/>
          <p:cNvSpPr/>
          <p:nvPr userDrawn="1"/>
        </p:nvSpPr>
        <p:spPr>
          <a:xfrm>
            <a:off x="11744357" y="6312218"/>
            <a:ext cx="116945" cy="45720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60"/>
          </a:p>
        </p:txBody>
      </p:sp>
      <p:sp>
        <p:nvSpPr>
          <p:cNvPr id="14" name="직사각형 13"/>
          <p:cNvSpPr/>
          <p:nvPr userDrawn="1"/>
        </p:nvSpPr>
        <p:spPr>
          <a:xfrm>
            <a:off x="11943587" y="6312218"/>
            <a:ext cx="60959" cy="45720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6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0393" y="6553398"/>
            <a:ext cx="2129367" cy="11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I:\YISSUE\삼성\그래픽 모티브\작업\브랜딩4-1(아이콘)-05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8" y="6547058"/>
            <a:ext cx="3437467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5674759" y="6471263"/>
            <a:ext cx="4603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440" b="0" i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tillium" charset="0"/>
              </a:rPr>
              <a:pPr algn="l"/>
              <a:t>‹#›</a:t>
            </a:fld>
            <a:r>
              <a:rPr lang="en-US" sz="1440" b="0" i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tillium" charset="0"/>
              </a:rPr>
              <a:t> </a:t>
            </a:r>
            <a:endParaRPr lang="en-MY" sz="2880" b="0" i="0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Titillium" charset="0"/>
            </a:endParaRPr>
          </a:p>
        </p:txBody>
      </p:sp>
      <p:sp>
        <p:nvSpPr>
          <p:cNvPr id="11" name="Shape 33"/>
          <p:cNvSpPr txBox="1">
            <a:spLocks noGrp="1"/>
          </p:cNvSpPr>
          <p:nvPr>
            <p:ph type="title" hasCustomPrompt="1"/>
          </p:nvPr>
        </p:nvSpPr>
        <p:spPr>
          <a:xfrm>
            <a:off x="376622" y="99415"/>
            <a:ext cx="10259217" cy="52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84FA1"/>
              </a:buClr>
              <a:buSzPts val="28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160"/>
            </a:lvl9pPr>
          </a:lstStyle>
          <a:p>
            <a:r>
              <a:rPr lang="en-US" dirty="0"/>
              <a:t>Title</a:t>
            </a:r>
            <a:endParaRPr dirty="0"/>
          </a:p>
        </p:txBody>
      </p:sp>
      <p:sp>
        <p:nvSpPr>
          <p:cNvPr id="15" name="Shape 55">
            <a:extLst>
              <a:ext uri="{FF2B5EF4-FFF2-40B4-BE49-F238E27FC236}">
                <a16:creationId xmlns:a16="http://schemas.microsoft.com/office/drawing/2014/main" id="{B09CEC86-A02A-40AE-B648-A3D93B90D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3449" y="794658"/>
            <a:ext cx="11479867" cy="564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45059" marR="0" lvl="0" indent="-384048" algn="l" rtl="0"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  <a:defRPr sz="1680" b="0" i="0" u="none" strike="noStrike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1pPr>
            <a:lvl2pPr marL="1025119" marR="0" lvl="1" indent="-342900" algn="l" rtl="0">
              <a:spcBef>
                <a:spcPts val="443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680" b="0" i="0" u="none" strike="noStrike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2pPr>
            <a:lvl3pPr marL="1641043" marR="0" lvl="2" indent="-411480" algn="l" rtl="0">
              <a:spcBef>
                <a:spcPts val="448"/>
              </a:spcBef>
              <a:spcAft>
                <a:spcPts val="720"/>
              </a:spcAft>
              <a:buClr>
                <a:schemeClr val="dk1"/>
              </a:buClr>
              <a:buSzPts val="1864"/>
              <a:buFont typeface="Arial" panose="020B0604020202020204" pitchFamily="34" charset="0"/>
              <a:buChar char="•"/>
              <a:defRPr sz="1680" b="0" i="0" u="none" strike="noStrike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3pPr>
            <a:lvl4pPr marL="2149526" marR="0" lvl="3" indent="-342900" algn="l" rtl="0">
              <a:spcBef>
                <a:spcPts val="358"/>
              </a:spcBef>
              <a:spcAft>
                <a:spcPts val="720"/>
              </a:spcAft>
              <a:buClr>
                <a:schemeClr val="dk1"/>
              </a:buClr>
              <a:buSzPts val="1491"/>
              <a:buFont typeface="Arial" panose="020B0604020202020204" pitchFamily="34" charset="0"/>
              <a:buChar char="•"/>
              <a:defRPr sz="1680" b="0" i="0" u="none" strike="noStrike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4pPr>
            <a:lvl5pPr marL="2355266" marR="0" lvl="4" indent="0" algn="l" rtl="0"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None/>
              <a:defRPr sz="17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87934" algn="l" rtl="0"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87934" algn="l" rtl="0"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87934" algn="l" rtl="0"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87934" algn="l" rtl="0"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3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D88F-252C-4A9C-9F48-342C17AA77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273A-17D6-4AC3-B7EF-0679427D9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244" y="1663338"/>
            <a:ext cx="10459430" cy="1403281"/>
          </a:xfrm>
        </p:spPr>
        <p:txBody>
          <a:bodyPr>
            <a:normAutofit/>
          </a:bodyPr>
          <a:lstStyle/>
          <a:p>
            <a:r>
              <a:rPr lang="en-US" dirty="0"/>
              <a:t>Applications of </a:t>
            </a:r>
            <a:r>
              <a:rPr lang="en-US" dirty="0" smtClean="0"/>
              <a:t>GANs for Time Series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244" y="3192652"/>
            <a:ext cx="4619474" cy="305254"/>
          </a:xfrm>
        </p:spPr>
        <p:txBody>
          <a:bodyPr/>
          <a:lstStyle/>
          <a:p>
            <a:r>
              <a:rPr lang="en-US" dirty="0" smtClean="0"/>
              <a:t>Generative Learning </a:t>
            </a:r>
            <a:r>
              <a:rPr lang="en-US" dirty="0" err="1" smtClean="0"/>
              <a:t>Bootcamp</a:t>
            </a:r>
            <a:r>
              <a:rPr lang="en-US" dirty="0" smtClean="0"/>
              <a:t> 2020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50" y="794658"/>
            <a:ext cx="6181729" cy="5640115"/>
          </a:xfrm>
        </p:spPr>
        <p:txBody>
          <a:bodyPr/>
          <a:lstStyle/>
          <a:p>
            <a:pPr marL="161011" indent="0">
              <a:buNone/>
            </a:pPr>
            <a:r>
              <a:rPr lang="en-US" b="1" dirty="0" smtClean="0"/>
              <a:t>Paper 1: Real-valued </a:t>
            </a:r>
            <a:r>
              <a:rPr lang="en-US" b="1" dirty="0"/>
              <a:t>(Medical) Time Series Generation with Recurrent Conditional </a:t>
            </a:r>
            <a:r>
              <a:rPr lang="en-US" b="1" dirty="0" smtClean="0"/>
              <a:t>GANs </a:t>
            </a:r>
            <a:r>
              <a:rPr lang="en-US" b="1" dirty="0"/>
              <a:t>(2017)</a:t>
            </a:r>
            <a:endParaRPr lang="en-US" dirty="0" smtClean="0"/>
          </a:p>
          <a:p>
            <a:r>
              <a:rPr lang="en-US" dirty="0" smtClean="0"/>
              <a:t>For evaluation, they use “Maximum Mean Discrepancy”: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MMD asks if two sets of samples (generated &amp; true data) were generated by the same distribution</a:t>
            </a:r>
          </a:p>
          <a:p>
            <a:pPr lvl="1"/>
            <a:r>
              <a:rPr lang="en-US" dirty="0" smtClean="0"/>
              <a:t>Thus, GAN model is considered successful if it implicitly learns the </a:t>
            </a:r>
            <a:r>
              <a:rPr lang="en-US" b="1" dirty="0" smtClean="0"/>
              <a:t>distribution of the true data</a:t>
            </a:r>
            <a:endParaRPr lang="en-US" b="1" dirty="0"/>
          </a:p>
          <a:p>
            <a:r>
              <a:rPr lang="en-US" dirty="0" smtClean="0"/>
              <a:t>Then, they use </a:t>
            </a:r>
            <a:r>
              <a:rPr lang="en-US" dirty="0"/>
              <a:t>the generated data for </a:t>
            </a:r>
            <a:r>
              <a:rPr lang="en-US" dirty="0" smtClean="0"/>
              <a:t>classification task</a:t>
            </a:r>
          </a:p>
          <a:p>
            <a:pPr lvl="1"/>
            <a:r>
              <a:rPr lang="en-US" dirty="0" smtClean="0"/>
              <a:t>Train on Synthetic data, Test on Real data (TSTR)</a:t>
            </a:r>
          </a:p>
          <a:p>
            <a:r>
              <a:rPr lang="en-US" dirty="0" smtClean="0"/>
              <a:t>Result: RCGANs </a:t>
            </a:r>
            <a:r>
              <a:rPr lang="en-US" b="1" dirty="0" smtClean="0"/>
              <a:t>can generate </a:t>
            </a:r>
            <a:r>
              <a:rPr lang="en-US" dirty="0" smtClean="0"/>
              <a:t>time series data useful for supervised training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only </a:t>
            </a:r>
            <a:r>
              <a:rPr lang="en-US" b="1" dirty="0" smtClean="0"/>
              <a:t>minor degradation </a:t>
            </a:r>
            <a:r>
              <a:rPr lang="en-US" dirty="0" smtClean="0"/>
              <a:t>in performance on real test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90" y="1817851"/>
            <a:ext cx="5482046" cy="524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784" y="948919"/>
            <a:ext cx="2924704" cy="26657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2" y="3939856"/>
            <a:ext cx="4878387" cy="18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49" y="794658"/>
            <a:ext cx="6229481" cy="5640115"/>
          </a:xfrm>
        </p:spPr>
        <p:txBody>
          <a:bodyPr/>
          <a:lstStyle/>
          <a:p>
            <a:pPr marL="161011" indent="0">
              <a:buNone/>
            </a:pPr>
            <a:r>
              <a:rPr lang="en-US" b="1" dirty="0" smtClean="0"/>
              <a:t>Paper 2</a:t>
            </a:r>
            <a:r>
              <a:rPr lang="en-US" b="1" dirty="0"/>
              <a:t>: Using GANs for Sharing Networked Time Series Data: Challenges, Initial Promise, and Open </a:t>
            </a:r>
            <a:r>
              <a:rPr lang="en-US" b="1" dirty="0" smtClean="0"/>
              <a:t>Questions (</a:t>
            </a:r>
            <a:r>
              <a:rPr lang="en-US" b="1" dirty="0"/>
              <a:t>2020</a:t>
            </a:r>
            <a:r>
              <a:rPr lang="en-US" b="1" dirty="0" smtClean="0"/>
              <a:t>)</a:t>
            </a:r>
          </a:p>
          <a:p>
            <a:r>
              <a:rPr lang="en-US" b="1" dirty="0"/>
              <a:t>Decoupling attributes &amp; conditioned generation</a:t>
            </a:r>
            <a:r>
              <a:rPr lang="en-US" dirty="0"/>
              <a:t> to capture the relationship between metadata &amp; </a:t>
            </a:r>
            <a:r>
              <a:rPr lang="en-US" dirty="0" smtClean="0"/>
              <a:t>measurements</a:t>
            </a:r>
          </a:p>
          <a:p>
            <a:r>
              <a:rPr lang="en-US" b="1" dirty="0" smtClean="0"/>
              <a:t>Normalization</a:t>
            </a:r>
            <a:r>
              <a:rPr lang="en-US" dirty="0" smtClean="0"/>
              <a:t> to tackle mode collapse</a:t>
            </a:r>
          </a:p>
          <a:p>
            <a:r>
              <a:rPr lang="en-US" dirty="0"/>
              <a:t>RNN with </a:t>
            </a:r>
            <a:r>
              <a:rPr lang="en-US" b="1" dirty="0"/>
              <a:t>batched generation </a:t>
            </a:r>
            <a:r>
              <a:rPr lang="en-US" dirty="0"/>
              <a:t>to capture temporal </a:t>
            </a:r>
            <a:r>
              <a:rPr lang="en-US" dirty="0" smtClean="0"/>
              <a:t>correlation</a:t>
            </a:r>
          </a:p>
          <a:p>
            <a:r>
              <a:rPr lang="en-US" dirty="0" smtClean="0"/>
              <a:t>However, when the total dimension of samples is large, a single discriminator will have a hard time to judge</a:t>
            </a:r>
          </a:p>
          <a:p>
            <a:pPr lvl="1"/>
            <a:r>
              <a:rPr lang="en-US" dirty="0" smtClean="0"/>
              <a:t>Solution = </a:t>
            </a:r>
            <a:r>
              <a:rPr lang="en-US" dirty="0"/>
              <a:t>Auxiliary </a:t>
            </a:r>
            <a:r>
              <a:rPr lang="en-US" dirty="0" smtClean="0"/>
              <a:t>Discriminator, which discriminates </a:t>
            </a:r>
            <a:r>
              <a:rPr lang="en-US" b="1" dirty="0" smtClean="0"/>
              <a:t>metadata only</a:t>
            </a:r>
          </a:p>
          <a:p>
            <a:pPr lvl="2"/>
            <a:r>
              <a:rPr lang="en-US" dirty="0" smtClean="0"/>
              <a:t>This enable Metadata &amp; Min/Max generator to effectively learns from auxiliary discriminator to generate high-fidelity metadata</a:t>
            </a:r>
          </a:p>
          <a:p>
            <a:pPr lvl="1"/>
            <a:r>
              <a:rPr lang="en-US" dirty="0" smtClean="0"/>
              <a:t>Combined discriminator will enable the model to learn both metadata &amp; measurements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67" y="1363779"/>
            <a:ext cx="4728260" cy="35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49" y="794658"/>
            <a:ext cx="6229481" cy="5640115"/>
          </a:xfrm>
        </p:spPr>
        <p:txBody>
          <a:bodyPr/>
          <a:lstStyle/>
          <a:p>
            <a:pPr marL="161011" indent="0">
              <a:buNone/>
            </a:pPr>
            <a:r>
              <a:rPr lang="en-US" b="1" dirty="0" smtClean="0"/>
              <a:t>Paper 2</a:t>
            </a:r>
            <a:r>
              <a:rPr lang="en-US" b="1" dirty="0"/>
              <a:t>: Using GANs for Sharing Networked Time Series Data: Challenges, Initial Promise, and Open </a:t>
            </a:r>
            <a:r>
              <a:rPr lang="en-US" b="1" dirty="0" smtClean="0"/>
              <a:t>Questions (</a:t>
            </a:r>
            <a:r>
              <a:rPr lang="en-US" b="1" dirty="0"/>
              <a:t>2020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For evaluation, they </a:t>
            </a:r>
            <a:r>
              <a:rPr lang="en-US" dirty="0"/>
              <a:t>use a combination of qualitative and </a:t>
            </a:r>
            <a:r>
              <a:rPr lang="en-US" dirty="0" smtClean="0"/>
              <a:t>quantitative metrics to determine: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closely a statistic of the generated data matches the real </a:t>
            </a:r>
            <a:r>
              <a:rPr lang="en-US" dirty="0" smtClean="0"/>
              <a:t>data = Autocorrelation</a:t>
            </a:r>
          </a:p>
          <a:p>
            <a:pPr lvl="1"/>
            <a:r>
              <a:rPr lang="en-US" dirty="0" smtClean="0"/>
              <a:t>The similarity between generated &amp; real data = MSE of Autocorrelation</a:t>
            </a:r>
          </a:p>
          <a:p>
            <a:r>
              <a:rPr lang="en-US" dirty="0" smtClean="0"/>
              <a:t>Then, they use the generated data for forecasting task</a:t>
            </a:r>
          </a:p>
          <a:p>
            <a:pPr lvl="1"/>
            <a:r>
              <a:rPr lang="en-US" dirty="0"/>
              <a:t>Train on Synthetic data, Test on Real data (TSTR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Result: </a:t>
            </a:r>
            <a:r>
              <a:rPr lang="en-US" dirty="0" err="1" smtClean="0"/>
              <a:t>DoppelGANger</a:t>
            </a:r>
            <a:r>
              <a:rPr lang="en-US" dirty="0"/>
              <a:t> achieves up to 43% better fidelity than baseline models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53" y="924224"/>
            <a:ext cx="3983505" cy="262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18" y="3847784"/>
            <a:ext cx="4790374" cy="2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46" y="2387597"/>
            <a:ext cx="5446952" cy="2082804"/>
          </a:xfrm>
        </p:spPr>
        <p:txBody>
          <a:bodyPr>
            <a:normAutofit/>
          </a:bodyPr>
          <a:lstStyle/>
          <a:p>
            <a:r>
              <a:rPr lang="en-US" dirty="0"/>
              <a:t>GAN Application: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Xingyu</a:t>
            </a:r>
            <a:r>
              <a:rPr lang="en-US" dirty="0"/>
              <a:t> Zhou, </a:t>
            </a:r>
            <a:r>
              <a:rPr lang="en-US" dirty="0" err="1"/>
              <a:t>Zhisong</a:t>
            </a:r>
            <a:r>
              <a:rPr lang="en-US" dirty="0"/>
              <a:t> Pan, </a:t>
            </a:r>
            <a:r>
              <a:rPr lang="en-US" dirty="0" err="1"/>
              <a:t>Guyu</a:t>
            </a:r>
            <a:r>
              <a:rPr lang="en-US" dirty="0"/>
              <a:t> Hu, </a:t>
            </a:r>
            <a:r>
              <a:rPr lang="en-US" dirty="0" err="1"/>
              <a:t>Siqi</a:t>
            </a:r>
            <a:r>
              <a:rPr lang="en-US" dirty="0"/>
              <a:t> Tang, Cheng Zhao, </a:t>
            </a:r>
            <a:r>
              <a:rPr lang="en-US" b="1" dirty="0" smtClean="0"/>
              <a:t>Stock </a:t>
            </a:r>
            <a:r>
              <a:rPr lang="en-US" b="1" dirty="0"/>
              <a:t>Market Prediction on High-Frequency Data Using Generative Adversarial </a:t>
            </a:r>
            <a:r>
              <a:rPr lang="en-US" b="1" dirty="0" smtClean="0"/>
              <a:t>Nets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i="1" dirty="0"/>
              <a:t>Mathematical Problems in Engineering</a:t>
            </a:r>
            <a:r>
              <a:rPr lang="en-US" dirty="0"/>
              <a:t>, vol. 2018, Article ID 4907423, 11 pages, </a:t>
            </a:r>
            <a:r>
              <a:rPr lang="en-US" dirty="0" smtClean="0"/>
              <a:t>2018</a:t>
            </a:r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Koochali</a:t>
            </a:r>
            <a:r>
              <a:rPr lang="en-US" dirty="0"/>
              <a:t>, P. </a:t>
            </a:r>
            <a:r>
              <a:rPr lang="en-US" dirty="0" err="1"/>
              <a:t>Schichtel</a:t>
            </a:r>
            <a:r>
              <a:rPr lang="en-US" dirty="0"/>
              <a:t>, A. </a:t>
            </a:r>
            <a:r>
              <a:rPr lang="en-US" dirty="0" err="1"/>
              <a:t>Dengel</a:t>
            </a:r>
            <a:r>
              <a:rPr lang="en-US" dirty="0"/>
              <a:t>, &amp; S. Ahmed (2019). </a:t>
            </a:r>
            <a:r>
              <a:rPr lang="en-US" b="1" dirty="0"/>
              <a:t>Probabilistic Forecasting of Sensory Data With Generative Adversarial Networks – </a:t>
            </a:r>
            <a:r>
              <a:rPr lang="en-US" b="1" dirty="0" err="1" smtClean="0"/>
              <a:t>ForGAN</a:t>
            </a:r>
            <a:r>
              <a:rPr lang="en-US" dirty="0" smtClean="0"/>
              <a:t>. </a:t>
            </a:r>
            <a:r>
              <a:rPr lang="en-US" i="1" dirty="0" smtClean="0"/>
              <a:t>IEEE </a:t>
            </a:r>
            <a:r>
              <a:rPr lang="en-US" i="1" dirty="0"/>
              <a:t>Access, 7</a:t>
            </a:r>
            <a:r>
              <a:rPr lang="en-US" dirty="0"/>
              <a:t>, 63868-63880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Alireza</a:t>
            </a:r>
            <a:r>
              <a:rPr lang="en-US" dirty="0" smtClean="0"/>
              <a:t> </a:t>
            </a:r>
            <a:r>
              <a:rPr lang="en-US" dirty="0" err="1"/>
              <a:t>Koochali</a:t>
            </a:r>
            <a:r>
              <a:rPr lang="en-US" dirty="0"/>
              <a:t>, Andreas </a:t>
            </a:r>
            <a:r>
              <a:rPr lang="en-US" dirty="0" err="1"/>
              <a:t>Dengel</a:t>
            </a:r>
            <a:r>
              <a:rPr lang="en-US" dirty="0"/>
              <a:t>, &amp; </a:t>
            </a:r>
            <a:r>
              <a:rPr lang="en-US" dirty="0" err="1"/>
              <a:t>Sheraz</a:t>
            </a:r>
            <a:r>
              <a:rPr lang="en-US" dirty="0"/>
              <a:t> Ahmed. (2020). </a:t>
            </a:r>
            <a:r>
              <a:rPr lang="en-US" b="1" dirty="0"/>
              <a:t>If You Like It, GAN </a:t>
            </a:r>
            <a:r>
              <a:rPr lang="en-US" b="1" dirty="0" smtClean="0"/>
              <a:t>It: </a:t>
            </a:r>
            <a:r>
              <a:rPr lang="en-US" b="1" dirty="0"/>
              <a:t>Probabilistic Multivariate Times Series Forecast With GAN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6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023" y="866578"/>
            <a:ext cx="3954237" cy="2606088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73450" y="794658"/>
            <a:ext cx="6013286" cy="5640115"/>
          </a:xfrm>
        </p:spPr>
        <p:txBody>
          <a:bodyPr/>
          <a:lstStyle/>
          <a:p>
            <a:r>
              <a:rPr lang="en-US" dirty="0"/>
              <a:t>Time series forecasting is one of the challenging problems for </a:t>
            </a:r>
            <a:r>
              <a:rPr lang="en-US" dirty="0" smtClean="0"/>
              <a:t>humankind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obtain the predictive probability distribution over </a:t>
            </a:r>
            <a:r>
              <a:rPr lang="en-US" b="1" dirty="0"/>
              <a:t>future </a:t>
            </a:r>
            <a:r>
              <a:rPr lang="en-US" b="1" dirty="0" smtClean="0"/>
              <a:t>quantities</a:t>
            </a:r>
            <a:r>
              <a:rPr lang="en-US" dirty="0" smtClean="0"/>
              <a:t>?</a:t>
            </a:r>
          </a:p>
          <a:p>
            <a:r>
              <a:rPr lang="en-US" dirty="0"/>
              <a:t>Most </a:t>
            </a:r>
            <a:r>
              <a:rPr lang="en-US" dirty="0" smtClean="0"/>
              <a:t>forecasting methods focus </a:t>
            </a:r>
            <a:r>
              <a:rPr lang="en-US" dirty="0"/>
              <a:t>on only one designated quantity of the response distribution, namely the </a:t>
            </a:r>
            <a:r>
              <a:rPr lang="en-US" b="1" dirty="0" smtClean="0"/>
              <a:t>mean</a:t>
            </a:r>
          </a:p>
          <a:p>
            <a:pPr lvl="1"/>
            <a:r>
              <a:rPr lang="en-US" dirty="0" smtClean="0"/>
              <a:t>They do </a:t>
            </a:r>
            <a:r>
              <a:rPr lang="en-US" dirty="0"/>
              <a:t>not include the </a:t>
            </a:r>
            <a:r>
              <a:rPr lang="en-US" b="1" dirty="0" smtClean="0"/>
              <a:t>fluctuations</a:t>
            </a:r>
            <a:r>
              <a:rPr lang="en-US" dirty="0" smtClean="0"/>
              <a:t> around </a:t>
            </a:r>
            <a:r>
              <a:rPr lang="en-US" dirty="0"/>
              <a:t>the mean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To solve this issue, we use </a:t>
            </a:r>
            <a:r>
              <a:rPr lang="en-US" b="1" dirty="0" smtClean="0"/>
              <a:t>probabilistic forecasting</a:t>
            </a:r>
          </a:p>
          <a:p>
            <a:pPr lvl="1"/>
            <a:r>
              <a:rPr lang="en-US" dirty="0" smtClean="0"/>
              <a:t>This allows us to quantify the variance in a prediction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Selecting </a:t>
            </a:r>
            <a:r>
              <a:rPr lang="en-US" dirty="0"/>
              <a:t>a prior </a:t>
            </a:r>
            <a:r>
              <a:rPr lang="en-US" dirty="0" smtClean="0"/>
              <a:t>distribution (</a:t>
            </a:r>
            <a:r>
              <a:rPr lang="en-US" dirty="0"/>
              <a:t>B</a:t>
            </a:r>
            <a:r>
              <a:rPr lang="en-US" dirty="0" smtClean="0"/>
              <a:t>ayesian method)</a:t>
            </a:r>
          </a:p>
          <a:p>
            <a:pPr lvl="1"/>
            <a:r>
              <a:rPr lang="en-US" dirty="0"/>
              <a:t>Quantile </a:t>
            </a:r>
            <a:r>
              <a:rPr lang="en-US" dirty="0" smtClean="0"/>
              <a:t>crossing</a:t>
            </a:r>
          </a:p>
          <a:p>
            <a:r>
              <a:rPr lang="en-US" dirty="0" smtClean="0"/>
              <a:t>Question: Could GAN be used for probabilistic forecasting and address challenges around it?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4" y="3614715"/>
            <a:ext cx="3613914" cy="256471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711184" y="5784784"/>
            <a:ext cx="325911" cy="96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50" y="794658"/>
            <a:ext cx="6347390" cy="5640115"/>
          </a:xfrm>
        </p:spPr>
        <p:txBody>
          <a:bodyPr/>
          <a:lstStyle/>
          <a:p>
            <a:pPr marL="161011" indent="0">
              <a:buNone/>
            </a:pPr>
            <a:r>
              <a:rPr lang="en-US" b="1" dirty="0" smtClean="0"/>
              <a:t>Paper 1</a:t>
            </a:r>
            <a:r>
              <a:rPr lang="en-US" b="1" dirty="0"/>
              <a:t>: Probabilistic Forecasting of Sensory Data With Generative Adversarial Networks – </a:t>
            </a:r>
            <a:r>
              <a:rPr lang="en-US" b="1" dirty="0" err="1"/>
              <a:t>ForGAN</a:t>
            </a:r>
            <a:r>
              <a:rPr lang="en-US" b="1" dirty="0"/>
              <a:t> (</a:t>
            </a:r>
            <a:r>
              <a:rPr lang="en-US" b="1" dirty="0" smtClean="0"/>
              <a:t>2019)</a:t>
            </a:r>
            <a:endParaRPr lang="en-US" dirty="0" smtClean="0"/>
          </a:p>
          <a:p>
            <a:r>
              <a:rPr lang="en-US" dirty="0" smtClean="0"/>
              <a:t>Generator = Generate one-step-ahead prediction</a:t>
            </a:r>
          </a:p>
          <a:p>
            <a:r>
              <a:rPr lang="en-US" dirty="0" smtClean="0"/>
              <a:t>Discriminator = Distinguish between one-step-ahead prediction value and actual value</a:t>
            </a:r>
          </a:p>
          <a:p>
            <a:r>
              <a:rPr lang="en-US" dirty="0" smtClean="0"/>
              <a:t>Loss function: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ble to learn the </a:t>
            </a:r>
            <a:r>
              <a:rPr lang="en-US" b="1" dirty="0" smtClean="0"/>
              <a:t>full probability distribution of X</a:t>
            </a:r>
            <a:r>
              <a:rPr lang="en-US" b="1" baseline="-25000" dirty="0" smtClean="0"/>
              <a:t>t+1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900" y="4152546"/>
            <a:ext cx="3292435" cy="1797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503" y="4158028"/>
            <a:ext cx="3292435" cy="1792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387" y="1236124"/>
            <a:ext cx="4239165" cy="25379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89639" y="996796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 Series Embedding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70745"/>
            <a:ext cx="5198900" cy="2361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5382" y="2583222"/>
            <a:ext cx="3749421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50" y="794658"/>
            <a:ext cx="6146221" cy="5640115"/>
          </a:xfrm>
        </p:spPr>
        <p:txBody>
          <a:bodyPr/>
          <a:lstStyle/>
          <a:p>
            <a:pPr marL="161011" indent="0">
              <a:buNone/>
            </a:pPr>
            <a:r>
              <a:rPr lang="en-US" b="1" dirty="0" smtClean="0"/>
              <a:t>Paper 1</a:t>
            </a:r>
            <a:r>
              <a:rPr lang="en-US" b="1" dirty="0"/>
              <a:t>: Probabilistic Forecasting of Sensory Data With Generative Adversarial Networks – </a:t>
            </a:r>
            <a:r>
              <a:rPr lang="en-US" b="1" dirty="0" err="1"/>
              <a:t>ForGAN</a:t>
            </a:r>
            <a:r>
              <a:rPr lang="en-US" b="1" dirty="0"/>
              <a:t> (</a:t>
            </a:r>
            <a:r>
              <a:rPr lang="en-US" b="1" dirty="0" smtClean="0"/>
              <a:t>2019)</a:t>
            </a:r>
            <a:endParaRPr lang="en-US" dirty="0" smtClean="0"/>
          </a:p>
          <a:p>
            <a:r>
              <a:rPr lang="en-US" dirty="0"/>
              <a:t>For </a:t>
            </a:r>
            <a:r>
              <a:rPr lang="en-US" dirty="0" smtClean="0"/>
              <a:t>evaluation,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use </a:t>
            </a:r>
            <a:r>
              <a:rPr lang="en-US" dirty="0" smtClean="0"/>
              <a:t>3 metrics for point-wise prediction: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They use KL Divergence for distribution similarity:</a:t>
            </a:r>
          </a:p>
          <a:p>
            <a:pPr marL="682219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 Outstanding</a:t>
            </a:r>
          </a:p>
          <a:p>
            <a:pPr lvl="1"/>
            <a:r>
              <a:rPr lang="en-US" dirty="0" smtClean="0"/>
              <a:t>Could generate one-step-ahead prediction with closely-similar distribution with the ground truth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157" y="2153199"/>
            <a:ext cx="2847975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256" y="4520349"/>
            <a:ext cx="200977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672" y="1027575"/>
            <a:ext cx="5368099" cy="2722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671" y="3949639"/>
            <a:ext cx="5368099" cy="20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50" y="794659"/>
            <a:ext cx="5826182" cy="3228702"/>
          </a:xfrm>
        </p:spPr>
        <p:txBody>
          <a:bodyPr/>
          <a:lstStyle/>
          <a:p>
            <a:pPr marL="161011" indent="0">
              <a:buNone/>
            </a:pPr>
            <a:r>
              <a:rPr lang="en-US" b="1" dirty="0" smtClean="0"/>
              <a:t>Paper 2</a:t>
            </a:r>
            <a:r>
              <a:rPr lang="en-US" b="1" dirty="0"/>
              <a:t>: Stock Market Prediction on High-Frequency Data Using Generative Adversarial Nets (</a:t>
            </a:r>
            <a:r>
              <a:rPr lang="en-US" b="1" dirty="0" smtClean="0"/>
              <a:t>2018)</a:t>
            </a:r>
            <a:endParaRPr lang="en-US" dirty="0" smtClean="0"/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Sigmoid Cross-Entropy &amp; Forecast error loss function: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66" y="4445554"/>
            <a:ext cx="8512139" cy="1465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82" y="3029906"/>
            <a:ext cx="1876850" cy="5732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6199632" y="794659"/>
            <a:ext cx="5733288" cy="32287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545059" marR="0" lvl="0" indent="-384048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  <a:defRPr sz="1680" b="0" i="0" u="none" strike="noStrike" kern="1200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1pPr>
            <a:lvl2pPr marL="1025119" marR="0" lvl="1" indent="-342900" algn="l" defTabSz="914400" rtl="0" eaLnBrk="1" latinLnBrk="0" hangingPunct="1">
              <a:lnSpc>
                <a:spcPct val="90000"/>
              </a:lnSpc>
              <a:spcBef>
                <a:spcPts val="443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680" b="0" i="0" u="none" strike="noStrike" kern="1200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2pPr>
            <a:lvl3pPr marL="1641043" marR="0" lvl="2" indent="-411480" algn="l" defTabSz="914400" rtl="0" eaLnBrk="1" latinLnBrk="0" hangingPunct="1">
              <a:lnSpc>
                <a:spcPct val="90000"/>
              </a:lnSpc>
              <a:spcBef>
                <a:spcPts val="448"/>
              </a:spcBef>
              <a:spcAft>
                <a:spcPts val="720"/>
              </a:spcAft>
              <a:buClr>
                <a:schemeClr val="dk1"/>
              </a:buClr>
              <a:buSzPts val="1864"/>
              <a:buFont typeface="Arial" panose="020B0604020202020204" pitchFamily="34" charset="0"/>
              <a:buChar char="•"/>
              <a:defRPr sz="1680" b="0" i="0" u="none" strike="noStrike" kern="1200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3pPr>
            <a:lvl4pPr marL="2149526" marR="0" lvl="3" indent="-342900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720"/>
              </a:spcAft>
              <a:buClr>
                <a:schemeClr val="dk1"/>
              </a:buClr>
              <a:buSzPts val="1491"/>
              <a:buFont typeface="Arial" panose="020B0604020202020204" pitchFamily="34" charset="0"/>
              <a:buChar char="•"/>
              <a:defRPr sz="1680" b="0" i="0" u="none" strike="noStrike" kern="1200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4pPr>
            <a:lvl5pPr marL="2355266" marR="0" lvl="4" indent="0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None/>
              <a:defRPr sz="17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87934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87934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87934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87934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Additional </a:t>
            </a:r>
            <a:r>
              <a:rPr lang="en-US" dirty="0" smtClean="0"/>
              <a:t>loss function = </a:t>
            </a:r>
            <a:r>
              <a:rPr lang="en-US" b="1" dirty="0"/>
              <a:t>Direction prediction loss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Combined loss: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013" y="1407668"/>
            <a:ext cx="4204526" cy="4786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382" y="2412439"/>
            <a:ext cx="1972514" cy="426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1703" y="2333111"/>
            <a:ext cx="2466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(Confuse Discriminator as hard as you can)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1703" y="3024150"/>
            <a:ext cx="2466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(Make the predicted value as good as the actual value)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5524" y="1880718"/>
            <a:ext cx="3153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(Make the predicted direction as good as the actual direction)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013" y="3024150"/>
            <a:ext cx="4665345" cy="4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50" y="794658"/>
            <a:ext cx="6127934" cy="5640115"/>
          </a:xfrm>
        </p:spPr>
        <p:txBody>
          <a:bodyPr/>
          <a:lstStyle/>
          <a:p>
            <a:pPr marL="161011" indent="0">
              <a:buNone/>
            </a:pPr>
            <a:r>
              <a:rPr lang="en-US" b="1" dirty="0" smtClean="0"/>
              <a:t>Paper 2</a:t>
            </a:r>
            <a:r>
              <a:rPr lang="en-US" b="1" dirty="0"/>
              <a:t>: Stock Market Prediction on High-Frequency Data Using Generative Adversarial Nets (</a:t>
            </a:r>
            <a:r>
              <a:rPr lang="en-US" b="1" dirty="0" smtClean="0"/>
              <a:t>2018)</a:t>
            </a:r>
            <a:endParaRPr lang="en-US" dirty="0" smtClean="0"/>
          </a:p>
          <a:p>
            <a:r>
              <a:rPr lang="en-US" dirty="0"/>
              <a:t>For </a:t>
            </a:r>
            <a:r>
              <a:rPr lang="en-US" dirty="0" smtClean="0"/>
              <a:t>evaluation, they use:</a:t>
            </a:r>
          </a:p>
          <a:p>
            <a:pPr lvl="1"/>
            <a:r>
              <a:rPr lang="en-US" dirty="0" smtClean="0"/>
              <a:t>RMSRE for measuring the forecasting performance: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Direction </a:t>
            </a:r>
            <a:r>
              <a:rPr lang="en-US" dirty="0"/>
              <a:t>Prediction Accuracy (DPA</a:t>
            </a:r>
            <a:r>
              <a:rPr lang="en-US" dirty="0" smtClean="0"/>
              <a:t>) for measuring the </a:t>
            </a:r>
            <a:r>
              <a:rPr lang="en-US" dirty="0"/>
              <a:t>accuracy relating to the series </a:t>
            </a:r>
            <a:r>
              <a:rPr lang="en-US" dirty="0" smtClean="0"/>
              <a:t>trend: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Result: superior to other benchmark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28" y="2171728"/>
            <a:ext cx="2841880" cy="819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89" y="3856959"/>
            <a:ext cx="1255395" cy="63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752" y="4498879"/>
            <a:ext cx="2756726" cy="63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0520" y="4020222"/>
            <a:ext cx="64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where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98" y="1154387"/>
            <a:ext cx="4976910" cy="224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776" y="3928896"/>
            <a:ext cx="4979732" cy="2243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99952" y="815833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RMSRE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28737" y="3590342"/>
            <a:ext cx="534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DPA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16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of Time Series Analysis</a:t>
            </a:r>
          </a:p>
          <a:p>
            <a:r>
              <a:rPr lang="en-US" dirty="0" smtClean="0"/>
              <a:t>GAN Application: Data Augmentation</a:t>
            </a:r>
          </a:p>
          <a:p>
            <a:r>
              <a:rPr lang="en-US" dirty="0"/>
              <a:t>GAN Application: </a:t>
            </a:r>
            <a:r>
              <a:rPr lang="en-US" dirty="0" smtClean="0"/>
              <a:t>Forecasting</a:t>
            </a:r>
            <a:endParaRPr lang="en-US" dirty="0" smtClean="0"/>
          </a:p>
          <a:p>
            <a:r>
              <a:rPr lang="en-US" dirty="0" smtClean="0"/>
              <a:t>GAN Application: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3881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46" y="2387597"/>
            <a:ext cx="5446952" cy="2082804"/>
          </a:xfrm>
        </p:spPr>
        <p:txBody>
          <a:bodyPr>
            <a:normAutofit/>
          </a:bodyPr>
          <a:lstStyle/>
          <a:p>
            <a:r>
              <a:rPr lang="en-US" dirty="0"/>
              <a:t>GAN Application: Anomaly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Li, S.K. (2019). </a:t>
            </a:r>
            <a:r>
              <a:rPr lang="en-US" b="1" dirty="0" smtClean="0"/>
              <a:t>MAD-GAN: Multivariate Anomaly Detection for Time Series Data with Generative Adversarial Networks</a:t>
            </a:r>
            <a:r>
              <a:rPr lang="en-US" dirty="0" smtClean="0"/>
              <a:t>. In </a:t>
            </a:r>
            <a:r>
              <a:rPr lang="en-US" i="1" dirty="0" smtClean="0"/>
              <a:t>Artificial Neural Networks and Machine Learning – ICANN 2019: Text and Time Series</a:t>
            </a:r>
            <a:r>
              <a:rPr lang="en-US" dirty="0" smtClean="0"/>
              <a:t> (pp. 703–716). Springer International Publishing.</a:t>
            </a:r>
          </a:p>
          <a:p>
            <a:r>
              <a:rPr lang="en-US" dirty="0" smtClean="0"/>
              <a:t>Dan </a:t>
            </a:r>
            <a:r>
              <a:rPr lang="en-US" dirty="0"/>
              <a:t>Li, </a:t>
            </a:r>
            <a:r>
              <a:rPr lang="en-US" dirty="0" err="1"/>
              <a:t>Dacheng</a:t>
            </a:r>
            <a:r>
              <a:rPr lang="en-US" dirty="0"/>
              <a:t> Chen, Jonathan Goh, &amp; See-</a:t>
            </a:r>
            <a:r>
              <a:rPr lang="en-US" dirty="0" err="1"/>
              <a:t>kiong</a:t>
            </a:r>
            <a:r>
              <a:rPr lang="en-US" dirty="0"/>
              <a:t> Ng. (2019). </a:t>
            </a:r>
            <a:r>
              <a:rPr lang="en-US" b="1" dirty="0"/>
              <a:t>Anomaly Detection with Generative Adversarial Networks for Multivariate Time Series</a:t>
            </a:r>
            <a:r>
              <a:rPr lang="en-US" b="1" dirty="0" smtClean="0"/>
              <a:t>.</a:t>
            </a:r>
          </a:p>
          <a:p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Abul</a:t>
            </a:r>
            <a:r>
              <a:rPr lang="en-US" dirty="0"/>
              <a:t> Bashar, &amp; </a:t>
            </a:r>
            <a:r>
              <a:rPr lang="en-US" dirty="0" err="1"/>
              <a:t>Richi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. (2020). </a:t>
            </a:r>
            <a:r>
              <a:rPr lang="en-US" b="1" dirty="0" err="1" smtClean="0"/>
              <a:t>TAnoGAN</a:t>
            </a:r>
            <a:r>
              <a:rPr lang="en-US" b="1" dirty="0" smtClean="0"/>
              <a:t>: Time Series Anomaly Detection with Generative Adversarial Networks.</a:t>
            </a:r>
            <a:endParaRPr lang="en-US" dirty="0" smtClean="0"/>
          </a:p>
          <a:p>
            <a:r>
              <a:rPr lang="en-US" dirty="0" err="1"/>
              <a:t>Niu</a:t>
            </a:r>
            <a:r>
              <a:rPr lang="en-US" dirty="0"/>
              <a:t> Z, Yu K, Wu X</a:t>
            </a:r>
            <a:r>
              <a:rPr lang="en-US" dirty="0" smtClean="0"/>
              <a:t>. (2020).</a:t>
            </a:r>
            <a:r>
              <a:rPr lang="en-US" b="1" dirty="0" smtClean="0"/>
              <a:t> </a:t>
            </a:r>
            <a:r>
              <a:rPr lang="en-US" b="1" dirty="0"/>
              <a:t>LSTM-Based VAE-GAN for Time-Series Anomaly Detection</a:t>
            </a:r>
            <a:r>
              <a:rPr lang="en-US" dirty="0"/>
              <a:t>. </a:t>
            </a:r>
            <a:r>
              <a:rPr lang="en-US" dirty="0" smtClean="0"/>
              <a:t>Sensors. </a:t>
            </a:r>
            <a:r>
              <a:rPr lang="en-US" dirty="0"/>
              <a:t>20(13):3738.</a:t>
            </a:r>
          </a:p>
        </p:txBody>
      </p:sp>
    </p:spTree>
    <p:extLst>
      <p:ext uri="{BB962C8B-B14F-4D97-AF65-F5344CB8AC3E}">
        <p14:creationId xmlns:p14="http://schemas.microsoft.com/office/powerpoint/2010/main" val="235885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49" y="794658"/>
            <a:ext cx="6091359" cy="5640115"/>
          </a:xfrm>
        </p:spPr>
        <p:txBody>
          <a:bodyPr/>
          <a:lstStyle/>
          <a:p>
            <a:r>
              <a:rPr lang="en-US" dirty="0"/>
              <a:t>An anomaly is an observation or a sequence of observations which </a:t>
            </a:r>
            <a:r>
              <a:rPr lang="en-US" b="1" dirty="0"/>
              <a:t>deviates remarkably </a:t>
            </a:r>
            <a:r>
              <a:rPr lang="en-US" dirty="0"/>
              <a:t>from </a:t>
            </a:r>
            <a:r>
              <a:rPr lang="en-US" dirty="0" smtClean="0"/>
              <a:t>the general </a:t>
            </a:r>
            <a:r>
              <a:rPr lang="en-US" dirty="0"/>
              <a:t>distribution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set of the anomalies form a </a:t>
            </a:r>
            <a:r>
              <a:rPr lang="en-US" b="1" dirty="0"/>
              <a:t>very small part </a:t>
            </a:r>
            <a:r>
              <a:rPr lang="en-US" dirty="0"/>
              <a:t>of the </a:t>
            </a:r>
            <a:r>
              <a:rPr lang="en-US" dirty="0" smtClean="0"/>
              <a:t>dataset (usually &lt;5%)</a:t>
            </a:r>
          </a:p>
          <a:p>
            <a:r>
              <a:rPr lang="en-US" dirty="0"/>
              <a:t>Anomaly detection = </a:t>
            </a:r>
            <a:r>
              <a:rPr lang="en-US" dirty="0" smtClean="0"/>
              <a:t>detect rare </a:t>
            </a:r>
            <a:r>
              <a:rPr lang="en-US" dirty="0"/>
              <a:t>data points that deviate remarkably from the general distribution of the dataset</a:t>
            </a:r>
          </a:p>
          <a:p>
            <a:pPr lvl="1"/>
            <a:r>
              <a:rPr lang="en-US" dirty="0" smtClean="0"/>
              <a:t>Noise ≠ Anomaly &gt;&gt; </a:t>
            </a:r>
            <a:r>
              <a:rPr lang="en-US" dirty="0"/>
              <a:t>Detecting </a:t>
            </a:r>
            <a:r>
              <a:rPr lang="en-US" dirty="0" smtClean="0"/>
              <a:t>noise trigger </a:t>
            </a:r>
            <a:r>
              <a:rPr lang="en-US" dirty="0"/>
              <a:t>false </a:t>
            </a:r>
            <a:r>
              <a:rPr lang="en-US" dirty="0" smtClean="0"/>
              <a:t>alarm</a:t>
            </a:r>
          </a:p>
          <a:p>
            <a:r>
              <a:rPr lang="en-US" dirty="0" smtClean="0"/>
              <a:t>Problem with current implementation:</a:t>
            </a:r>
          </a:p>
          <a:p>
            <a:pPr lvl="1"/>
            <a:r>
              <a:rPr lang="en-US" dirty="0" smtClean="0"/>
              <a:t>Lack of </a:t>
            </a:r>
            <a:r>
              <a:rPr lang="en-US" b="1" dirty="0" smtClean="0"/>
              <a:t>labeled data</a:t>
            </a:r>
          </a:p>
          <a:p>
            <a:pPr lvl="1"/>
            <a:r>
              <a:rPr lang="en-US" dirty="0" smtClean="0"/>
              <a:t>Unable to capture </a:t>
            </a:r>
            <a:r>
              <a:rPr lang="en-US" b="1" dirty="0" smtClean="0"/>
              <a:t>inter-dependencies </a:t>
            </a:r>
            <a:r>
              <a:rPr lang="en-US" dirty="0" smtClean="0"/>
              <a:t>of multivariate time series</a:t>
            </a:r>
          </a:p>
          <a:p>
            <a:pPr lvl="1"/>
            <a:r>
              <a:rPr lang="en-US" dirty="0" smtClean="0"/>
              <a:t>Inadequate for highly-dynamic nature of the systems (</a:t>
            </a:r>
            <a:r>
              <a:rPr lang="en-US" b="1" dirty="0" smtClean="0"/>
              <a:t>non-stationary</a:t>
            </a:r>
            <a:r>
              <a:rPr lang="en-US" dirty="0" smtClean="0"/>
              <a:t>)</a:t>
            </a:r>
          </a:p>
          <a:p>
            <a:r>
              <a:rPr lang="en-US" dirty="0"/>
              <a:t>Question: Could GAN be used for </a:t>
            </a:r>
            <a:r>
              <a:rPr lang="en-US" dirty="0" smtClean="0"/>
              <a:t>unsupervised anomaly detection </a:t>
            </a:r>
            <a:r>
              <a:rPr lang="en-US" dirty="0"/>
              <a:t>and address challenges around it?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207" y="3472244"/>
            <a:ext cx="5145326" cy="2581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097" y="872721"/>
            <a:ext cx="3145545" cy="23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50" y="794659"/>
            <a:ext cx="5762174" cy="2136942"/>
          </a:xfrm>
        </p:spPr>
        <p:txBody>
          <a:bodyPr>
            <a:normAutofit/>
          </a:bodyPr>
          <a:lstStyle/>
          <a:p>
            <a:pPr marL="161011" indent="0">
              <a:buNone/>
            </a:pPr>
            <a:r>
              <a:rPr lang="en-US" b="1" dirty="0" smtClean="0"/>
              <a:t>Paper 1</a:t>
            </a:r>
            <a:r>
              <a:rPr lang="en-US" b="1" dirty="0"/>
              <a:t>: MAD-GAN: Multivariate Anomaly Detection for Time Series Data with Generative Adversarial </a:t>
            </a:r>
            <a:r>
              <a:rPr lang="en-US" b="1" dirty="0" smtClean="0"/>
              <a:t>Networks (2019)</a:t>
            </a:r>
            <a:endParaRPr lang="en-US" dirty="0" smtClean="0"/>
          </a:p>
          <a:p>
            <a:r>
              <a:rPr lang="en-US" dirty="0" smtClean="0"/>
              <a:t>Discriminator </a:t>
            </a:r>
            <a:r>
              <a:rPr lang="en-US" dirty="0"/>
              <a:t>tries to distinguish the “fake” data from the “real”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Thus, in order to fool Discriminator, Generator is </a:t>
            </a:r>
            <a:r>
              <a:rPr lang="en-US" dirty="0"/>
              <a:t>trained to be able to generate </a:t>
            </a:r>
            <a:r>
              <a:rPr lang="en-US" dirty="0" smtClean="0"/>
              <a:t>the “real” data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135624" y="794659"/>
            <a:ext cx="5762174" cy="21369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545059" marR="0" lvl="0" indent="-384048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  <a:defRPr sz="1680" b="0" i="0" u="none" strike="noStrike" kern="1200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1pPr>
            <a:lvl2pPr marL="1025119" marR="0" lvl="1" indent="-342900" algn="l" defTabSz="914400" rtl="0" eaLnBrk="1" latinLnBrk="0" hangingPunct="1">
              <a:lnSpc>
                <a:spcPct val="90000"/>
              </a:lnSpc>
              <a:spcBef>
                <a:spcPts val="443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680" b="0" i="0" u="none" strike="noStrike" kern="1200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2pPr>
            <a:lvl3pPr marL="1641043" marR="0" lvl="2" indent="-411480" algn="l" defTabSz="914400" rtl="0" eaLnBrk="1" latinLnBrk="0" hangingPunct="1">
              <a:lnSpc>
                <a:spcPct val="90000"/>
              </a:lnSpc>
              <a:spcBef>
                <a:spcPts val="448"/>
              </a:spcBef>
              <a:spcAft>
                <a:spcPts val="720"/>
              </a:spcAft>
              <a:buClr>
                <a:schemeClr val="dk1"/>
              </a:buClr>
              <a:buSzPts val="1864"/>
              <a:buFont typeface="Arial" panose="020B0604020202020204" pitchFamily="34" charset="0"/>
              <a:buChar char="•"/>
              <a:defRPr sz="1680" b="0" i="0" u="none" strike="noStrike" kern="1200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3pPr>
            <a:lvl4pPr marL="2149526" marR="0" lvl="3" indent="-342900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720"/>
              </a:spcAft>
              <a:buClr>
                <a:schemeClr val="dk1"/>
              </a:buClr>
              <a:buSzPts val="1491"/>
              <a:buFont typeface="Arial" panose="020B0604020202020204" pitchFamily="34" charset="0"/>
              <a:buChar char="•"/>
              <a:defRPr sz="1680" b="0" i="0" u="none" strike="noStrike" kern="1200" cap="none">
                <a:solidFill>
                  <a:schemeClr val="dk1"/>
                </a:solidFill>
                <a:latin typeface="Malgun Gothic (Headings)"/>
                <a:ea typeface="Malgun Gothic (Headings)"/>
                <a:cs typeface="Arial"/>
                <a:sym typeface="Arial"/>
              </a:defRPr>
            </a:lvl4pPr>
            <a:lvl5pPr marL="2355266" marR="0" lvl="4" indent="0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None/>
              <a:defRPr sz="17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87934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87934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87934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87934" algn="l" defTabSz="914400" rtl="0" eaLnBrk="1" latinLnBrk="0" hangingPunct="1">
              <a:lnSpc>
                <a:spcPct val="9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491"/>
              <a:buFont typeface="Arial"/>
              <a:buChar char="•"/>
              <a:defRPr sz="1789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Discriminator will become sensitive to anomaly &gt;&gt; will be used to classify the anomaly</a:t>
            </a:r>
          </a:p>
          <a:p>
            <a:r>
              <a:rPr lang="en-US" dirty="0" smtClean="0"/>
              <a:t>Generator will be able to generate “normal” data &gt;&gt; will be used to calculate the similarity between generated and real data</a:t>
            </a:r>
          </a:p>
          <a:p>
            <a:r>
              <a:rPr lang="en-US" dirty="0" smtClean="0"/>
              <a:t>Combination of both loss = anomaly criteria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310" y="2931601"/>
            <a:ext cx="7578628" cy="32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49" y="2116836"/>
            <a:ext cx="4695635" cy="21563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9896" y="3840480"/>
            <a:ext cx="2194560" cy="432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50" y="794658"/>
            <a:ext cx="5881046" cy="5640115"/>
          </a:xfrm>
        </p:spPr>
        <p:txBody>
          <a:bodyPr/>
          <a:lstStyle/>
          <a:p>
            <a:pPr marL="161011" indent="0">
              <a:buNone/>
            </a:pPr>
            <a:r>
              <a:rPr lang="en-US" b="1" dirty="0" smtClean="0"/>
              <a:t>Paper 1</a:t>
            </a:r>
            <a:r>
              <a:rPr lang="en-US" b="1" dirty="0"/>
              <a:t>: MAD-GAN: Multivariate Anomaly Detection for Time Series Data with Generative Adversarial </a:t>
            </a:r>
            <a:r>
              <a:rPr lang="en-US" b="1" dirty="0" smtClean="0"/>
              <a:t>Networks (2019)</a:t>
            </a:r>
            <a:endParaRPr lang="en-US" dirty="0" smtClean="0"/>
          </a:p>
          <a:p>
            <a:r>
              <a:rPr lang="en-US" dirty="0" smtClean="0"/>
              <a:t>For evaluation, they use Precision, Recall, and F1: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 </a:t>
            </a:r>
            <a:r>
              <a:rPr lang="en-US" dirty="0"/>
              <a:t>superior to other benchmark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602" y="982680"/>
            <a:ext cx="4769929" cy="4893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020" y="3822192"/>
            <a:ext cx="1694312" cy="4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50" y="794658"/>
            <a:ext cx="5615870" cy="5640115"/>
          </a:xfrm>
        </p:spPr>
        <p:txBody>
          <a:bodyPr/>
          <a:lstStyle/>
          <a:p>
            <a:pPr marL="161011" indent="0">
              <a:buNone/>
            </a:pPr>
            <a:r>
              <a:rPr lang="en-US" b="1" dirty="0" smtClean="0"/>
              <a:t>Paper 2</a:t>
            </a:r>
            <a:r>
              <a:rPr lang="en-US" b="1" dirty="0"/>
              <a:t>: LSTM-Based VAE-GAN for Time-Series Anomaly Detection </a:t>
            </a:r>
            <a:r>
              <a:rPr lang="en-US" b="1" dirty="0" smtClean="0"/>
              <a:t>(2020)</a:t>
            </a:r>
            <a:endParaRPr lang="en-US" dirty="0" smtClean="0"/>
          </a:p>
          <a:p>
            <a:r>
              <a:rPr lang="en-US" dirty="0" smtClean="0"/>
              <a:t>Here, the </a:t>
            </a:r>
            <a:r>
              <a:rPr lang="en-US" dirty="0"/>
              <a:t>encoder, the generator and the discriminator are </a:t>
            </a:r>
            <a:r>
              <a:rPr lang="en-US" b="1" dirty="0"/>
              <a:t>jointly </a:t>
            </a:r>
            <a:r>
              <a:rPr lang="en-US" b="1" dirty="0" smtClean="0"/>
              <a:t>trained</a:t>
            </a:r>
          </a:p>
          <a:p>
            <a:pPr lvl="1"/>
            <a:r>
              <a:rPr lang="en-US" dirty="0"/>
              <a:t>Encoder = maps the input time series to the latent </a:t>
            </a:r>
            <a:r>
              <a:rPr lang="en-US" dirty="0" smtClean="0"/>
              <a:t>space: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Generator = reconstructs </a:t>
            </a:r>
            <a:r>
              <a:rPr lang="en-US" dirty="0"/>
              <a:t>the input time </a:t>
            </a:r>
            <a:r>
              <a:rPr lang="en-US" dirty="0" smtClean="0"/>
              <a:t>series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Discriminator = judges anomalies</a:t>
            </a:r>
          </a:p>
          <a:p>
            <a:pPr lvl="1"/>
            <a:endParaRPr lang="en-US" dirty="0" smtClean="0"/>
          </a:p>
          <a:p>
            <a:r>
              <a:rPr lang="en-US" dirty="0"/>
              <a:t>Because of joint train, the model does not need to calculate the best mapping from real-time space to the latent space at the anomaly detection </a:t>
            </a:r>
            <a:r>
              <a:rPr lang="en-US" dirty="0" smtClean="0"/>
              <a:t>stage</a:t>
            </a:r>
          </a:p>
          <a:p>
            <a:pPr lvl="1"/>
            <a:r>
              <a:rPr lang="en-US" dirty="0" smtClean="0"/>
              <a:t>Hence,</a:t>
            </a:r>
            <a:r>
              <a:rPr lang="en-US" b="1" dirty="0" smtClean="0"/>
              <a:t> faster detection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948203"/>
            <a:ext cx="6083236" cy="49477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610" y="2533650"/>
            <a:ext cx="1279589" cy="3778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601" y="3310541"/>
            <a:ext cx="2935605" cy="325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901" y="4052356"/>
            <a:ext cx="3453003" cy="2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50" y="794658"/>
            <a:ext cx="5414702" cy="5640115"/>
          </a:xfrm>
        </p:spPr>
        <p:txBody>
          <a:bodyPr/>
          <a:lstStyle/>
          <a:p>
            <a:pPr marL="161011" indent="0">
              <a:buNone/>
            </a:pPr>
            <a:r>
              <a:rPr lang="en-US" b="1" dirty="0" smtClean="0"/>
              <a:t>Paper 2</a:t>
            </a:r>
            <a:r>
              <a:rPr lang="en-US" b="1" dirty="0"/>
              <a:t>: LSTM-Based VAE-GAN for Time-Series Anomaly Detection </a:t>
            </a:r>
            <a:r>
              <a:rPr lang="en-US" b="1" dirty="0" smtClean="0"/>
              <a:t>(2020)</a:t>
            </a:r>
            <a:endParaRPr lang="en-US" dirty="0" smtClean="0"/>
          </a:p>
          <a:p>
            <a:r>
              <a:rPr lang="en-US" dirty="0" smtClean="0"/>
              <a:t>Similar evaluation: Precision, Recall, F1</a:t>
            </a:r>
          </a:p>
          <a:p>
            <a:r>
              <a:rPr lang="en-US" dirty="0" smtClean="0"/>
              <a:t>Result: Better score than MAD-GAN with faster inference time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842"/>
          <a:stretch/>
        </p:blipFill>
        <p:spPr>
          <a:xfrm>
            <a:off x="6277426" y="794658"/>
            <a:ext cx="5573198" cy="3439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60" y="4199000"/>
            <a:ext cx="5266529" cy="2046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00" y="2514234"/>
            <a:ext cx="5775389" cy="36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161011" indent="0" algn="ctr">
              <a:buNone/>
            </a:pPr>
            <a:r>
              <a:rPr lang="en-US" sz="2000" i="1" dirty="0" smtClean="0"/>
              <a:t>If you can’t convince them, confuse them</a:t>
            </a:r>
          </a:p>
          <a:p>
            <a:pPr marL="161011" indent="0" algn="ctr">
              <a:buNone/>
            </a:pPr>
            <a:r>
              <a:rPr lang="en-US" sz="2000" i="1" dirty="0" smtClean="0"/>
              <a:t>-GAN, in a nutshell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432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161011" indent="0" algn="ctr">
              <a:buNone/>
            </a:pPr>
            <a:r>
              <a:rPr lang="en-US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934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46" y="2387597"/>
            <a:ext cx="5446952" cy="2082804"/>
          </a:xfrm>
        </p:spPr>
        <p:txBody>
          <a:bodyPr>
            <a:normAutofit/>
          </a:bodyPr>
          <a:lstStyle/>
          <a:p>
            <a:r>
              <a:rPr lang="en-US" dirty="0"/>
              <a:t>Fundamental of Time Series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49" y="794658"/>
            <a:ext cx="5647207" cy="5640115"/>
          </a:xfrm>
        </p:spPr>
        <p:txBody>
          <a:bodyPr/>
          <a:lstStyle/>
          <a:p>
            <a:r>
              <a:rPr lang="en-US" dirty="0"/>
              <a:t>A time series </a:t>
            </a:r>
            <a:r>
              <a:rPr lang="en-US" dirty="0" smtClean="0"/>
              <a:t>(TS) is </a:t>
            </a:r>
            <a:r>
              <a:rPr lang="en-US" dirty="0"/>
              <a:t>simply a series of data points ordered in </a:t>
            </a:r>
            <a:r>
              <a:rPr lang="en-US" dirty="0" smtClean="0"/>
              <a:t>time: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Important concepts in TS analysis:</a:t>
            </a:r>
          </a:p>
          <a:p>
            <a:pPr lvl="1"/>
            <a:r>
              <a:rPr lang="en-US" dirty="0" smtClean="0"/>
              <a:t>Trend </a:t>
            </a:r>
            <a:r>
              <a:rPr lang="en-US" dirty="0"/>
              <a:t>= long-term </a:t>
            </a:r>
            <a:r>
              <a:rPr lang="en-US" dirty="0" smtClean="0"/>
              <a:t>increase or decrease</a:t>
            </a:r>
          </a:p>
          <a:p>
            <a:pPr lvl="1"/>
            <a:r>
              <a:rPr lang="en-US" dirty="0" smtClean="0"/>
              <a:t>Seasonality = periodic fluctuation</a:t>
            </a:r>
          </a:p>
          <a:p>
            <a:pPr lvl="1"/>
            <a:r>
              <a:rPr lang="en-US" dirty="0" smtClean="0"/>
              <a:t>Irregular/remainder/residual = non-trend &amp; non-seasonality component</a:t>
            </a:r>
          </a:p>
          <a:p>
            <a:pPr lvl="1"/>
            <a:r>
              <a:rPr lang="en-US" dirty="0" smtClean="0"/>
              <a:t>Stationary = a condition </a:t>
            </a:r>
            <a:r>
              <a:rPr lang="en-US" dirty="0"/>
              <a:t>where the joint probability distribution between </a:t>
            </a:r>
            <a:r>
              <a:rPr lang="en-US" dirty="0" smtClean="0"/>
              <a:t>1) a </a:t>
            </a:r>
            <a:r>
              <a:rPr lang="en-US" dirty="0"/>
              <a:t>set of </a:t>
            </a:r>
            <a:r>
              <a:rPr lang="en-US" dirty="0" smtClean="0"/>
              <a:t>observations, </a:t>
            </a:r>
            <a:r>
              <a:rPr lang="en-US" dirty="0"/>
              <a:t>and </a:t>
            </a:r>
            <a:r>
              <a:rPr lang="en-US" dirty="0" smtClean="0"/>
              <a:t>2) a </a:t>
            </a:r>
            <a:r>
              <a:rPr lang="en-US" dirty="0"/>
              <a:t>time-shifted set of </a:t>
            </a:r>
            <a:r>
              <a:rPr lang="en-US" dirty="0" smtClean="0"/>
              <a:t>observations, </a:t>
            </a:r>
            <a:r>
              <a:rPr lang="en-US" dirty="0"/>
              <a:t>is </a:t>
            </a:r>
            <a:r>
              <a:rPr lang="en-US" dirty="0" smtClean="0"/>
              <a:t>equal:</a:t>
            </a:r>
          </a:p>
          <a:p>
            <a:pPr marL="682219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means the way it changes itself does not change over </a:t>
            </a:r>
            <a:r>
              <a:rPr lang="en-US" dirty="0" smtClean="0"/>
              <a:t>time = </a:t>
            </a:r>
            <a:r>
              <a:rPr lang="en-US" b="1" dirty="0" smtClean="0"/>
              <a:t>predictable</a:t>
            </a:r>
          </a:p>
          <a:p>
            <a:pPr lvl="2"/>
            <a:r>
              <a:rPr lang="en-US" dirty="0" smtClean="0"/>
              <a:t>This is the </a:t>
            </a:r>
            <a:r>
              <a:rPr lang="en-US" b="1" dirty="0" smtClean="0"/>
              <a:t>main goal </a:t>
            </a:r>
            <a:r>
              <a:rPr lang="en-US" dirty="0" smtClean="0"/>
              <a:t>of TS modelling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52" y="1536254"/>
            <a:ext cx="1524000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70" y="825480"/>
            <a:ext cx="5908359" cy="5310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152" y="4811944"/>
            <a:ext cx="4205799" cy="3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49" y="794658"/>
            <a:ext cx="5647207" cy="5640115"/>
          </a:xfrm>
        </p:spPr>
        <p:txBody>
          <a:bodyPr/>
          <a:lstStyle/>
          <a:p>
            <a:r>
              <a:rPr lang="en-US" dirty="0" smtClean="0"/>
              <a:t>Some applications of TS analysis:</a:t>
            </a:r>
          </a:p>
          <a:p>
            <a:pPr lvl="1"/>
            <a:r>
              <a:rPr lang="en-US" dirty="0" smtClean="0"/>
              <a:t>Weather </a:t>
            </a:r>
            <a:r>
              <a:rPr lang="en-US" dirty="0"/>
              <a:t>and climate </a:t>
            </a:r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Flood </a:t>
            </a:r>
            <a:r>
              <a:rPr lang="en-US" dirty="0"/>
              <a:t>risk </a:t>
            </a:r>
            <a:r>
              <a:rPr lang="en-US" dirty="0" smtClean="0"/>
              <a:t>assessment</a:t>
            </a:r>
          </a:p>
          <a:p>
            <a:pPr lvl="1"/>
            <a:r>
              <a:rPr lang="en-US" dirty="0" smtClean="0"/>
              <a:t>Seismic </a:t>
            </a:r>
            <a:r>
              <a:rPr lang="en-US" dirty="0"/>
              <a:t>hazard </a:t>
            </a:r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of </a:t>
            </a:r>
            <a:r>
              <a:rPr lang="en-US" dirty="0" smtClean="0"/>
              <a:t>renewable </a:t>
            </a:r>
            <a:r>
              <a:rPr lang="en-US" dirty="0"/>
              <a:t>energy </a:t>
            </a:r>
            <a:r>
              <a:rPr lang="en-US" dirty="0" smtClean="0"/>
              <a:t>resources prediction</a:t>
            </a:r>
          </a:p>
          <a:p>
            <a:pPr lvl="1"/>
            <a:r>
              <a:rPr lang="en-US" dirty="0" smtClean="0"/>
              <a:t>Economic </a:t>
            </a:r>
            <a:r>
              <a:rPr lang="en-US" dirty="0"/>
              <a:t>and financial risk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Health care</a:t>
            </a:r>
          </a:p>
          <a:p>
            <a:pPr lvl="1"/>
            <a:r>
              <a:rPr lang="en-US" dirty="0"/>
              <a:t>Predictive and preventative </a:t>
            </a:r>
            <a:r>
              <a:rPr lang="en-US" dirty="0" smtClean="0"/>
              <a:t>medicine</a:t>
            </a:r>
          </a:p>
          <a:p>
            <a:pPr lvl="1"/>
            <a:r>
              <a:rPr lang="en-US" dirty="0" smtClean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26" y="894533"/>
            <a:ext cx="3470095" cy="2602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671" y="3767860"/>
            <a:ext cx="4016806" cy="21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46" y="2387597"/>
            <a:ext cx="5446952" cy="2082804"/>
          </a:xfrm>
        </p:spPr>
        <p:txBody>
          <a:bodyPr>
            <a:normAutofit/>
          </a:bodyPr>
          <a:lstStyle/>
          <a:p>
            <a:r>
              <a:rPr lang="en-US" dirty="0"/>
              <a:t>GAN Application: Data 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Cristóbal</a:t>
            </a:r>
            <a:r>
              <a:rPr lang="en-US" dirty="0"/>
              <a:t> Esteban, Stephanie L. Hyland, &amp; Gunnar </a:t>
            </a:r>
            <a:r>
              <a:rPr lang="en-US" dirty="0" err="1"/>
              <a:t>Rätsch</a:t>
            </a:r>
            <a:r>
              <a:rPr lang="en-US" dirty="0"/>
              <a:t>. (2017). </a:t>
            </a:r>
            <a:r>
              <a:rPr lang="en-US" b="1" dirty="0"/>
              <a:t>Real-valued (Medical) Time Series Generation with Recurrent Conditional GANs</a:t>
            </a:r>
            <a:r>
              <a:rPr lang="en-US" b="1" dirty="0" smtClean="0"/>
              <a:t>.</a:t>
            </a:r>
          </a:p>
          <a:p>
            <a:r>
              <a:rPr lang="en-US" dirty="0" err="1"/>
              <a:t>Zinan</a:t>
            </a:r>
            <a:r>
              <a:rPr lang="en-US" dirty="0"/>
              <a:t> Lin, </a:t>
            </a:r>
            <a:r>
              <a:rPr lang="en-US" dirty="0" err="1"/>
              <a:t>Alankar</a:t>
            </a:r>
            <a:r>
              <a:rPr lang="en-US" dirty="0"/>
              <a:t> Jain, Chen Wang, Giulia Fanti, &amp; Vyas </a:t>
            </a:r>
            <a:r>
              <a:rPr lang="en-US" dirty="0" err="1"/>
              <a:t>Sekar</a:t>
            </a:r>
            <a:r>
              <a:rPr lang="en-US" dirty="0"/>
              <a:t>. (2020). </a:t>
            </a:r>
            <a:r>
              <a:rPr lang="en-US" b="1" dirty="0"/>
              <a:t>Using GANs for Sharing Networked Time Series Data: Challenges, Initial Promise, and Open Questions.</a:t>
            </a:r>
            <a:endParaRPr lang="en-US" b="1" dirty="0" smtClean="0"/>
          </a:p>
          <a:p>
            <a:r>
              <a:rPr lang="en-US" dirty="0" err="1" smtClean="0"/>
              <a:t>aSnow</a:t>
            </a:r>
            <a:r>
              <a:rPr lang="en-US" dirty="0"/>
              <a:t>, </a:t>
            </a:r>
            <a:r>
              <a:rPr lang="en-US" dirty="0" smtClean="0"/>
              <a:t>Derek. (2020). </a:t>
            </a:r>
            <a:r>
              <a:rPr lang="en-US" b="1" dirty="0"/>
              <a:t>MTSS-GAN: Multivariate Time Series Simulation Generative Adversarial </a:t>
            </a:r>
            <a:r>
              <a:rPr lang="en-US" b="1" dirty="0" smtClean="0"/>
              <a:t>Networks.</a:t>
            </a:r>
          </a:p>
        </p:txBody>
      </p:sp>
    </p:spTree>
    <p:extLst>
      <p:ext uri="{BB962C8B-B14F-4D97-AF65-F5344CB8AC3E}">
        <p14:creationId xmlns:p14="http://schemas.microsoft.com/office/powerpoint/2010/main" val="28301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Limited data access is a longstanding barrier to data-driven research and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Highly sensitive data (Privacy concerned)</a:t>
            </a:r>
          </a:p>
          <a:p>
            <a:pPr lvl="1"/>
            <a:r>
              <a:rPr lang="en-US" dirty="0" smtClean="0"/>
              <a:t>High data collection cost</a:t>
            </a:r>
          </a:p>
          <a:p>
            <a:r>
              <a:rPr lang="en-US" dirty="0" smtClean="0"/>
              <a:t>Even if it is available, time series data often </a:t>
            </a:r>
            <a:r>
              <a:rPr lang="en-US" b="1" dirty="0" smtClean="0"/>
              <a:t>non-stationary</a:t>
            </a:r>
            <a:endParaRPr lang="en-US" b="1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hich means </a:t>
            </a:r>
            <a:r>
              <a:rPr lang="en-US" b="1" dirty="0" smtClean="0"/>
              <a:t>only small sample sets</a:t>
            </a:r>
            <a:r>
              <a:rPr lang="en-US" dirty="0" smtClean="0"/>
              <a:t> of data with the same joint probability distribution available</a:t>
            </a:r>
          </a:p>
          <a:p>
            <a:pPr lvl="2"/>
            <a:r>
              <a:rPr lang="en-US" dirty="0" smtClean="0"/>
              <a:t>E.g. very unlikely event (like periods of unusually high volatility) are normally underrepresented</a:t>
            </a:r>
          </a:p>
          <a:p>
            <a:pPr lvl="1"/>
            <a:r>
              <a:rPr lang="en-US" dirty="0" smtClean="0"/>
              <a:t>= Not generalize overtime, which raise </a:t>
            </a:r>
            <a:r>
              <a:rPr lang="en-US" b="1" dirty="0" smtClean="0"/>
              <a:t>constant need </a:t>
            </a:r>
            <a:r>
              <a:rPr lang="en-US" dirty="0" smtClean="0"/>
              <a:t>to update the model</a:t>
            </a:r>
          </a:p>
          <a:p>
            <a:r>
              <a:rPr lang="en-US" dirty="0" smtClean="0"/>
              <a:t>Question: Could GAN produced alternative realistic time series that</a:t>
            </a:r>
            <a:r>
              <a:rPr lang="en-US" b="1" dirty="0" smtClean="0"/>
              <a:t> share the same statistical properties </a:t>
            </a:r>
            <a:r>
              <a:rPr lang="en-US" dirty="0" smtClean="0"/>
              <a:t>of the original one?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b="1" dirty="0" smtClean="0"/>
              <a:t>generalizable </a:t>
            </a:r>
            <a:r>
              <a:rPr lang="en-US" dirty="0" smtClean="0"/>
              <a:t>synthetic datasets</a:t>
            </a:r>
            <a:r>
              <a:rPr lang="en-US" b="1" dirty="0" smtClean="0"/>
              <a:t>,</a:t>
            </a:r>
          </a:p>
          <a:p>
            <a:pPr lvl="1"/>
            <a:r>
              <a:rPr lang="en-US" b="1" dirty="0" smtClean="0"/>
              <a:t>As many as we need,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minimum</a:t>
            </a:r>
            <a:r>
              <a:rPr lang="en-US" dirty="0"/>
              <a:t> human expertise </a:t>
            </a:r>
            <a:r>
              <a:rPr lang="en-US" dirty="0" smtClean="0"/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052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450" y="794658"/>
            <a:ext cx="6013286" cy="5640115"/>
          </a:xfrm>
        </p:spPr>
        <p:txBody>
          <a:bodyPr/>
          <a:lstStyle/>
          <a:p>
            <a:pPr marL="161011" indent="0">
              <a:buNone/>
            </a:pPr>
            <a:r>
              <a:rPr lang="en-US" b="1" dirty="0" smtClean="0"/>
              <a:t>Paper 1: Real-valued </a:t>
            </a:r>
            <a:r>
              <a:rPr lang="en-US" b="1" dirty="0"/>
              <a:t>(Medical) Time Series Generation with Recurrent Conditional </a:t>
            </a:r>
            <a:r>
              <a:rPr lang="en-US" b="1" dirty="0" smtClean="0"/>
              <a:t>GANs (2017)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b="1" dirty="0" smtClean="0"/>
              <a:t>Recurrent </a:t>
            </a:r>
            <a:r>
              <a:rPr lang="en-US" b="1" dirty="0"/>
              <a:t>GAN </a:t>
            </a:r>
            <a:r>
              <a:rPr lang="en-US" dirty="0"/>
              <a:t>to generate sequences of real-valued data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b="1" dirty="0" smtClean="0"/>
              <a:t>Recurrent </a:t>
            </a:r>
            <a:r>
              <a:rPr lang="en-US" b="1" dirty="0"/>
              <a:t>Conditional GAN </a:t>
            </a:r>
            <a:r>
              <a:rPr lang="en-US" dirty="0"/>
              <a:t>to generate sequences of real-valued </a:t>
            </a:r>
            <a:r>
              <a:rPr lang="en-US" dirty="0" smtClean="0"/>
              <a:t>data, </a:t>
            </a:r>
            <a:r>
              <a:rPr lang="en-US" dirty="0"/>
              <a:t>subject to some conditional inputs</a:t>
            </a:r>
            <a:endParaRPr lang="en-US" dirty="0" smtClean="0"/>
          </a:p>
          <a:p>
            <a:r>
              <a:rPr lang="en-US" dirty="0" smtClean="0"/>
              <a:t>The discriminator is trained </a:t>
            </a:r>
            <a:r>
              <a:rPr lang="en-US" dirty="0"/>
              <a:t>to </a:t>
            </a:r>
            <a:r>
              <a:rPr lang="en-US" dirty="0" smtClean="0"/>
              <a:t>minimize the </a:t>
            </a:r>
            <a:r>
              <a:rPr lang="en-US" b="1" dirty="0"/>
              <a:t>average negative cross-entropy</a:t>
            </a:r>
            <a:r>
              <a:rPr lang="en-US" dirty="0"/>
              <a:t> between its predictions per time-step and the labels of the </a:t>
            </a:r>
            <a:r>
              <a:rPr lang="en-US" dirty="0" smtClean="0"/>
              <a:t>sequence: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generator is trained to minimize </a:t>
            </a:r>
            <a:r>
              <a:rPr lang="en-US" dirty="0"/>
              <a:t>the </a:t>
            </a:r>
            <a:r>
              <a:rPr lang="en-US" b="1" dirty="0" smtClean="0"/>
              <a:t>average </a:t>
            </a:r>
            <a:r>
              <a:rPr lang="en-US" b="1" dirty="0"/>
              <a:t>negative cross-entropy</a:t>
            </a:r>
            <a:r>
              <a:rPr lang="en-US" dirty="0"/>
              <a:t> between the discriminator’s predictions on generated sequences and the ‘true’ label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 for the generator is </a:t>
            </a:r>
            <a:r>
              <a:rPr lang="en-US" dirty="0" smtClean="0"/>
              <a:t>to </a:t>
            </a:r>
            <a:r>
              <a:rPr lang="en-US" dirty="0"/>
              <a:t>‘trick’ the discriminator into classifying its outputs as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4770" y="1995675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Generator: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6745" y="4723813"/>
            <a:ext cx="15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Discriminator: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66" y="3614715"/>
            <a:ext cx="3295650" cy="36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85" y="5093145"/>
            <a:ext cx="5543550" cy="36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05" y="836349"/>
            <a:ext cx="3186624" cy="2687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804" y="3845903"/>
            <a:ext cx="3465739" cy="213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74761</TotalTime>
  <Words>1545</Words>
  <Application>Microsoft Office PowerPoint</Application>
  <PresentationFormat>Widescreen</PresentationFormat>
  <Paragraphs>222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맑은 고딕</vt:lpstr>
      <vt:lpstr>맑은 고딕</vt:lpstr>
      <vt:lpstr>Arial</vt:lpstr>
      <vt:lpstr>Calibri</vt:lpstr>
      <vt:lpstr>Calibri Light</vt:lpstr>
      <vt:lpstr>Malgun Gothic (Headings)</vt:lpstr>
      <vt:lpstr>Noto Sans CJK KR</vt:lpstr>
      <vt:lpstr>Titillium</vt:lpstr>
      <vt:lpstr>Wingdings</vt:lpstr>
      <vt:lpstr>Office Theme</vt:lpstr>
      <vt:lpstr>Applications of GANs for Time Series Analysis</vt:lpstr>
      <vt:lpstr>Outline</vt:lpstr>
      <vt:lpstr>Fundamental of Time Series Analysis</vt:lpstr>
      <vt:lpstr>Definition</vt:lpstr>
      <vt:lpstr>Applications</vt:lpstr>
      <vt:lpstr>GAN Application: Data Augmentation</vt:lpstr>
      <vt:lpstr>Reference</vt:lpstr>
      <vt:lpstr>Problem</vt:lpstr>
      <vt:lpstr>Approach</vt:lpstr>
      <vt:lpstr>Approach</vt:lpstr>
      <vt:lpstr>Approach</vt:lpstr>
      <vt:lpstr>Approach</vt:lpstr>
      <vt:lpstr>GAN Application: Forecasting</vt:lpstr>
      <vt:lpstr>Reference</vt:lpstr>
      <vt:lpstr>Problem</vt:lpstr>
      <vt:lpstr>Approach</vt:lpstr>
      <vt:lpstr>Approach</vt:lpstr>
      <vt:lpstr>Approach</vt:lpstr>
      <vt:lpstr>Approach</vt:lpstr>
      <vt:lpstr>GAN Application: Anomaly Detection</vt:lpstr>
      <vt:lpstr>Reference</vt:lpstr>
      <vt:lpstr>Problem</vt:lpstr>
      <vt:lpstr>Approach</vt:lpstr>
      <vt:lpstr>Approach</vt:lpstr>
      <vt:lpstr>Approach</vt:lpstr>
      <vt:lpstr>Approach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</dc:creator>
  <cp:lastModifiedBy>Fikriansyah Adzaka/Service Analytics P /SRIN/Engineer/삼성전자</cp:lastModifiedBy>
  <cp:revision>1919</cp:revision>
  <dcterms:created xsi:type="dcterms:W3CDTF">2019-02-28T09:36:36Z</dcterms:created>
  <dcterms:modified xsi:type="dcterms:W3CDTF">2020-10-20T01:26:10Z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D:\Project\006_20181121_Sellout_Target_Recom\Work\Prediction Comparison.pptx</vt:lpwstr>
  </property>
</Properties>
</file>