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5143500" cx="9144000"/>
  <p:notesSz cx="6858000" cy="9144000"/>
  <p:embeddedFontLst>
    <p:embeddedFont>
      <p:font typeface="Google Sans Medium"/>
      <p:regular r:id="rId45"/>
      <p:bold r:id="rId46"/>
      <p:italic r:id="rId47"/>
      <p:boldItalic r:id="rId48"/>
    </p:embeddedFont>
    <p:embeddedFont>
      <p:font typeface="Google Sans"/>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E730A64-2E4E-4123-BEE7-C460277B2B05}">
  <a:tblStyle styleId="{7E730A64-2E4E-4123-BEE7-C460277B2B0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GoogleSansMedium-bold.fntdata"/><Relationship Id="rId45" Type="http://schemas.openxmlformats.org/officeDocument/2006/relationships/font" Target="fonts/GoogleSansMedium-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GoogleSansMedium-boldItalic.fntdata"/><Relationship Id="rId47" Type="http://schemas.openxmlformats.org/officeDocument/2006/relationships/font" Target="fonts/GoogleSansMedium-italic.fntdata"/><Relationship Id="rId49" Type="http://schemas.openxmlformats.org/officeDocument/2006/relationships/font" Target="fonts/GoogleSans-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GoogleSans-italic.fntdata"/><Relationship Id="rId50" Type="http://schemas.openxmlformats.org/officeDocument/2006/relationships/font" Target="fonts/GoogleSans-bold.fntdata"/><Relationship Id="rId52" Type="http://schemas.openxmlformats.org/officeDocument/2006/relationships/font" Target="fonts/Google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Speaker Notes:</a:t>
            </a:r>
            <a:endParaRPr>
              <a:solidFill>
                <a:schemeClr val="dk1"/>
              </a:solidFill>
            </a:endParaRPr>
          </a:p>
          <a:p>
            <a:pPr indent="0" lvl="0" marL="0" rtl="0" algn="l">
              <a:spcBef>
                <a:spcPts val="0"/>
              </a:spcBef>
              <a:spcAft>
                <a:spcPts val="0"/>
              </a:spcAft>
              <a:buNone/>
            </a:pPr>
            <a:r>
              <a:rPr lang="en">
                <a:solidFill>
                  <a:schemeClr val="dk1"/>
                </a:solidFill>
              </a:rPr>
              <a:t>Introduce yourself (name, major, maybe a fun fact!)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 this workshop, we’ll be discussing visual and product design and getting practice in the skills required for both disciplines.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099e915fd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099e915fd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Speaker notes:</a:t>
            </a:r>
            <a:endParaRPr>
              <a:solidFill>
                <a:schemeClr val="dk1"/>
              </a:solidFill>
            </a:endParaRPr>
          </a:p>
          <a:p>
            <a:pPr indent="0" lvl="0" marL="0" rtl="0" algn="l">
              <a:spcBef>
                <a:spcPts val="0"/>
              </a:spcBef>
              <a:spcAft>
                <a:spcPts val="0"/>
              </a:spcAft>
              <a:buNone/>
            </a:pPr>
            <a:r>
              <a:rPr lang="en">
                <a:solidFill>
                  <a:schemeClr val="dk1"/>
                </a:solidFill>
              </a:rPr>
              <a:t>Everyone take a moment to think about which of these color palettes represents which famous company.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(pause and let everyone think)</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099e915f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099e915f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Speaker notes:</a:t>
            </a:r>
            <a:endParaRPr>
              <a:solidFill>
                <a:schemeClr val="dk1"/>
              </a:solidFill>
            </a:endParaRPr>
          </a:p>
          <a:p>
            <a:pPr indent="0" lvl="0" marL="0" rtl="0" algn="l">
              <a:spcBef>
                <a:spcPts val="0"/>
              </a:spcBef>
              <a:spcAft>
                <a:spcPts val="0"/>
              </a:spcAft>
              <a:buNone/>
            </a:pPr>
            <a:r>
              <a:rPr lang="en">
                <a:solidFill>
                  <a:schemeClr val="dk1"/>
                </a:solidFill>
              </a:rPr>
              <a:t>Did you get them right? How many of them?</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Isn’t that kind of awesome? The colors alone, without any words, were powerful enough at communicating the brands to us!</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099e915fd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099e915fd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Speaker notes:</a:t>
            </a:r>
            <a:endParaRPr>
              <a:solidFill>
                <a:schemeClr val="dk1"/>
              </a:solidFill>
            </a:endParaRPr>
          </a:p>
          <a:p>
            <a:pPr indent="0" lvl="0" marL="0" rtl="0" algn="l">
              <a:spcBef>
                <a:spcPts val="0"/>
              </a:spcBef>
              <a:spcAft>
                <a:spcPts val="0"/>
              </a:spcAft>
              <a:buNone/>
            </a:pPr>
            <a:r>
              <a:rPr lang="en">
                <a:solidFill>
                  <a:schemeClr val="dk1"/>
                </a:solidFill>
              </a:rPr>
              <a:t>Now, lets talk about grid systems. grid systems break up space into regular units</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099e915fd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099e915fd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Speaker notes:</a:t>
            </a:r>
            <a:endParaRPr>
              <a:solidFill>
                <a:schemeClr val="dk1"/>
              </a:solidFill>
            </a:endParaRPr>
          </a:p>
          <a:p>
            <a:pPr indent="0" lvl="0" marL="0" rtl="0" algn="l">
              <a:spcBef>
                <a:spcPts val="0"/>
              </a:spcBef>
              <a:spcAft>
                <a:spcPts val="0"/>
              </a:spcAft>
              <a:buClr>
                <a:schemeClr val="dk1"/>
              </a:buClr>
              <a:buSzPts val="1100"/>
              <a:buFont typeface="Arial"/>
              <a:buNone/>
            </a:pPr>
            <a:r>
              <a:rPr lang="en"/>
              <a:t>They also provide clarity, efficiency, economy, and continuity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099e915f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099e915f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Speaker notes:</a:t>
            </a:r>
            <a:endParaRPr>
              <a:solidFill>
                <a:schemeClr val="dk1"/>
              </a:solidFill>
            </a:endParaRPr>
          </a:p>
          <a:p>
            <a:pPr indent="0" lvl="0" marL="0" rtl="0" algn="l">
              <a:spcBef>
                <a:spcPts val="0"/>
              </a:spcBef>
              <a:spcAft>
                <a:spcPts val="0"/>
              </a:spcAft>
              <a:buNone/>
            </a:pPr>
            <a:r>
              <a:rPr lang="en">
                <a:solidFill>
                  <a:schemeClr val="dk1"/>
                </a:solidFill>
              </a:rPr>
              <a:t>and organize information on a page</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099e915fd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099e915fd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Speaker notes:</a:t>
            </a:r>
            <a:endParaRPr>
              <a:solidFill>
                <a:schemeClr val="dk1"/>
              </a:solidFill>
            </a:endParaRPr>
          </a:p>
          <a:p>
            <a:pPr indent="0" lvl="0" marL="0" rtl="0" algn="l">
              <a:spcBef>
                <a:spcPts val="0"/>
              </a:spcBef>
              <a:spcAft>
                <a:spcPts val="0"/>
              </a:spcAft>
              <a:buNone/>
            </a:pPr>
            <a:r>
              <a:rPr lang="en">
                <a:solidFill>
                  <a:schemeClr val="dk1"/>
                </a:solidFill>
              </a:rPr>
              <a:t>Take our example from before!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099e915fd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099e915fd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Speaker notes:</a:t>
            </a:r>
            <a:endParaRPr>
              <a:solidFill>
                <a:schemeClr val="dk1"/>
              </a:solidFill>
            </a:endParaRPr>
          </a:p>
          <a:p>
            <a:pPr indent="0" lvl="0" marL="0" rtl="0" algn="l">
              <a:spcBef>
                <a:spcPts val="0"/>
              </a:spcBef>
              <a:spcAft>
                <a:spcPts val="0"/>
              </a:spcAft>
              <a:buNone/>
            </a:pPr>
            <a:r>
              <a:rPr lang="en">
                <a:solidFill>
                  <a:schemeClr val="dk1"/>
                </a:solidFill>
              </a:rPr>
              <a:t>We have a clear grid. And this grid organizes our information and guides our user’s eyes across the information, allowing them to parse the data efficiently.</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099e915fd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099e915fd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Speaker notes:</a:t>
            </a:r>
            <a:endParaRPr>
              <a:solidFill>
                <a:schemeClr val="dk1"/>
              </a:solidFill>
            </a:endParaRPr>
          </a:p>
          <a:p>
            <a:pPr indent="0" lvl="0" marL="0" rtl="0" algn="l">
              <a:spcBef>
                <a:spcPts val="0"/>
              </a:spcBef>
              <a:spcAft>
                <a:spcPts val="0"/>
              </a:spcAft>
              <a:buNone/>
            </a:pPr>
            <a:r>
              <a:rPr lang="en">
                <a:solidFill>
                  <a:schemeClr val="dk1"/>
                </a:solidFill>
              </a:rPr>
              <a:t>Now lets look at another familiar example: Youtube!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099e915fd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099e915fd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Speaker notes:</a:t>
            </a:r>
            <a:endParaRPr>
              <a:solidFill>
                <a:schemeClr val="dk1"/>
              </a:solidFill>
            </a:endParaRPr>
          </a:p>
          <a:p>
            <a:pPr indent="0" lvl="0" marL="0" rtl="0" algn="l">
              <a:spcBef>
                <a:spcPts val="0"/>
              </a:spcBef>
              <a:spcAft>
                <a:spcPts val="0"/>
              </a:spcAft>
              <a:buNone/>
            </a:pPr>
            <a:r>
              <a:rPr lang="en">
                <a:solidFill>
                  <a:schemeClr val="dk1"/>
                </a:solidFill>
              </a:rPr>
              <a:t>We also have a clear grid here. On the top-left, we have our video -- the primary piece of “information.” Below that, we have the video name, some metadata, the channel name, and so on.</a:t>
            </a:r>
            <a:endParaRPr>
              <a:solidFill>
                <a:schemeClr val="dk1"/>
              </a:solidFill>
            </a:endParaRPr>
          </a:p>
          <a:p>
            <a:pPr indent="0" lvl="0" marL="0" rtl="0" algn="l">
              <a:spcBef>
                <a:spcPts val="0"/>
              </a:spcBef>
              <a:spcAft>
                <a:spcPts val="0"/>
              </a:spcAft>
              <a:buNone/>
            </a:pPr>
            <a:r>
              <a:rPr lang="en">
                <a:solidFill>
                  <a:schemeClr val="dk1"/>
                </a:solidFill>
              </a:rPr>
              <a:t>Then, we have a clear grid on the left, used to identify what other videos a user might be interested in.</a:t>
            </a:r>
            <a:endParaRPr>
              <a:solidFill>
                <a:schemeClr val="dk1"/>
              </a:solidFill>
            </a:endParaRPr>
          </a:p>
          <a:p>
            <a:pPr indent="0" lvl="0" marL="0" rtl="0" algn="l">
              <a:spcBef>
                <a:spcPts val="0"/>
              </a:spcBef>
              <a:spcAft>
                <a:spcPts val="0"/>
              </a:spcAft>
              <a:buNone/>
            </a:pPr>
            <a:r>
              <a:rPr lang="en">
                <a:solidFill>
                  <a:schemeClr val="dk1"/>
                </a:solidFill>
              </a:rPr>
              <a:t>The use of a grid here allows our users to view the data on the screen in an organized way.</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099e915f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099e915f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notes: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let’s do an activity.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We’ll be designing a resume. We actually have all of the data for the resume here for you already and you can also access it from the bit.ly link on the screen. Your job will be to use information hierarchy, color, and grid systems to display this resume information in a way that establishes credibility, communicates a brand / personality, and enhances usability. Let’s have everyone do this on their own, but of course you can speak to each other for inspiration!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099e915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099e915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notes:</a:t>
            </a:r>
            <a:endParaRPr/>
          </a:p>
          <a:p>
            <a:pPr indent="0" lvl="0" marL="0" rtl="0" algn="l">
              <a:spcBef>
                <a:spcPts val="0"/>
              </a:spcBef>
              <a:spcAft>
                <a:spcPts val="0"/>
              </a:spcAft>
              <a:buNone/>
            </a:pPr>
            <a:r>
              <a:rPr lang="en"/>
              <a:t>Lets start by finishing this sentence. Everyone take out a pencil and paper and take a moment to do that now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a few minutes)</a:t>
            </a:r>
            <a:endParaRPr/>
          </a:p>
          <a:p>
            <a:pPr indent="0" lvl="0" marL="0" rtl="0" algn="l">
              <a:spcBef>
                <a:spcPts val="0"/>
              </a:spcBef>
              <a:spcAft>
                <a:spcPts val="0"/>
              </a:spcAft>
              <a:buNone/>
            </a:pPr>
            <a:r>
              <a:rPr lang="en"/>
              <a:t>Okay what did everyone write down? (take a few volunteers)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0ac63990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0ac63990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099e915fd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099e915fd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Notes: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lets discuss product design.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7099e915fd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099e915fd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Speaker notes:</a:t>
            </a:r>
            <a:endParaRPr>
              <a:solidFill>
                <a:schemeClr val="dk1"/>
              </a:solidFill>
            </a:endParaRPr>
          </a:p>
          <a:p>
            <a:pPr indent="0" lvl="0" marL="0" rtl="0" algn="l">
              <a:spcBef>
                <a:spcPts val="0"/>
              </a:spcBef>
              <a:spcAft>
                <a:spcPts val="0"/>
              </a:spcAft>
              <a:buNone/>
            </a:pPr>
            <a:r>
              <a:rPr lang="en">
                <a:solidFill>
                  <a:schemeClr val="dk1"/>
                </a:solidFill>
              </a:rPr>
              <a:t>This one’s a bit easier. Product design is basically the act of designing a product.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7099e915fd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099e915fd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Speaker notes:</a:t>
            </a:r>
            <a:endParaRPr>
              <a:solidFill>
                <a:schemeClr val="dk1"/>
              </a:solidFill>
            </a:endParaRPr>
          </a:p>
          <a:p>
            <a:pPr indent="0" lvl="0" marL="0" rtl="0" algn="l">
              <a:spcBef>
                <a:spcPts val="0"/>
              </a:spcBef>
              <a:spcAft>
                <a:spcPts val="0"/>
              </a:spcAft>
              <a:buNone/>
            </a:pPr>
            <a:r>
              <a:rPr lang="en">
                <a:solidFill>
                  <a:schemeClr val="dk1"/>
                </a:solidFill>
              </a:rPr>
              <a:t>But let’s take a step back and answer this question...what is a product, truly?</a:t>
            </a:r>
            <a:endParaRPr>
              <a:solidFill>
                <a:schemeClr val="dk1"/>
              </a:solidFill>
            </a:endParaRPr>
          </a:p>
          <a:p>
            <a:pPr indent="0" lvl="0" marL="0" rtl="0" algn="l">
              <a:spcBef>
                <a:spcPts val="0"/>
              </a:spcBef>
              <a:spcAft>
                <a:spcPts val="0"/>
              </a:spcAft>
              <a:buNone/>
            </a:pPr>
            <a:r>
              <a:rPr lang="en">
                <a:solidFill>
                  <a:schemeClr val="dk1"/>
                </a:solidFill>
              </a:rPr>
              <a:t>Everyone take a moment to write this down.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(after a few minutes)</a:t>
            </a:r>
            <a:endParaRPr>
              <a:solidFill>
                <a:schemeClr val="dk1"/>
              </a:solidFill>
            </a:endParaRPr>
          </a:p>
          <a:p>
            <a:pPr indent="0" lvl="0" marL="0" rtl="0" algn="l">
              <a:spcBef>
                <a:spcPts val="0"/>
              </a:spcBef>
              <a:spcAft>
                <a:spcPts val="0"/>
              </a:spcAft>
              <a:buNone/>
            </a:pPr>
            <a:r>
              <a:rPr lang="en">
                <a:solidFill>
                  <a:schemeClr val="dk1"/>
                </a:solidFill>
              </a:rPr>
              <a:t>Okay what did everyone write down? (take a few volunteers)</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7099e915fd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099e915fd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Notes:</a:t>
            </a:r>
            <a:endParaRPr/>
          </a:p>
          <a:p>
            <a:pPr indent="0" lvl="0" marL="0" rtl="0" algn="l">
              <a:spcBef>
                <a:spcPts val="0"/>
              </a:spcBef>
              <a:spcAft>
                <a:spcPts val="0"/>
              </a:spcAft>
              <a:buNone/>
            </a:pPr>
            <a:r>
              <a:rPr lang="en"/>
              <a:t>This is my definition: A product is a solution to a problem.</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7099e915fd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7099e915fd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Notes:</a:t>
            </a:r>
            <a:endParaRPr/>
          </a:p>
          <a:p>
            <a:pPr indent="0" lvl="0" marL="0" rtl="0" algn="l">
              <a:spcBef>
                <a:spcPts val="0"/>
              </a:spcBef>
              <a:spcAft>
                <a:spcPts val="0"/>
              </a:spcAft>
              <a:buNone/>
            </a:pPr>
            <a:r>
              <a:rPr lang="en"/>
              <a:t>More specifically, a product is a solution to a user’s problem.</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7099e915fd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7099e915fd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Notes:</a:t>
            </a:r>
            <a:endParaRPr/>
          </a:p>
          <a:p>
            <a:pPr indent="0" lvl="0" marL="0" rtl="0" algn="l">
              <a:spcBef>
                <a:spcPts val="0"/>
              </a:spcBef>
              <a:spcAft>
                <a:spcPts val="0"/>
              </a:spcAft>
              <a:buNone/>
            </a:pPr>
            <a:r>
              <a:rPr lang="en"/>
              <a:t>Now, let’s pretend we’re a new product team -- maybe at a start up. What are some problems we might face?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7099e915fd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099e915fd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Speaker Notes:</a:t>
            </a:r>
            <a:endParaRPr>
              <a:solidFill>
                <a:schemeClr val="dk1"/>
              </a:solidFill>
            </a:endParaRPr>
          </a:p>
          <a:p>
            <a:pPr indent="0" lvl="0" marL="0" rtl="0" algn="l">
              <a:spcBef>
                <a:spcPts val="0"/>
              </a:spcBef>
              <a:spcAft>
                <a:spcPts val="0"/>
              </a:spcAft>
              <a:buNone/>
            </a:pPr>
            <a:r>
              <a:rPr lang="en">
                <a:solidFill>
                  <a:schemeClr val="dk1"/>
                </a:solidFill>
              </a:rPr>
              <a:t>For most new product teams, these are the issues they’ll face: A lack of time, funding, and understanding of the customer.</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7099e915fd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099e915fd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Notes:</a:t>
            </a:r>
            <a:endParaRPr/>
          </a:p>
          <a:p>
            <a:pPr indent="0" lvl="0" marL="0" rtl="0" algn="l">
              <a:spcBef>
                <a:spcPts val="0"/>
              </a:spcBef>
              <a:spcAft>
                <a:spcPts val="0"/>
              </a:spcAft>
              <a:buNone/>
            </a:pPr>
            <a:r>
              <a:rPr lang="en"/>
              <a:t>Like any other team, our job is to mitigate the problems we’ll face. To do so, it’s important to Build Efficiently, Measure Success, Learn from the  measurements, and repeat!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70959ade37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70959ade37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Notes: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call this the Build Measure Learn cycle. The idea is that you build a product, measure success, learn from the success -- and failures -- and then repeat. The key is that the faster you move, the better your product will get!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Unfortunately, most of the time usually goes into building. So how can we build incredibly fast?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0959ade37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0959ade37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Speaker notes:</a:t>
            </a:r>
            <a:endParaRPr>
              <a:solidFill>
                <a:schemeClr val="dk1"/>
              </a:solidFill>
            </a:endParaRPr>
          </a:p>
          <a:p>
            <a:pPr indent="0" lvl="0" marL="0" rtl="0" algn="l">
              <a:spcBef>
                <a:spcPts val="0"/>
              </a:spcBef>
              <a:spcAft>
                <a:spcPts val="0"/>
              </a:spcAft>
              <a:buNone/>
            </a:pPr>
            <a:r>
              <a:rPr lang="en">
                <a:solidFill>
                  <a:schemeClr val="dk1"/>
                </a:solidFill>
              </a:rPr>
              <a:t>Visual design serves three purposes: to establish credibility, communicate a brand or personality, and enhance usability.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Let’s talk about a few concepts in visual design.</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7099e915fd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7099e915fd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Notes: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Eric Reis, author of a really famous book called “the lean startup” says that product teams should aim to build this: the version of a new product or service which allows a team to collect the maximum amount of validated learning about customers with the least effort</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7099e915fd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7099e915fd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Notes:</a:t>
            </a:r>
            <a:endParaRPr/>
          </a:p>
          <a:p>
            <a:pPr indent="0" lvl="0" marL="0" rtl="0" algn="l">
              <a:spcBef>
                <a:spcPts val="0"/>
              </a:spcBef>
              <a:spcAft>
                <a:spcPts val="0"/>
              </a:spcAft>
              <a:buNone/>
            </a:pPr>
            <a:r>
              <a:rPr lang="en"/>
              <a:t>And he calls it this: the Minimum Viable Product -- its the product which takes the least amount of time to develop, but gives you the most amount of opportunity to learn.</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7099e915fd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7099e915fd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Speaker Notes:</a:t>
            </a:r>
            <a:endParaRPr>
              <a:solidFill>
                <a:schemeClr val="dk1"/>
              </a:solidFill>
            </a:endParaRPr>
          </a:p>
          <a:p>
            <a:pPr indent="0" lvl="0" marL="0" rtl="0" algn="l">
              <a:spcBef>
                <a:spcPts val="0"/>
              </a:spcBef>
              <a:spcAft>
                <a:spcPts val="0"/>
              </a:spcAft>
              <a:buNone/>
            </a:pPr>
            <a:r>
              <a:rPr lang="en">
                <a:solidFill>
                  <a:schemeClr val="dk1"/>
                </a:solidFill>
              </a:rPr>
              <a:t>In practice the MVP can mean a lot of different things. We’re going to go through 5 different versions of an MVP to get the creative juices flowing and show you how little time you can put in and still learn a ton. We’ll discuss wireframing, landing page, demo video, wizard of oz, and, of course, a working prototype.</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7099e915fd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7099e915fd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Speaker Notes:</a:t>
            </a:r>
            <a:endParaRPr>
              <a:solidFill>
                <a:schemeClr val="dk1"/>
              </a:solidFill>
            </a:endParaRPr>
          </a:p>
          <a:p>
            <a:pPr indent="0" lvl="0" marL="0" rtl="0" algn="l">
              <a:spcBef>
                <a:spcPts val="0"/>
              </a:spcBef>
              <a:spcAft>
                <a:spcPts val="0"/>
              </a:spcAft>
              <a:buNone/>
            </a:pPr>
            <a:r>
              <a:rPr lang="en">
                <a:solidFill>
                  <a:schemeClr val="dk1"/>
                </a:solidFill>
              </a:rPr>
              <a:t>For our purposes, a wireframe is a drawing. This drawing should have just enough information for you to ask meaningful questions. Let’s say you’re building an email client and you’re deciding where to put the “New Mail” button. You could draw out a few versions and run simple tests where you’d show people the different wireframes and ask them to “send a new email,” taking note of any friction.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For the purposes of testing, these wireframes don’t have to be very refined. In fact, the rougher the sketch, the better. Many times, if users see a perfectly-done wireframe, they’ll not give you honest feedback out of fear for hurting your feelings. However, if it’s rough and they think you haven’t yet put a lot of time into it, they’ll be far more honest -- honest feedback is what we want!</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7099e915fd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099e915fd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Speaker Notes:</a:t>
            </a:r>
            <a:endParaRPr>
              <a:solidFill>
                <a:schemeClr val="dk1"/>
              </a:solidFill>
            </a:endParaRPr>
          </a:p>
          <a:p>
            <a:pPr indent="0" lvl="0" marL="0" rtl="0" algn="l">
              <a:spcBef>
                <a:spcPts val="0"/>
              </a:spcBef>
              <a:spcAft>
                <a:spcPts val="0"/>
              </a:spcAft>
              <a:buNone/>
            </a:pPr>
            <a:r>
              <a:rPr lang="en">
                <a:solidFill>
                  <a:schemeClr val="dk1"/>
                </a:solidFill>
              </a:rPr>
              <a:t>Next, we have a landing page.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Many  times, you might have an idea, but you might not be sure people actually want to use it. In that case, you can spin up a simple landing page. On the landing page, you can describe your fake product or service and collect sign-ups. Once a user has filled out the sign-up, you can thank them for their interest.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This is a cheap and easy way to collect interest -- or lack thereof -- without actually building the entire solution.</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7099e915fd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7099e915fd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Speaker Notes: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Next, we have a demo videos.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With today’s computer editing softwares, people can make transformers look real. If that’s the case, why don’t we use those softwares to make our solution look real? That way, we can create a real demo video of a solution that doesn’t exist. Then, we can go around and show it to people to gain insights about our idea, without having had to build the whole thing.</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7099e915fd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7099e915fd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Speaker Notes: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Lastly, lets discuss the “Wizard of Oz.”</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To anybody who’s seen the Wizard of Oz, they know that the wizard isn’t truly magic. Instead, he’s a man standing behind a curtain making people think he’s magic. For this MVP, we’d be doing the same thing.</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Imagine we want to build an e-commerce website. We can build the front-end pretty easily,  but the back-end technology and business/fulfillment processes required would take a ton of time and money to set up. Why don’t we just build a front-end that sends an email to you every time an order is made. Then, when you get an email, you can just drive to the store, buy whatever the user ordered, and ship it to them.</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user will think it was all done automatically -- or auto-magically (haha) -- but  really, you’re running the show!</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7099e915fd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7099e915fd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Speaker Notes: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Now let’s do another activity -- for this, we’ll break up into groups (the facilitator should help everyone break up into reasonably-sized groups).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We’ll be designing a calendar application. Quickly define the specific user, the problem/statement, and the area of improvement.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Next, spend a moment designing a solution and creating an MVP. I’d recommend using the wireframing technique for this exercise.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Once the wireframes are built, test them and take notes on what your test subjects are telling you about your solution.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After that, get back with your group and synthesize your learnings to decide what you’d improve and how.</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Repeat this cycle twice, then we’ll come back together to present!</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70ac63990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70ac63990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099e915f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099e915f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Speaker notes:</a:t>
            </a:r>
            <a:endParaRPr>
              <a:solidFill>
                <a:schemeClr val="dk1"/>
              </a:solidFill>
            </a:endParaRPr>
          </a:p>
          <a:p>
            <a:pPr indent="0" lvl="0" marL="0" rtl="0" algn="l">
              <a:spcBef>
                <a:spcPts val="0"/>
              </a:spcBef>
              <a:spcAft>
                <a:spcPts val="0"/>
              </a:spcAft>
              <a:buNone/>
            </a:pPr>
            <a:r>
              <a:rPr lang="en"/>
              <a:t>First we have information hierarchy. information hierarchy is used to guide the user’s attention.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099e915f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099e915f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Notes:</a:t>
            </a:r>
            <a:endParaRPr/>
          </a:p>
          <a:p>
            <a:pPr indent="0" lvl="0" marL="0" rtl="0" algn="l">
              <a:spcBef>
                <a:spcPts val="0"/>
              </a:spcBef>
              <a:spcAft>
                <a:spcPts val="0"/>
              </a:spcAft>
              <a:buNone/>
            </a:pPr>
            <a:r>
              <a:rPr lang="en"/>
              <a:t>This is a very bad example of information hierarchy. Your eyes are faced with a block of text with no clear guidance on how to parse it. It’s intimidating and many users won’t even begin to read this.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099e915f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099e915f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Speaker Notes:</a:t>
            </a:r>
            <a:endParaRPr>
              <a:solidFill>
                <a:schemeClr val="dk1"/>
              </a:solidFill>
            </a:endParaRPr>
          </a:p>
          <a:p>
            <a:pPr indent="0" lvl="0" marL="0" rtl="0" algn="l">
              <a:spcBef>
                <a:spcPts val="0"/>
              </a:spcBef>
              <a:spcAft>
                <a:spcPts val="0"/>
              </a:spcAft>
              <a:buNone/>
            </a:pPr>
            <a:r>
              <a:rPr lang="en">
                <a:solidFill>
                  <a:schemeClr val="dk1"/>
                </a:solidFill>
              </a:rPr>
              <a:t>This is better, but still bad. We’ve broken up the block of text to make it more digestible, but there’s no true hierarchy. Is the top block most important? Is the middle? Where should I start?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099e915f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099e915f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Speaker Notes:</a:t>
            </a:r>
            <a:endParaRPr>
              <a:solidFill>
                <a:schemeClr val="dk1"/>
              </a:solidFill>
            </a:endParaRPr>
          </a:p>
          <a:p>
            <a:pPr indent="0" lvl="0" marL="0" rtl="0" algn="l">
              <a:spcBef>
                <a:spcPts val="0"/>
              </a:spcBef>
              <a:spcAft>
                <a:spcPts val="0"/>
              </a:spcAft>
              <a:buNone/>
            </a:pPr>
            <a:r>
              <a:rPr lang="en">
                <a:solidFill>
                  <a:schemeClr val="dk1"/>
                </a:solidFill>
              </a:rPr>
              <a:t>Now, things are getting better. We’ve maintained the newlines from the last iteration, but we’ve also added font-weight (boldness) and font-size, to distinguish between headers. Now we have main headers and secondary headers, which allows us to clearly distinguish between what’s most and least important.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099e915f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099e915f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Speaker Notes:</a:t>
            </a:r>
            <a:endParaRPr>
              <a:solidFill>
                <a:schemeClr val="dk1"/>
              </a:solidFill>
            </a:endParaRPr>
          </a:p>
          <a:p>
            <a:pPr indent="0" lvl="0" marL="0" rtl="0" algn="l">
              <a:spcBef>
                <a:spcPts val="0"/>
              </a:spcBef>
              <a:spcAft>
                <a:spcPts val="0"/>
              </a:spcAft>
              <a:buNone/>
            </a:pPr>
            <a:r>
              <a:rPr lang="en">
                <a:solidFill>
                  <a:schemeClr val="dk1"/>
                </a:solidFill>
              </a:rPr>
              <a:t>This is good. We know exactly what is what. We’ve added the use of color, refined our use of font-weight (boldness) and font-size, and added a grid-system -- more on this later.</a:t>
            </a:r>
            <a:endParaRPr>
              <a:solidFill>
                <a:schemeClr val="dk1"/>
              </a:solidFill>
            </a:endParaRPr>
          </a:p>
          <a:p>
            <a:pPr indent="0" lvl="0" marL="0" rtl="0" algn="l">
              <a:spcBef>
                <a:spcPts val="0"/>
              </a:spcBef>
              <a:spcAft>
                <a:spcPts val="0"/>
              </a:spcAft>
              <a:buNone/>
            </a:pPr>
            <a:r>
              <a:rPr lang="en">
                <a:solidFill>
                  <a:schemeClr val="dk1"/>
                </a:solidFill>
              </a:rPr>
              <a:t>This clearly has a header, subtext, secondary and tertiary headers, and paragraph text. We know exactly how to parse this, and the information is very digestible.</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099e915f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099e915f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Speaker notes:</a:t>
            </a:r>
            <a:endParaRPr>
              <a:solidFill>
                <a:schemeClr val="dk1"/>
              </a:solidFill>
            </a:endParaRPr>
          </a:p>
          <a:p>
            <a:pPr indent="0" lvl="0" marL="0" rtl="0" algn="l">
              <a:spcBef>
                <a:spcPts val="0"/>
              </a:spcBef>
              <a:spcAft>
                <a:spcPts val="0"/>
              </a:spcAft>
              <a:buNone/>
            </a:pPr>
            <a:r>
              <a:rPr lang="en">
                <a:solidFill>
                  <a:schemeClr val="dk1"/>
                </a:solidFill>
              </a:rPr>
              <a:t>Next, lets talk about color. Color is used to communicate a brand or personality.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7.png"/><Relationship Id="rId7"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7.png"/><Relationship Id="rId7"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hyperlink" Target="http://bit.ly/dscuonpra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hyperlink" Target="http://www.youtube.com/watch?v=7QmCUDHpNzE" TargetMode="External"/><Relationship Id="rId4" Type="http://schemas.openxmlformats.org/officeDocument/2006/relationships/image" Target="../media/image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descr="Image result for developer student club logo" id="54" name="Google Shape;54;p13"/>
          <p:cNvPicPr preferRelativeResize="0"/>
          <p:nvPr/>
        </p:nvPicPr>
        <p:blipFill rotWithShape="1">
          <a:blip r:embed="rId3">
            <a:alphaModFix/>
          </a:blip>
          <a:srcRect b="32485" l="13414" r="14310" t="32460"/>
          <a:stretch/>
        </p:blipFill>
        <p:spPr>
          <a:xfrm>
            <a:off x="509475" y="4436450"/>
            <a:ext cx="692750" cy="336000"/>
          </a:xfrm>
          <a:prstGeom prst="rect">
            <a:avLst/>
          </a:prstGeom>
          <a:noFill/>
          <a:ln>
            <a:noFill/>
          </a:ln>
        </p:spPr>
      </p:pic>
      <p:sp>
        <p:nvSpPr>
          <p:cNvPr id="55" name="Google Shape;55;p13"/>
          <p:cNvSpPr txBox="1"/>
          <p:nvPr/>
        </p:nvSpPr>
        <p:spPr>
          <a:xfrm>
            <a:off x="1126025" y="1816650"/>
            <a:ext cx="7904400" cy="1510200"/>
          </a:xfrm>
          <a:prstGeom prst="rect">
            <a:avLst/>
          </a:prstGeom>
          <a:noFill/>
          <a:ln>
            <a:noFill/>
          </a:ln>
        </p:spPr>
        <p:txBody>
          <a:bodyPr anchorCtr="0" anchor="t" bIns="0" lIns="0" spcFirstLastPara="1" rIns="228600" wrap="square" tIns="0">
            <a:noAutofit/>
          </a:bodyPr>
          <a:lstStyle/>
          <a:p>
            <a:pPr indent="0" lvl="0" marL="0" rtl="0" algn="l">
              <a:spcBef>
                <a:spcPts val="0"/>
              </a:spcBef>
              <a:spcAft>
                <a:spcPts val="0"/>
              </a:spcAft>
              <a:buNone/>
            </a:pPr>
            <a:r>
              <a:rPr lang="en" sz="4800">
                <a:solidFill>
                  <a:srgbClr val="4285F4"/>
                </a:solidFill>
                <a:latin typeface="Google Sans Medium"/>
                <a:ea typeface="Google Sans Medium"/>
                <a:cs typeface="Google Sans Medium"/>
                <a:sym typeface="Google Sans Medium"/>
              </a:rPr>
              <a:t>Solution Design 2:</a:t>
            </a:r>
            <a:r>
              <a:rPr lang="en" sz="4800">
                <a:solidFill>
                  <a:srgbClr val="3C4043"/>
                </a:solidFill>
                <a:latin typeface="Google Sans Medium"/>
                <a:ea typeface="Google Sans Medium"/>
                <a:cs typeface="Google Sans Medium"/>
                <a:sym typeface="Google Sans Medium"/>
              </a:rPr>
              <a:t> </a:t>
            </a:r>
            <a:endParaRPr sz="4800">
              <a:solidFill>
                <a:srgbClr val="3C4043"/>
              </a:solidFill>
              <a:latin typeface="Google Sans Medium"/>
              <a:ea typeface="Google Sans Medium"/>
              <a:cs typeface="Google Sans Medium"/>
              <a:sym typeface="Google Sans Medium"/>
            </a:endParaRPr>
          </a:p>
          <a:p>
            <a:pPr indent="0" lvl="0" marL="0" rtl="0" algn="l">
              <a:spcBef>
                <a:spcPts val="0"/>
              </a:spcBef>
              <a:spcAft>
                <a:spcPts val="0"/>
              </a:spcAft>
              <a:buNone/>
            </a:pPr>
            <a:r>
              <a:rPr lang="en" sz="4800">
                <a:solidFill>
                  <a:srgbClr val="3C4043"/>
                </a:solidFill>
                <a:latin typeface="Google Sans Medium"/>
                <a:ea typeface="Google Sans Medium"/>
                <a:cs typeface="Google Sans Medium"/>
                <a:sym typeface="Google Sans Medium"/>
              </a:rPr>
              <a:t>Visual and Product Design</a:t>
            </a:r>
            <a:endParaRPr sz="4800">
              <a:solidFill>
                <a:srgbClr val="3C4043"/>
              </a:solidFill>
              <a:latin typeface="Google Sans Medium"/>
              <a:ea typeface="Google Sans Medium"/>
              <a:cs typeface="Google Sans Medium"/>
              <a:sym typeface="Google Sans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pic>
        <p:nvPicPr>
          <p:cNvPr descr="Image result for developer student club logo" id="114" name="Google Shape;114;p22"/>
          <p:cNvPicPr preferRelativeResize="0"/>
          <p:nvPr/>
        </p:nvPicPr>
        <p:blipFill rotWithShape="1">
          <a:blip r:embed="rId3">
            <a:alphaModFix/>
          </a:blip>
          <a:srcRect b="32485" l="13414" r="14310" t="32460"/>
          <a:stretch/>
        </p:blipFill>
        <p:spPr>
          <a:xfrm>
            <a:off x="509475" y="4436450"/>
            <a:ext cx="692750" cy="336000"/>
          </a:xfrm>
          <a:prstGeom prst="rect">
            <a:avLst/>
          </a:prstGeom>
          <a:noFill/>
          <a:ln>
            <a:noFill/>
          </a:ln>
        </p:spPr>
      </p:pic>
      <p:pic>
        <p:nvPicPr>
          <p:cNvPr descr="Image result for facebook color palette" id="115" name="Google Shape;115;p22"/>
          <p:cNvPicPr preferRelativeResize="0"/>
          <p:nvPr/>
        </p:nvPicPr>
        <p:blipFill>
          <a:blip r:embed="rId4">
            <a:alphaModFix/>
          </a:blip>
          <a:stretch>
            <a:fillRect/>
          </a:stretch>
        </p:blipFill>
        <p:spPr>
          <a:xfrm>
            <a:off x="128475" y="89125"/>
            <a:ext cx="2619375" cy="1743075"/>
          </a:xfrm>
          <a:prstGeom prst="rect">
            <a:avLst/>
          </a:prstGeom>
          <a:noFill/>
          <a:ln>
            <a:noFill/>
          </a:ln>
          <a:effectLst>
            <a:outerShdw blurRad="42863" rotWithShape="0" algn="bl" dir="1620000" dist="9525">
              <a:srgbClr val="000000">
                <a:alpha val="50000"/>
              </a:srgbClr>
            </a:outerShdw>
          </a:effectLst>
        </p:spPr>
      </p:pic>
      <p:pic>
        <p:nvPicPr>
          <p:cNvPr descr="Image result for google color palette" id="116" name="Google Shape;116;p22"/>
          <p:cNvPicPr preferRelativeResize="0"/>
          <p:nvPr/>
        </p:nvPicPr>
        <p:blipFill>
          <a:blip r:embed="rId5">
            <a:alphaModFix/>
          </a:blip>
          <a:stretch>
            <a:fillRect/>
          </a:stretch>
        </p:blipFill>
        <p:spPr>
          <a:xfrm>
            <a:off x="5962500" y="2585700"/>
            <a:ext cx="2619375" cy="1743075"/>
          </a:xfrm>
          <a:prstGeom prst="rect">
            <a:avLst/>
          </a:prstGeom>
          <a:noFill/>
          <a:ln>
            <a:noFill/>
          </a:ln>
          <a:effectLst>
            <a:outerShdw blurRad="42863" rotWithShape="0" algn="bl" dir="1620000" dist="9525">
              <a:srgbClr val="000000">
                <a:alpha val="50000"/>
              </a:srgbClr>
            </a:outerShdw>
          </a:effectLst>
        </p:spPr>
      </p:pic>
      <p:pic>
        <p:nvPicPr>
          <p:cNvPr descr="Image result for spotify color palette" id="117" name="Google Shape;117;p22"/>
          <p:cNvPicPr preferRelativeResize="0"/>
          <p:nvPr/>
        </p:nvPicPr>
        <p:blipFill>
          <a:blip r:embed="rId6">
            <a:alphaModFix/>
          </a:blip>
          <a:stretch>
            <a:fillRect/>
          </a:stretch>
        </p:blipFill>
        <p:spPr>
          <a:xfrm>
            <a:off x="4078775" y="89125"/>
            <a:ext cx="2619375" cy="1743075"/>
          </a:xfrm>
          <a:prstGeom prst="rect">
            <a:avLst/>
          </a:prstGeom>
          <a:noFill/>
          <a:ln>
            <a:noFill/>
          </a:ln>
          <a:effectLst>
            <a:outerShdw blurRad="42863" rotWithShape="0" algn="bl" dir="1620000" dist="9525">
              <a:srgbClr val="000000">
                <a:alpha val="50000"/>
              </a:srgbClr>
            </a:outerShdw>
          </a:effectLst>
        </p:spPr>
      </p:pic>
      <p:pic>
        <p:nvPicPr>
          <p:cNvPr descr="Image result for twitter color palette" id="118" name="Google Shape;118;p22"/>
          <p:cNvPicPr preferRelativeResize="0"/>
          <p:nvPr/>
        </p:nvPicPr>
        <p:blipFill>
          <a:blip r:embed="rId7">
            <a:alphaModFix/>
          </a:blip>
          <a:stretch>
            <a:fillRect/>
          </a:stretch>
        </p:blipFill>
        <p:spPr>
          <a:xfrm>
            <a:off x="2028250" y="2584126"/>
            <a:ext cx="2619375" cy="1746224"/>
          </a:xfrm>
          <a:prstGeom prst="rect">
            <a:avLst/>
          </a:prstGeom>
          <a:noFill/>
          <a:ln>
            <a:noFill/>
          </a:ln>
          <a:effectLst>
            <a:outerShdw blurRad="57150" rotWithShape="0" algn="bl" dir="5400000" dist="9525">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pic>
        <p:nvPicPr>
          <p:cNvPr descr="Image result for developer student club logo" id="123" name="Google Shape;123;p23"/>
          <p:cNvPicPr preferRelativeResize="0"/>
          <p:nvPr/>
        </p:nvPicPr>
        <p:blipFill rotWithShape="1">
          <a:blip r:embed="rId3">
            <a:alphaModFix/>
          </a:blip>
          <a:srcRect b="32485" l="13414" r="14310" t="32460"/>
          <a:stretch/>
        </p:blipFill>
        <p:spPr>
          <a:xfrm>
            <a:off x="509475" y="4436450"/>
            <a:ext cx="692750" cy="336000"/>
          </a:xfrm>
          <a:prstGeom prst="rect">
            <a:avLst/>
          </a:prstGeom>
          <a:noFill/>
          <a:ln>
            <a:noFill/>
          </a:ln>
        </p:spPr>
      </p:pic>
      <p:pic>
        <p:nvPicPr>
          <p:cNvPr descr="Image result for facebook color palette" id="124" name="Google Shape;124;p23"/>
          <p:cNvPicPr preferRelativeResize="0"/>
          <p:nvPr/>
        </p:nvPicPr>
        <p:blipFill>
          <a:blip r:embed="rId4">
            <a:alphaModFix/>
          </a:blip>
          <a:stretch>
            <a:fillRect/>
          </a:stretch>
        </p:blipFill>
        <p:spPr>
          <a:xfrm>
            <a:off x="128475" y="89125"/>
            <a:ext cx="2619375" cy="1743075"/>
          </a:xfrm>
          <a:prstGeom prst="rect">
            <a:avLst/>
          </a:prstGeom>
          <a:noFill/>
          <a:ln>
            <a:noFill/>
          </a:ln>
          <a:effectLst>
            <a:outerShdw blurRad="42863" rotWithShape="0" algn="bl" dir="1620000" dist="9525">
              <a:srgbClr val="000000">
                <a:alpha val="50000"/>
              </a:srgbClr>
            </a:outerShdw>
          </a:effectLst>
        </p:spPr>
      </p:pic>
      <p:pic>
        <p:nvPicPr>
          <p:cNvPr descr="Image result for google color palette" id="125" name="Google Shape;125;p23"/>
          <p:cNvPicPr preferRelativeResize="0"/>
          <p:nvPr/>
        </p:nvPicPr>
        <p:blipFill>
          <a:blip r:embed="rId5">
            <a:alphaModFix/>
          </a:blip>
          <a:stretch>
            <a:fillRect/>
          </a:stretch>
        </p:blipFill>
        <p:spPr>
          <a:xfrm>
            <a:off x="5962500" y="2585700"/>
            <a:ext cx="2619375" cy="1743075"/>
          </a:xfrm>
          <a:prstGeom prst="rect">
            <a:avLst/>
          </a:prstGeom>
          <a:noFill/>
          <a:ln>
            <a:noFill/>
          </a:ln>
          <a:effectLst>
            <a:outerShdw blurRad="42863" rotWithShape="0" algn="bl" dir="1620000" dist="9525">
              <a:srgbClr val="000000">
                <a:alpha val="50000"/>
              </a:srgbClr>
            </a:outerShdw>
          </a:effectLst>
        </p:spPr>
      </p:pic>
      <p:pic>
        <p:nvPicPr>
          <p:cNvPr descr="Image result for spotify color palette" id="126" name="Google Shape;126;p23"/>
          <p:cNvPicPr preferRelativeResize="0"/>
          <p:nvPr/>
        </p:nvPicPr>
        <p:blipFill>
          <a:blip r:embed="rId6">
            <a:alphaModFix/>
          </a:blip>
          <a:stretch>
            <a:fillRect/>
          </a:stretch>
        </p:blipFill>
        <p:spPr>
          <a:xfrm>
            <a:off x="4078775" y="89125"/>
            <a:ext cx="2619375" cy="1743075"/>
          </a:xfrm>
          <a:prstGeom prst="rect">
            <a:avLst/>
          </a:prstGeom>
          <a:noFill/>
          <a:ln>
            <a:noFill/>
          </a:ln>
          <a:effectLst>
            <a:outerShdw blurRad="42863" rotWithShape="0" algn="bl" dir="1620000" dist="9525">
              <a:srgbClr val="000000">
                <a:alpha val="50000"/>
              </a:srgbClr>
            </a:outerShdw>
          </a:effectLst>
        </p:spPr>
      </p:pic>
      <p:pic>
        <p:nvPicPr>
          <p:cNvPr descr="Image result for twitter color palette" id="127" name="Google Shape;127;p23"/>
          <p:cNvPicPr preferRelativeResize="0"/>
          <p:nvPr/>
        </p:nvPicPr>
        <p:blipFill>
          <a:blip r:embed="rId7">
            <a:alphaModFix/>
          </a:blip>
          <a:stretch>
            <a:fillRect/>
          </a:stretch>
        </p:blipFill>
        <p:spPr>
          <a:xfrm>
            <a:off x="2028250" y="2584126"/>
            <a:ext cx="2619375" cy="1746224"/>
          </a:xfrm>
          <a:prstGeom prst="rect">
            <a:avLst/>
          </a:prstGeom>
          <a:noFill/>
          <a:ln>
            <a:noFill/>
          </a:ln>
          <a:effectLst>
            <a:outerShdw blurRad="57150" rotWithShape="0" algn="bl" dir="5400000" dist="9525">
              <a:srgbClr val="000000">
                <a:alpha val="50000"/>
              </a:srgbClr>
            </a:outerShdw>
          </a:effectLst>
        </p:spPr>
      </p:pic>
      <p:sp>
        <p:nvSpPr>
          <p:cNvPr id="128" name="Google Shape;128;p23"/>
          <p:cNvSpPr txBox="1"/>
          <p:nvPr/>
        </p:nvSpPr>
        <p:spPr>
          <a:xfrm>
            <a:off x="268763" y="1908400"/>
            <a:ext cx="2338800" cy="387300"/>
          </a:xfrm>
          <a:prstGeom prst="rect">
            <a:avLst/>
          </a:prstGeom>
          <a:noFill/>
          <a:ln>
            <a:noFill/>
          </a:ln>
        </p:spPr>
        <p:txBody>
          <a:bodyPr anchorCtr="0" anchor="t" bIns="0" lIns="0" spcFirstLastPara="1" rIns="228600" wrap="square" tIns="0">
            <a:noAutofit/>
          </a:bodyPr>
          <a:lstStyle/>
          <a:p>
            <a:pPr indent="0" lvl="0" marL="0" rtl="0" algn="ctr">
              <a:spcBef>
                <a:spcPts val="0"/>
              </a:spcBef>
              <a:spcAft>
                <a:spcPts val="0"/>
              </a:spcAft>
              <a:buNone/>
            </a:pPr>
            <a:r>
              <a:rPr b="1" lang="en" sz="1800">
                <a:solidFill>
                  <a:srgbClr val="3C4043"/>
                </a:solidFill>
                <a:latin typeface="Google Sans"/>
                <a:ea typeface="Google Sans"/>
                <a:cs typeface="Google Sans"/>
                <a:sym typeface="Google Sans"/>
              </a:rPr>
              <a:t>facebook</a:t>
            </a:r>
            <a:endParaRPr b="1" sz="1800">
              <a:solidFill>
                <a:srgbClr val="3C4043"/>
              </a:solidFill>
              <a:latin typeface="Google Sans"/>
              <a:ea typeface="Google Sans"/>
              <a:cs typeface="Google Sans"/>
              <a:sym typeface="Google Sans"/>
            </a:endParaRPr>
          </a:p>
        </p:txBody>
      </p:sp>
      <p:sp>
        <p:nvSpPr>
          <p:cNvPr id="129" name="Google Shape;129;p23"/>
          <p:cNvSpPr txBox="1"/>
          <p:nvPr/>
        </p:nvSpPr>
        <p:spPr>
          <a:xfrm>
            <a:off x="4219050" y="1908400"/>
            <a:ext cx="2338800" cy="387300"/>
          </a:xfrm>
          <a:prstGeom prst="rect">
            <a:avLst/>
          </a:prstGeom>
          <a:noFill/>
          <a:ln>
            <a:noFill/>
          </a:ln>
        </p:spPr>
        <p:txBody>
          <a:bodyPr anchorCtr="0" anchor="t" bIns="0" lIns="0" spcFirstLastPara="1" rIns="228600" wrap="square" tIns="0">
            <a:noAutofit/>
          </a:bodyPr>
          <a:lstStyle/>
          <a:p>
            <a:pPr indent="0" lvl="0" marL="0" marR="0" rtl="0" algn="ctr">
              <a:lnSpc>
                <a:spcPct val="100000"/>
              </a:lnSpc>
              <a:spcBef>
                <a:spcPts val="0"/>
              </a:spcBef>
              <a:spcAft>
                <a:spcPts val="0"/>
              </a:spcAft>
              <a:buNone/>
            </a:pPr>
            <a:r>
              <a:rPr b="1" lang="en" sz="1800">
                <a:solidFill>
                  <a:srgbClr val="3C4043"/>
                </a:solidFill>
                <a:latin typeface="Google Sans"/>
                <a:ea typeface="Google Sans"/>
                <a:cs typeface="Google Sans"/>
                <a:sym typeface="Google Sans"/>
              </a:rPr>
              <a:t>spotify</a:t>
            </a:r>
            <a:endParaRPr sz="2400">
              <a:solidFill>
                <a:srgbClr val="3C4043"/>
              </a:solidFill>
              <a:latin typeface="Google Sans"/>
              <a:ea typeface="Google Sans"/>
              <a:cs typeface="Google Sans"/>
              <a:sym typeface="Google Sans"/>
            </a:endParaRPr>
          </a:p>
        </p:txBody>
      </p:sp>
      <p:sp>
        <p:nvSpPr>
          <p:cNvPr id="130" name="Google Shape;130;p23"/>
          <p:cNvSpPr txBox="1"/>
          <p:nvPr/>
        </p:nvSpPr>
        <p:spPr>
          <a:xfrm>
            <a:off x="2168538" y="4406550"/>
            <a:ext cx="2338800" cy="387300"/>
          </a:xfrm>
          <a:prstGeom prst="rect">
            <a:avLst/>
          </a:prstGeom>
          <a:noFill/>
          <a:ln>
            <a:noFill/>
          </a:ln>
        </p:spPr>
        <p:txBody>
          <a:bodyPr anchorCtr="0" anchor="t" bIns="0" lIns="0" spcFirstLastPara="1" rIns="228600" wrap="square" tIns="0">
            <a:noAutofit/>
          </a:bodyPr>
          <a:lstStyle/>
          <a:p>
            <a:pPr indent="0" lvl="0" marL="0" rtl="0" algn="ctr">
              <a:spcBef>
                <a:spcPts val="0"/>
              </a:spcBef>
              <a:spcAft>
                <a:spcPts val="0"/>
              </a:spcAft>
              <a:buNone/>
            </a:pPr>
            <a:r>
              <a:rPr b="1" lang="en" sz="1800">
                <a:solidFill>
                  <a:srgbClr val="3C4043"/>
                </a:solidFill>
                <a:latin typeface="Google Sans"/>
                <a:ea typeface="Google Sans"/>
                <a:cs typeface="Google Sans"/>
                <a:sym typeface="Google Sans"/>
              </a:rPr>
              <a:t>twitter</a:t>
            </a:r>
            <a:endParaRPr sz="2400">
              <a:solidFill>
                <a:srgbClr val="3C4043"/>
              </a:solidFill>
              <a:latin typeface="Google Sans"/>
              <a:ea typeface="Google Sans"/>
              <a:cs typeface="Google Sans"/>
              <a:sym typeface="Google Sans"/>
            </a:endParaRPr>
          </a:p>
        </p:txBody>
      </p:sp>
      <p:sp>
        <p:nvSpPr>
          <p:cNvPr id="131" name="Google Shape;131;p23"/>
          <p:cNvSpPr txBox="1"/>
          <p:nvPr/>
        </p:nvSpPr>
        <p:spPr>
          <a:xfrm>
            <a:off x="6102775" y="4404975"/>
            <a:ext cx="2338800" cy="387300"/>
          </a:xfrm>
          <a:prstGeom prst="rect">
            <a:avLst/>
          </a:prstGeom>
          <a:noFill/>
          <a:ln>
            <a:noFill/>
          </a:ln>
        </p:spPr>
        <p:txBody>
          <a:bodyPr anchorCtr="0" anchor="t" bIns="0" lIns="0" spcFirstLastPara="1" rIns="228600" wrap="square" tIns="0">
            <a:noAutofit/>
          </a:bodyPr>
          <a:lstStyle/>
          <a:p>
            <a:pPr indent="0" lvl="0" marL="0" rtl="0" algn="ctr">
              <a:spcBef>
                <a:spcPts val="0"/>
              </a:spcBef>
              <a:spcAft>
                <a:spcPts val="0"/>
              </a:spcAft>
              <a:buNone/>
            </a:pPr>
            <a:r>
              <a:rPr b="1" lang="en" sz="1800">
                <a:solidFill>
                  <a:srgbClr val="3C4043"/>
                </a:solidFill>
                <a:latin typeface="Google Sans"/>
                <a:ea typeface="Google Sans"/>
                <a:cs typeface="Google Sans"/>
                <a:sym typeface="Google Sans"/>
              </a:rPr>
              <a:t>google</a:t>
            </a:r>
            <a:endParaRPr sz="2400">
              <a:solidFill>
                <a:srgbClr val="3C4043"/>
              </a:solidFill>
              <a:latin typeface="Google Sans"/>
              <a:ea typeface="Google Sans"/>
              <a:cs typeface="Google Sans"/>
              <a:sym typeface="Google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pic>
        <p:nvPicPr>
          <p:cNvPr descr="Image result for developer student club logo" id="136" name="Google Shape;136;p24"/>
          <p:cNvPicPr preferRelativeResize="0"/>
          <p:nvPr/>
        </p:nvPicPr>
        <p:blipFill rotWithShape="1">
          <a:blip r:embed="rId3">
            <a:alphaModFix/>
          </a:blip>
          <a:srcRect b="32485" l="13414" r="14310" t="32460"/>
          <a:stretch/>
        </p:blipFill>
        <p:spPr>
          <a:xfrm>
            <a:off x="509475" y="4436450"/>
            <a:ext cx="692750" cy="336000"/>
          </a:xfrm>
          <a:prstGeom prst="rect">
            <a:avLst/>
          </a:prstGeom>
          <a:noFill/>
          <a:ln>
            <a:noFill/>
          </a:ln>
        </p:spPr>
      </p:pic>
      <p:sp>
        <p:nvSpPr>
          <p:cNvPr id="137" name="Google Shape;137;p24"/>
          <p:cNvSpPr txBox="1"/>
          <p:nvPr/>
        </p:nvSpPr>
        <p:spPr>
          <a:xfrm>
            <a:off x="1202225" y="2395650"/>
            <a:ext cx="6746100" cy="1627800"/>
          </a:xfrm>
          <a:prstGeom prst="rect">
            <a:avLst/>
          </a:prstGeom>
          <a:noFill/>
          <a:ln>
            <a:noFill/>
          </a:ln>
        </p:spPr>
        <p:txBody>
          <a:bodyPr anchorCtr="0" anchor="t" bIns="0" lIns="0" spcFirstLastPara="1" rIns="228600" wrap="square" tIns="0">
            <a:noAutofit/>
          </a:bodyPr>
          <a:lstStyle/>
          <a:p>
            <a:pPr indent="0" lvl="0" marL="0" rtl="0" algn="l">
              <a:spcBef>
                <a:spcPts val="0"/>
              </a:spcBef>
              <a:spcAft>
                <a:spcPts val="0"/>
              </a:spcAft>
              <a:buNone/>
            </a:pPr>
            <a:r>
              <a:rPr b="1" lang="en" sz="2400">
                <a:solidFill>
                  <a:schemeClr val="lt1"/>
                </a:solidFill>
                <a:highlight>
                  <a:srgbClr val="4285F4"/>
                </a:highlight>
                <a:latin typeface="Google Sans"/>
                <a:ea typeface="Google Sans"/>
                <a:cs typeface="Google Sans"/>
                <a:sym typeface="Google Sans"/>
              </a:rPr>
              <a:t>grid systems</a:t>
            </a:r>
            <a:r>
              <a:rPr lang="en" sz="2400">
                <a:solidFill>
                  <a:srgbClr val="3C4043"/>
                </a:solidFill>
                <a:latin typeface="Google Sans Medium"/>
                <a:ea typeface="Google Sans Medium"/>
                <a:cs typeface="Google Sans Medium"/>
                <a:sym typeface="Google Sans Medium"/>
              </a:rPr>
              <a:t> </a:t>
            </a:r>
            <a:r>
              <a:rPr lang="en" sz="2400">
                <a:solidFill>
                  <a:srgbClr val="3C4043"/>
                </a:solidFill>
                <a:latin typeface="Google Sans"/>
                <a:ea typeface="Google Sans"/>
                <a:cs typeface="Google Sans"/>
                <a:sym typeface="Google Sans"/>
              </a:rPr>
              <a:t>break up space into regular units</a:t>
            </a:r>
            <a:endParaRPr sz="2400">
              <a:solidFill>
                <a:srgbClr val="3C4043"/>
              </a:solidFill>
              <a:latin typeface="Google Sans"/>
              <a:ea typeface="Google Sans"/>
              <a:cs typeface="Google Sans"/>
              <a:sym typeface="Google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descr="Image result for developer student club logo" id="142" name="Google Shape;142;p25"/>
          <p:cNvPicPr preferRelativeResize="0"/>
          <p:nvPr/>
        </p:nvPicPr>
        <p:blipFill rotWithShape="1">
          <a:blip r:embed="rId3">
            <a:alphaModFix/>
          </a:blip>
          <a:srcRect b="32485" l="13414" r="14310" t="32460"/>
          <a:stretch/>
        </p:blipFill>
        <p:spPr>
          <a:xfrm>
            <a:off x="509475" y="4436450"/>
            <a:ext cx="692750" cy="336000"/>
          </a:xfrm>
          <a:prstGeom prst="rect">
            <a:avLst/>
          </a:prstGeom>
          <a:noFill/>
          <a:ln>
            <a:noFill/>
          </a:ln>
        </p:spPr>
      </p:pic>
      <p:sp>
        <p:nvSpPr>
          <p:cNvPr id="143" name="Google Shape;143;p25"/>
          <p:cNvSpPr txBox="1"/>
          <p:nvPr/>
        </p:nvSpPr>
        <p:spPr>
          <a:xfrm>
            <a:off x="1202225" y="2395650"/>
            <a:ext cx="6746100" cy="1627800"/>
          </a:xfrm>
          <a:prstGeom prst="rect">
            <a:avLst/>
          </a:prstGeom>
          <a:noFill/>
          <a:ln>
            <a:noFill/>
          </a:ln>
        </p:spPr>
        <p:txBody>
          <a:bodyPr anchorCtr="0" anchor="t" bIns="0" lIns="0" spcFirstLastPara="1" rIns="228600" wrap="square" tIns="0">
            <a:noAutofit/>
          </a:bodyPr>
          <a:lstStyle/>
          <a:p>
            <a:pPr indent="0" lvl="0" marL="0" rtl="0" algn="l">
              <a:spcBef>
                <a:spcPts val="0"/>
              </a:spcBef>
              <a:spcAft>
                <a:spcPts val="0"/>
              </a:spcAft>
              <a:buNone/>
            </a:pPr>
            <a:r>
              <a:rPr b="1" lang="en" sz="2400">
                <a:solidFill>
                  <a:schemeClr val="lt1"/>
                </a:solidFill>
                <a:highlight>
                  <a:srgbClr val="4285F4"/>
                </a:highlight>
                <a:latin typeface="Google Sans"/>
                <a:ea typeface="Google Sans"/>
                <a:cs typeface="Google Sans"/>
                <a:sym typeface="Google Sans"/>
              </a:rPr>
              <a:t>g</a:t>
            </a:r>
            <a:r>
              <a:rPr b="1" lang="en" sz="2400">
                <a:solidFill>
                  <a:schemeClr val="lt1"/>
                </a:solidFill>
                <a:highlight>
                  <a:srgbClr val="4285F4"/>
                </a:highlight>
                <a:latin typeface="Google Sans"/>
                <a:ea typeface="Google Sans"/>
                <a:cs typeface="Google Sans"/>
                <a:sym typeface="Google Sans"/>
              </a:rPr>
              <a:t>rid systems</a:t>
            </a:r>
            <a:r>
              <a:rPr lang="en" sz="2400">
                <a:solidFill>
                  <a:srgbClr val="3C4043"/>
                </a:solidFill>
                <a:latin typeface="Google Sans Medium"/>
                <a:ea typeface="Google Sans Medium"/>
                <a:cs typeface="Google Sans Medium"/>
                <a:sym typeface="Google Sans Medium"/>
              </a:rPr>
              <a:t> </a:t>
            </a:r>
            <a:r>
              <a:rPr lang="en" sz="2400">
                <a:solidFill>
                  <a:srgbClr val="3C4043"/>
                </a:solidFill>
                <a:latin typeface="Google Sans"/>
                <a:ea typeface="Google Sans"/>
                <a:cs typeface="Google Sans"/>
                <a:sym typeface="Google Sans"/>
              </a:rPr>
              <a:t>provide clarity, efficiency, economy, and continuity</a:t>
            </a:r>
            <a:endParaRPr sz="2400">
              <a:solidFill>
                <a:srgbClr val="3C4043"/>
              </a:solidFill>
              <a:latin typeface="Google Sans"/>
              <a:ea typeface="Google Sans"/>
              <a:cs typeface="Google Sans"/>
              <a:sym typeface="Google Sans"/>
            </a:endParaRPr>
          </a:p>
          <a:p>
            <a:pPr indent="0" lvl="0" marL="0" rtl="0" algn="l">
              <a:spcBef>
                <a:spcPts val="0"/>
              </a:spcBef>
              <a:spcAft>
                <a:spcPts val="0"/>
              </a:spcAft>
              <a:buNone/>
            </a:pPr>
            <a:r>
              <a:t/>
            </a:r>
            <a:endParaRPr sz="2400">
              <a:solidFill>
                <a:srgbClr val="3C4043"/>
              </a:solidFill>
              <a:latin typeface="Google Sans"/>
              <a:ea typeface="Google Sans"/>
              <a:cs typeface="Google Sans"/>
              <a:sym typeface="Google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pic>
        <p:nvPicPr>
          <p:cNvPr descr="Image result for developer student club logo" id="148" name="Google Shape;148;p26"/>
          <p:cNvPicPr preferRelativeResize="0"/>
          <p:nvPr/>
        </p:nvPicPr>
        <p:blipFill rotWithShape="1">
          <a:blip r:embed="rId3">
            <a:alphaModFix/>
          </a:blip>
          <a:srcRect b="32485" l="13414" r="14310" t="32460"/>
          <a:stretch/>
        </p:blipFill>
        <p:spPr>
          <a:xfrm>
            <a:off x="509475" y="4436450"/>
            <a:ext cx="692750" cy="336000"/>
          </a:xfrm>
          <a:prstGeom prst="rect">
            <a:avLst/>
          </a:prstGeom>
          <a:noFill/>
          <a:ln>
            <a:noFill/>
          </a:ln>
        </p:spPr>
      </p:pic>
      <p:sp>
        <p:nvSpPr>
          <p:cNvPr id="149" name="Google Shape;149;p26"/>
          <p:cNvSpPr txBox="1"/>
          <p:nvPr/>
        </p:nvSpPr>
        <p:spPr>
          <a:xfrm>
            <a:off x="1202225" y="2395650"/>
            <a:ext cx="6746100" cy="1627800"/>
          </a:xfrm>
          <a:prstGeom prst="rect">
            <a:avLst/>
          </a:prstGeom>
          <a:noFill/>
          <a:ln>
            <a:noFill/>
          </a:ln>
        </p:spPr>
        <p:txBody>
          <a:bodyPr anchorCtr="0" anchor="t" bIns="0" lIns="0" spcFirstLastPara="1" rIns="228600" wrap="square" tIns="0">
            <a:noAutofit/>
          </a:bodyPr>
          <a:lstStyle/>
          <a:p>
            <a:pPr indent="0" lvl="0" marL="0" rtl="0" algn="l">
              <a:spcBef>
                <a:spcPts val="0"/>
              </a:spcBef>
              <a:spcAft>
                <a:spcPts val="0"/>
              </a:spcAft>
              <a:buNone/>
            </a:pPr>
            <a:r>
              <a:rPr b="1" lang="en" sz="2400">
                <a:solidFill>
                  <a:schemeClr val="lt1"/>
                </a:solidFill>
                <a:highlight>
                  <a:srgbClr val="4285F4"/>
                </a:highlight>
                <a:latin typeface="Google Sans"/>
                <a:ea typeface="Google Sans"/>
                <a:cs typeface="Google Sans"/>
                <a:sym typeface="Google Sans"/>
              </a:rPr>
              <a:t>grid systems</a:t>
            </a:r>
            <a:r>
              <a:rPr lang="en" sz="2400">
                <a:solidFill>
                  <a:srgbClr val="3C4043"/>
                </a:solidFill>
                <a:latin typeface="Google Sans Medium"/>
                <a:ea typeface="Google Sans Medium"/>
                <a:cs typeface="Google Sans Medium"/>
                <a:sym typeface="Google Sans Medium"/>
              </a:rPr>
              <a:t> </a:t>
            </a:r>
            <a:r>
              <a:rPr lang="en" sz="2400">
                <a:solidFill>
                  <a:srgbClr val="3C4043"/>
                </a:solidFill>
                <a:latin typeface="Google Sans"/>
                <a:ea typeface="Google Sans"/>
                <a:cs typeface="Google Sans"/>
                <a:sym typeface="Google Sans"/>
              </a:rPr>
              <a:t>organize information on a page</a:t>
            </a:r>
            <a:endParaRPr sz="2400">
              <a:solidFill>
                <a:srgbClr val="3C4043"/>
              </a:solidFill>
              <a:latin typeface="Google Sans"/>
              <a:ea typeface="Google Sans"/>
              <a:cs typeface="Google Sans"/>
              <a:sym typeface="Google Sans"/>
            </a:endParaRPr>
          </a:p>
          <a:p>
            <a:pPr indent="0" lvl="0" marL="0" rtl="0" algn="l">
              <a:spcBef>
                <a:spcPts val="0"/>
              </a:spcBef>
              <a:spcAft>
                <a:spcPts val="0"/>
              </a:spcAft>
              <a:buNone/>
            </a:pPr>
            <a:r>
              <a:t/>
            </a:r>
            <a:endParaRPr sz="2400">
              <a:solidFill>
                <a:srgbClr val="3C4043"/>
              </a:solidFill>
              <a:latin typeface="Google Sans"/>
              <a:ea typeface="Google Sans"/>
              <a:cs typeface="Google Sans"/>
              <a:sym typeface="Google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pic>
        <p:nvPicPr>
          <p:cNvPr descr="Image result for developer student club logo" id="154" name="Google Shape;154;p27"/>
          <p:cNvPicPr preferRelativeResize="0"/>
          <p:nvPr/>
        </p:nvPicPr>
        <p:blipFill rotWithShape="1">
          <a:blip r:embed="rId3">
            <a:alphaModFix/>
          </a:blip>
          <a:srcRect b="32485" l="13414" r="14310" t="32460"/>
          <a:stretch/>
        </p:blipFill>
        <p:spPr>
          <a:xfrm>
            <a:off x="509475" y="4436450"/>
            <a:ext cx="692750" cy="336000"/>
          </a:xfrm>
          <a:prstGeom prst="rect">
            <a:avLst/>
          </a:prstGeom>
          <a:noFill/>
          <a:ln>
            <a:noFill/>
          </a:ln>
        </p:spPr>
      </p:pic>
      <p:sp>
        <p:nvSpPr>
          <p:cNvPr id="155" name="Google Shape;155;p27"/>
          <p:cNvSpPr txBox="1"/>
          <p:nvPr/>
        </p:nvSpPr>
        <p:spPr>
          <a:xfrm>
            <a:off x="630300" y="520175"/>
            <a:ext cx="4383600" cy="352200"/>
          </a:xfrm>
          <a:prstGeom prst="rect">
            <a:avLst/>
          </a:prstGeom>
          <a:noFill/>
          <a:ln>
            <a:noFill/>
          </a:ln>
        </p:spPr>
        <p:txBody>
          <a:bodyPr anchorCtr="0" anchor="t" bIns="0" lIns="0" spcFirstLastPara="1" rIns="228600" wrap="square" tIns="0">
            <a:noAutofit/>
          </a:bodyPr>
          <a:lstStyle/>
          <a:p>
            <a:pPr indent="0" lvl="0" marL="0" rtl="0" algn="l">
              <a:spcBef>
                <a:spcPts val="0"/>
              </a:spcBef>
              <a:spcAft>
                <a:spcPts val="0"/>
              </a:spcAft>
              <a:buNone/>
            </a:pPr>
            <a:r>
              <a:rPr lang="en" sz="2400">
                <a:solidFill>
                  <a:srgbClr val="3C4043"/>
                </a:solidFill>
                <a:latin typeface="Google Sans"/>
                <a:ea typeface="Google Sans"/>
                <a:cs typeface="Google Sans"/>
                <a:sym typeface="Google Sans"/>
              </a:rPr>
              <a:t>grid systems</a:t>
            </a:r>
            <a:r>
              <a:rPr lang="en" sz="2400">
                <a:solidFill>
                  <a:srgbClr val="3C4043"/>
                </a:solidFill>
                <a:latin typeface="Google Sans"/>
                <a:ea typeface="Google Sans"/>
                <a:cs typeface="Google Sans"/>
                <a:sym typeface="Google Sans"/>
              </a:rPr>
              <a:t>:</a:t>
            </a:r>
            <a:r>
              <a:rPr lang="en" sz="2400">
                <a:solidFill>
                  <a:srgbClr val="3C4043"/>
                </a:solidFill>
                <a:latin typeface="Google Sans Medium"/>
                <a:ea typeface="Google Sans Medium"/>
                <a:cs typeface="Google Sans Medium"/>
                <a:sym typeface="Google Sans Medium"/>
              </a:rPr>
              <a:t> </a:t>
            </a:r>
            <a:r>
              <a:rPr b="1" lang="en" sz="2400">
                <a:solidFill>
                  <a:schemeClr val="lt1"/>
                </a:solidFill>
                <a:highlight>
                  <a:srgbClr val="4285F4"/>
                </a:highlight>
                <a:latin typeface="Google Sans"/>
                <a:ea typeface="Google Sans"/>
                <a:cs typeface="Google Sans"/>
                <a:sym typeface="Google Sans"/>
              </a:rPr>
              <a:t>an old example</a:t>
            </a:r>
            <a:endParaRPr sz="2400">
              <a:solidFill>
                <a:srgbClr val="3C4043"/>
              </a:solidFill>
              <a:latin typeface="Google Sans Medium"/>
              <a:ea typeface="Google Sans Medium"/>
              <a:cs typeface="Google Sans Medium"/>
              <a:sym typeface="Google Sans Medium"/>
            </a:endParaRPr>
          </a:p>
        </p:txBody>
      </p:sp>
      <p:sp>
        <p:nvSpPr>
          <p:cNvPr id="156" name="Google Shape;156;p27"/>
          <p:cNvSpPr txBox="1"/>
          <p:nvPr/>
        </p:nvSpPr>
        <p:spPr>
          <a:xfrm>
            <a:off x="1202225" y="1212050"/>
            <a:ext cx="7413300" cy="1475400"/>
          </a:xfrm>
          <a:prstGeom prst="rect">
            <a:avLst/>
          </a:prstGeom>
          <a:noFill/>
          <a:ln>
            <a:noFill/>
          </a:ln>
        </p:spPr>
        <p:txBody>
          <a:bodyPr anchorCtr="0" anchor="t" bIns="0" lIns="0" spcFirstLastPara="1" rIns="228600" wrap="square" tIns="0">
            <a:noAutofit/>
          </a:bodyPr>
          <a:lstStyle/>
          <a:p>
            <a:pPr indent="0" lvl="0" marL="0" marR="0" rtl="0" algn="l">
              <a:lnSpc>
                <a:spcPct val="100000"/>
              </a:lnSpc>
              <a:spcBef>
                <a:spcPts val="0"/>
              </a:spcBef>
              <a:spcAft>
                <a:spcPts val="0"/>
              </a:spcAft>
              <a:buNone/>
            </a:pPr>
            <a:r>
              <a:rPr b="1" lang="en" sz="2400">
                <a:solidFill>
                  <a:srgbClr val="3C4043"/>
                </a:solidFill>
                <a:latin typeface="Google Sans"/>
                <a:ea typeface="Google Sans"/>
                <a:cs typeface="Google Sans"/>
                <a:sym typeface="Google Sans"/>
              </a:rPr>
              <a:t>Vision AI </a:t>
            </a:r>
            <a:endParaRPr b="1" sz="2400">
              <a:solidFill>
                <a:srgbClr val="3C4043"/>
              </a:solidFill>
              <a:latin typeface="Google Sans"/>
              <a:ea typeface="Google Sans"/>
              <a:cs typeface="Google Sans"/>
              <a:sym typeface="Google Sans"/>
            </a:endParaRPr>
          </a:p>
          <a:p>
            <a:pPr indent="0" lvl="0" marL="0" marR="0" rtl="0" algn="l">
              <a:lnSpc>
                <a:spcPct val="100000"/>
              </a:lnSpc>
              <a:spcBef>
                <a:spcPts val="0"/>
              </a:spcBef>
              <a:spcAft>
                <a:spcPts val="0"/>
              </a:spcAft>
              <a:buNone/>
            </a:pPr>
            <a:r>
              <a:rPr b="1" lang="en" sz="1100">
                <a:solidFill>
                  <a:srgbClr val="999999"/>
                </a:solidFill>
                <a:latin typeface="Google Sans"/>
                <a:ea typeface="Google Sans"/>
                <a:cs typeface="Google Sans"/>
                <a:sym typeface="Google Sans"/>
              </a:rPr>
              <a:t>Derive insights from your images in the cloud or at the edge with AutoML Vision or use pre-trained Vision API models to detect emotion, understand text, and more.</a:t>
            </a:r>
            <a:endParaRPr b="1" sz="1100">
              <a:solidFill>
                <a:srgbClr val="999999"/>
              </a:solidFill>
              <a:latin typeface="Google Sans"/>
              <a:ea typeface="Google Sans"/>
              <a:cs typeface="Google Sans"/>
              <a:sym typeface="Google Sans"/>
            </a:endParaRPr>
          </a:p>
          <a:p>
            <a:pPr indent="0" lvl="0" marL="0" marR="0" rtl="0" algn="l">
              <a:lnSpc>
                <a:spcPct val="100000"/>
              </a:lnSpc>
              <a:spcBef>
                <a:spcPts val="600"/>
              </a:spcBef>
              <a:spcAft>
                <a:spcPts val="0"/>
              </a:spcAft>
              <a:buNone/>
            </a:pPr>
            <a:r>
              <a:rPr b="1" lang="en">
                <a:solidFill>
                  <a:srgbClr val="3C4043"/>
                </a:solidFill>
                <a:latin typeface="Google Sans"/>
                <a:ea typeface="Google Sans"/>
                <a:cs typeface="Google Sans"/>
                <a:sym typeface="Google Sans"/>
              </a:rPr>
              <a:t>Industry-leading accuracy for image understanding</a:t>
            </a:r>
            <a:endParaRPr b="1">
              <a:solidFill>
                <a:srgbClr val="3C4043"/>
              </a:solidFill>
              <a:latin typeface="Google Sans"/>
              <a:ea typeface="Google Sans"/>
              <a:cs typeface="Google Sans"/>
              <a:sym typeface="Google Sans"/>
            </a:endParaRPr>
          </a:p>
          <a:p>
            <a:pPr indent="0" lvl="0" marL="0" marR="0" rtl="0" algn="l">
              <a:lnSpc>
                <a:spcPct val="100000"/>
              </a:lnSpc>
              <a:spcBef>
                <a:spcPts val="0"/>
              </a:spcBef>
              <a:spcAft>
                <a:spcPts val="0"/>
              </a:spcAft>
              <a:buNone/>
            </a:pPr>
            <a:r>
              <a:rPr lang="en" sz="1100">
                <a:solidFill>
                  <a:srgbClr val="3C4043"/>
                </a:solidFill>
                <a:latin typeface="Google Sans"/>
                <a:ea typeface="Google Sans"/>
                <a:cs typeface="Google Sans"/>
                <a:sym typeface="Google Sans"/>
              </a:rPr>
              <a:t>Google Cloud offers two computer vision products that use machine learning to help you understand your images with industry-leading prediction accuracy.</a:t>
            </a:r>
            <a:endParaRPr sz="1100">
              <a:solidFill>
                <a:srgbClr val="3C4043"/>
              </a:solidFill>
              <a:latin typeface="Google Sans"/>
              <a:ea typeface="Google Sans"/>
              <a:cs typeface="Google Sans"/>
              <a:sym typeface="Google Sans"/>
            </a:endParaRPr>
          </a:p>
          <a:p>
            <a:pPr indent="0" lvl="0" marL="0" marR="0" rtl="0" algn="l">
              <a:lnSpc>
                <a:spcPct val="100000"/>
              </a:lnSpc>
              <a:spcBef>
                <a:spcPts val="0"/>
              </a:spcBef>
              <a:spcAft>
                <a:spcPts val="0"/>
              </a:spcAft>
              <a:buNone/>
            </a:pPr>
            <a:r>
              <a:t/>
            </a:r>
            <a:endParaRPr sz="1100">
              <a:solidFill>
                <a:srgbClr val="3C4043"/>
              </a:solidFill>
              <a:latin typeface="Google Sans Medium"/>
              <a:ea typeface="Google Sans Medium"/>
              <a:cs typeface="Google Sans Medium"/>
              <a:sym typeface="Google Sans Medium"/>
            </a:endParaRPr>
          </a:p>
          <a:p>
            <a:pPr indent="0" lvl="0" marL="0" marR="0" rtl="0" algn="l">
              <a:lnSpc>
                <a:spcPct val="100000"/>
              </a:lnSpc>
              <a:spcBef>
                <a:spcPts val="0"/>
              </a:spcBef>
              <a:spcAft>
                <a:spcPts val="0"/>
              </a:spcAft>
              <a:buNone/>
            </a:pPr>
            <a:r>
              <a:t/>
            </a:r>
            <a:endParaRPr sz="1200">
              <a:solidFill>
                <a:srgbClr val="3C4043"/>
              </a:solidFill>
              <a:latin typeface="Google Sans Medium"/>
              <a:ea typeface="Google Sans Medium"/>
              <a:cs typeface="Google Sans Medium"/>
              <a:sym typeface="Google Sans Medium"/>
            </a:endParaRPr>
          </a:p>
          <a:p>
            <a:pPr indent="0" lvl="0" marL="0" marR="0" rtl="0" algn="l">
              <a:lnSpc>
                <a:spcPct val="100000"/>
              </a:lnSpc>
              <a:spcBef>
                <a:spcPts val="0"/>
              </a:spcBef>
              <a:spcAft>
                <a:spcPts val="0"/>
              </a:spcAft>
              <a:buNone/>
            </a:pPr>
            <a:r>
              <a:t/>
            </a:r>
            <a:endParaRPr sz="1200">
              <a:solidFill>
                <a:srgbClr val="3C4043"/>
              </a:solidFill>
              <a:latin typeface="Google Sans Medium"/>
              <a:ea typeface="Google Sans Medium"/>
              <a:cs typeface="Google Sans Medium"/>
              <a:sym typeface="Google Sans Medium"/>
            </a:endParaRPr>
          </a:p>
          <a:p>
            <a:pPr indent="0" lvl="0" marL="0" marR="0" rtl="0" algn="l">
              <a:lnSpc>
                <a:spcPct val="100000"/>
              </a:lnSpc>
              <a:spcBef>
                <a:spcPts val="0"/>
              </a:spcBef>
              <a:spcAft>
                <a:spcPts val="0"/>
              </a:spcAft>
              <a:buNone/>
            </a:pPr>
            <a:r>
              <a:t/>
            </a:r>
            <a:endParaRPr sz="1200">
              <a:solidFill>
                <a:srgbClr val="3C4043"/>
              </a:solidFill>
              <a:latin typeface="Google Sans Medium"/>
              <a:ea typeface="Google Sans Medium"/>
              <a:cs typeface="Google Sans Medium"/>
              <a:sym typeface="Google Sans Medium"/>
            </a:endParaRPr>
          </a:p>
          <a:p>
            <a:pPr indent="0" lvl="0" marL="0" marR="0" rtl="0" algn="l">
              <a:lnSpc>
                <a:spcPct val="100000"/>
              </a:lnSpc>
              <a:spcBef>
                <a:spcPts val="0"/>
              </a:spcBef>
              <a:spcAft>
                <a:spcPts val="0"/>
              </a:spcAft>
              <a:buNone/>
            </a:pPr>
            <a:r>
              <a:t/>
            </a:r>
            <a:endParaRPr sz="1200">
              <a:solidFill>
                <a:srgbClr val="3C4043"/>
              </a:solidFill>
              <a:latin typeface="Google Sans Medium"/>
              <a:ea typeface="Google Sans Medium"/>
              <a:cs typeface="Google Sans Medium"/>
              <a:sym typeface="Google Sans Medium"/>
            </a:endParaRPr>
          </a:p>
          <a:p>
            <a:pPr indent="0" lvl="0" marL="0" marR="0" rtl="0" algn="l">
              <a:lnSpc>
                <a:spcPct val="100000"/>
              </a:lnSpc>
              <a:spcBef>
                <a:spcPts val="0"/>
              </a:spcBef>
              <a:spcAft>
                <a:spcPts val="0"/>
              </a:spcAft>
              <a:buNone/>
            </a:pPr>
            <a:r>
              <a:t/>
            </a:r>
            <a:endParaRPr sz="1200">
              <a:solidFill>
                <a:srgbClr val="3C4043"/>
              </a:solidFill>
              <a:latin typeface="Google Sans Medium"/>
              <a:ea typeface="Google Sans Medium"/>
              <a:cs typeface="Google Sans Medium"/>
              <a:sym typeface="Google Sans Medium"/>
            </a:endParaRPr>
          </a:p>
          <a:p>
            <a:pPr indent="0" lvl="0" marL="0" marR="0" rtl="0" algn="l">
              <a:lnSpc>
                <a:spcPct val="100000"/>
              </a:lnSpc>
              <a:spcBef>
                <a:spcPts val="0"/>
              </a:spcBef>
              <a:spcAft>
                <a:spcPts val="0"/>
              </a:spcAft>
              <a:buNone/>
            </a:pPr>
            <a:r>
              <a:t/>
            </a:r>
            <a:endParaRPr sz="1200">
              <a:solidFill>
                <a:srgbClr val="3C4043"/>
              </a:solidFill>
              <a:latin typeface="Google Sans Medium"/>
              <a:ea typeface="Google Sans Medium"/>
              <a:cs typeface="Google Sans Medium"/>
              <a:sym typeface="Google Sans Medium"/>
            </a:endParaRPr>
          </a:p>
        </p:txBody>
      </p:sp>
      <p:graphicFrame>
        <p:nvGraphicFramePr>
          <p:cNvPr id="157" name="Google Shape;157;p27"/>
          <p:cNvGraphicFramePr/>
          <p:nvPr/>
        </p:nvGraphicFramePr>
        <p:xfrm>
          <a:off x="1124500" y="2687525"/>
          <a:ext cx="3000000" cy="3000000"/>
        </p:xfrm>
        <a:graphic>
          <a:graphicData uri="http://schemas.openxmlformats.org/drawingml/2006/table">
            <a:tbl>
              <a:tblPr>
                <a:noFill/>
                <a:tableStyleId>{7E730A64-2E4E-4123-BEE7-C460277B2B05}</a:tableStyleId>
              </a:tblPr>
              <a:tblGrid>
                <a:gridCol w="3678600"/>
                <a:gridCol w="3678600"/>
              </a:tblGrid>
              <a:tr h="381000">
                <a:tc>
                  <a:txBody>
                    <a:bodyPr/>
                    <a:lstStyle/>
                    <a:p>
                      <a:pPr indent="0" lvl="0" marL="0" rtl="0" algn="l">
                        <a:spcBef>
                          <a:spcPts val="0"/>
                        </a:spcBef>
                        <a:spcAft>
                          <a:spcPts val="0"/>
                        </a:spcAft>
                        <a:buNone/>
                      </a:pPr>
                      <a:r>
                        <a:rPr b="1" lang="en" sz="1200">
                          <a:solidFill>
                            <a:srgbClr val="3C4043"/>
                          </a:solidFill>
                          <a:latin typeface="Google Sans"/>
                          <a:ea typeface="Google Sans"/>
                          <a:cs typeface="Google Sans"/>
                          <a:sym typeface="Google Sans"/>
                        </a:rPr>
                        <a:t>AutoML Vision</a:t>
                      </a:r>
                      <a:endParaRPr b="1" sz="1200">
                        <a:solidFill>
                          <a:srgbClr val="3C4043"/>
                        </a:solidFill>
                        <a:latin typeface="Google Sans"/>
                        <a:ea typeface="Google Sans"/>
                        <a:cs typeface="Google Sans"/>
                        <a:sym typeface="Google Sans"/>
                      </a:endParaRPr>
                    </a:p>
                    <a:p>
                      <a:pPr indent="0" lvl="0" marL="0" rtl="0" algn="l">
                        <a:spcBef>
                          <a:spcPts val="0"/>
                        </a:spcBef>
                        <a:spcAft>
                          <a:spcPts val="0"/>
                        </a:spcAft>
                        <a:buNone/>
                      </a:pPr>
                      <a:r>
                        <a:rPr lang="en" sz="1100">
                          <a:solidFill>
                            <a:srgbClr val="3C4043"/>
                          </a:solidFill>
                          <a:latin typeface="Google Sans"/>
                          <a:ea typeface="Google Sans"/>
                          <a:cs typeface="Google Sans"/>
                          <a:sym typeface="Google Sans"/>
                        </a:rPr>
                        <a:t>Automate the training of your own custom machine learning models. Simply upload images and train custom image models with AutoML Vision’s easy-to-use graphical interface; optimize your models for accuracy, latency, and size; and export them to your application in the cloud, or to an array of devices at the edge.</a:t>
                      </a:r>
                      <a:endParaRPr sz="1100">
                        <a:solidFill>
                          <a:srgbClr val="3C4043"/>
                        </a:solidFill>
                        <a:latin typeface="Google Sans"/>
                        <a:ea typeface="Google Sans"/>
                        <a:cs typeface="Google Sans"/>
                        <a:sym typeface="Google Sans"/>
                      </a:endParaRPr>
                    </a:p>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rgbClr val="3C4043"/>
                          </a:solidFill>
                          <a:latin typeface="Google Sans"/>
                          <a:ea typeface="Google Sans"/>
                          <a:cs typeface="Google Sans"/>
                          <a:sym typeface="Google Sans"/>
                        </a:rPr>
                        <a:t>Vision API</a:t>
                      </a:r>
                      <a:endParaRPr b="1" sz="1200">
                        <a:solidFill>
                          <a:srgbClr val="3C4043"/>
                        </a:solidFill>
                        <a:latin typeface="Google Sans"/>
                        <a:ea typeface="Google Sans"/>
                        <a:cs typeface="Google Sans"/>
                        <a:sym typeface="Google Sans"/>
                      </a:endParaRPr>
                    </a:p>
                    <a:p>
                      <a:pPr indent="0" lvl="0" marL="0" rtl="0" algn="l">
                        <a:spcBef>
                          <a:spcPts val="0"/>
                        </a:spcBef>
                        <a:spcAft>
                          <a:spcPts val="0"/>
                        </a:spcAft>
                        <a:buNone/>
                      </a:pPr>
                      <a:r>
                        <a:rPr lang="en" sz="1100">
                          <a:solidFill>
                            <a:srgbClr val="3C4043"/>
                          </a:solidFill>
                          <a:latin typeface="Google Sans"/>
                          <a:ea typeface="Google Sans"/>
                          <a:cs typeface="Google Sans"/>
                          <a:sym typeface="Google Sans"/>
                        </a:rPr>
                        <a:t>Google Cloud’s Vision API offers powerful pre-trained machine learning models through REST and RPC APIs. Assign labels to images and quickly classify them into millions of predefined categories. Detect objects and faces, read printed and handwritten text, and build valuable metadata into your image catalog.</a:t>
                      </a:r>
                      <a:endParaRPr sz="1100">
                        <a:solidFill>
                          <a:srgbClr val="3C4043"/>
                        </a:solidFill>
                        <a:latin typeface="Google Sans"/>
                        <a:ea typeface="Google Sans"/>
                        <a:cs typeface="Google Sans"/>
                        <a:sym typeface="Google Sans"/>
                      </a:endParaRPr>
                    </a:p>
                    <a:p>
                      <a:pPr indent="0" lvl="0" marL="0" rtl="0" algn="l">
                        <a:spcBef>
                          <a:spcPts val="0"/>
                        </a:spcBef>
                        <a:spcAft>
                          <a:spcPts val="0"/>
                        </a:spcAft>
                        <a:buNone/>
                      </a:pPr>
                      <a:r>
                        <a:t/>
                      </a:r>
                      <a:endParaRPr sz="1100">
                        <a:latin typeface="Google Sans"/>
                        <a:ea typeface="Google Sans"/>
                        <a:cs typeface="Google Sans"/>
                        <a:sym typeface="Google Sa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pic>
        <p:nvPicPr>
          <p:cNvPr descr="Image result for developer student club logo" id="162" name="Google Shape;162;p28"/>
          <p:cNvPicPr preferRelativeResize="0"/>
          <p:nvPr/>
        </p:nvPicPr>
        <p:blipFill rotWithShape="1">
          <a:blip r:embed="rId3">
            <a:alphaModFix/>
          </a:blip>
          <a:srcRect b="32485" l="13414" r="14310" t="32460"/>
          <a:stretch/>
        </p:blipFill>
        <p:spPr>
          <a:xfrm>
            <a:off x="509475" y="4436450"/>
            <a:ext cx="692750" cy="336000"/>
          </a:xfrm>
          <a:prstGeom prst="rect">
            <a:avLst/>
          </a:prstGeom>
          <a:noFill/>
          <a:ln>
            <a:noFill/>
          </a:ln>
        </p:spPr>
      </p:pic>
      <p:sp>
        <p:nvSpPr>
          <p:cNvPr id="163" name="Google Shape;163;p28"/>
          <p:cNvSpPr txBox="1"/>
          <p:nvPr/>
        </p:nvSpPr>
        <p:spPr>
          <a:xfrm>
            <a:off x="630300" y="520175"/>
            <a:ext cx="4383600" cy="352200"/>
          </a:xfrm>
          <a:prstGeom prst="rect">
            <a:avLst/>
          </a:prstGeom>
          <a:noFill/>
          <a:ln>
            <a:noFill/>
          </a:ln>
        </p:spPr>
        <p:txBody>
          <a:bodyPr anchorCtr="0" anchor="t" bIns="0" lIns="0" spcFirstLastPara="1" rIns="228600" wrap="square" tIns="0">
            <a:noAutofit/>
          </a:bodyPr>
          <a:lstStyle/>
          <a:p>
            <a:pPr indent="0" lvl="0" marL="0" rtl="0" algn="l">
              <a:spcBef>
                <a:spcPts val="0"/>
              </a:spcBef>
              <a:spcAft>
                <a:spcPts val="0"/>
              </a:spcAft>
              <a:buNone/>
            </a:pPr>
            <a:r>
              <a:rPr lang="en" sz="2400">
                <a:solidFill>
                  <a:srgbClr val="3C4043"/>
                </a:solidFill>
                <a:latin typeface="Google Sans"/>
                <a:ea typeface="Google Sans"/>
                <a:cs typeface="Google Sans"/>
                <a:sym typeface="Google Sans"/>
              </a:rPr>
              <a:t>grid systems:</a:t>
            </a:r>
            <a:r>
              <a:rPr lang="en" sz="2400">
                <a:solidFill>
                  <a:srgbClr val="3C4043"/>
                </a:solidFill>
                <a:latin typeface="Google Sans Medium"/>
                <a:ea typeface="Google Sans Medium"/>
                <a:cs typeface="Google Sans Medium"/>
                <a:sym typeface="Google Sans Medium"/>
              </a:rPr>
              <a:t> </a:t>
            </a:r>
            <a:r>
              <a:rPr b="1" lang="en" sz="2400">
                <a:solidFill>
                  <a:schemeClr val="lt1"/>
                </a:solidFill>
                <a:highlight>
                  <a:srgbClr val="4285F4"/>
                </a:highlight>
                <a:latin typeface="Google Sans"/>
                <a:ea typeface="Google Sans"/>
                <a:cs typeface="Google Sans"/>
                <a:sym typeface="Google Sans"/>
              </a:rPr>
              <a:t>an old example</a:t>
            </a:r>
            <a:endParaRPr sz="2400">
              <a:solidFill>
                <a:srgbClr val="3C4043"/>
              </a:solidFill>
              <a:latin typeface="Google Sans Medium"/>
              <a:ea typeface="Google Sans Medium"/>
              <a:cs typeface="Google Sans Medium"/>
              <a:sym typeface="Google Sans Medium"/>
            </a:endParaRPr>
          </a:p>
        </p:txBody>
      </p:sp>
      <p:sp>
        <p:nvSpPr>
          <p:cNvPr id="164" name="Google Shape;164;p28"/>
          <p:cNvSpPr txBox="1"/>
          <p:nvPr/>
        </p:nvSpPr>
        <p:spPr>
          <a:xfrm>
            <a:off x="1202225" y="1212050"/>
            <a:ext cx="7413300" cy="1475400"/>
          </a:xfrm>
          <a:prstGeom prst="rect">
            <a:avLst/>
          </a:prstGeom>
          <a:noFill/>
          <a:ln>
            <a:noFill/>
          </a:ln>
        </p:spPr>
        <p:txBody>
          <a:bodyPr anchorCtr="0" anchor="t" bIns="0" lIns="0" spcFirstLastPara="1" rIns="228600" wrap="square" tIns="0">
            <a:noAutofit/>
          </a:bodyPr>
          <a:lstStyle/>
          <a:p>
            <a:pPr indent="0" lvl="0" marL="0" marR="0" rtl="0" algn="l">
              <a:lnSpc>
                <a:spcPct val="100000"/>
              </a:lnSpc>
              <a:spcBef>
                <a:spcPts val="0"/>
              </a:spcBef>
              <a:spcAft>
                <a:spcPts val="0"/>
              </a:spcAft>
              <a:buNone/>
            </a:pPr>
            <a:r>
              <a:rPr b="1" lang="en" sz="2400">
                <a:solidFill>
                  <a:srgbClr val="3C4043"/>
                </a:solidFill>
                <a:latin typeface="Google Sans"/>
                <a:ea typeface="Google Sans"/>
                <a:cs typeface="Google Sans"/>
                <a:sym typeface="Google Sans"/>
              </a:rPr>
              <a:t>Vision AI </a:t>
            </a:r>
            <a:endParaRPr b="1" sz="2400">
              <a:solidFill>
                <a:srgbClr val="3C4043"/>
              </a:solidFill>
              <a:latin typeface="Google Sans"/>
              <a:ea typeface="Google Sans"/>
              <a:cs typeface="Google Sans"/>
              <a:sym typeface="Google Sans"/>
            </a:endParaRPr>
          </a:p>
          <a:p>
            <a:pPr indent="0" lvl="0" marL="0" marR="0" rtl="0" algn="l">
              <a:lnSpc>
                <a:spcPct val="100000"/>
              </a:lnSpc>
              <a:spcBef>
                <a:spcPts val="0"/>
              </a:spcBef>
              <a:spcAft>
                <a:spcPts val="0"/>
              </a:spcAft>
              <a:buNone/>
            </a:pPr>
            <a:r>
              <a:rPr b="1" lang="en" sz="1100">
                <a:solidFill>
                  <a:srgbClr val="999999"/>
                </a:solidFill>
                <a:latin typeface="Google Sans"/>
                <a:ea typeface="Google Sans"/>
                <a:cs typeface="Google Sans"/>
                <a:sym typeface="Google Sans"/>
              </a:rPr>
              <a:t>Derive insights from your images in the cloud or at the edge with AutoML Vision or use pre-trained Vision API models to detect emotion, understand text, and more.</a:t>
            </a:r>
            <a:endParaRPr b="1" sz="1100">
              <a:solidFill>
                <a:srgbClr val="999999"/>
              </a:solidFill>
              <a:latin typeface="Google Sans"/>
              <a:ea typeface="Google Sans"/>
              <a:cs typeface="Google Sans"/>
              <a:sym typeface="Google Sans"/>
            </a:endParaRPr>
          </a:p>
          <a:p>
            <a:pPr indent="0" lvl="0" marL="0" marR="0" rtl="0" algn="l">
              <a:lnSpc>
                <a:spcPct val="100000"/>
              </a:lnSpc>
              <a:spcBef>
                <a:spcPts val="600"/>
              </a:spcBef>
              <a:spcAft>
                <a:spcPts val="0"/>
              </a:spcAft>
              <a:buNone/>
            </a:pPr>
            <a:r>
              <a:rPr b="1" lang="en">
                <a:solidFill>
                  <a:srgbClr val="3C4043"/>
                </a:solidFill>
                <a:latin typeface="Google Sans"/>
                <a:ea typeface="Google Sans"/>
                <a:cs typeface="Google Sans"/>
                <a:sym typeface="Google Sans"/>
              </a:rPr>
              <a:t>Industry-leading accuracy for image understanding</a:t>
            </a:r>
            <a:endParaRPr b="1">
              <a:solidFill>
                <a:srgbClr val="3C4043"/>
              </a:solidFill>
              <a:latin typeface="Google Sans"/>
              <a:ea typeface="Google Sans"/>
              <a:cs typeface="Google Sans"/>
              <a:sym typeface="Google Sans"/>
            </a:endParaRPr>
          </a:p>
          <a:p>
            <a:pPr indent="0" lvl="0" marL="0" marR="0" rtl="0" algn="l">
              <a:lnSpc>
                <a:spcPct val="100000"/>
              </a:lnSpc>
              <a:spcBef>
                <a:spcPts val="0"/>
              </a:spcBef>
              <a:spcAft>
                <a:spcPts val="0"/>
              </a:spcAft>
              <a:buNone/>
            </a:pPr>
            <a:r>
              <a:rPr lang="en" sz="1100">
                <a:solidFill>
                  <a:srgbClr val="3C4043"/>
                </a:solidFill>
                <a:latin typeface="Google Sans"/>
                <a:ea typeface="Google Sans"/>
                <a:cs typeface="Google Sans"/>
                <a:sym typeface="Google Sans"/>
              </a:rPr>
              <a:t>Google Cloud offers two computer vision products that use machine learning to help you understand your images with industry-leading prediction accuracy.</a:t>
            </a:r>
            <a:endParaRPr sz="1100">
              <a:solidFill>
                <a:srgbClr val="3C4043"/>
              </a:solidFill>
              <a:latin typeface="Google Sans"/>
              <a:ea typeface="Google Sans"/>
              <a:cs typeface="Google Sans"/>
              <a:sym typeface="Google Sans"/>
            </a:endParaRPr>
          </a:p>
          <a:p>
            <a:pPr indent="0" lvl="0" marL="0" marR="0" rtl="0" algn="l">
              <a:lnSpc>
                <a:spcPct val="100000"/>
              </a:lnSpc>
              <a:spcBef>
                <a:spcPts val="0"/>
              </a:spcBef>
              <a:spcAft>
                <a:spcPts val="0"/>
              </a:spcAft>
              <a:buNone/>
            </a:pPr>
            <a:r>
              <a:t/>
            </a:r>
            <a:endParaRPr sz="1100">
              <a:solidFill>
                <a:srgbClr val="3C4043"/>
              </a:solidFill>
              <a:latin typeface="Google Sans Medium"/>
              <a:ea typeface="Google Sans Medium"/>
              <a:cs typeface="Google Sans Medium"/>
              <a:sym typeface="Google Sans Medium"/>
            </a:endParaRPr>
          </a:p>
          <a:p>
            <a:pPr indent="0" lvl="0" marL="0" marR="0" rtl="0" algn="l">
              <a:lnSpc>
                <a:spcPct val="100000"/>
              </a:lnSpc>
              <a:spcBef>
                <a:spcPts val="0"/>
              </a:spcBef>
              <a:spcAft>
                <a:spcPts val="0"/>
              </a:spcAft>
              <a:buNone/>
            </a:pPr>
            <a:r>
              <a:t/>
            </a:r>
            <a:endParaRPr sz="1200">
              <a:solidFill>
                <a:srgbClr val="3C4043"/>
              </a:solidFill>
              <a:latin typeface="Google Sans Medium"/>
              <a:ea typeface="Google Sans Medium"/>
              <a:cs typeface="Google Sans Medium"/>
              <a:sym typeface="Google Sans Medium"/>
            </a:endParaRPr>
          </a:p>
          <a:p>
            <a:pPr indent="0" lvl="0" marL="0" marR="0" rtl="0" algn="l">
              <a:lnSpc>
                <a:spcPct val="100000"/>
              </a:lnSpc>
              <a:spcBef>
                <a:spcPts val="0"/>
              </a:spcBef>
              <a:spcAft>
                <a:spcPts val="0"/>
              </a:spcAft>
              <a:buNone/>
            </a:pPr>
            <a:r>
              <a:t/>
            </a:r>
            <a:endParaRPr sz="1200">
              <a:solidFill>
                <a:srgbClr val="3C4043"/>
              </a:solidFill>
              <a:latin typeface="Google Sans Medium"/>
              <a:ea typeface="Google Sans Medium"/>
              <a:cs typeface="Google Sans Medium"/>
              <a:sym typeface="Google Sans Medium"/>
            </a:endParaRPr>
          </a:p>
          <a:p>
            <a:pPr indent="0" lvl="0" marL="0" marR="0" rtl="0" algn="l">
              <a:lnSpc>
                <a:spcPct val="100000"/>
              </a:lnSpc>
              <a:spcBef>
                <a:spcPts val="0"/>
              </a:spcBef>
              <a:spcAft>
                <a:spcPts val="0"/>
              </a:spcAft>
              <a:buNone/>
            </a:pPr>
            <a:r>
              <a:t/>
            </a:r>
            <a:endParaRPr sz="1200">
              <a:solidFill>
                <a:srgbClr val="3C4043"/>
              </a:solidFill>
              <a:latin typeface="Google Sans Medium"/>
              <a:ea typeface="Google Sans Medium"/>
              <a:cs typeface="Google Sans Medium"/>
              <a:sym typeface="Google Sans Medium"/>
            </a:endParaRPr>
          </a:p>
          <a:p>
            <a:pPr indent="0" lvl="0" marL="0" marR="0" rtl="0" algn="l">
              <a:lnSpc>
                <a:spcPct val="100000"/>
              </a:lnSpc>
              <a:spcBef>
                <a:spcPts val="0"/>
              </a:spcBef>
              <a:spcAft>
                <a:spcPts val="0"/>
              </a:spcAft>
              <a:buNone/>
            </a:pPr>
            <a:r>
              <a:t/>
            </a:r>
            <a:endParaRPr sz="1200">
              <a:solidFill>
                <a:srgbClr val="3C4043"/>
              </a:solidFill>
              <a:latin typeface="Google Sans Medium"/>
              <a:ea typeface="Google Sans Medium"/>
              <a:cs typeface="Google Sans Medium"/>
              <a:sym typeface="Google Sans Medium"/>
            </a:endParaRPr>
          </a:p>
          <a:p>
            <a:pPr indent="0" lvl="0" marL="0" marR="0" rtl="0" algn="l">
              <a:lnSpc>
                <a:spcPct val="100000"/>
              </a:lnSpc>
              <a:spcBef>
                <a:spcPts val="0"/>
              </a:spcBef>
              <a:spcAft>
                <a:spcPts val="0"/>
              </a:spcAft>
              <a:buNone/>
            </a:pPr>
            <a:r>
              <a:t/>
            </a:r>
            <a:endParaRPr sz="1200">
              <a:solidFill>
                <a:srgbClr val="3C4043"/>
              </a:solidFill>
              <a:latin typeface="Google Sans Medium"/>
              <a:ea typeface="Google Sans Medium"/>
              <a:cs typeface="Google Sans Medium"/>
              <a:sym typeface="Google Sans Medium"/>
            </a:endParaRPr>
          </a:p>
          <a:p>
            <a:pPr indent="0" lvl="0" marL="0" marR="0" rtl="0" algn="l">
              <a:lnSpc>
                <a:spcPct val="100000"/>
              </a:lnSpc>
              <a:spcBef>
                <a:spcPts val="0"/>
              </a:spcBef>
              <a:spcAft>
                <a:spcPts val="0"/>
              </a:spcAft>
              <a:buNone/>
            </a:pPr>
            <a:r>
              <a:t/>
            </a:r>
            <a:endParaRPr sz="1200">
              <a:solidFill>
                <a:srgbClr val="3C4043"/>
              </a:solidFill>
              <a:latin typeface="Google Sans Medium"/>
              <a:ea typeface="Google Sans Medium"/>
              <a:cs typeface="Google Sans Medium"/>
              <a:sym typeface="Google Sans Medium"/>
            </a:endParaRPr>
          </a:p>
        </p:txBody>
      </p:sp>
      <p:graphicFrame>
        <p:nvGraphicFramePr>
          <p:cNvPr id="165" name="Google Shape;165;p28"/>
          <p:cNvGraphicFramePr/>
          <p:nvPr/>
        </p:nvGraphicFramePr>
        <p:xfrm>
          <a:off x="1124500" y="2687525"/>
          <a:ext cx="3000000" cy="3000000"/>
        </p:xfrm>
        <a:graphic>
          <a:graphicData uri="http://schemas.openxmlformats.org/drawingml/2006/table">
            <a:tbl>
              <a:tblPr>
                <a:noFill/>
                <a:tableStyleId>{7E730A64-2E4E-4123-BEE7-C460277B2B05}</a:tableStyleId>
              </a:tblPr>
              <a:tblGrid>
                <a:gridCol w="3678600"/>
                <a:gridCol w="3678600"/>
              </a:tblGrid>
              <a:tr h="381000">
                <a:tc>
                  <a:txBody>
                    <a:bodyPr/>
                    <a:lstStyle/>
                    <a:p>
                      <a:pPr indent="0" lvl="0" marL="0" rtl="0" algn="l">
                        <a:spcBef>
                          <a:spcPts val="0"/>
                        </a:spcBef>
                        <a:spcAft>
                          <a:spcPts val="0"/>
                        </a:spcAft>
                        <a:buNone/>
                      </a:pPr>
                      <a:r>
                        <a:rPr b="1" lang="en" sz="1200">
                          <a:solidFill>
                            <a:srgbClr val="3C4043"/>
                          </a:solidFill>
                          <a:latin typeface="Google Sans"/>
                          <a:ea typeface="Google Sans"/>
                          <a:cs typeface="Google Sans"/>
                          <a:sym typeface="Google Sans"/>
                        </a:rPr>
                        <a:t>AutoML Vision</a:t>
                      </a:r>
                      <a:endParaRPr b="1" sz="1200">
                        <a:solidFill>
                          <a:srgbClr val="3C4043"/>
                        </a:solidFill>
                        <a:latin typeface="Google Sans"/>
                        <a:ea typeface="Google Sans"/>
                        <a:cs typeface="Google Sans"/>
                        <a:sym typeface="Google Sans"/>
                      </a:endParaRPr>
                    </a:p>
                    <a:p>
                      <a:pPr indent="0" lvl="0" marL="0" rtl="0" algn="l">
                        <a:spcBef>
                          <a:spcPts val="0"/>
                        </a:spcBef>
                        <a:spcAft>
                          <a:spcPts val="0"/>
                        </a:spcAft>
                        <a:buNone/>
                      </a:pPr>
                      <a:r>
                        <a:rPr lang="en" sz="1100">
                          <a:solidFill>
                            <a:srgbClr val="3C4043"/>
                          </a:solidFill>
                          <a:latin typeface="Google Sans"/>
                          <a:ea typeface="Google Sans"/>
                          <a:cs typeface="Google Sans"/>
                          <a:sym typeface="Google Sans"/>
                        </a:rPr>
                        <a:t>Automate the training of your own custom machine learning models. Simply upload images and train custom image models with AutoML Vision’s easy-to-use graphical interface; optimize your models for accuracy, latency, and size; and export them to your application in the cloud, or to an array of devices at the edge.</a:t>
                      </a:r>
                      <a:endParaRPr sz="1100">
                        <a:solidFill>
                          <a:srgbClr val="3C4043"/>
                        </a:solidFill>
                        <a:latin typeface="Google Sans"/>
                        <a:ea typeface="Google Sans"/>
                        <a:cs typeface="Google Sans"/>
                        <a:sym typeface="Google Sans"/>
                      </a:endParaRPr>
                    </a:p>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rgbClr val="3C4043"/>
                          </a:solidFill>
                          <a:latin typeface="Google Sans"/>
                          <a:ea typeface="Google Sans"/>
                          <a:cs typeface="Google Sans"/>
                          <a:sym typeface="Google Sans"/>
                        </a:rPr>
                        <a:t>Vision API</a:t>
                      </a:r>
                      <a:endParaRPr b="1" sz="1200">
                        <a:solidFill>
                          <a:srgbClr val="3C4043"/>
                        </a:solidFill>
                        <a:latin typeface="Google Sans"/>
                        <a:ea typeface="Google Sans"/>
                        <a:cs typeface="Google Sans"/>
                        <a:sym typeface="Google Sans"/>
                      </a:endParaRPr>
                    </a:p>
                    <a:p>
                      <a:pPr indent="0" lvl="0" marL="0" rtl="0" algn="l">
                        <a:spcBef>
                          <a:spcPts val="0"/>
                        </a:spcBef>
                        <a:spcAft>
                          <a:spcPts val="0"/>
                        </a:spcAft>
                        <a:buNone/>
                      </a:pPr>
                      <a:r>
                        <a:rPr lang="en" sz="1100">
                          <a:solidFill>
                            <a:srgbClr val="3C4043"/>
                          </a:solidFill>
                          <a:latin typeface="Google Sans"/>
                          <a:ea typeface="Google Sans"/>
                          <a:cs typeface="Google Sans"/>
                          <a:sym typeface="Google Sans"/>
                        </a:rPr>
                        <a:t>Google Cloud’s Vision API offers powerful pre-trained machine learning models through REST and RPC APIs. Assign labels to images and quickly classify them into millions of predefined categories. Detect objects and faces, read printed and handwritten text, and build valuable metadata into your image catalog.</a:t>
                      </a:r>
                      <a:endParaRPr sz="1100">
                        <a:solidFill>
                          <a:srgbClr val="3C4043"/>
                        </a:solidFill>
                        <a:latin typeface="Google Sans"/>
                        <a:ea typeface="Google Sans"/>
                        <a:cs typeface="Google Sans"/>
                        <a:sym typeface="Google Sans"/>
                      </a:endParaRPr>
                    </a:p>
                    <a:p>
                      <a:pPr indent="0" lvl="0" marL="0" rtl="0" algn="l">
                        <a:spcBef>
                          <a:spcPts val="0"/>
                        </a:spcBef>
                        <a:spcAft>
                          <a:spcPts val="0"/>
                        </a:spcAft>
                        <a:buNone/>
                      </a:pPr>
                      <a:r>
                        <a:t/>
                      </a:r>
                      <a:endParaRPr sz="1100">
                        <a:latin typeface="Google Sans"/>
                        <a:ea typeface="Google Sans"/>
                        <a:cs typeface="Google Sans"/>
                        <a:sym typeface="Google Sa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166" name="Google Shape;166;p28"/>
          <p:cNvSpPr/>
          <p:nvPr/>
        </p:nvSpPr>
        <p:spPr>
          <a:xfrm>
            <a:off x="1154475" y="1214800"/>
            <a:ext cx="7245600" cy="1413000"/>
          </a:xfrm>
          <a:prstGeom prst="rect">
            <a:avLst/>
          </a:prstGeom>
          <a:solidFill>
            <a:srgbClr val="EA4335">
              <a:alpha val="215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8"/>
          <p:cNvSpPr/>
          <p:nvPr/>
        </p:nvSpPr>
        <p:spPr>
          <a:xfrm>
            <a:off x="1154475" y="2772150"/>
            <a:ext cx="3515100" cy="1475400"/>
          </a:xfrm>
          <a:prstGeom prst="rect">
            <a:avLst/>
          </a:prstGeom>
          <a:solidFill>
            <a:srgbClr val="4285F4">
              <a:alpha val="294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8"/>
          <p:cNvSpPr/>
          <p:nvPr/>
        </p:nvSpPr>
        <p:spPr>
          <a:xfrm>
            <a:off x="4884975" y="2772150"/>
            <a:ext cx="3515100" cy="1475400"/>
          </a:xfrm>
          <a:prstGeom prst="rect">
            <a:avLst/>
          </a:prstGeom>
          <a:solidFill>
            <a:srgbClr val="4285F4">
              <a:alpha val="294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pic>
        <p:nvPicPr>
          <p:cNvPr descr="Image result for developer student club logo" id="173" name="Google Shape;173;p29"/>
          <p:cNvPicPr preferRelativeResize="0"/>
          <p:nvPr/>
        </p:nvPicPr>
        <p:blipFill rotWithShape="1">
          <a:blip r:embed="rId3">
            <a:alphaModFix/>
          </a:blip>
          <a:srcRect b="32485" l="13414" r="14310" t="32460"/>
          <a:stretch/>
        </p:blipFill>
        <p:spPr>
          <a:xfrm>
            <a:off x="509475" y="4436450"/>
            <a:ext cx="692750" cy="336000"/>
          </a:xfrm>
          <a:prstGeom prst="rect">
            <a:avLst/>
          </a:prstGeom>
          <a:noFill/>
          <a:ln>
            <a:noFill/>
          </a:ln>
        </p:spPr>
      </p:pic>
      <p:sp>
        <p:nvSpPr>
          <p:cNvPr id="174" name="Google Shape;174;p29"/>
          <p:cNvSpPr txBox="1"/>
          <p:nvPr/>
        </p:nvSpPr>
        <p:spPr>
          <a:xfrm>
            <a:off x="630300" y="520175"/>
            <a:ext cx="5685000" cy="352200"/>
          </a:xfrm>
          <a:prstGeom prst="rect">
            <a:avLst/>
          </a:prstGeom>
          <a:noFill/>
          <a:ln>
            <a:noFill/>
          </a:ln>
        </p:spPr>
        <p:txBody>
          <a:bodyPr anchorCtr="0" anchor="t" bIns="0" lIns="0" spcFirstLastPara="1" rIns="228600" wrap="square" tIns="0">
            <a:noAutofit/>
          </a:bodyPr>
          <a:lstStyle/>
          <a:p>
            <a:pPr indent="0" lvl="0" marL="0" rtl="0" algn="l">
              <a:spcBef>
                <a:spcPts val="0"/>
              </a:spcBef>
              <a:spcAft>
                <a:spcPts val="0"/>
              </a:spcAft>
              <a:buNone/>
            </a:pPr>
            <a:r>
              <a:rPr lang="en" sz="2400">
                <a:solidFill>
                  <a:srgbClr val="3C4043"/>
                </a:solidFill>
                <a:latin typeface="Google Sans"/>
                <a:ea typeface="Google Sans"/>
                <a:cs typeface="Google Sans"/>
                <a:sym typeface="Google Sans"/>
              </a:rPr>
              <a:t>grid systems:</a:t>
            </a:r>
            <a:r>
              <a:rPr lang="en" sz="2400">
                <a:solidFill>
                  <a:srgbClr val="3C4043"/>
                </a:solidFill>
                <a:latin typeface="Google Sans Medium"/>
                <a:ea typeface="Google Sans Medium"/>
                <a:cs typeface="Google Sans Medium"/>
                <a:sym typeface="Google Sans Medium"/>
              </a:rPr>
              <a:t> </a:t>
            </a:r>
            <a:r>
              <a:rPr b="1" lang="en" sz="2400">
                <a:solidFill>
                  <a:schemeClr val="lt1"/>
                </a:solidFill>
                <a:highlight>
                  <a:srgbClr val="4285F4"/>
                </a:highlight>
                <a:latin typeface="Google Sans"/>
                <a:ea typeface="Google Sans"/>
                <a:cs typeface="Google Sans"/>
                <a:sym typeface="Google Sans"/>
              </a:rPr>
              <a:t>another example</a:t>
            </a:r>
            <a:endParaRPr sz="2400">
              <a:solidFill>
                <a:srgbClr val="3C4043"/>
              </a:solidFill>
              <a:latin typeface="Google Sans Medium"/>
              <a:ea typeface="Google Sans Medium"/>
              <a:cs typeface="Google Sans Medium"/>
              <a:sym typeface="Google Sans Medium"/>
            </a:endParaRPr>
          </a:p>
        </p:txBody>
      </p:sp>
      <p:pic>
        <p:nvPicPr>
          <p:cNvPr id="175" name="Google Shape;175;p29"/>
          <p:cNvPicPr preferRelativeResize="0"/>
          <p:nvPr/>
        </p:nvPicPr>
        <p:blipFill>
          <a:blip r:embed="rId4">
            <a:alphaModFix/>
          </a:blip>
          <a:stretch>
            <a:fillRect/>
          </a:stretch>
        </p:blipFill>
        <p:spPr>
          <a:xfrm>
            <a:off x="1872563" y="1012475"/>
            <a:ext cx="5398880" cy="3966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pic>
        <p:nvPicPr>
          <p:cNvPr id="180" name="Google Shape;180;p30"/>
          <p:cNvPicPr preferRelativeResize="0"/>
          <p:nvPr/>
        </p:nvPicPr>
        <p:blipFill>
          <a:blip r:embed="rId3">
            <a:alphaModFix/>
          </a:blip>
          <a:stretch>
            <a:fillRect/>
          </a:stretch>
        </p:blipFill>
        <p:spPr>
          <a:xfrm>
            <a:off x="1872563" y="1012475"/>
            <a:ext cx="5398880" cy="3966325"/>
          </a:xfrm>
          <a:prstGeom prst="rect">
            <a:avLst/>
          </a:prstGeom>
          <a:noFill/>
          <a:ln>
            <a:noFill/>
          </a:ln>
        </p:spPr>
      </p:pic>
      <p:pic>
        <p:nvPicPr>
          <p:cNvPr descr="Image result for developer student club logo" id="181" name="Google Shape;181;p30"/>
          <p:cNvPicPr preferRelativeResize="0"/>
          <p:nvPr/>
        </p:nvPicPr>
        <p:blipFill rotWithShape="1">
          <a:blip r:embed="rId4">
            <a:alphaModFix/>
          </a:blip>
          <a:srcRect b="32485" l="13414" r="14310" t="32460"/>
          <a:stretch/>
        </p:blipFill>
        <p:spPr>
          <a:xfrm>
            <a:off x="509475" y="4436450"/>
            <a:ext cx="692750" cy="336000"/>
          </a:xfrm>
          <a:prstGeom prst="rect">
            <a:avLst/>
          </a:prstGeom>
          <a:noFill/>
          <a:ln>
            <a:noFill/>
          </a:ln>
        </p:spPr>
      </p:pic>
      <p:sp>
        <p:nvSpPr>
          <p:cNvPr id="182" name="Google Shape;182;p30"/>
          <p:cNvSpPr txBox="1"/>
          <p:nvPr/>
        </p:nvSpPr>
        <p:spPr>
          <a:xfrm>
            <a:off x="630300" y="520175"/>
            <a:ext cx="5685000" cy="352200"/>
          </a:xfrm>
          <a:prstGeom prst="rect">
            <a:avLst/>
          </a:prstGeom>
          <a:noFill/>
          <a:ln>
            <a:noFill/>
          </a:ln>
        </p:spPr>
        <p:txBody>
          <a:bodyPr anchorCtr="0" anchor="t" bIns="0" lIns="0" spcFirstLastPara="1" rIns="228600" wrap="square" tIns="0">
            <a:noAutofit/>
          </a:bodyPr>
          <a:lstStyle/>
          <a:p>
            <a:pPr indent="0" lvl="0" marL="0" rtl="0" algn="l">
              <a:spcBef>
                <a:spcPts val="0"/>
              </a:spcBef>
              <a:spcAft>
                <a:spcPts val="0"/>
              </a:spcAft>
              <a:buNone/>
            </a:pPr>
            <a:r>
              <a:rPr lang="en" sz="2400">
                <a:solidFill>
                  <a:srgbClr val="3C4043"/>
                </a:solidFill>
                <a:latin typeface="Google Sans"/>
                <a:ea typeface="Google Sans"/>
                <a:cs typeface="Google Sans"/>
                <a:sym typeface="Google Sans"/>
              </a:rPr>
              <a:t>grid systems:</a:t>
            </a:r>
            <a:r>
              <a:rPr lang="en" sz="2400">
                <a:solidFill>
                  <a:srgbClr val="3C4043"/>
                </a:solidFill>
                <a:latin typeface="Google Sans Medium"/>
                <a:ea typeface="Google Sans Medium"/>
                <a:cs typeface="Google Sans Medium"/>
                <a:sym typeface="Google Sans Medium"/>
              </a:rPr>
              <a:t> </a:t>
            </a:r>
            <a:r>
              <a:rPr b="1" lang="en" sz="2400">
                <a:solidFill>
                  <a:schemeClr val="lt1"/>
                </a:solidFill>
                <a:highlight>
                  <a:srgbClr val="4285F4"/>
                </a:highlight>
                <a:latin typeface="Google Sans"/>
                <a:ea typeface="Google Sans"/>
                <a:cs typeface="Google Sans"/>
                <a:sym typeface="Google Sans"/>
              </a:rPr>
              <a:t>another example</a:t>
            </a:r>
            <a:endParaRPr sz="2400">
              <a:solidFill>
                <a:srgbClr val="3C4043"/>
              </a:solidFill>
              <a:latin typeface="Google Sans Medium"/>
              <a:ea typeface="Google Sans Medium"/>
              <a:cs typeface="Google Sans Medium"/>
              <a:sym typeface="Google Sans Medium"/>
            </a:endParaRPr>
          </a:p>
        </p:txBody>
      </p:sp>
      <p:sp>
        <p:nvSpPr>
          <p:cNvPr id="183" name="Google Shape;183;p30"/>
          <p:cNvSpPr/>
          <p:nvPr/>
        </p:nvSpPr>
        <p:spPr>
          <a:xfrm>
            <a:off x="1938363" y="1332225"/>
            <a:ext cx="3222300" cy="3646500"/>
          </a:xfrm>
          <a:prstGeom prst="rect">
            <a:avLst/>
          </a:prstGeom>
          <a:solidFill>
            <a:srgbClr val="EA4335">
              <a:alpha val="215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0"/>
          <p:cNvSpPr/>
          <p:nvPr/>
        </p:nvSpPr>
        <p:spPr>
          <a:xfrm>
            <a:off x="5195088" y="1332225"/>
            <a:ext cx="1998900" cy="3646500"/>
          </a:xfrm>
          <a:prstGeom prst="rect">
            <a:avLst/>
          </a:prstGeom>
          <a:solidFill>
            <a:srgbClr val="4285F4">
              <a:alpha val="294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pic>
        <p:nvPicPr>
          <p:cNvPr descr="Image result for developer student club logo" id="189" name="Google Shape;189;p31"/>
          <p:cNvPicPr preferRelativeResize="0"/>
          <p:nvPr/>
        </p:nvPicPr>
        <p:blipFill rotWithShape="1">
          <a:blip r:embed="rId3">
            <a:alphaModFix/>
          </a:blip>
          <a:srcRect b="32485" l="13414" r="14310" t="32460"/>
          <a:stretch/>
        </p:blipFill>
        <p:spPr>
          <a:xfrm>
            <a:off x="509475" y="4436450"/>
            <a:ext cx="692750" cy="336000"/>
          </a:xfrm>
          <a:prstGeom prst="rect">
            <a:avLst/>
          </a:prstGeom>
          <a:noFill/>
          <a:ln>
            <a:noFill/>
          </a:ln>
        </p:spPr>
      </p:pic>
      <p:sp>
        <p:nvSpPr>
          <p:cNvPr id="190" name="Google Shape;190;p31"/>
          <p:cNvSpPr txBox="1"/>
          <p:nvPr/>
        </p:nvSpPr>
        <p:spPr>
          <a:xfrm>
            <a:off x="509475" y="293450"/>
            <a:ext cx="5840100" cy="352200"/>
          </a:xfrm>
          <a:prstGeom prst="rect">
            <a:avLst/>
          </a:prstGeom>
          <a:noFill/>
          <a:ln>
            <a:noFill/>
          </a:ln>
        </p:spPr>
        <p:txBody>
          <a:bodyPr anchorCtr="0" anchor="t" bIns="0" lIns="0" spcFirstLastPara="1" rIns="228600" wrap="square" tIns="0">
            <a:noAutofit/>
          </a:bodyPr>
          <a:lstStyle/>
          <a:p>
            <a:pPr indent="0" lvl="0" marL="0" rtl="0" algn="l">
              <a:spcBef>
                <a:spcPts val="0"/>
              </a:spcBef>
              <a:spcAft>
                <a:spcPts val="0"/>
              </a:spcAft>
              <a:buNone/>
            </a:pPr>
            <a:r>
              <a:rPr lang="en" sz="2400">
                <a:solidFill>
                  <a:srgbClr val="3C4043"/>
                </a:solidFill>
                <a:latin typeface="Google Sans Medium"/>
                <a:ea typeface="Google Sans Medium"/>
                <a:cs typeface="Google Sans Medium"/>
                <a:sym typeface="Google Sans Medium"/>
              </a:rPr>
              <a:t>activity: </a:t>
            </a:r>
            <a:r>
              <a:rPr b="1" lang="en" sz="2400">
                <a:solidFill>
                  <a:schemeClr val="lt1"/>
                </a:solidFill>
                <a:highlight>
                  <a:srgbClr val="4285F4"/>
                </a:highlight>
                <a:latin typeface="Google Sans"/>
                <a:ea typeface="Google Sans"/>
                <a:cs typeface="Google Sans"/>
                <a:sym typeface="Google Sans"/>
              </a:rPr>
              <a:t>information display</a:t>
            </a:r>
            <a:endParaRPr b="1" sz="2400">
              <a:solidFill>
                <a:schemeClr val="lt1"/>
              </a:solidFill>
              <a:highlight>
                <a:srgbClr val="4285F4"/>
              </a:highlight>
              <a:latin typeface="Google Sans"/>
              <a:ea typeface="Google Sans"/>
              <a:cs typeface="Google Sans"/>
              <a:sym typeface="Google Sans"/>
            </a:endParaRPr>
          </a:p>
        </p:txBody>
      </p:sp>
      <p:sp>
        <p:nvSpPr>
          <p:cNvPr id="191" name="Google Shape;191;p31"/>
          <p:cNvSpPr txBox="1"/>
          <p:nvPr/>
        </p:nvSpPr>
        <p:spPr>
          <a:xfrm>
            <a:off x="1793400" y="2188050"/>
            <a:ext cx="2778600" cy="7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Google Sans"/>
                <a:ea typeface="Google Sans"/>
                <a:cs typeface="Google Sans"/>
                <a:sym typeface="Google Sans"/>
              </a:rPr>
              <a:t>Get the text </a:t>
            </a:r>
            <a:r>
              <a:rPr lang="en" sz="1800">
                <a:latin typeface="Google Sans"/>
                <a:ea typeface="Google Sans"/>
                <a:cs typeface="Google Sans"/>
                <a:sym typeface="Google Sans"/>
              </a:rPr>
              <a:t>here</a:t>
            </a:r>
            <a:r>
              <a:rPr lang="en" sz="1800">
                <a:latin typeface="Google Sans"/>
                <a:ea typeface="Google Sans"/>
                <a:cs typeface="Google Sans"/>
                <a:sym typeface="Google Sans"/>
              </a:rPr>
              <a:t>: </a:t>
            </a:r>
            <a:r>
              <a:rPr lang="en" sz="1800" u="sng">
                <a:solidFill>
                  <a:schemeClr val="hlink"/>
                </a:solidFill>
                <a:latin typeface="Google Sans"/>
                <a:ea typeface="Google Sans"/>
                <a:cs typeface="Google Sans"/>
                <a:sym typeface="Google Sans"/>
                <a:hlinkClick r:id="rId4"/>
              </a:rPr>
              <a:t>http://bit.ly/dscuonprac</a:t>
            </a:r>
            <a:endParaRPr sz="1800">
              <a:latin typeface="Google Sans"/>
              <a:ea typeface="Google Sans"/>
              <a:cs typeface="Google Sans"/>
              <a:sym typeface="Google Sans"/>
            </a:endParaRPr>
          </a:p>
          <a:p>
            <a:pPr indent="0" lvl="0" marL="0" rtl="0" algn="l">
              <a:spcBef>
                <a:spcPts val="0"/>
              </a:spcBef>
              <a:spcAft>
                <a:spcPts val="0"/>
              </a:spcAft>
              <a:buNone/>
            </a:pPr>
            <a:r>
              <a:t/>
            </a:r>
            <a:endParaRPr sz="1800">
              <a:latin typeface="Google Sans"/>
              <a:ea typeface="Google Sans"/>
              <a:cs typeface="Google Sans"/>
              <a:sym typeface="Google Sans"/>
            </a:endParaRPr>
          </a:p>
        </p:txBody>
      </p:sp>
      <p:sp>
        <p:nvSpPr>
          <p:cNvPr id="192" name="Google Shape;192;p31"/>
          <p:cNvSpPr txBox="1"/>
          <p:nvPr/>
        </p:nvSpPr>
        <p:spPr>
          <a:xfrm>
            <a:off x="5091725" y="56100"/>
            <a:ext cx="3992700" cy="50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latin typeface="Google Sans"/>
                <a:ea typeface="Google Sans"/>
                <a:cs typeface="Google Sans"/>
                <a:sym typeface="Google Sans"/>
              </a:rPr>
              <a:t>Jane Doe</a:t>
            </a:r>
            <a:endParaRPr sz="1000">
              <a:latin typeface="Google Sans"/>
              <a:ea typeface="Google Sans"/>
              <a:cs typeface="Google Sans"/>
              <a:sym typeface="Google Sans"/>
            </a:endParaRPr>
          </a:p>
          <a:p>
            <a:pPr indent="0" lvl="0" marL="0" rtl="0" algn="l">
              <a:spcBef>
                <a:spcPts val="0"/>
              </a:spcBef>
              <a:spcAft>
                <a:spcPts val="0"/>
              </a:spcAft>
              <a:buClr>
                <a:schemeClr val="dk1"/>
              </a:buClr>
              <a:buSzPts val="1100"/>
              <a:buFont typeface="Arial"/>
              <a:buNone/>
            </a:pPr>
            <a:r>
              <a:rPr lang="en" sz="1000">
                <a:latin typeface="Google Sans"/>
                <a:ea typeface="Google Sans"/>
                <a:cs typeface="Google Sans"/>
                <a:sym typeface="Google Sans"/>
              </a:rPr>
              <a:t>1600 Amphitheatre Parkway, Mountain View, California</a:t>
            </a:r>
            <a:endParaRPr sz="1000">
              <a:latin typeface="Google Sans"/>
              <a:ea typeface="Google Sans"/>
              <a:cs typeface="Google Sans"/>
              <a:sym typeface="Google Sans"/>
            </a:endParaRPr>
          </a:p>
          <a:p>
            <a:pPr indent="0" lvl="0" marL="0" rtl="0" algn="l">
              <a:spcBef>
                <a:spcPts val="0"/>
              </a:spcBef>
              <a:spcAft>
                <a:spcPts val="0"/>
              </a:spcAft>
              <a:buClr>
                <a:schemeClr val="dk1"/>
              </a:buClr>
              <a:buSzPts val="1100"/>
              <a:buFont typeface="Arial"/>
              <a:buNone/>
            </a:pPr>
            <a:r>
              <a:rPr lang="en" sz="1000">
                <a:latin typeface="Google Sans"/>
                <a:ea typeface="Google Sans"/>
                <a:cs typeface="Google Sans"/>
                <a:sym typeface="Google Sans"/>
              </a:rPr>
              <a:t>jane.doe@fakeemail.com</a:t>
            </a:r>
            <a:endParaRPr sz="1000">
              <a:latin typeface="Google Sans"/>
              <a:ea typeface="Google Sans"/>
              <a:cs typeface="Google Sans"/>
              <a:sym typeface="Google Sans"/>
            </a:endParaRPr>
          </a:p>
          <a:p>
            <a:pPr indent="0" lvl="0" marL="0" rtl="0" algn="l">
              <a:spcBef>
                <a:spcPts val="0"/>
              </a:spcBef>
              <a:spcAft>
                <a:spcPts val="0"/>
              </a:spcAft>
              <a:buClr>
                <a:schemeClr val="dk1"/>
              </a:buClr>
              <a:buSzPts val="1100"/>
              <a:buFont typeface="Arial"/>
              <a:buNone/>
            </a:pPr>
            <a:r>
              <a:rPr lang="en" sz="1000">
                <a:latin typeface="Google Sans"/>
                <a:ea typeface="Google Sans"/>
                <a:cs typeface="Google Sans"/>
                <a:sym typeface="Google Sans"/>
              </a:rPr>
              <a:t>Software Engineer</a:t>
            </a:r>
            <a:endParaRPr sz="1000">
              <a:latin typeface="Google Sans"/>
              <a:ea typeface="Google Sans"/>
              <a:cs typeface="Google Sans"/>
              <a:sym typeface="Google Sans"/>
            </a:endParaRPr>
          </a:p>
          <a:p>
            <a:pPr indent="0" lvl="0" marL="0" rtl="0" algn="l">
              <a:spcBef>
                <a:spcPts val="0"/>
              </a:spcBef>
              <a:spcAft>
                <a:spcPts val="0"/>
              </a:spcAft>
              <a:buClr>
                <a:schemeClr val="dk1"/>
              </a:buClr>
              <a:buSzPts val="1100"/>
              <a:buFont typeface="Arial"/>
              <a:buNone/>
            </a:pPr>
            <a:r>
              <a:rPr lang="en" sz="1000">
                <a:latin typeface="Google Sans"/>
                <a:ea typeface="Google Sans"/>
                <a:cs typeface="Google Sans"/>
                <a:sym typeface="Google Sans"/>
              </a:rPr>
              <a:t>Career Objective</a:t>
            </a:r>
            <a:endParaRPr sz="1000">
              <a:latin typeface="Google Sans"/>
              <a:ea typeface="Google Sans"/>
              <a:cs typeface="Google Sans"/>
              <a:sym typeface="Google Sans"/>
            </a:endParaRPr>
          </a:p>
          <a:p>
            <a:pPr indent="0" lvl="0" marL="0" rtl="0" algn="l">
              <a:spcBef>
                <a:spcPts val="0"/>
              </a:spcBef>
              <a:spcAft>
                <a:spcPts val="0"/>
              </a:spcAft>
              <a:buNone/>
            </a:pPr>
            <a:r>
              <a:rPr lang="en" sz="1000">
                <a:latin typeface="Google Sans"/>
                <a:ea typeface="Google Sans"/>
                <a:cs typeface="Google Sans"/>
                <a:sym typeface="Google Sans"/>
              </a:rPr>
              <a:t>Lorem ipsum dolor sit amet, consectetur adipiscing elit. Donec id </a:t>
            </a:r>
            <a:endParaRPr sz="1000">
              <a:latin typeface="Google Sans"/>
              <a:ea typeface="Google Sans"/>
              <a:cs typeface="Google Sans"/>
              <a:sym typeface="Google Sans"/>
            </a:endParaRPr>
          </a:p>
          <a:p>
            <a:pPr indent="0" lvl="0" marL="0" rtl="0" algn="l">
              <a:spcBef>
                <a:spcPts val="0"/>
              </a:spcBef>
              <a:spcAft>
                <a:spcPts val="0"/>
              </a:spcAft>
              <a:buClr>
                <a:schemeClr val="dk1"/>
              </a:buClr>
              <a:buSzPts val="1100"/>
              <a:buFont typeface="Arial"/>
              <a:buNone/>
            </a:pPr>
            <a:r>
              <a:rPr lang="en" sz="1000">
                <a:latin typeface="Google Sans"/>
                <a:ea typeface="Google Sans"/>
                <a:cs typeface="Google Sans"/>
                <a:sym typeface="Google Sans"/>
              </a:rPr>
              <a:t>sapien ullamcorper, pellentesque magna volutpat, tempus purus. </a:t>
            </a:r>
            <a:endParaRPr sz="1000">
              <a:latin typeface="Google Sans"/>
              <a:ea typeface="Google Sans"/>
              <a:cs typeface="Google Sans"/>
              <a:sym typeface="Google Sans"/>
            </a:endParaRPr>
          </a:p>
          <a:p>
            <a:pPr indent="0" lvl="0" marL="0" rtl="0" algn="l">
              <a:spcBef>
                <a:spcPts val="0"/>
              </a:spcBef>
              <a:spcAft>
                <a:spcPts val="0"/>
              </a:spcAft>
              <a:buClr>
                <a:schemeClr val="dk1"/>
              </a:buClr>
              <a:buSzPts val="1100"/>
              <a:buFont typeface="Arial"/>
              <a:buNone/>
            </a:pPr>
            <a:r>
              <a:rPr lang="en" sz="1000">
                <a:latin typeface="Google Sans"/>
                <a:ea typeface="Google Sans"/>
                <a:cs typeface="Google Sans"/>
                <a:sym typeface="Google Sans"/>
              </a:rPr>
              <a:t>Qualifications</a:t>
            </a:r>
            <a:endParaRPr sz="1000">
              <a:latin typeface="Google Sans"/>
              <a:ea typeface="Google Sans"/>
              <a:cs typeface="Google Sans"/>
              <a:sym typeface="Google Sans"/>
            </a:endParaRPr>
          </a:p>
          <a:p>
            <a:pPr indent="0" lvl="0" marL="0" rtl="0" algn="l">
              <a:spcBef>
                <a:spcPts val="0"/>
              </a:spcBef>
              <a:spcAft>
                <a:spcPts val="0"/>
              </a:spcAft>
              <a:buClr>
                <a:schemeClr val="dk1"/>
              </a:buClr>
              <a:buSzPts val="1100"/>
              <a:buFont typeface="Arial"/>
              <a:buNone/>
            </a:pPr>
            <a:r>
              <a:rPr lang="en" sz="1000">
                <a:latin typeface="Google Sans"/>
                <a:ea typeface="Google Sans"/>
                <a:cs typeface="Google Sans"/>
                <a:sym typeface="Google Sans"/>
              </a:rPr>
              <a:t>Lorem ipsum dolor sit amet, consectetur adipiscing elit.</a:t>
            </a:r>
            <a:endParaRPr sz="1000">
              <a:latin typeface="Google Sans"/>
              <a:ea typeface="Google Sans"/>
              <a:cs typeface="Google Sans"/>
              <a:sym typeface="Google Sans"/>
            </a:endParaRPr>
          </a:p>
          <a:p>
            <a:pPr indent="0" lvl="0" marL="0" rtl="0" algn="l">
              <a:spcBef>
                <a:spcPts val="0"/>
              </a:spcBef>
              <a:spcAft>
                <a:spcPts val="0"/>
              </a:spcAft>
              <a:buClr>
                <a:schemeClr val="dk1"/>
              </a:buClr>
              <a:buSzPts val="1100"/>
              <a:buFont typeface="Arial"/>
              <a:buNone/>
            </a:pPr>
            <a:r>
              <a:rPr lang="en" sz="1000">
                <a:latin typeface="Google Sans"/>
                <a:ea typeface="Google Sans"/>
                <a:cs typeface="Google Sans"/>
                <a:sym typeface="Google Sans"/>
              </a:rPr>
              <a:t>Lorem ipsum dolor sit amet, consectetur adipiscing elit.</a:t>
            </a:r>
            <a:endParaRPr sz="1000">
              <a:latin typeface="Google Sans"/>
              <a:ea typeface="Google Sans"/>
              <a:cs typeface="Google Sans"/>
              <a:sym typeface="Google Sans"/>
            </a:endParaRPr>
          </a:p>
          <a:p>
            <a:pPr indent="0" lvl="0" marL="0" rtl="0" algn="l">
              <a:spcBef>
                <a:spcPts val="0"/>
              </a:spcBef>
              <a:spcAft>
                <a:spcPts val="0"/>
              </a:spcAft>
              <a:buClr>
                <a:schemeClr val="dk1"/>
              </a:buClr>
              <a:buSzPts val="1100"/>
              <a:buFont typeface="Arial"/>
              <a:buNone/>
            </a:pPr>
            <a:r>
              <a:rPr lang="en" sz="1000">
                <a:latin typeface="Google Sans"/>
                <a:ea typeface="Google Sans"/>
                <a:cs typeface="Google Sans"/>
                <a:sym typeface="Google Sans"/>
              </a:rPr>
              <a:t>Lorem ipsum dolor sit amet, consectetur adipiscing elit.</a:t>
            </a:r>
            <a:endParaRPr sz="1000">
              <a:latin typeface="Google Sans"/>
              <a:ea typeface="Google Sans"/>
              <a:cs typeface="Google Sans"/>
              <a:sym typeface="Google Sans"/>
            </a:endParaRPr>
          </a:p>
          <a:p>
            <a:pPr indent="0" lvl="0" marL="0" rtl="0" algn="l">
              <a:spcBef>
                <a:spcPts val="0"/>
              </a:spcBef>
              <a:spcAft>
                <a:spcPts val="0"/>
              </a:spcAft>
              <a:buClr>
                <a:schemeClr val="dk1"/>
              </a:buClr>
              <a:buSzPts val="1100"/>
              <a:buFont typeface="Arial"/>
              <a:buNone/>
            </a:pPr>
            <a:r>
              <a:rPr lang="en" sz="1000">
                <a:latin typeface="Google Sans"/>
                <a:ea typeface="Google Sans"/>
                <a:cs typeface="Google Sans"/>
                <a:sym typeface="Google Sans"/>
              </a:rPr>
              <a:t>Skills</a:t>
            </a:r>
            <a:endParaRPr sz="1000">
              <a:latin typeface="Google Sans"/>
              <a:ea typeface="Google Sans"/>
              <a:cs typeface="Google Sans"/>
              <a:sym typeface="Google Sans"/>
            </a:endParaRPr>
          </a:p>
          <a:p>
            <a:pPr indent="0" lvl="0" marL="0" rtl="0" algn="l">
              <a:spcBef>
                <a:spcPts val="0"/>
              </a:spcBef>
              <a:spcAft>
                <a:spcPts val="0"/>
              </a:spcAft>
              <a:buClr>
                <a:schemeClr val="dk1"/>
              </a:buClr>
              <a:buSzPts val="1100"/>
              <a:buFont typeface="Arial"/>
              <a:buNone/>
            </a:pPr>
            <a:r>
              <a:rPr lang="en" sz="1000">
                <a:latin typeface="Google Sans"/>
                <a:ea typeface="Google Sans"/>
                <a:cs typeface="Google Sans"/>
                <a:sym typeface="Google Sans"/>
              </a:rPr>
              <a:t>Programming Languages</a:t>
            </a:r>
            <a:endParaRPr sz="1000">
              <a:latin typeface="Google Sans"/>
              <a:ea typeface="Google Sans"/>
              <a:cs typeface="Google Sans"/>
              <a:sym typeface="Google Sans"/>
            </a:endParaRPr>
          </a:p>
          <a:p>
            <a:pPr indent="0" lvl="0" marL="0" rtl="0" algn="l">
              <a:spcBef>
                <a:spcPts val="0"/>
              </a:spcBef>
              <a:spcAft>
                <a:spcPts val="0"/>
              </a:spcAft>
              <a:buClr>
                <a:schemeClr val="dk1"/>
              </a:buClr>
              <a:buSzPts val="1100"/>
              <a:buFont typeface="Arial"/>
              <a:buNone/>
            </a:pPr>
            <a:r>
              <a:rPr lang="en" sz="1000">
                <a:latin typeface="Google Sans"/>
                <a:ea typeface="Google Sans"/>
                <a:cs typeface="Google Sans"/>
                <a:sym typeface="Google Sans"/>
              </a:rPr>
              <a:t>C++, C, Java, Python</a:t>
            </a:r>
            <a:endParaRPr sz="1000">
              <a:latin typeface="Google Sans"/>
              <a:ea typeface="Google Sans"/>
              <a:cs typeface="Google Sans"/>
              <a:sym typeface="Google Sans"/>
            </a:endParaRPr>
          </a:p>
          <a:p>
            <a:pPr indent="0" lvl="0" marL="0" rtl="0" algn="l">
              <a:spcBef>
                <a:spcPts val="0"/>
              </a:spcBef>
              <a:spcAft>
                <a:spcPts val="0"/>
              </a:spcAft>
              <a:buClr>
                <a:schemeClr val="dk1"/>
              </a:buClr>
              <a:buSzPts val="1100"/>
              <a:buFont typeface="Arial"/>
              <a:buNone/>
            </a:pPr>
            <a:r>
              <a:rPr lang="en" sz="1000">
                <a:latin typeface="Google Sans"/>
                <a:ea typeface="Google Sans"/>
                <a:cs typeface="Google Sans"/>
                <a:sym typeface="Google Sans"/>
              </a:rPr>
              <a:t>Spoken Languages</a:t>
            </a:r>
            <a:endParaRPr sz="1000">
              <a:latin typeface="Google Sans"/>
              <a:ea typeface="Google Sans"/>
              <a:cs typeface="Google Sans"/>
              <a:sym typeface="Google Sans"/>
            </a:endParaRPr>
          </a:p>
          <a:p>
            <a:pPr indent="0" lvl="0" marL="0" rtl="0" algn="l">
              <a:spcBef>
                <a:spcPts val="0"/>
              </a:spcBef>
              <a:spcAft>
                <a:spcPts val="0"/>
              </a:spcAft>
              <a:buClr>
                <a:schemeClr val="dk1"/>
              </a:buClr>
              <a:buSzPts val="1100"/>
              <a:buFont typeface="Arial"/>
              <a:buNone/>
            </a:pPr>
            <a:r>
              <a:rPr lang="en" sz="1000">
                <a:latin typeface="Google Sans"/>
                <a:ea typeface="Google Sans"/>
                <a:cs typeface="Google Sans"/>
                <a:sym typeface="Google Sans"/>
              </a:rPr>
              <a:t>Spanish, Japanese</a:t>
            </a:r>
            <a:endParaRPr sz="1000">
              <a:latin typeface="Google Sans"/>
              <a:ea typeface="Google Sans"/>
              <a:cs typeface="Google Sans"/>
              <a:sym typeface="Google Sans"/>
            </a:endParaRPr>
          </a:p>
          <a:p>
            <a:pPr indent="0" lvl="0" marL="0" rtl="0" algn="l">
              <a:spcBef>
                <a:spcPts val="0"/>
              </a:spcBef>
              <a:spcAft>
                <a:spcPts val="0"/>
              </a:spcAft>
              <a:buClr>
                <a:schemeClr val="dk1"/>
              </a:buClr>
              <a:buSzPts val="1100"/>
              <a:buFont typeface="Arial"/>
              <a:buNone/>
            </a:pPr>
            <a:r>
              <a:rPr lang="en" sz="1000">
                <a:latin typeface="Google Sans"/>
                <a:ea typeface="Google Sans"/>
                <a:cs typeface="Google Sans"/>
                <a:sym typeface="Google Sans"/>
              </a:rPr>
              <a:t>Professional Experience</a:t>
            </a:r>
            <a:endParaRPr sz="1000">
              <a:latin typeface="Google Sans"/>
              <a:ea typeface="Google Sans"/>
              <a:cs typeface="Google Sans"/>
              <a:sym typeface="Google Sans"/>
            </a:endParaRPr>
          </a:p>
          <a:p>
            <a:pPr indent="0" lvl="0" marL="0" rtl="0" algn="l">
              <a:spcBef>
                <a:spcPts val="0"/>
              </a:spcBef>
              <a:spcAft>
                <a:spcPts val="0"/>
              </a:spcAft>
              <a:buClr>
                <a:schemeClr val="dk1"/>
              </a:buClr>
              <a:buSzPts val="1100"/>
              <a:buFont typeface="Arial"/>
              <a:buNone/>
            </a:pPr>
            <a:r>
              <a:rPr lang="en" sz="1000">
                <a:latin typeface="Google Sans"/>
                <a:ea typeface="Google Sans"/>
                <a:cs typeface="Google Sans"/>
                <a:sym typeface="Google Sans"/>
              </a:rPr>
              <a:t>Software Engineer, Google Cloud</a:t>
            </a:r>
            <a:endParaRPr sz="1000">
              <a:latin typeface="Google Sans"/>
              <a:ea typeface="Google Sans"/>
              <a:cs typeface="Google Sans"/>
              <a:sym typeface="Google Sans"/>
            </a:endParaRPr>
          </a:p>
          <a:p>
            <a:pPr indent="0" lvl="0" marL="0" rtl="0" algn="l">
              <a:spcBef>
                <a:spcPts val="0"/>
              </a:spcBef>
              <a:spcAft>
                <a:spcPts val="0"/>
              </a:spcAft>
              <a:buClr>
                <a:schemeClr val="dk1"/>
              </a:buClr>
              <a:buSzPts val="1100"/>
              <a:buFont typeface="Arial"/>
              <a:buNone/>
            </a:pPr>
            <a:r>
              <a:rPr lang="en" sz="1000">
                <a:latin typeface="Google Sans"/>
                <a:ea typeface="Google Sans"/>
                <a:cs typeface="Google Sans"/>
                <a:sym typeface="Google Sans"/>
              </a:rPr>
              <a:t>Mountainview, California</a:t>
            </a:r>
            <a:endParaRPr sz="1000">
              <a:latin typeface="Google Sans"/>
              <a:ea typeface="Google Sans"/>
              <a:cs typeface="Google Sans"/>
              <a:sym typeface="Google Sans"/>
            </a:endParaRPr>
          </a:p>
          <a:p>
            <a:pPr indent="0" lvl="0" marL="0" rtl="0" algn="l">
              <a:spcBef>
                <a:spcPts val="0"/>
              </a:spcBef>
              <a:spcAft>
                <a:spcPts val="0"/>
              </a:spcAft>
              <a:buClr>
                <a:schemeClr val="dk1"/>
              </a:buClr>
              <a:buSzPts val="1100"/>
              <a:buFont typeface="Arial"/>
              <a:buNone/>
            </a:pPr>
            <a:r>
              <a:rPr lang="en" sz="1000">
                <a:latin typeface="Google Sans"/>
                <a:ea typeface="Google Sans"/>
                <a:cs typeface="Google Sans"/>
                <a:sym typeface="Google Sans"/>
              </a:rPr>
              <a:t>5/1/19 - present</a:t>
            </a:r>
            <a:endParaRPr sz="1000">
              <a:latin typeface="Google Sans"/>
              <a:ea typeface="Google Sans"/>
              <a:cs typeface="Google Sans"/>
              <a:sym typeface="Google Sans"/>
            </a:endParaRPr>
          </a:p>
          <a:p>
            <a:pPr indent="0" lvl="0" marL="0" rtl="0" algn="l">
              <a:spcBef>
                <a:spcPts val="0"/>
              </a:spcBef>
              <a:spcAft>
                <a:spcPts val="0"/>
              </a:spcAft>
              <a:buClr>
                <a:schemeClr val="dk1"/>
              </a:buClr>
              <a:buSzPts val="1100"/>
              <a:buFont typeface="Arial"/>
              <a:buNone/>
            </a:pPr>
            <a:r>
              <a:rPr lang="en" sz="1000">
                <a:latin typeface="Google Sans"/>
                <a:ea typeface="Google Sans"/>
                <a:cs typeface="Google Sans"/>
                <a:sym typeface="Google Sans"/>
              </a:rPr>
              <a:t>Lorem ipsum dolor sit amet, consectetur adipiscing elit.</a:t>
            </a:r>
            <a:endParaRPr sz="1000">
              <a:latin typeface="Google Sans"/>
              <a:ea typeface="Google Sans"/>
              <a:cs typeface="Google Sans"/>
              <a:sym typeface="Google Sans"/>
            </a:endParaRPr>
          </a:p>
          <a:p>
            <a:pPr indent="0" lvl="0" marL="0" rtl="0" algn="l">
              <a:spcBef>
                <a:spcPts val="0"/>
              </a:spcBef>
              <a:spcAft>
                <a:spcPts val="0"/>
              </a:spcAft>
              <a:buClr>
                <a:schemeClr val="dk1"/>
              </a:buClr>
              <a:buSzPts val="1100"/>
              <a:buFont typeface="Arial"/>
              <a:buNone/>
            </a:pPr>
            <a:r>
              <a:rPr lang="en" sz="1000">
                <a:latin typeface="Google Sans"/>
                <a:ea typeface="Google Sans"/>
                <a:cs typeface="Google Sans"/>
                <a:sym typeface="Google Sans"/>
              </a:rPr>
              <a:t>Lorem ipsum dolor sit amet, consectetur adipiscing elit.</a:t>
            </a:r>
            <a:endParaRPr sz="1000">
              <a:latin typeface="Google Sans"/>
              <a:ea typeface="Google Sans"/>
              <a:cs typeface="Google Sans"/>
              <a:sym typeface="Google Sans"/>
            </a:endParaRPr>
          </a:p>
          <a:p>
            <a:pPr indent="0" lvl="0" marL="0" rtl="0" algn="l">
              <a:spcBef>
                <a:spcPts val="0"/>
              </a:spcBef>
              <a:spcAft>
                <a:spcPts val="0"/>
              </a:spcAft>
              <a:buClr>
                <a:schemeClr val="dk1"/>
              </a:buClr>
              <a:buSzPts val="1100"/>
              <a:buFont typeface="Arial"/>
              <a:buNone/>
            </a:pPr>
            <a:r>
              <a:rPr lang="en" sz="1000">
                <a:latin typeface="Google Sans"/>
                <a:ea typeface="Google Sans"/>
                <a:cs typeface="Google Sans"/>
                <a:sym typeface="Google Sans"/>
              </a:rPr>
              <a:t>Lorem ipsum dolor sit amet, consectetur adipiscing elit.</a:t>
            </a:r>
            <a:endParaRPr sz="1000">
              <a:latin typeface="Google Sans"/>
              <a:ea typeface="Google Sans"/>
              <a:cs typeface="Google Sans"/>
              <a:sym typeface="Google Sans"/>
            </a:endParaRPr>
          </a:p>
          <a:p>
            <a:pPr indent="0" lvl="0" marL="0" rtl="0" algn="l">
              <a:spcBef>
                <a:spcPts val="0"/>
              </a:spcBef>
              <a:spcAft>
                <a:spcPts val="0"/>
              </a:spcAft>
              <a:buClr>
                <a:schemeClr val="dk1"/>
              </a:buClr>
              <a:buSzPts val="1100"/>
              <a:buFont typeface="Arial"/>
              <a:buNone/>
            </a:pPr>
            <a:r>
              <a:rPr lang="en" sz="1000">
                <a:latin typeface="Google Sans"/>
                <a:ea typeface="Google Sans"/>
                <a:cs typeface="Google Sans"/>
                <a:sym typeface="Google Sans"/>
              </a:rPr>
              <a:t>Software Engineer, Nest</a:t>
            </a:r>
            <a:endParaRPr sz="1000">
              <a:latin typeface="Google Sans"/>
              <a:ea typeface="Google Sans"/>
              <a:cs typeface="Google Sans"/>
              <a:sym typeface="Google Sans"/>
            </a:endParaRPr>
          </a:p>
          <a:p>
            <a:pPr indent="0" lvl="0" marL="0" rtl="0" algn="l">
              <a:spcBef>
                <a:spcPts val="0"/>
              </a:spcBef>
              <a:spcAft>
                <a:spcPts val="0"/>
              </a:spcAft>
              <a:buClr>
                <a:schemeClr val="dk1"/>
              </a:buClr>
              <a:buSzPts val="1100"/>
              <a:buFont typeface="Arial"/>
              <a:buNone/>
            </a:pPr>
            <a:r>
              <a:rPr lang="en" sz="1000">
                <a:latin typeface="Google Sans"/>
                <a:ea typeface="Google Sans"/>
                <a:cs typeface="Google Sans"/>
                <a:sym typeface="Google Sans"/>
              </a:rPr>
              <a:t>Sunnyvale, California</a:t>
            </a:r>
            <a:endParaRPr sz="1000">
              <a:latin typeface="Google Sans"/>
              <a:ea typeface="Google Sans"/>
              <a:cs typeface="Google Sans"/>
              <a:sym typeface="Google Sans"/>
            </a:endParaRPr>
          </a:p>
          <a:p>
            <a:pPr indent="0" lvl="0" marL="0" rtl="0" algn="l">
              <a:spcBef>
                <a:spcPts val="0"/>
              </a:spcBef>
              <a:spcAft>
                <a:spcPts val="0"/>
              </a:spcAft>
              <a:buClr>
                <a:schemeClr val="dk1"/>
              </a:buClr>
              <a:buSzPts val="1100"/>
              <a:buFont typeface="Arial"/>
              <a:buNone/>
            </a:pPr>
            <a:r>
              <a:rPr lang="en" sz="1000">
                <a:latin typeface="Google Sans"/>
                <a:ea typeface="Google Sans"/>
                <a:cs typeface="Google Sans"/>
                <a:sym typeface="Google Sans"/>
              </a:rPr>
              <a:t>2/4/18 - 4/20/19</a:t>
            </a:r>
            <a:endParaRPr sz="1000">
              <a:latin typeface="Google Sans"/>
              <a:ea typeface="Google Sans"/>
              <a:cs typeface="Google Sans"/>
              <a:sym typeface="Google Sans"/>
            </a:endParaRPr>
          </a:p>
          <a:p>
            <a:pPr indent="0" lvl="0" marL="0" rtl="0" algn="l">
              <a:spcBef>
                <a:spcPts val="0"/>
              </a:spcBef>
              <a:spcAft>
                <a:spcPts val="0"/>
              </a:spcAft>
              <a:buClr>
                <a:schemeClr val="dk1"/>
              </a:buClr>
              <a:buSzPts val="1100"/>
              <a:buFont typeface="Arial"/>
              <a:buNone/>
            </a:pPr>
            <a:r>
              <a:rPr lang="en" sz="1000">
                <a:latin typeface="Google Sans"/>
                <a:ea typeface="Google Sans"/>
                <a:cs typeface="Google Sans"/>
                <a:sym typeface="Google Sans"/>
              </a:rPr>
              <a:t>Lorem ipsum dolor sit amet, consectetur adipiscing elit.</a:t>
            </a:r>
            <a:endParaRPr sz="1000">
              <a:latin typeface="Google Sans"/>
              <a:ea typeface="Google Sans"/>
              <a:cs typeface="Google Sans"/>
              <a:sym typeface="Google Sans"/>
            </a:endParaRPr>
          </a:p>
          <a:p>
            <a:pPr indent="0" lvl="0" marL="0" rtl="0" algn="l">
              <a:spcBef>
                <a:spcPts val="0"/>
              </a:spcBef>
              <a:spcAft>
                <a:spcPts val="0"/>
              </a:spcAft>
              <a:buClr>
                <a:schemeClr val="dk1"/>
              </a:buClr>
              <a:buSzPts val="1100"/>
              <a:buFont typeface="Arial"/>
              <a:buNone/>
            </a:pPr>
            <a:r>
              <a:rPr lang="en" sz="1000">
                <a:latin typeface="Google Sans"/>
                <a:ea typeface="Google Sans"/>
                <a:cs typeface="Google Sans"/>
                <a:sym typeface="Google Sans"/>
              </a:rPr>
              <a:t>Lorem ipsum dolor sit amet, consectetur adipiscing elit.</a:t>
            </a:r>
            <a:endParaRPr sz="1000">
              <a:latin typeface="Google Sans"/>
              <a:ea typeface="Google Sans"/>
              <a:cs typeface="Google Sans"/>
              <a:sym typeface="Google Sans"/>
            </a:endParaRPr>
          </a:p>
          <a:p>
            <a:pPr indent="0" lvl="0" marL="0" rtl="0" algn="l">
              <a:spcBef>
                <a:spcPts val="0"/>
              </a:spcBef>
              <a:spcAft>
                <a:spcPts val="0"/>
              </a:spcAft>
              <a:buClr>
                <a:schemeClr val="dk1"/>
              </a:buClr>
              <a:buSzPts val="1100"/>
              <a:buFont typeface="Arial"/>
              <a:buNone/>
            </a:pPr>
            <a:r>
              <a:rPr lang="en" sz="1000">
                <a:latin typeface="Google Sans"/>
                <a:ea typeface="Google Sans"/>
                <a:cs typeface="Google Sans"/>
                <a:sym typeface="Google Sans"/>
              </a:rPr>
              <a:t>Lorem ipsum dolor sit amet, consectetur adipiscing elit.</a:t>
            </a:r>
            <a:endParaRPr sz="1000">
              <a:latin typeface="Google Sans"/>
              <a:ea typeface="Google Sans"/>
              <a:cs typeface="Google Sans"/>
              <a:sym typeface="Google Sans"/>
            </a:endParaRPr>
          </a:p>
          <a:p>
            <a:pPr indent="0" lvl="0" marL="0" rtl="0" algn="l">
              <a:spcBef>
                <a:spcPts val="0"/>
              </a:spcBef>
              <a:spcAft>
                <a:spcPts val="0"/>
              </a:spcAft>
              <a:buClr>
                <a:schemeClr val="dk1"/>
              </a:buClr>
              <a:buSzPts val="1100"/>
              <a:buFont typeface="Arial"/>
              <a:buNone/>
            </a:pPr>
            <a:r>
              <a:rPr lang="en" sz="1000">
                <a:latin typeface="Google Sans"/>
                <a:ea typeface="Google Sans"/>
                <a:cs typeface="Google Sans"/>
                <a:sym typeface="Google Sans"/>
              </a:rPr>
              <a:t>Education</a:t>
            </a:r>
            <a:endParaRPr sz="1000">
              <a:latin typeface="Google Sans"/>
              <a:ea typeface="Google Sans"/>
              <a:cs typeface="Google Sans"/>
              <a:sym typeface="Google Sans"/>
            </a:endParaRPr>
          </a:p>
          <a:p>
            <a:pPr indent="0" lvl="0" marL="0" rtl="0" algn="l">
              <a:spcBef>
                <a:spcPts val="0"/>
              </a:spcBef>
              <a:spcAft>
                <a:spcPts val="0"/>
              </a:spcAft>
              <a:buClr>
                <a:schemeClr val="dk1"/>
              </a:buClr>
              <a:buSzPts val="1100"/>
              <a:buFont typeface="Arial"/>
              <a:buNone/>
            </a:pPr>
            <a:r>
              <a:rPr lang="en" sz="1000">
                <a:latin typeface="Google Sans"/>
                <a:ea typeface="Google Sans"/>
                <a:cs typeface="Google Sans"/>
                <a:sym typeface="Google Sans"/>
              </a:rPr>
              <a:t>Bachelor of Science in Computer Science</a:t>
            </a:r>
            <a:endParaRPr sz="1000">
              <a:latin typeface="Google Sans"/>
              <a:ea typeface="Google Sans"/>
              <a:cs typeface="Google Sans"/>
              <a:sym typeface="Google Sans"/>
            </a:endParaRPr>
          </a:p>
          <a:p>
            <a:pPr indent="0" lvl="0" marL="0" rtl="0" algn="l">
              <a:spcBef>
                <a:spcPts val="0"/>
              </a:spcBef>
              <a:spcAft>
                <a:spcPts val="0"/>
              </a:spcAft>
              <a:buClr>
                <a:schemeClr val="dk1"/>
              </a:buClr>
              <a:buSzPts val="1100"/>
              <a:buFont typeface="Arial"/>
              <a:buNone/>
            </a:pPr>
            <a:r>
              <a:rPr lang="en" sz="1000">
                <a:latin typeface="Google Sans"/>
                <a:ea typeface="Google Sans"/>
                <a:cs typeface="Google Sans"/>
                <a:sym typeface="Google Sans"/>
              </a:rPr>
              <a:t>Graduated from Example University 2019</a:t>
            </a:r>
            <a:endParaRPr sz="1000">
              <a:latin typeface="Google Sans"/>
              <a:ea typeface="Google Sans"/>
              <a:cs typeface="Google Sans"/>
              <a:sym typeface="Google Sans"/>
            </a:endParaRPr>
          </a:p>
          <a:p>
            <a:pPr indent="0" lvl="0" marL="0" rtl="0" algn="l">
              <a:spcBef>
                <a:spcPts val="0"/>
              </a:spcBef>
              <a:spcAft>
                <a:spcPts val="0"/>
              </a:spcAft>
              <a:buClr>
                <a:schemeClr val="dk1"/>
              </a:buClr>
              <a:buSzPts val="1100"/>
              <a:buFont typeface="Arial"/>
              <a:buNone/>
            </a:pPr>
            <a:r>
              <a:t/>
            </a:r>
            <a:endParaRPr sz="1000">
              <a:latin typeface="Google Sans"/>
              <a:ea typeface="Google Sans"/>
              <a:cs typeface="Google Sans"/>
              <a:sym typeface="Google Sans"/>
            </a:endParaRPr>
          </a:p>
          <a:p>
            <a:pPr indent="0" lvl="0" marL="0" rtl="0" algn="l">
              <a:spcBef>
                <a:spcPts val="0"/>
              </a:spcBef>
              <a:spcAft>
                <a:spcPts val="0"/>
              </a:spcAft>
              <a:buClr>
                <a:schemeClr val="dk1"/>
              </a:buClr>
              <a:buSzPts val="1100"/>
              <a:buFont typeface="Arial"/>
              <a:buNone/>
            </a:pPr>
            <a:r>
              <a:t/>
            </a:r>
            <a:endParaRPr sz="1000">
              <a:latin typeface="Google Sans"/>
              <a:ea typeface="Google Sans"/>
              <a:cs typeface="Google Sans"/>
              <a:sym typeface="Google Sans"/>
            </a:endParaRPr>
          </a:p>
          <a:p>
            <a:pPr indent="0" lvl="0" marL="0" rtl="0" algn="l">
              <a:spcBef>
                <a:spcPts val="0"/>
              </a:spcBef>
              <a:spcAft>
                <a:spcPts val="0"/>
              </a:spcAft>
              <a:buNone/>
            </a:pPr>
            <a:r>
              <a:t/>
            </a:r>
            <a:endParaRPr sz="1000">
              <a:latin typeface="Google Sans"/>
              <a:ea typeface="Google Sans"/>
              <a:cs typeface="Google Sans"/>
              <a:sym typeface="Google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pic>
        <p:nvPicPr>
          <p:cNvPr descr="Image result for developer student club logo" id="60" name="Google Shape;60;p14"/>
          <p:cNvPicPr preferRelativeResize="0"/>
          <p:nvPr/>
        </p:nvPicPr>
        <p:blipFill rotWithShape="1">
          <a:blip r:embed="rId3">
            <a:alphaModFix/>
          </a:blip>
          <a:srcRect b="32485" l="13414" r="14310" t="32460"/>
          <a:stretch/>
        </p:blipFill>
        <p:spPr>
          <a:xfrm>
            <a:off x="509475" y="4436450"/>
            <a:ext cx="692750" cy="336000"/>
          </a:xfrm>
          <a:prstGeom prst="rect">
            <a:avLst/>
          </a:prstGeom>
          <a:noFill/>
          <a:ln>
            <a:noFill/>
          </a:ln>
        </p:spPr>
      </p:pic>
      <p:sp>
        <p:nvSpPr>
          <p:cNvPr id="61" name="Google Shape;61;p14"/>
          <p:cNvSpPr txBox="1"/>
          <p:nvPr/>
        </p:nvSpPr>
        <p:spPr>
          <a:xfrm>
            <a:off x="1247550" y="2224875"/>
            <a:ext cx="6648900" cy="946200"/>
          </a:xfrm>
          <a:prstGeom prst="rect">
            <a:avLst/>
          </a:prstGeom>
          <a:noFill/>
          <a:ln>
            <a:noFill/>
          </a:ln>
        </p:spPr>
        <p:txBody>
          <a:bodyPr anchorCtr="0" anchor="t" bIns="0" lIns="0" spcFirstLastPara="1" rIns="228600" wrap="square" tIns="0">
            <a:noAutofit/>
          </a:bodyPr>
          <a:lstStyle/>
          <a:p>
            <a:pPr indent="0" lvl="0" marL="0" rtl="0" algn="l">
              <a:spcBef>
                <a:spcPts val="0"/>
              </a:spcBef>
              <a:spcAft>
                <a:spcPts val="0"/>
              </a:spcAft>
              <a:buNone/>
            </a:pPr>
            <a:r>
              <a:rPr lang="en" sz="4800">
                <a:solidFill>
                  <a:srgbClr val="4285F4"/>
                </a:solidFill>
                <a:latin typeface="Google Sans Medium"/>
                <a:ea typeface="Google Sans Medium"/>
                <a:cs typeface="Google Sans Medium"/>
                <a:sym typeface="Google Sans Medium"/>
              </a:rPr>
              <a:t>Visual design is...</a:t>
            </a:r>
            <a:endParaRPr sz="2400">
              <a:solidFill>
                <a:srgbClr val="3C4043"/>
              </a:solidFill>
              <a:latin typeface="Google Sans Medium"/>
              <a:ea typeface="Google Sans Medium"/>
              <a:cs typeface="Google Sans Medium"/>
              <a:sym typeface="Google Sans Medium"/>
            </a:endParaRPr>
          </a:p>
          <a:p>
            <a:pPr indent="0" lvl="0" marL="0" rtl="0" algn="l">
              <a:spcBef>
                <a:spcPts val="0"/>
              </a:spcBef>
              <a:spcAft>
                <a:spcPts val="0"/>
              </a:spcAft>
              <a:buNone/>
            </a:pPr>
            <a:r>
              <a:rPr lang="en" sz="1200">
                <a:solidFill>
                  <a:srgbClr val="3C4043"/>
                </a:solidFill>
                <a:latin typeface="Google Sans Medium"/>
                <a:ea typeface="Google Sans Medium"/>
                <a:cs typeface="Google Sans Medium"/>
                <a:sym typeface="Google Sans Medium"/>
              </a:rPr>
              <a:t>(write it down!)</a:t>
            </a:r>
            <a:endParaRPr sz="1200">
              <a:solidFill>
                <a:srgbClr val="4285F4"/>
              </a:solidFill>
              <a:latin typeface="Google Sans Medium"/>
              <a:ea typeface="Google Sans Medium"/>
              <a:cs typeface="Google Sans Medium"/>
              <a:sym typeface="Google Sans Medium"/>
            </a:endParaRPr>
          </a:p>
          <a:p>
            <a:pPr indent="0" lvl="0" marL="0" rtl="0" algn="l">
              <a:spcBef>
                <a:spcPts val="0"/>
              </a:spcBef>
              <a:spcAft>
                <a:spcPts val="0"/>
              </a:spcAft>
              <a:buNone/>
            </a:pPr>
            <a:r>
              <a:t/>
            </a:r>
            <a:endParaRPr sz="4800">
              <a:solidFill>
                <a:srgbClr val="4285F4"/>
              </a:solidFill>
              <a:latin typeface="Google Sans Medium"/>
              <a:ea typeface="Google Sans Medium"/>
              <a:cs typeface="Google Sans Medium"/>
              <a:sym typeface="Google Sans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pic>
        <p:nvPicPr>
          <p:cNvPr descr="Image result for developer student club logo" id="197" name="Google Shape;197;p32"/>
          <p:cNvPicPr preferRelativeResize="0"/>
          <p:nvPr/>
        </p:nvPicPr>
        <p:blipFill rotWithShape="1">
          <a:blip r:embed="rId3">
            <a:alphaModFix/>
          </a:blip>
          <a:srcRect b="32485" l="13414" r="14310" t="32460"/>
          <a:stretch/>
        </p:blipFill>
        <p:spPr>
          <a:xfrm>
            <a:off x="509475" y="4436450"/>
            <a:ext cx="692750" cy="336000"/>
          </a:xfrm>
          <a:prstGeom prst="rect">
            <a:avLst/>
          </a:prstGeom>
          <a:noFill/>
          <a:ln>
            <a:noFill/>
          </a:ln>
        </p:spPr>
      </p:pic>
      <p:sp>
        <p:nvSpPr>
          <p:cNvPr id="198" name="Google Shape;198;p32"/>
          <p:cNvSpPr txBox="1"/>
          <p:nvPr/>
        </p:nvSpPr>
        <p:spPr>
          <a:xfrm>
            <a:off x="1843125" y="2233500"/>
            <a:ext cx="5080200" cy="676500"/>
          </a:xfrm>
          <a:prstGeom prst="rect">
            <a:avLst/>
          </a:prstGeom>
          <a:noFill/>
          <a:ln>
            <a:noFill/>
          </a:ln>
        </p:spPr>
        <p:txBody>
          <a:bodyPr anchorCtr="0" anchor="t" bIns="0" lIns="0" spcFirstLastPara="1" rIns="228600" wrap="square" tIns="0">
            <a:noAutofit/>
          </a:bodyPr>
          <a:lstStyle/>
          <a:p>
            <a:pPr indent="0" lvl="0" marL="0" rtl="0" algn="l">
              <a:spcBef>
                <a:spcPts val="0"/>
              </a:spcBef>
              <a:spcAft>
                <a:spcPts val="0"/>
              </a:spcAft>
              <a:buNone/>
            </a:pPr>
            <a:r>
              <a:rPr lang="en" sz="4800">
                <a:solidFill>
                  <a:srgbClr val="4285F4"/>
                </a:solidFill>
                <a:latin typeface="Google Sans Medium"/>
                <a:ea typeface="Google Sans Medium"/>
                <a:cs typeface="Google Sans Medium"/>
                <a:sym typeface="Google Sans Medium"/>
              </a:rPr>
              <a:t>Go!</a:t>
            </a:r>
            <a:endParaRPr sz="4800">
              <a:solidFill>
                <a:srgbClr val="3C4043"/>
              </a:solidFill>
              <a:latin typeface="Google Sans Medium"/>
              <a:ea typeface="Google Sans Medium"/>
              <a:cs typeface="Google Sans Medium"/>
              <a:sym typeface="Google Sans Medium"/>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pic>
        <p:nvPicPr>
          <p:cNvPr descr="Image result for developer student club logo" id="203" name="Google Shape;203;p33"/>
          <p:cNvPicPr preferRelativeResize="0"/>
          <p:nvPr/>
        </p:nvPicPr>
        <p:blipFill rotWithShape="1">
          <a:blip r:embed="rId3">
            <a:alphaModFix/>
          </a:blip>
          <a:srcRect b="32485" l="13414" r="14310" t="32460"/>
          <a:stretch/>
        </p:blipFill>
        <p:spPr>
          <a:xfrm>
            <a:off x="509475" y="4436450"/>
            <a:ext cx="692750" cy="336000"/>
          </a:xfrm>
          <a:prstGeom prst="rect">
            <a:avLst/>
          </a:prstGeom>
          <a:noFill/>
          <a:ln>
            <a:noFill/>
          </a:ln>
        </p:spPr>
      </p:pic>
      <p:sp>
        <p:nvSpPr>
          <p:cNvPr id="204" name="Google Shape;204;p33"/>
          <p:cNvSpPr txBox="1"/>
          <p:nvPr/>
        </p:nvSpPr>
        <p:spPr>
          <a:xfrm>
            <a:off x="1247550" y="1615275"/>
            <a:ext cx="6648900" cy="946200"/>
          </a:xfrm>
          <a:prstGeom prst="rect">
            <a:avLst/>
          </a:prstGeom>
          <a:noFill/>
          <a:ln>
            <a:noFill/>
          </a:ln>
        </p:spPr>
        <p:txBody>
          <a:bodyPr anchorCtr="0" anchor="t" bIns="0" lIns="0" spcFirstLastPara="1" rIns="228600" wrap="square" tIns="0">
            <a:noAutofit/>
          </a:bodyPr>
          <a:lstStyle/>
          <a:p>
            <a:pPr indent="0" lvl="0" marL="0" rtl="0" algn="l">
              <a:spcBef>
                <a:spcPts val="0"/>
              </a:spcBef>
              <a:spcAft>
                <a:spcPts val="0"/>
              </a:spcAft>
              <a:buNone/>
            </a:pPr>
            <a:r>
              <a:rPr lang="en" sz="4800">
                <a:solidFill>
                  <a:srgbClr val="4285F4"/>
                </a:solidFill>
                <a:latin typeface="Google Sans Medium"/>
                <a:ea typeface="Google Sans Medium"/>
                <a:cs typeface="Google Sans Medium"/>
                <a:sym typeface="Google Sans Medium"/>
              </a:rPr>
              <a:t>Product design is...</a:t>
            </a:r>
            <a:endParaRPr sz="4800">
              <a:solidFill>
                <a:srgbClr val="4285F4"/>
              </a:solidFill>
              <a:latin typeface="Google Sans Medium"/>
              <a:ea typeface="Google Sans Medium"/>
              <a:cs typeface="Google Sans Medium"/>
              <a:sym typeface="Google Sans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pic>
        <p:nvPicPr>
          <p:cNvPr descr="Image result for developer student club logo" id="209" name="Google Shape;209;p34"/>
          <p:cNvPicPr preferRelativeResize="0"/>
          <p:nvPr/>
        </p:nvPicPr>
        <p:blipFill rotWithShape="1">
          <a:blip r:embed="rId3">
            <a:alphaModFix/>
          </a:blip>
          <a:srcRect b="32485" l="13414" r="14310" t="32460"/>
          <a:stretch/>
        </p:blipFill>
        <p:spPr>
          <a:xfrm>
            <a:off x="509475" y="4436450"/>
            <a:ext cx="692750" cy="336000"/>
          </a:xfrm>
          <a:prstGeom prst="rect">
            <a:avLst/>
          </a:prstGeom>
          <a:noFill/>
          <a:ln>
            <a:noFill/>
          </a:ln>
        </p:spPr>
      </p:pic>
      <p:sp>
        <p:nvSpPr>
          <p:cNvPr id="210" name="Google Shape;210;p34"/>
          <p:cNvSpPr txBox="1"/>
          <p:nvPr/>
        </p:nvSpPr>
        <p:spPr>
          <a:xfrm>
            <a:off x="1247550" y="1615275"/>
            <a:ext cx="6648900" cy="946200"/>
          </a:xfrm>
          <a:prstGeom prst="rect">
            <a:avLst/>
          </a:prstGeom>
          <a:noFill/>
          <a:ln>
            <a:noFill/>
          </a:ln>
        </p:spPr>
        <p:txBody>
          <a:bodyPr anchorCtr="0" anchor="t" bIns="0" lIns="0" spcFirstLastPara="1" rIns="228600" wrap="square" tIns="0">
            <a:noAutofit/>
          </a:bodyPr>
          <a:lstStyle/>
          <a:p>
            <a:pPr indent="0" lvl="0" marL="0" rtl="0" algn="l">
              <a:spcBef>
                <a:spcPts val="0"/>
              </a:spcBef>
              <a:spcAft>
                <a:spcPts val="0"/>
              </a:spcAft>
              <a:buNone/>
            </a:pPr>
            <a:r>
              <a:rPr lang="en" sz="4800">
                <a:solidFill>
                  <a:srgbClr val="4285F4"/>
                </a:solidFill>
                <a:latin typeface="Google Sans Medium"/>
                <a:ea typeface="Google Sans Medium"/>
                <a:cs typeface="Google Sans Medium"/>
                <a:sym typeface="Google Sans Medium"/>
              </a:rPr>
              <a:t>Product design is the act of designing a product</a:t>
            </a:r>
            <a:endParaRPr sz="4800">
              <a:solidFill>
                <a:srgbClr val="4285F4"/>
              </a:solidFill>
              <a:latin typeface="Google Sans Medium"/>
              <a:ea typeface="Google Sans Medium"/>
              <a:cs typeface="Google Sans Medium"/>
              <a:sym typeface="Google Sans Medium"/>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pic>
        <p:nvPicPr>
          <p:cNvPr descr="Image result for developer student club logo" id="215" name="Google Shape;215;p35"/>
          <p:cNvPicPr preferRelativeResize="0"/>
          <p:nvPr/>
        </p:nvPicPr>
        <p:blipFill rotWithShape="1">
          <a:blip r:embed="rId3">
            <a:alphaModFix/>
          </a:blip>
          <a:srcRect b="32485" l="13414" r="14310" t="32460"/>
          <a:stretch/>
        </p:blipFill>
        <p:spPr>
          <a:xfrm>
            <a:off x="509475" y="4436450"/>
            <a:ext cx="692750" cy="336000"/>
          </a:xfrm>
          <a:prstGeom prst="rect">
            <a:avLst/>
          </a:prstGeom>
          <a:noFill/>
          <a:ln>
            <a:noFill/>
          </a:ln>
        </p:spPr>
      </p:pic>
      <p:sp>
        <p:nvSpPr>
          <p:cNvPr id="216" name="Google Shape;216;p35"/>
          <p:cNvSpPr txBox="1"/>
          <p:nvPr/>
        </p:nvSpPr>
        <p:spPr>
          <a:xfrm>
            <a:off x="1247550" y="1615275"/>
            <a:ext cx="6648900" cy="946200"/>
          </a:xfrm>
          <a:prstGeom prst="rect">
            <a:avLst/>
          </a:prstGeom>
          <a:noFill/>
          <a:ln>
            <a:noFill/>
          </a:ln>
        </p:spPr>
        <p:txBody>
          <a:bodyPr anchorCtr="0" anchor="t" bIns="0" lIns="0" spcFirstLastPara="1" rIns="228600" wrap="square" tIns="0">
            <a:noAutofit/>
          </a:bodyPr>
          <a:lstStyle/>
          <a:p>
            <a:pPr indent="0" lvl="0" marL="0" rtl="0" algn="l">
              <a:spcBef>
                <a:spcPts val="0"/>
              </a:spcBef>
              <a:spcAft>
                <a:spcPts val="0"/>
              </a:spcAft>
              <a:buNone/>
            </a:pPr>
            <a:r>
              <a:rPr lang="en" sz="4800">
                <a:solidFill>
                  <a:srgbClr val="4285F4"/>
                </a:solidFill>
                <a:latin typeface="Google Sans Medium"/>
                <a:ea typeface="Google Sans Medium"/>
                <a:cs typeface="Google Sans Medium"/>
                <a:sym typeface="Google Sans Medium"/>
              </a:rPr>
              <a:t>A product is...</a:t>
            </a:r>
            <a:endParaRPr sz="2400">
              <a:solidFill>
                <a:srgbClr val="3C4043"/>
              </a:solidFill>
              <a:latin typeface="Google Sans Medium"/>
              <a:ea typeface="Google Sans Medium"/>
              <a:cs typeface="Google Sans Medium"/>
              <a:sym typeface="Google Sans Medium"/>
            </a:endParaRPr>
          </a:p>
          <a:p>
            <a:pPr indent="0" lvl="0" marL="0" rtl="0" algn="l">
              <a:spcBef>
                <a:spcPts val="0"/>
              </a:spcBef>
              <a:spcAft>
                <a:spcPts val="0"/>
              </a:spcAft>
              <a:buNone/>
            </a:pPr>
            <a:r>
              <a:rPr lang="en" sz="1200">
                <a:solidFill>
                  <a:srgbClr val="3C4043"/>
                </a:solidFill>
                <a:latin typeface="Google Sans Medium"/>
                <a:ea typeface="Google Sans Medium"/>
                <a:cs typeface="Google Sans Medium"/>
                <a:sym typeface="Google Sans Medium"/>
              </a:rPr>
              <a:t>(write it down!)</a:t>
            </a:r>
            <a:endParaRPr sz="4800">
              <a:solidFill>
                <a:srgbClr val="4285F4"/>
              </a:solidFill>
              <a:latin typeface="Google Sans Medium"/>
              <a:ea typeface="Google Sans Medium"/>
              <a:cs typeface="Google Sans Medium"/>
              <a:sym typeface="Google Sans Medium"/>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pic>
        <p:nvPicPr>
          <p:cNvPr descr="Image result for developer student club logo" id="221" name="Google Shape;221;p36"/>
          <p:cNvPicPr preferRelativeResize="0"/>
          <p:nvPr/>
        </p:nvPicPr>
        <p:blipFill rotWithShape="1">
          <a:blip r:embed="rId3">
            <a:alphaModFix/>
          </a:blip>
          <a:srcRect b="32485" l="13414" r="14310" t="32460"/>
          <a:stretch/>
        </p:blipFill>
        <p:spPr>
          <a:xfrm>
            <a:off x="509475" y="4436450"/>
            <a:ext cx="692750" cy="336000"/>
          </a:xfrm>
          <a:prstGeom prst="rect">
            <a:avLst/>
          </a:prstGeom>
          <a:noFill/>
          <a:ln>
            <a:noFill/>
          </a:ln>
        </p:spPr>
      </p:pic>
      <p:sp>
        <p:nvSpPr>
          <p:cNvPr id="222" name="Google Shape;222;p36"/>
          <p:cNvSpPr txBox="1"/>
          <p:nvPr/>
        </p:nvSpPr>
        <p:spPr>
          <a:xfrm>
            <a:off x="1247550" y="1615275"/>
            <a:ext cx="6648900" cy="946200"/>
          </a:xfrm>
          <a:prstGeom prst="rect">
            <a:avLst/>
          </a:prstGeom>
          <a:noFill/>
          <a:ln>
            <a:noFill/>
          </a:ln>
        </p:spPr>
        <p:txBody>
          <a:bodyPr anchorCtr="0" anchor="t" bIns="0" lIns="0" spcFirstLastPara="1" rIns="228600" wrap="square" tIns="0">
            <a:noAutofit/>
          </a:bodyPr>
          <a:lstStyle/>
          <a:p>
            <a:pPr indent="0" lvl="0" marL="0" rtl="0" algn="l">
              <a:spcBef>
                <a:spcPts val="0"/>
              </a:spcBef>
              <a:spcAft>
                <a:spcPts val="0"/>
              </a:spcAft>
              <a:buNone/>
            </a:pPr>
            <a:r>
              <a:rPr lang="en" sz="4800">
                <a:solidFill>
                  <a:srgbClr val="4285F4"/>
                </a:solidFill>
                <a:latin typeface="Google Sans Medium"/>
                <a:ea typeface="Google Sans Medium"/>
                <a:cs typeface="Google Sans Medium"/>
                <a:sym typeface="Google Sans Medium"/>
              </a:rPr>
              <a:t>A product is a solution to a problem</a:t>
            </a:r>
            <a:endParaRPr sz="4800">
              <a:solidFill>
                <a:srgbClr val="4285F4"/>
              </a:solidFill>
              <a:latin typeface="Google Sans Medium"/>
              <a:ea typeface="Google Sans Medium"/>
              <a:cs typeface="Google Sans Medium"/>
              <a:sym typeface="Google Sans Medium"/>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pic>
        <p:nvPicPr>
          <p:cNvPr descr="Image result for developer student club logo" id="227" name="Google Shape;227;p37"/>
          <p:cNvPicPr preferRelativeResize="0"/>
          <p:nvPr/>
        </p:nvPicPr>
        <p:blipFill rotWithShape="1">
          <a:blip r:embed="rId3">
            <a:alphaModFix/>
          </a:blip>
          <a:srcRect b="32485" l="13414" r="14310" t="32460"/>
          <a:stretch/>
        </p:blipFill>
        <p:spPr>
          <a:xfrm>
            <a:off x="509475" y="4436450"/>
            <a:ext cx="692750" cy="336000"/>
          </a:xfrm>
          <a:prstGeom prst="rect">
            <a:avLst/>
          </a:prstGeom>
          <a:noFill/>
          <a:ln>
            <a:noFill/>
          </a:ln>
        </p:spPr>
      </p:pic>
      <p:sp>
        <p:nvSpPr>
          <p:cNvPr id="228" name="Google Shape;228;p37"/>
          <p:cNvSpPr txBox="1"/>
          <p:nvPr/>
        </p:nvSpPr>
        <p:spPr>
          <a:xfrm>
            <a:off x="1247550" y="1615275"/>
            <a:ext cx="6648900" cy="946200"/>
          </a:xfrm>
          <a:prstGeom prst="rect">
            <a:avLst/>
          </a:prstGeom>
          <a:noFill/>
          <a:ln>
            <a:noFill/>
          </a:ln>
        </p:spPr>
        <p:txBody>
          <a:bodyPr anchorCtr="0" anchor="t" bIns="0" lIns="0" spcFirstLastPara="1" rIns="228600" wrap="square" tIns="0">
            <a:noAutofit/>
          </a:bodyPr>
          <a:lstStyle/>
          <a:p>
            <a:pPr indent="0" lvl="0" marL="0" rtl="0" algn="l">
              <a:spcBef>
                <a:spcPts val="0"/>
              </a:spcBef>
              <a:spcAft>
                <a:spcPts val="0"/>
              </a:spcAft>
              <a:buNone/>
            </a:pPr>
            <a:r>
              <a:rPr lang="en" sz="4800">
                <a:solidFill>
                  <a:srgbClr val="4285F4"/>
                </a:solidFill>
                <a:latin typeface="Google Sans Medium"/>
                <a:ea typeface="Google Sans Medium"/>
                <a:cs typeface="Google Sans Medium"/>
                <a:sym typeface="Google Sans Medium"/>
              </a:rPr>
              <a:t>A product is a solution to a user’s problem</a:t>
            </a:r>
            <a:endParaRPr sz="4800">
              <a:solidFill>
                <a:srgbClr val="4285F4"/>
              </a:solidFill>
              <a:latin typeface="Google Sans Medium"/>
              <a:ea typeface="Google Sans Medium"/>
              <a:cs typeface="Google Sans Medium"/>
              <a:sym typeface="Google Sans Medium"/>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pic>
        <p:nvPicPr>
          <p:cNvPr descr="Image result for developer student club logo" id="233" name="Google Shape;233;p38"/>
          <p:cNvPicPr preferRelativeResize="0"/>
          <p:nvPr/>
        </p:nvPicPr>
        <p:blipFill rotWithShape="1">
          <a:blip r:embed="rId3">
            <a:alphaModFix/>
          </a:blip>
          <a:srcRect b="32485" l="13414" r="14310" t="32460"/>
          <a:stretch/>
        </p:blipFill>
        <p:spPr>
          <a:xfrm>
            <a:off x="509475" y="4436450"/>
            <a:ext cx="692750" cy="336000"/>
          </a:xfrm>
          <a:prstGeom prst="rect">
            <a:avLst/>
          </a:prstGeom>
          <a:noFill/>
          <a:ln>
            <a:noFill/>
          </a:ln>
        </p:spPr>
      </p:pic>
      <p:sp>
        <p:nvSpPr>
          <p:cNvPr id="234" name="Google Shape;234;p38"/>
          <p:cNvSpPr txBox="1"/>
          <p:nvPr/>
        </p:nvSpPr>
        <p:spPr>
          <a:xfrm>
            <a:off x="837425" y="2005800"/>
            <a:ext cx="3637500" cy="1131900"/>
          </a:xfrm>
          <a:prstGeom prst="rect">
            <a:avLst/>
          </a:prstGeom>
          <a:noFill/>
          <a:ln>
            <a:noFill/>
          </a:ln>
        </p:spPr>
        <p:txBody>
          <a:bodyPr anchorCtr="0" anchor="t" bIns="0" lIns="0" spcFirstLastPara="1" rIns="228600" wrap="square" tIns="0">
            <a:noAutofit/>
          </a:bodyPr>
          <a:lstStyle/>
          <a:p>
            <a:pPr indent="0" lvl="0" marL="0" rtl="0" algn="l">
              <a:spcBef>
                <a:spcPts val="0"/>
              </a:spcBef>
              <a:spcAft>
                <a:spcPts val="0"/>
              </a:spcAft>
              <a:buNone/>
            </a:pPr>
            <a:r>
              <a:rPr lang="en" sz="2400">
                <a:solidFill>
                  <a:schemeClr val="dk2"/>
                </a:solidFill>
                <a:latin typeface="Google Sans"/>
                <a:ea typeface="Google Sans"/>
                <a:cs typeface="Google Sans"/>
                <a:sym typeface="Google Sans"/>
              </a:rPr>
              <a:t>What are typical problems for a new product team?</a:t>
            </a:r>
            <a:endParaRPr sz="2400">
              <a:solidFill>
                <a:schemeClr val="dk2"/>
              </a:solidFill>
              <a:latin typeface="Google Sans"/>
              <a:ea typeface="Google Sans"/>
              <a:cs typeface="Google Sans"/>
              <a:sym typeface="Google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pic>
        <p:nvPicPr>
          <p:cNvPr descr="Image result for developer student club logo" id="239" name="Google Shape;239;p39"/>
          <p:cNvPicPr preferRelativeResize="0"/>
          <p:nvPr/>
        </p:nvPicPr>
        <p:blipFill rotWithShape="1">
          <a:blip r:embed="rId3">
            <a:alphaModFix/>
          </a:blip>
          <a:srcRect b="32485" l="13414" r="14310" t="32460"/>
          <a:stretch/>
        </p:blipFill>
        <p:spPr>
          <a:xfrm>
            <a:off x="509475" y="4436450"/>
            <a:ext cx="692750" cy="336000"/>
          </a:xfrm>
          <a:prstGeom prst="rect">
            <a:avLst/>
          </a:prstGeom>
          <a:noFill/>
          <a:ln>
            <a:noFill/>
          </a:ln>
        </p:spPr>
      </p:pic>
      <p:sp>
        <p:nvSpPr>
          <p:cNvPr id="240" name="Google Shape;240;p39"/>
          <p:cNvSpPr txBox="1"/>
          <p:nvPr/>
        </p:nvSpPr>
        <p:spPr>
          <a:xfrm>
            <a:off x="3961175" y="1792200"/>
            <a:ext cx="4781100" cy="1559100"/>
          </a:xfrm>
          <a:prstGeom prst="rect">
            <a:avLst/>
          </a:prstGeom>
          <a:noFill/>
          <a:ln>
            <a:noFill/>
          </a:ln>
        </p:spPr>
        <p:txBody>
          <a:bodyPr anchorCtr="0" anchor="t" bIns="0" lIns="0" spcFirstLastPara="1" rIns="228600" wrap="square" tIns="0">
            <a:noAutofit/>
          </a:bodyPr>
          <a:lstStyle/>
          <a:p>
            <a:pPr indent="0" lvl="0" marL="0" rtl="0" algn="l">
              <a:lnSpc>
                <a:spcPct val="115000"/>
              </a:lnSpc>
              <a:spcBef>
                <a:spcPts val="0"/>
              </a:spcBef>
              <a:spcAft>
                <a:spcPts val="0"/>
              </a:spcAft>
              <a:buNone/>
            </a:pPr>
            <a:r>
              <a:rPr lang="en" sz="3000">
                <a:solidFill>
                  <a:schemeClr val="dk2"/>
                </a:solidFill>
                <a:latin typeface="Google Sans Medium"/>
                <a:ea typeface="Google Sans Medium"/>
                <a:cs typeface="Google Sans Medium"/>
                <a:sym typeface="Google Sans Medium"/>
              </a:rPr>
              <a:t>A lack of </a:t>
            </a:r>
            <a:r>
              <a:rPr b="1" lang="en" sz="3000">
                <a:solidFill>
                  <a:srgbClr val="FFFFFF"/>
                </a:solidFill>
                <a:highlight>
                  <a:srgbClr val="4285F4"/>
                </a:highlight>
                <a:latin typeface="Google Sans"/>
                <a:ea typeface="Google Sans"/>
                <a:cs typeface="Google Sans"/>
                <a:sym typeface="Google Sans"/>
              </a:rPr>
              <a:t>time</a:t>
            </a:r>
            <a:r>
              <a:rPr lang="en" sz="3000">
                <a:solidFill>
                  <a:schemeClr val="dk2"/>
                </a:solidFill>
                <a:latin typeface="Google Sans Medium"/>
                <a:ea typeface="Google Sans Medium"/>
                <a:cs typeface="Google Sans Medium"/>
                <a:sym typeface="Google Sans Medium"/>
              </a:rPr>
              <a:t>, </a:t>
            </a:r>
            <a:r>
              <a:rPr b="1" lang="en" sz="3000">
                <a:solidFill>
                  <a:srgbClr val="FFFFFF"/>
                </a:solidFill>
                <a:highlight>
                  <a:srgbClr val="4285F4"/>
                </a:highlight>
                <a:latin typeface="Google Sans"/>
                <a:ea typeface="Google Sans"/>
                <a:cs typeface="Google Sans"/>
                <a:sym typeface="Google Sans"/>
              </a:rPr>
              <a:t>funding</a:t>
            </a:r>
            <a:r>
              <a:rPr lang="en" sz="3000">
                <a:solidFill>
                  <a:schemeClr val="dk2"/>
                </a:solidFill>
                <a:latin typeface="Google Sans Medium"/>
                <a:ea typeface="Google Sans Medium"/>
                <a:cs typeface="Google Sans Medium"/>
                <a:sym typeface="Google Sans Medium"/>
              </a:rPr>
              <a:t>, and </a:t>
            </a:r>
            <a:r>
              <a:rPr b="1" lang="en" sz="3000">
                <a:solidFill>
                  <a:srgbClr val="FFFFFF"/>
                </a:solidFill>
                <a:highlight>
                  <a:srgbClr val="4285F4"/>
                </a:highlight>
                <a:latin typeface="Google Sans"/>
                <a:ea typeface="Google Sans"/>
                <a:cs typeface="Google Sans"/>
                <a:sym typeface="Google Sans"/>
              </a:rPr>
              <a:t>understanding of the customer</a:t>
            </a:r>
            <a:endParaRPr b="1" sz="3000">
              <a:solidFill>
                <a:srgbClr val="FFFFFF"/>
              </a:solidFill>
              <a:highlight>
                <a:srgbClr val="4285F4"/>
              </a:highlight>
              <a:latin typeface="Google Sans"/>
              <a:ea typeface="Google Sans"/>
              <a:cs typeface="Google Sans"/>
              <a:sym typeface="Google Sans"/>
            </a:endParaRPr>
          </a:p>
        </p:txBody>
      </p:sp>
      <p:sp>
        <p:nvSpPr>
          <p:cNvPr id="241" name="Google Shape;241;p39"/>
          <p:cNvSpPr txBox="1"/>
          <p:nvPr/>
        </p:nvSpPr>
        <p:spPr>
          <a:xfrm>
            <a:off x="837425" y="2005800"/>
            <a:ext cx="3063300" cy="1131900"/>
          </a:xfrm>
          <a:prstGeom prst="rect">
            <a:avLst/>
          </a:prstGeom>
          <a:noFill/>
          <a:ln>
            <a:noFill/>
          </a:ln>
        </p:spPr>
        <p:txBody>
          <a:bodyPr anchorCtr="0" anchor="t" bIns="0" lIns="0" spcFirstLastPara="1" rIns="228600" wrap="square" tIns="0">
            <a:noAutofit/>
          </a:bodyPr>
          <a:lstStyle/>
          <a:p>
            <a:pPr indent="0" lvl="0" marL="0" rtl="0" algn="l">
              <a:spcBef>
                <a:spcPts val="0"/>
              </a:spcBef>
              <a:spcAft>
                <a:spcPts val="0"/>
              </a:spcAft>
              <a:buNone/>
            </a:pPr>
            <a:r>
              <a:rPr lang="en" sz="2400">
                <a:solidFill>
                  <a:schemeClr val="dk2"/>
                </a:solidFill>
                <a:latin typeface="Google Sans"/>
                <a:ea typeface="Google Sans"/>
                <a:cs typeface="Google Sans"/>
                <a:sym typeface="Google Sans"/>
              </a:rPr>
              <a:t>What are typical problems for a new product team?</a:t>
            </a:r>
            <a:endParaRPr sz="2400">
              <a:solidFill>
                <a:schemeClr val="dk2"/>
              </a:solidFill>
              <a:latin typeface="Google Sans"/>
              <a:ea typeface="Google Sans"/>
              <a:cs typeface="Google Sans"/>
              <a:sym typeface="Google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pic>
        <p:nvPicPr>
          <p:cNvPr descr="Image result for developer student club logo" id="246" name="Google Shape;246;p40"/>
          <p:cNvPicPr preferRelativeResize="0"/>
          <p:nvPr/>
        </p:nvPicPr>
        <p:blipFill rotWithShape="1">
          <a:blip r:embed="rId3">
            <a:alphaModFix/>
          </a:blip>
          <a:srcRect b="32485" l="13414" r="14310" t="32460"/>
          <a:stretch/>
        </p:blipFill>
        <p:spPr>
          <a:xfrm>
            <a:off x="509475" y="4436450"/>
            <a:ext cx="692750" cy="336000"/>
          </a:xfrm>
          <a:prstGeom prst="rect">
            <a:avLst/>
          </a:prstGeom>
          <a:noFill/>
          <a:ln>
            <a:noFill/>
          </a:ln>
        </p:spPr>
      </p:pic>
      <p:sp>
        <p:nvSpPr>
          <p:cNvPr id="247" name="Google Shape;247;p40"/>
          <p:cNvSpPr txBox="1"/>
          <p:nvPr/>
        </p:nvSpPr>
        <p:spPr>
          <a:xfrm>
            <a:off x="3969775" y="1813650"/>
            <a:ext cx="4781100" cy="1516200"/>
          </a:xfrm>
          <a:prstGeom prst="rect">
            <a:avLst/>
          </a:prstGeom>
          <a:noFill/>
          <a:ln>
            <a:noFill/>
          </a:ln>
        </p:spPr>
        <p:txBody>
          <a:bodyPr anchorCtr="0" anchor="t" bIns="0" lIns="0" spcFirstLastPara="1" rIns="228600" wrap="square" tIns="0">
            <a:noAutofit/>
          </a:bodyPr>
          <a:lstStyle/>
          <a:p>
            <a:pPr indent="0" lvl="0" marL="0" rtl="0" algn="l">
              <a:lnSpc>
                <a:spcPct val="115000"/>
              </a:lnSpc>
              <a:spcBef>
                <a:spcPts val="0"/>
              </a:spcBef>
              <a:spcAft>
                <a:spcPts val="0"/>
              </a:spcAft>
              <a:buNone/>
            </a:pPr>
            <a:r>
              <a:rPr b="1" lang="en" sz="3000">
                <a:solidFill>
                  <a:srgbClr val="FFFFFF"/>
                </a:solidFill>
                <a:highlight>
                  <a:srgbClr val="4285F4"/>
                </a:highlight>
                <a:latin typeface="Google Sans"/>
                <a:ea typeface="Google Sans"/>
                <a:cs typeface="Google Sans"/>
                <a:sym typeface="Google Sans"/>
              </a:rPr>
              <a:t>Build</a:t>
            </a:r>
            <a:r>
              <a:rPr lang="en" sz="3000">
                <a:solidFill>
                  <a:schemeClr val="dk2"/>
                </a:solidFill>
                <a:latin typeface="Google Sans Medium"/>
                <a:ea typeface="Google Sans Medium"/>
                <a:cs typeface="Google Sans Medium"/>
                <a:sym typeface="Google Sans Medium"/>
              </a:rPr>
              <a:t> </a:t>
            </a:r>
            <a:r>
              <a:rPr lang="en" sz="3000">
                <a:solidFill>
                  <a:schemeClr val="dk2"/>
                </a:solidFill>
                <a:latin typeface="Google Sans"/>
                <a:ea typeface="Google Sans"/>
                <a:cs typeface="Google Sans"/>
                <a:sym typeface="Google Sans"/>
              </a:rPr>
              <a:t>Efficiently</a:t>
            </a:r>
            <a:endParaRPr sz="3000">
              <a:solidFill>
                <a:schemeClr val="dk2"/>
              </a:solidFill>
              <a:latin typeface="Google Sans"/>
              <a:ea typeface="Google Sans"/>
              <a:cs typeface="Google Sans"/>
              <a:sym typeface="Google Sans"/>
            </a:endParaRPr>
          </a:p>
          <a:p>
            <a:pPr indent="0" lvl="0" marL="0" rtl="0" algn="l">
              <a:lnSpc>
                <a:spcPct val="115000"/>
              </a:lnSpc>
              <a:spcBef>
                <a:spcPts val="0"/>
              </a:spcBef>
              <a:spcAft>
                <a:spcPts val="0"/>
              </a:spcAft>
              <a:buNone/>
            </a:pPr>
            <a:r>
              <a:rPr b="1" lang="en" sz="3000">
                <a:solidFill>
                  <a:schemeClr val="lt1"/>
                </a:solidFill>
                <a:highlight>
                  <a:srgbClr val="4285F4"/>
                </a:highlight>
                <a:latin typeface="Google Sans"/>
                <a:ea typeface="Google Sans"/>
                <a:cs typeface="Google Sans"/>
                <a:sym typeface="Google Sans"/>
              </a:rPr>
              <a:t>Measure</a:t>
            </a:r>
            <a:r>
              <a:rPr lang="en" sz="3000">
                <a:solidFill>
                  <a:schemeClr val="dk2"/>
                </a:solidFill>
                <a:latin typeface="Google Sans Medium"/>
                <a:ea typeface="Google Sans Medium"/>
                <a:cs typeface="Google Sans Medium"/>
                <a:sym typeface="Google Sans Medium"/>
              </a:rPr>
              <a:t> </a:t>
            </a:r>
            <a:r>
              <a:rPr lang="en" sz="3000">
                <a:solidFill>
                  <a:schemeClr val="dk2"/>
                </a:solidFill>
                <a:latin typeface="Google Sans"/>
                <a:ea typeface="Google Sans"/>
                <a:cs typeface="Google Sans"/>
                <a:sym typeface="Google Sans"/>
              </a:rPr>
              <a:t>Success</a:t>
            </a:r>
            <a:endParaRPr sz="3000">
              <a:solidFill>
                <a:schemeClr val="dk2"/>
              </a:solidFill>
              <a:latin typeface="Google Sans"/>
              <a:ea typeface="Google Sans"/>
              <a:cs typeface="Google Sans"/>
              <a:sym typeface="Google Sans"/>
            </a:endParaRPr>
          </a:p>
          <a:p>
            <a:pPr indent="0" lvl="0" marL="0" rtl="0" algn="l">
              <a:lnSpc>
                <a:spcPct val="115000"/>
              </a:lnSpc>
              <a:spcBef>
                <a:spcPts val="0"/>
              </a:spcBef>
              <a:spcAft>
                <a:spcPts val="0"/>
              </a:spcAft>
              <a:buNone/>
            </a:pPr>
            <a:r>
              <a:rPr b="1" lang="en" sz="3000">
                <a:solidFill>
                  <a:schemeClr val="lt1"/>
                </a:solidFill>
                <a:highlight>
                  <a:srgbClr val="4285F4"/>
                </a:highlight>
                <a:latin typeface="Google Sans"/>
                <a:ea typeface="Google Sans"/>
                <a:cs typeface="Google Sans"/>
                <a:sym typeface="Google Sans"/>
              </a:rPr>
              <a:t>Learn</a:t>
            </a:r>
            <a:endParaRPr b="1" sz="2400">
              <a:solidFill>
                <a:schemeClr val="lt1"/>
              </a:solidFill>
              <a:highlight>
                <a:srgbClr val="4285F4"/>
              </a:highlight>
              <a:latin typeface="Google Sans"/>
              <a:ea typeface="Google Sans"/>
              <a:cs typeface="Google Sans"/>
              <a:sym typeface="Google Sans"/>
            </a:endParaRPr>
          </a:p>
          <a:p>
            <a:pPr indent="0" lvl="0" marL="0" rtl="0" algn="l">
              <a:spcBef>
                <a:spcPts val="0"/>
              </a:spcBef>
              <a:spcAft>
                <a:spcPts val="0"/>
              </a:spcAft>
              <a:buNone/>
            </a:pPr>
            <a:r>
              <a:rPr lang="en" sz="1200">
                <a:solidFill>
                  <a:srgbClr val="3C4043"/>
                </a:solidFill>
                <a:latin typeface="Google Sans Medium"/>
                <a:ea typeface="Google Sans Medium"/>
                <a:cs typeface="Google Sans Medium"/>
                <a:sym typeface="Google Sans Medium"/>
              </a:rPr>
              <a:t>...and repeat!</a:t>
            </a:r>
            <a:endParaRPr sz="3000">
              <a:solidFill>
                <a:schemeClr val="dk2"/>
              </a:solidFill>
              <a:latin typeface="Google Sans Medium"/>
              <a:ea typeface="Google Sans Medium"/>
              <a:cs typeface="Google Sans Medium"/>
              <a:sym typeface="Google Sans Medium"/>
            </a:endParaRPr>
          </a:p>
          <a:p>
            <a:pPr indent="0" lvl="0" marL="0" rtl="0" algn="l">
              <a:lnSpc>
                <a:spcPct val="115000"/>
              </a:lnSpc>
              <a:spcBef>
                <a:spcPts val="0"/>
              </a:spcBef>
              <a:spcAft>
                <a:spcPts val="0"/>
              </a:spcAft>
              <a:buNone/>
            </a:pPr>
            <a:r>
              <a:t/>
            </a:r>
            <a:endParaRPr sz="3000">
              <a:solidFill>
                <a:schemeClr val="dk2"/>
              </a:solidFill>
              <a:latin typeface="Google Sans Medium"/>
              <a:ea typeface="Google Sans Medium"/>
              <a:cs typeface="Google Sans Medium"/>
              <a:sym typeface="Google Sans Medium"/>
            </a:endParaRPr>
          </a:p>
        </p:txBody>
      </p:sp>
      <p:sp>
        <p:nvSpPr>
          <p:cNvPr id="248" name="Google Shape;248;p40"/>
          <p:cNvSpPr txBox="1"/>
          <p:nvPr/>
        </p:nvSpPr>
        <p:spPr>
          <a:xfrm>
            <a:off x="837425" y="2005800"/>
            <a:ext cx="3063300" cy="1131900"/>
          </a:xfrm>
          <a:prstGeom prst="rect">
            <a:avLst/>
          </a:prstGeom>
          <a:noFill/>
          <a:ln>
            <a:noFill/>
          </a:ln>
        </p:spPr>
        <p:txBody>
          <a:bodyPr anchorCtr="0" anchor="t" bIns="0" lIns="0" spcFirstLastPara="1" rIns="228600" wrap="square" tIns="0">
            <a:noAutofit/>
          </a:bodyPr>
          <a:lstStyle/>
          <a:p>
            <a:pPr indent="0" lvl="0" marL="0" rtl="0" algn="l">
              <a:spcBef>
                <a:spcPts val="0"/>
              </a:spcBef>
              <a:spcAft>
                <a:spcPts val="0"/>
              </a:spcAft>
              <a:buNone/>
            </a:pPr>
            <a:r>
              <a:rPr lang="en" sz="2400">
                <a:solidFill>
                  <a:schemeClr val="dk2"/>
                </a:solidFill>
                <a:latin typeface="Google Sans"/>
                <a:ea typeface="Google Sans"/>
                <a:cs typeface="Google Sans"/>
                <a:sym typeface="Google Sans"/>
              </a:rPr>
              <a:t>How can we mitigate these problems?</a:t>
            </a:r>
            <a:endParaRPr sz="2400">
              <a:solidFill>
                <a:schemeClr val="dk2"/>
              </a:solidFill>
              <a:latin typeface="Google Sans"/>
              <a:ea typeface="Google Sans"/>
              <a:cs typeface="Google Sans"/>
              <a:sym typeface="Google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pic>
        <p:nvPicPr>
          <p:cNvPr descr="Image result for developer student club logo" id="253" name="Google Shape;253;p41"/>
          <p:cNvPicPr preferRelativeResize="0"/>
          <p:nvPr/>
        </p:nvPicPr>
        <p:blipFill rotWithShape="1">
          <a:blip r:embed="rId3">
            <a:alphaModFix/>
          </a:blip>
          <a:srcRect b="32485" l="13414" r="14310" t="32460"/>
          <a:stretch/>
        </p:blipFill>
        <p:spPr>
          <a:xfrm>
            <a:off x="509475" y="4436450"/>
            <a:ext cx="692750" cy="336000"/>
          </a:xfrm>
          <a:prstGeom prst="rect">
            <a:avLst/>
          </a:prstGeom>
          <a:noFill/>
          <a:ln>
            <a:noFill/>
          </a:ln>
        </p:spPr>
      </p:pic>
      <p:sp>
        <p:nvSpPr>
          <p:cNvPr id="254" name="Google Shape;254;p41"/>
          <p:cNvSpPr/>
          <p:nvPr/>
        </p:nvSpPr>
        <p:spPr>
          <a:xfrm>
            <a:off x="4315650" y="1619325"/>
            <a:ext cx="422100" cy="422100"/>
          </a:xfrm>
          <a:prstGeom prst="ellipse">
            <a:avLst/>
          </a:pr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1"/>
          <p:cNvSpPr/>
          <p:nvPr/>
        </p:nvSpPr>
        <p:spPr>
          <a:xfrm>
            <a:off x="2816675" y="2955825"/>
            <a:ext cx="422100" cy="4221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1"/>
          <p:cNvSpPr/>
          <p:nvPr/>
        </p:nvSpPr>
        <p:spPr>
          <a:xfrm>
            <a:off x="5700600" y="2955825"/>
            <a:ext cx="422100" cy="422100"/>
          </a:xfrm>
          <a:prstGeom prst="ellipse">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7" name="Google Shape;257;p41"/>
          <p:cNvCxnSpPr/>
          <p:nvPr/>
        </p:nvCxnSpPr>
        <p:spPr>
          <a:xfrm flipH="1">
            <a:off x="3619775" y="3166275"/>
            <a:ext cx="1776000" cy="600"/>
          </a:xfrm>
          <a:prstGeom prst="curvedConnector3">
            <a:avLst>
              <a:gd fmla="val 51620" name="adj1"/>
            </a:avLst>
          </a:prstGeom>
          <a:noFill/>
          <a:ln cap="flat" cmpd="sng" w="28575">
            <a:solidFill>
              <a:schemeClr val="dk2"/>
            </a:solidFill>
            <a:prstDash val="solid"/>
            <a:round/>
            <a:headEnd len="med" w="med" type="none"/>
            <a:tailEnd len="med" w="med" type="stealth"/>
          </a:ln>
        </p:spPr>
      </p:cxnSp>
      <p:sp>
        <p:nvSpPr>
          <p:cNvPr id="258" name="Google Shape;258;p41"/>
          <p:cNvSpPr txBox="1"/>
          <p:nvPr/>
        </p:nvSpPr>
        <p:spPr>
          <a:xfrm>
            <a:off x="4080263" y="1267125"/>
            <a:ext cx="1010400" cy="352200"/>
          </a:xfrm>
          <a:prstGeom prst="rect">
            <a:avLst/>
          </a:prstGeom>
          <a:noFill/>
          <a:ln>
            <a:noFill/>
          </a:ln>
        </p:spPr>
        <p:txBody>
          <a:bodyPr anchorCtr="0" anchor="t" bIns="0" lIns="0" spcFirstLastPara="1" rIns="228600" wrap="square" tIns="0">
            <a:noAutofit/>
          </a:bodyPr>
          <a:lstStyle/>
          <a:p>
            <a:pPr indent="0" lvl="0" marL="0" rtl="0" algn="r">
              <a:spcBef>
                <a:spcPts val="0"/>
              </a:spcBef>
              <a:spcAft>
                <a:spcPts val="0"/>
              </a:spcAft>
              <a:buNone/>
            </a:pPr>
            <a:r>
              <a:rPr b="1" lang="en" sz="1800">
                <a:solidFill>
                  <a:schemeClr val="dk2"/>
                </a:solidFill>
                <a:latin typeface="Google Sans"/>
                <a:ea typeface="Google Sans"/>
                <a:cs typeface="Google Sans"/>
                <a:sym typeface="Google Sans"/>
              </a:rPr>
              <a:t>BUILD</a:t>
            </a:r>
            <a:endParaRPr b="1" sz="1800">
              <a:solidFill>
                <a:schemeClr val="dk2"/>
              </a:solidFill>
              <a:latin typeface="Google Sans"/>
              <a:ea typeface="Google Sans"/>
              <a:cs typeface="Google Sans"/>
              <a:sym typeface="Google Sans"/>
            </a:endParaRPr>
          </a:p>
        </p:txBody>
      </p:sp>
      <p:sp>
        <p:nvSpPr>
          <p:cNvPr id="259" name="Google Shape;259;p41"/>
          <p:cNvSpPr txBox="1"/>
          <p:nvPr/>
        </p:nvSpPr>
        <p:spPr>
          <a:xfrm>
            <a:off x="6198913" y="3025725"/>
            <a:ext cx="1332900" cy="352200"/>
          </a:xfrm>
          <a:prstGeom prst="rect">
            <a:avLst/>
          </a:prstGeom>
          <a:noFill/>
          <a:ln>
            <a:noFill/>
          </a:ln>
        </p:spPr>
        <p:txBody>
          <a:bodyPr anchorCtr="0" anchor="t" bIns="0" lIns="0" spcFirstLastPara="1" rIns="228600" wrap="square" tIns="0">
            <a:noAutofit/>
          </a:bodyPr>
          <a:lstStyle/>
          <a:p>
            <a:pPr indent="0" lvl="0" marL="0" rtl="0" algn="r">
              <a:spcBef>
                <a:spcPts val="0"/>
              </a:spcBef>
              <a:spcAft>
                <a:spcPts val="0"/>
              </a:spcAft>
              <a:buNone/>
            </a:pPr>
            <a:r>
              <a:rPr b="1" lang="en" sz="1800">
                <a:solidFill>
                  <a:schemeClr val="dk2"/>
                </a:solidFill>
                <a:latin typeface="Google Sans"/>
                <a:ea typeface="Google Sans"/>
                <a:cs typeface="Google Sans"/>
                <a:sym typeface="Google Sans"/>
              </a:rPr>
              <a:t>MEASURE</a:t>
            </a:r>
            <a:endParaRPr b="1" sz="1800">
              <a:solidFill>
                <a:schemeClr val="dk2"/>
              </a:solidFill>
              <a:latin typeface="Google Sans"/>
              <a:ea typeface="Google Sans"/>
              <a:cs typeface="Google Sans"/>
              <a:sym typeface="Google Sans"/>
            </a:endParaRPr>
          </a:p>
        </p:txBody>
      </p:sp>
      <p:sp>
        <p:nvSpPr>
          <p:cNvPr id="260" name="Google Shape;260;p41"/>
          <p:cNvSpPr txBox="1"/>
          <p:nvPr/>
        </p:nvSpPr>
        <p:spPr>
          <a:xfrm>
            <a:off x="1612188" y="3066975"/>
            <a:ext cx="1280700" cy="352200"/>
          </a:xfrm>
          <a:prstGeom prst="rect">
            <a:avLst/>
          </a:prstGeom>
          <a:noFill/>
          <a:ln>
            <a:noFill/>
          </a:ln>
        </p:spPr>
        <p:txBody>
          <a:bodyPr anchorCtr="0" anchor="t" bIns="0" lIns="0" spcFirstLastPara="1" rIns="228600" wrap="square" tIns="0">
            <a:noAutofit/>
          </a:bodyPr>
          <a:lstStyle/>
          <a:p>
            <a:pPr indent="0" lvl="0" marL="0" rtl="0" algn="r">
              <a:spcBef>
                <a:spcPts val="0"/>
              </a:spcBef>
              <a:spcAft>
                <a:spcPts val="0"/>
              </a:spcAft>
              <a:buNone/>
            </a:pPr>
            <a:r>
              <a:rPr b="1" lang="en" sz="1800">
                <a:solidFill>
                  <a:schemeClr val="dk2"/>
                </a:solidFill>
                <a:latin typeface="Google Sans"/>
                <a:ea typeface="Google Sans"/>
                <a:cs typeface="Google Sans"/>
                <a:sym typeface="Google Sans"/>
              </a:rPr>
              <a:t>LEARN</a:t>
            </a:r>
            <a:endParaRPr b="1" sz="1800">
              <a:solidFill>
                <a:schemeClr val="dk2"/>
              </a:solidFill>
              <a:latin typeface="Google Sans"/>
              <a:ea typeface="Google Sans"/>
              <a:cs typeface="Google Sans"/>
              <a:sym typeface="Google Sans"/>
            </a:endParaRPr>
          </a:p>
        </p:txBody>
      </p:sp>
      <p:cxnSp>
        <p:nvCxnSpPr>
          <p:cNvPr id="261" name="Google Shape;261;p41"/>
          <p:cNvCxnSpPr/>
          <p:nvPr/>
        </p:nvCxnSpPr>
        <p:spPr>
          <a:xfrm flipH="1" rot="10800000">
            <a:off x="3253160" y="2055840"/>
            <a:ext cx="972000" cy="809400"/>
          </a:xfrm>
          <a:prstGeom prst="straightConnector1">
            <a:avLst/>
          </a:prstGeom>
          <a:noFill/>
          <a:ln cap="flat" cmpd="sng" w="28575">
            <a:solidFill>
              <a:schemeClr val="dk2"/>
            </a:solidFill>
            <a:prstDash val="solid"/>
            <a:round/>
            <a:headEnd len="med" w="med" type="none"/>
            <a:tailEnd len="med" w="med" type="triangle"/>
          </a:ln>
        </p:spPr>
      </p:cxnSp>
      <p:cxnSp>
        <p:nvCxnSpPr>
          <p:cNvPr id="262" name="Google Shape;262;p41"/>
          <p:cNvCxnSpPr/>
          <p:nvPr/>
        </p:nvCxnSpPr>
        <p:spPr>
          <a:xfrm>
            <a:off x="4828335" y="2055810"/>
            <a:ext cx="934200" cy="8094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pic>
        <p:nvPicPr>
          <p:cNvPr descr="Image result for developer student club logo" id="66" name="Google Shape;66;p15"/>
          <p:cNvPicPr preferRelativeResize="0"/>
          <p:nvPr/>
        </p:nvPicPr>
        <p:blipFill rotWithShape="1">
          <a:blip r:embed="rId3">
            <a:alphaModFix/>
          </a:blip>
          <a:srcRect b="32485" l="13414" r="14310" t="32460"/>
          <a:stretch/>
        </p:blipFill>
        <p:spPr>
          <a:xfrm>
            <a:off x="509475" y="4436450"/>
            <a:ext cx="692750" cy="336000"/>
          </a:xfrm>
          <a:prstGeom prst="rect">
            <a:avLst/>
          </a:prstGeom>
          <a:noFill/>
          <a:ln>
            <a:noFill/>
          </a:ln>
        </p:spPr>
      </p:pic>
      <p:sp>
        <p:nvSpPr>
          <p:cNvPr id="67" name="Google Shape;67;p15"/>
          <p:cNvSpPr txBox="1"/>
          <p:nvPr/>
        </p:nvSpPr>
        <p:spPr>
          <a:xfrm>
            <a:off x="630300" y="520175"/>
            <a:ext cx="3272700" cy="352200"/>
          </a:xfrm>
          <a:prstGeom prst="rect">
            <a:avLst/>
          </a:prstGeom>
          <a:noFill/>
          <a:ln>
            <a:noFill/>
          </a:ln>
        </p:spPr>
        <p:txBody>
          <a:bodyPr anchorCtr="0" anchor="t" bIns="0" lIns="0" spcFirstLastPara="1" rIns="228600" wrap="square" tIns="0">
            <a:noAutofit/>
          </a:bodyPr>
          <a:lstStyle/>
          <a:p>
            <a:pPr indent="0" lvl="0" marL="0" rtl="0" algn="l">
              <a:spcBef>
                <a:spcPts val="0"/>
              </a:spcBef>
              <a:spcAft>
                <a:spcPts val="0"/>
              </a:spcAft>
              <a:buNone/>
            </a:pPr>
            <a:r>
              <a:rPr lang="en" sz="2400">
                <a:solidFill>
                  <a:srgbClr val="3C4043"/>
                </a:solidFill>
                <a:latin typeface="Google Sans Medium"/>
                <a:ea typeface="Google Sans Medium"/>
                <a:cs typeface="Google Sans Medium"/>
                <a:sym typeface="Google Sans Medium"/>
              </a:rPr>
              <a:t>visual design</a:t>
            </a:r>
            <a:endParaRPr b="1" sz="1000">
              <a:solidFill>
                <a:schemeClr val="lt1"/>
              </a:solidFill>
              <a:highlight>
                <a:srgbClr val="4285F4"/>
              </a:highlight>
              <a:latin typeface="Google Sans"/>
              <a:ea typeface="Google Sans"/>
              <a:cs typeface="Google Sans"/>
              <a:sym typeface="Google Sans"/>
            </a:endParaRPr>
          </a:p>
        </p:txBody>
      </p:sp>
      <p:sp>
        <p:nvSpPr>
          <p:cNvPr id="68" name="Google Shape;68;p15"/>
          <p:cNvSpPr txBox="1"/>
          <p:nvPr/>
        </p:nvSpPr>
        <p:spPr>
          <a:xfrm>
            <a:off x="2802775" y="1934400"/>
            <a:ext cx="5169300" cy="1274700"/>
          </a:xfrm>
          <a:prstGeom prst="rect">
            <a:avLst/>
          </a:prstGeom>
          <a:noFill/>
          <a:ln>
            <a:noFill/>
          </a:ln>
        </p:spPr>
        <p:txBody>
          <a:bodyPr anchorCtr="0" anchor="t" bIns="0" lIns="0" spcFirstLastPara="1" rIns="228600" wrap="square" tIns="0">
            <a:noAutofit/>
          </a:bodyPr>
          <a:lstStyle/>
          <a:p>
            <a:pPr indent="0" lvl="0" marL="0" rtl="0" algn="l">
              <a:lnSpc>
                <a:spcPct val="100000"/>
              </a:lnSpc>
              <a:spcBef>
                <a:spcPts val="0"/>
              </a:spcBef>
              <a:spcAft>
                <a:spcPts val="0"/>
              </a:spcAft>
              <a:buNone/>
            </a:pPr>
            <a:r>
              <a:rPr b="1" lang="en" sz="2400">
                <a:solidFill>
                  <a:srgbClr val="3C4043"/>
                </a:solidFill>
                <a:latin typeface="Google Sans"/>
                <a:ea typeface="Google Sans"/>
                <a:cs typeface="Google Sans"/>
                <a:sym typeface="Google Sans"/>
              </a:rPr>
              <a:t>establish credibility</a:t>
            </a:r>
            <a:endParaRPr b="1" sz="2400">
              <a:solidFill>
                <a:srgbClr val="3C4043"/>
              </a:solidFill>
              <a:latin typeface="Google Sans"/>
              <a:ea typeface="Google Sans"/>
              <a:cs typeface="Google Sans"/>
              <a:sym typeface="Google Sans"/>
            </a:endParaRPr>
          </a:p>
          <a:p>
            <a:pPr indent="0" lvl="0" marL="0" rtl="0" algn="l">
              <a:lnSpc>
                <a:spcPct val="100000"/>
              </a:lnSpc>
              <a:spcBef>
                <a:spcPts val="1000"/>
              </a:spcBef>
              <a:spcAft>
                <a:spcPts val="0"/>
              </a:spcAft>
              <a:buNone/>
            </a:pPr>
            <a:r>
              <a:rPr b="1" lang="en" sz="2400">
                <a:solidFill>
                  <a:srgbClr val="3C4043"/>
                </a:solidFill>
                <a:latin typeface="Google Sans"/>
                <a:ea typeface="Google Sans"/>
                <a:cs typeface="Google Sans"/>
                <a:sym typeface="Google Sans"/>
              </a:rPr>
              <a:t>communicate a brand/personality</a:t>
            </a:r>
            <a:endParaRPr b="1" sz="2400">
              <a:solidFill>
                <a:srgbClr val="3C4043"/>
              </a:solidFill>
              <a:latin typeface="Google Sans"/>
              <a:ea typeface="Google Sans"/>
              <a:cs typeface="Google Sans"/>
              <a:sym typeface="Google Sans"/>
            </a:endParaRPr>
          </a:p>
          <a:p>
            <a:pPr indent="0" lvl="0" marL="0" rtl="0" algn="l">
              <a:lnSpc>
                <a:spcPct val="100000"/>
              </a:lnSpc>
              <a:spcBef>
                <a:spcPts val="1000"/>
              </a:spcBef>
              <a:spcAft>
                <a:spcPts val="1000"/>
              </a:spcAft>
              <a:buNone/>
            </a:pPr>
            <a:r>
              <a:rPr b="1" lang="en" sz="2400">
                <a:solidFill>
                  <a:srgbClr val="3C4043"/>
                </a:solidFill>
                <a:latin typeface="Google Sans"/>
                <a:ea typeface="Google Sans"/>
                <a:cs typeface="Google Sans"/>
                <a:sym typeface="Google Sans"/>
              </a:rPr>
              <a:t>enhance usability</a:t>
            </a:r>
            <a:endParaRPr b="1" sz="2400">
              <a:solidFill>
                <a:schemeClr val="lt1"/>
              </a:solidFill>
              <a:highlight>
                <a:srgbClr val="4285F4"/>
              </a:highlight>
              <a:latin typeface="Google Sans"/>
              <a:ea typeface="Google Sans"/>
              <a:cs typeface="Google Sans"/>
              <a:sym typeface="Google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pic>
        <p:nvPicPr>
          <p:cNvPr descr="Image result for developer student club logo" id="267" name="Google Shape;267;p42"/>
          <p:cNvPicPr preferRelativeResize="0"/>
          <p:nvPr/>
        </p:nvPicPr>
        <p:blipFill rotWithShape="1">
          <a:blip r:embed="rId3">
            <a:alphaModFix/>
          </a:blip>
          <a:srcRect b="32485" l="13414" r="14310" t="32460"/>
          <a:stretch/>
        </p:blipFill>
        <p:spPr>
          <a:xfrm>
            <a:off x="509475" y="4436450"/>
            <a:ext cx="692750" cy="336000"/>
          </a:xfrm>
          <a:prstGeom prst="rect">
            <a:avLst/>
          </a:prstGeom>
          <a:noFill/>
          <a:ln>
            <a:noFill/>
          </a:ln>
        </p:spPr>
      </p:pic>
      <p:sp>
        <p:nvSpPr>
          <p:cNvPr id="268" name="Google Shape;268;p42"/>
          <p:cNvSpPr txBox="1"/>
          <p:nvPr/>
        </p:nvSpPr>
        <p:spPr>
          <a:xfrm>
            <a:off x="4572000" y="1783800"/>
            <a:ext cx="4029600" cy="1575900"/>
          </a:xfrm>
          <a:prstGeom prst="rect">
            <a:avLst/>
          </a:prstGeom>
          <a:noFill/>
          <a:ln>
            <a:noFill/>
          </a:ln>
        </p:spPr>
        <p:txBody>
          <a:bodyPr anchorCtr="0" anchor="t" bIns="0" lIns="0" spcFirstLastPara="1" rIns="228600" wrap="square" tIns="0">
            <a:noAutofit/>
          </a:bodyPr>
          <a:lstStyle/>
          <a:p>
            <a:pPr indent="0" lvl="0" marL="0" rtl="0" algn="l">
              <a:lnSpc>
                <a:spcPct val="115000"/>
              </a:lnSpc>
              <a:spcBef>
                <a:spcPts val="0"/>
              </a:spcBef>
              <a:spcAft>
                <a:spcPts val="0"/>
              </a:spcAft>
              <a:buNone/>
            </a:pPr>
            <a:r>
              <a:rPr lang="en" sz="1800">
                <a:solidFill>
                  <a:schemeClr val="dk2"/>
                </a:solidFill>
                <a:latin typeface="Google Sans"/>
                <a:ea typeface="Google Sans"/>
                <a:cs typeface="Google Sans"/>
                <a:sym typeface="Google Sans"/>
              </a:rPr>
              <a:t>“That version of a new product or service which allows a team to collect the maximum amount of validated learning about customers with the least effort”</a:t>
            </a:r>
            <a:endParaRPr b="1">
              <a:solidFill>
                <a:schemeClr val="dk2"/>
              </a:solidFill>
              <a:latin typeface="Google Sans"/>
              <a:ea typeface="Google Sans"/>
              <a:cs typeface="Google Sans"/>
              <a:sym typeface="Google Sans"/>
            </a:endParaRPr>
          </a:p>
          <a:p>
            <a:pPr indent="0" lvl="0" marL="0" rtl="0" algn="l">
              <a:lnSpc>
                <a:spcPct val="115000"/>
              </a:lnSpc>
              <a:spcBef>
                <a:spcPts val="0"/>
              </a:spcBef>
              <a:spcAft>
                <a:spcPts val="0"/>
              </a:spcAft>
              <a:buNone/>
            </a:pPr>
            <a:r>
              <a:rPr b="1" lang="en">
                <a:solidFill>
                  <a:schemeClr val="dk2"/>
                </a:solidFill>
                <a:latin typeface="Google Sans"/>
                <a:ea typeface="Google Sans"/>
                <a:cs typeface="Google Sans"/>
                <a:sym typeface="Google Sans"/>
              </a:rPr>
              <a:t>- Eric Reis</a:t>
            </a:r>
            <a:endParaRPr b="1">
              <a:solidFill>
                <a:schemeClr val="dk2"/>
              </a:solidFill>
              <a:latin typeface="Google Sans"/>
              <a:ea typeface="Google Sans"/>
              <a:cs typeface="Google Sans"/>
              <a:sym typeface="Google Sans"/>
            </a:endParaRPr>
          </a:p>
        </p:txBody>
      </p:sp>
      <p:sp>
        <p:nvSpPr>
          <p:cNvPr id="269" name="Google Shape;269;p42"/>
          <p:cNvSpPr txBox="1"/>
          <p:nvPr/>
        </p:nvSpPr>
        <p:spPr>
          <a:xfrm>
            <a:off x="837425" y="2377050"/>
            <a:ext cx="3063300" cy="389400"/>
          </a:xfrm>
          <a:prstGeom prst="rect">
            <a:avLst/>
          </a:prstGeom>
          <a:noFill/>
          <a:ln>
            <a:noFill/>
          </a:ln>
        </p:spPr>
        <p:txBody>
          <a:bodyPr anchorCtr="0" anchor="t" bIns="0" lIns="0" spcFirstLastPara="1" rIns="228600" wrap="square" tIns="0">
            <a:noAutofit/>
          </a:bodyPr>
          <a:lstStyle/>
          <a:p>
            <a:pPr indent="0" lvl="0" marL="0" rtl="0" algn="l">
              <a:spcBef>
                <a:spcPts val="0"/>
              </a:spcBef>
              <a:spcAft>
                <a:spcPts val="0"/>
              </a:spcAft>
              <a:buNone/>
            </a:pPr>
            <a:r>
              <a:rPr lang="en" sz="2400">
                <a:solidFill>
                  <a:schemeClr val="dk2"/>
                </a:solidFill>
                <a:latin typeface="Google Sans"/>
                <a:ea typeface="Google Sans"/>
                <a:cs typeface="Google Sans"/>
                <a:sym typeface="Google Sans"/>
              </a:rPr>
              <a:t>What do we build?</a:t>
            </a:r>
            <a:endParaRPr sz="2400">
              <a:solidFill>
                <a:schemeClr val="dk2"/>
              </a:solidFill>
              <a:latin typeface="Google Sans"/>
              <a:ea typeface="Google Sans"/>
              <a:cs typeface="Google Sans"/>
              <a:sym typeface="Google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pic>
        <p:nvPicPr>
          <p:cNvPr descr="Image result for developer student club logo" id="274" name="Google Shape;274;p43"/>
          <p:cNvPicPr preferRelativeResize="0"/>
          <p:nvPr/>
        </p:nvPicPr>
        <p:blipFill rotWithShape="1">
          <a:blip r:embed="rId3">
            <a:alphaModFix/>
          </a:blip>
          <a:srcRect b="32485" l="13414" r="14310" t="32460"/>
          <a:stretch/>
        </p:blipFill>
        <p:spPr>
          <a:xfrm>
            <a:off x="509475" y="4436450"/>
            <a:ext cx="692750" cy="336000"/>
          </a:xfrm>
          <a:prstGeom prst="rect">
            <a:avLst/>
          </a:prstGeom>
          <a:noFill/>
          <a:ln>
            <a:noFill/>
          </a:ln>
        </p:spPr>
      </p:pic>
      <p:sp>
        <p:nvSpPr>
          <p:cNvPr id="275" name="Google Shape;275;p43"/>
          <p:cNvSpPr txBox="1"/>
          <p:nvPr/>
        </p:nvSpPr>
        <p:spPr>
          <a:xfrm>
            <a:off x="4876425" y="1813650"/>
            <a:ext cx="3874500" cy="1516200"/>
          </a:xfrm>
          <a:prstGeom prst="rect">
            <a:avLst/>
          </a:prstGeom>
          <a:noFill/>
          <a:ln>
            <a:noFill/>
          </a:ln>
        </p:spPr>
        <p:txBody>
          <a:bodyPr anchorCtr="0" anchor="t" bIns="0" lIns="0" spcFirstLastPara="1" rIns="228600" wrap="square" tIns="0">
            <a:noAutofit/>
          </a:bodyPr>
          <a:lstStyle/>
          <a:p>
            <a:pPr indent="0" lvl="0" marL="0" rtl="0" algn="l">
              <a:lnSpc>
                <a:spcPct val="115000"/>
              </a:lnSpc>
              <a:spcBef>
                <a:spcPts val="0"/>
              </a:spcBef>
              <a:spcAft>
                <a:spcPts val="0"/>
              </a:spcAft>
              <a:buNone/>
            </a:pPr>
            <a:r>
              <a:rPr lang="en" sz="3000">
                <a:solidFill>
                  <a:schemeClr val="dk2"/>
                </a:solidFill>
                <a:latin typeface="Google Sans"/>
                <a:ea typeface="Google Sans"/>
                <a:cs typeface="Google Sans"/>
                <a:sym typeface="Google Sans"/>
              </a:rPr>
              <a:t>Minimum</a:t>
            </a:r>
            <a:endParaRPr sz="3000">
              <a:solidFill>
                <a:schemeClr val="dk2"/>
              </a:solidFill>
              <a:latin typeface="Google Sans"/>
              <a:ea typeface="Google Sans"/>
              <a:cs typeface="Google Sans"/>
              <a:sym typeface="Google Sans"/>
            </a:endParaRPr>
          </a:p>
          <a:p>
            <a:pPr indent="0" lvl="0" marL="0" rtl="0" algn="l">
              <a:lnSpc>
                <a:spcPct val="115000"/>
              </a:lnSpc>
              <a:spcBef>
                <a:spcPts val="0"/>
              </a:spcBef>
              <a:spcAft>
                <a:spcPts val="0"/>
              </a:spcAft>
              <a:buNone/>
            </a:pPr>
            <a:r>
              <a:rPr lang="en" sz="3000">
                <a:solidFill>
                  <a:schemeClr val="dk2"/>
                </a:solidFill>
                <a:latin typeface="Google Sans"/>
                <a:ea typeface="Google Sans"/>
                <a:cs typeface="Google Sans"/>
                <a:sym typeface="Google Sans"/>
              </a:rPr>
              <a:t>Viable</a:t>
            </a:r>
            <a:endParaRPr sz="3000">
              <a:solidFill>
                <a:schemeClr val="dk2"/>
              </a:solidFill>
              <a:latin typeface="Google Sans"/>
              <a:ea typeface="Google Sans"/>
              <a:cs typeface="Google Sans"/>
              <a:sym typeface="Google Sans"/>
            </a:endParaRPr>
          </a:p>
          <a:p>
            <a:pPr indent="0" lvl="0" marL="0" rtl="0" algn="l">
              <a:lnSpc>
                <a:spcPct val="115000"/>
              </a:lnSpc>
              <a:spcBef>
                <a:spcPts val="0"/>
              </a:spcBef>
              <a:spcAft>
                <a:spcPts val="0"/>
              </a:spcAft>
              <a:buNone/>
            </a:pPr>
            <a:r>
              <a:rPr lang="en" sz="3000">
                <a:solidFill>
                  <a:schemeClr val="dk2"/>
                </a:solidFill>
                <a:latin typeface="Google Sans"/>
                <a:ea typeface="Google Sans"/>
                <a:cs typeface="Google Sans"/>
                <a:sym typeface="Google Sans"/>
              </a:rPr>
              <a:t>Product</a:t>
            </a:r>
            <a:endParaRPr sz="3000">
              <a:solidFill>
                <a:schemeClr val="dk2"/>
              </a:solidFill>
              <a:latin typeface="Google Sans Medium"/>
              <a:ea typeface="Google Sans Medium"/>
              <a:cs typeface="Google Sans Medium"/>
              <a:sym typeface="Google Sans Medium"/>
            </a:endParaRPr>
          </a:p>
        </p:txBody>
      </p:sp>
      <p:sp>
        <p:nvSpPr>
          <p:cNvPr id="276" name="Google Shape;276;p43"/>
          <p:cNvSpPr txBox="1"/>
          <p:nvPr/>
        </p:nvSpPr>
        <p:spPr>
          <a:xfrm>
            <a:off x="837425" y="2377050"/>
            <a:ext cx="3063300" cy="389400"/>
          </a:xfrm>
          <a:prstGeom prst="rect">
            <a:avLst/>
          </a:prstGeom>
          <a:noFill/>
          <a:ln>
            <a:noFill/>
          </a:ln>
        </p:spPr>
        <p:txBody>
          <a:bodyPr anchorCtr="0" anchor="t" bIns="0" lIns="0" spcFirstLastPara="1" rIns="228600" wrap="square" tIns="0">
            <a:noAutofit/>
          </a:bodyPr>
          <a:lstStyle/>
          <a:p>
            <a:pPr indent="0" lvl="0" marL="0" rtl="0" algn="l">
              <a:spcBef>
                <a:spcPts val="0"/>
              </a:spcBef>
              <a:spcAft>
                <a:spcPts val="0"/>
              </a:spcAft>
              <a:buNone/>
            </a:pPr>
            <a:r>
              <a:rPr lang="en" sz="2400">
                <a:solidFill>
                  <a:schemeClr val="dk2"/>
                </a:solidFill>
                <a:latin typeface="Google Sans"/>
                <a:ea typeface="Google Sans"/>
                <a:cs typeface="Google Sans"/>
                <a:sym typeface="Google Sans"/>
              </a:rPr>
              <a:t>What do we build?</a:t>
            </a:r>
            <a:endParaRPr sz="2400">
              <a:solidFill>
                <a:schemeClr val="dk2"/>
              </a:solidFill>
              <a:latin typeface="Google Sans"/>
              <a:ea typeface="Google Sans"/>
              <a:cs typeface="Google Sans"/>
              <a:sym typeface="Google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pic>
        <p:nvPicPr>
          <p:cNvPr descr="Image result for developer student club logo" id="281" name="Google Shape;281;p44"/>
          <p:cNvPicPr preferRelativeResize="0"/>
          <p:nvPr/>
        </p:nvPicPr>
        <p:blipFill rotWithShape="1">
          <a:blip r:embed="rId3">
            <a:alphaModFix/>
          </a:blip>
          <a:srcRect b="32485" l="13414" r="14310" t="32460"/>
          <a:stretch/>
        </p:blipFill>
        <p:spPr>
          <a:xfrm>
            <a:off x="509475" y="4436450"/>
            <a:ext cx="692750" cy="336000"/>
          </a:xfrm>
          <a:prstGeom prst="rect">
            <a:avLst/>
          </a:prstGeom>
          <a:noFill/>
          <a:ln>
            <a:noFill/>
          </a:ln>
        </p:spPr>
      </p:pic>
      <p:sp>
        <p:nvSpPr>
          <p:cNvPr id="282" name="Google Shape;282;p44"/>
          <p:cNvSpPr txBox="1"/>
          <p:nvPr/>
        </p:nvSpPr>
        <p:spPr>
          <a:xfrm>
            <a:off x="4617950" y="1257900"/>
            <a:ext cx="3874500" cy="2627700"/>
          </a:xfrm>
          <a:prstGeom prst="rect">
            <a:avLst/>
          </a:prstGeom>
          <a:noFill/>
          <a:ln>
            <a:noFill/>
          </a:ln>
        </p:spPr>
        <p:txBody>
          <a:bodyPr anchorCtr="0" anchor="t" bIns="0" lIns="0" spcFirstLastPara="1" rIns="228600" wrap="square" tIns="0">
            <a:noAutofit/>
          </a:bodyPr>
          <a:lstStyle/>
          <a:p>
            <a:pPr indent="0" lvl="0" marL="0" rtl="0" algn="l">
              <a:lnSpc>
                <a:spcPct val="115000"/>
              </a:lnSpc>
              <a:spcBef>
                <a:spcPts val="0"/>
              </a:spcBef>
              <a:spcAft>
                <a:spcPts val="0"/>
              </a:spcAft>
              <a:buClr>
                <a:schemeClr val="dk1"/>
              </a:buClr>
              <a:buSzPts val="1100"/>
              <a:buFont typeface="Arial"/>
              <a:buNone/>
            </a:pPr>
            <a:r>
              <a:rPr lang="en" sz="3000">
                <a:solidFill>
                  <a:schemeClr val="dk2"/>
                </a:solidFill>
                <a:latin typeface="Google Sans"/>
                <a:ea typeface="Google Sans"/>
                <a:cs typeface="Google Sans"/>
                <a:sym typeface="Google Sans"/>
              </a:rPr>
              <a:t>Wireframing</a:t>
            </a:r>
            <a:endParaRPr sz="3000">
              <a:solidFill>
                <a:schemeClr val="dk2"/>
              </a:solidFill>
              <a:latin typeface="Google Sans"/>
              <a:ea typeface="Google Sans"/>
              <a:cs typeface="Google Sans"/>
              <a:sym typeface="Google Sans"/>
            </a:endParaRPr>
          </a:p>
          <a:p>
            <a:pPr indent="0" lvl="0" marL="0" rtl="0" algn="l">
              <a:lnSpc>
                <a:spcPct val="115000"/>
              </a:lnSpc>
              <a:spcBef>
                <a:spcPts val="0"/>
              </a:spcBef>
              <a:spcAft>
                <a:spcPts val="0"/>
              </a:spcAft>
              <a:buClr>
                <a:schemeClr val="dk1"/>
              </a:buClr>
              <a:buSzPts val="1100"/>
              <a:buFont typeface="Arial"/>
              <a:buNone/>
            </a:pPr>
            <a:r>
              <a:rPr lang="en" sz="3000">
                <a:solidFill>
                  <a:schemeClr val="dk2"/>
                </a:solidFill>
                <a:latin typeface="Google Sans"/>
                <a:ea typeface="Google Sans"/>
                <a:cs typeface="Google Sans"/>
                <a:sym typeface="Google Sans"/>
              </a:rPr>
              <a:t>Landing Page</a:t>
            </a:r>
            <a:endParaRPr sz="3000">
              <a:solidFill>
                <a:schemeClr val="dk2"/>
              </a:solidFill>
              <a:latin typeface="Google Sans"/>
              <a:ea typeface="Google Sans"/>
              <a:cs typeface="Google Sans"/>
              <a:sym typeface="Google Sans"/>
            </a:endParaRPr>
          </a:p>
          <a:p>
            <a:pPr indent="0" lvl="0" marL="0" rtl="0" algn="l">
              <a:lnSpc>
                <a:spcPct val="115000"/>
              </a:lnSpc>
              <a:spcBef>
                <a:spcPts val="0"/>
              </a:spcBef>
              <a:spcAft>
                <a:spcPts val="0"/>
              </a:spcAft>
              <a:buClr>
                <a:schemeClr val="dk1"/>
              </a:buClr>
              <a:buSzPts val="1100"/>
              <a:buFont typeface="Arial"/>
              <a:buNone/>
            </a:pPr>
            <a:r>
              <a:rPr lang="en" sz="3000">
                <a:solidFill>
                  <a:schemeClr val="dk2"/>
                </a:solidFill>
                <a:latin typeface="Google Sans"/>
                <a:ea typeface="Google Sans"/>
                <a:cs typeface="Google Sans"/>
                <a:sym typeface="Google Sans"/>
              </a:rPr>
              <a:t>Demo Video</a:t>
            </a:r>
            <a:endParaRPr sz="3000">
              <a:solidFill>
                <a:schemeClr val="dk2"/>
              </a:solidFill>
              <a:latin typeface="Google Sans"/>
              <a:ea typeface="Google Sans"/>
              <a:cs typeface="Google Sans"/>
              <a:sym typeface="Google Sans"/>
            </a:endParaRPr>
          </a:p>
          <a:p>
            <a:pPr indent="0" lvl="0" marL="0" rtl="0" algn="l">
              <a:lnSpc>
                <a:spcPct val="115000"/>
              </a:lnSpc>
              <a:spcBef>
                <a:spcPts val="0"/>
              </a:spcBef>
              <a:spcAft>
                <a:spcPts val="0"/>
              </a:spcAft>
              <a:buClr>
                <a:schemeClr val="dk1"/>
              </a:buClr>
              <a:buSzPts val="1100"/>
              <a:buFont typeface="Arial"/>
              <a:buNone/>
            </a:pPr>
            <a:r>
              <a:rPr lang="en" sz="3000">
                <a:solidFill>
                  <a:schemeClr val="dk2"/>
                </a:solidFill>
                <a:latin typeface="Google Sans"/>
                <a:ea typeface="Google Sans"/>
                <a:cs typeface="Google Sans"/>
                <a:sym typeface="Google Sans"/>
              </a:rPr>
              <a:t>Wizard of Oz</a:t>
            </a:r>
            <a:endParaRPr sz="3000">
              <a:solidFill>
                <a:schemeClr val="dk2"/>
              </a:solidFill>
              <a:latin typeface="Google Sans"/>
              <a:ea typeface="Google Sans"/>
              <a:cs typeface="Google Sans"/>
              <a:sym typeface="Google Sans"/>
            </a:endParaRPr>
          </a:p>
          <a:p>
            <a:pPr indent="0" lvl="0" marL="0" rtl="0" algn="l">
              <a:lnSpc>
                <a:spcPct val="115000"/>
              </a:lnSpc>
              <a:spcBef>
                <a:spcPts val="0"/>
              </a:spcBef>
              <a:spcAft>
                <a:spcPts val="0"/>
              </a:spcAft>
              <a:buNone/>
            </a:pPr>
            <a:r>
              <a:rPr lang="en" sz="3000">
                <a:solidFill>
                  <a:schemeClr val="dk2"/>
                </a:solidFill>
                <a:latin typeface="Google Sans"/>
                <a:ea typeface="Google Sans"/>
                <a:cs typeface="Google Sans"/>
                <a:sym typeface="Google Sans"/>
              </a:rPr>
              <a:t>Working Prototype</a:t>
            </a:r>
            <a:endParaRPr sz="3000">
              <a:solidFill>
                <a:schemeClr val="dk2"/>
              </a:solidFill>
              <a:latin typeface="Google Sans"/>
              <a:ea typeface="Google Sans"/>
              <a:cs typeface="Google Sans"/>
              <a:sym typeface="Google Sans"/>
            </a:endParaRPr>
          </a:p>
        </p:txBody>
      </p:sp>
      <p:sp>
        <p:nvSpPr>
          <p:cNvPr id="283" name="Google Shape;283;p44"/>
          <p:cNvSpPr txBox="1"/>
          <p:nvPr/>
        </p:nvSpPr>
        <p:spPr>
          <a:xfrm>
            <a:off x="837425" y="2377050"/>
            <a:ext cx="3063300" cy="389400"/>
          </a:xfrm>
          <a:prstGeom prst="rect">
            <a:avLst/>
          </a:prstGeom>
          <a:noFill/>
          <a:ln>
            <a:noFill/>
          </a:ln>
        </p:spPr>
        <p:txBody>
          <a:bodyPr anchorCtr="0" anchor="t" bIns="0" lIns="0" spcFirstLastPara="1" rIns="228600" wrap="square" tIns="0">
            <a:noAutofit/>
          </a:bodyPr>
          <a:lstStyle/>
          <a:p>
            <a:pPr indent="0" lvl="0" marL="0" rtl="0" algn="l">
              <a:spcBef>
                <a:spcPts val="0"/>
              </a:spcBef>
              <a:spcAft>
                <a:spcPts val="0"/>
              </a:spcAft>
              <a:buNone/>
            </a:pPr>
            <a:r>
              <a:rPr lang="en" sz="2400">
                <a:solidFill>
                  <a:schemeClr val="dk2"/>
                </a:solidFill>
                <a:latin typeface="Google Sans"/>
                <a:ea typeface="Google Sans"/>
                <a:cs typeface="Google Sans"/>
                <a:sym typeface="Google Sans"/>
              </a:rPr>
              <a:t>What do we build?</a:t>
            </a:r>
            <a:endParaRPr sz="2400">
              <a:solidFill>
                <a:schemeClr val="dk2"/>
              </a:solidFill>
              <a:latin typeface="Google Sans"/>
              <a:ea typeface="Google Sans"/>
              <a:cs typeface="Google Sans"/>
              <a:sym typeface="Google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pic>
        <p:nvPicPr>
          <p:cNvPr id="288" name="Google Shape;288;p45"/>
          <p:cNvPicPr preferRelativeResize="0"/>
          <p:nvPr/>
        </p:nvPicPr>
        <p:blipFill rotWithShape="1">
          <a:blip r:embed="rId3">
            <a:alphaModFix/>
          </a:blip>
          <a:srcRect b="3846" l="0" r="0" t="0"/>
          <a:stretch/>
        </p:blipFill>
        <p:spPr>
          <a:xfrm>
            <a:off x="3637188" y="93800"/>
            <a:ext cx="4631226" cy="4955900"/>
          </a:xfrm>
          <a:prstGeom prst="rect">
            <a:avLst/>
          </a:prstGeom>
          <a:noFill/>
          <a:ln>
            <a:noFill/>
          </a:ln>
        </p:spPr>
      </p:pic>
      <p:sp>
        <p:nvSpPr>
          <p:cNvPr id="289" name="Google Shape;289;p45"/>
          <p:cNvSpPr txBox="1"/>
          <p:nvPr/>
        </p:nvSpPr>
        <p:spPr>
          <a:xfrm>
            <a:off x="837425" y="2377050"/>
            <a:ext cx="3063300" cy="389400"/>
          </a:xfrm>
          <a:prstGeom prst="rect">
            <a:avLst/>
          </a:prstGeom>
          <a:noFill/>
          <a:ln>
            <a:noFill/>
          </a:ln>
        </p:spPr>
        <p:txBody>
          <a:bodyPr anchorCtr="0" anchor="t" bIns="0" lIns="0" spcFirstLastPara="1" rIns="228600" wrap="square" tIns="0">
            <a:noAutofit/>
          </a:bodyPr>
          <a:lstStyle/>
          <a:p>
            <a:pPr indent="0" lvl="0" marL="0" rtl="0" algn="l">
              <a:spcBef>
                <a:spcPts val="0"/>
              </a:spcBef>
              <a:spcAft>
                <a:spcPts val="0"/>
              </a:spcAft>
              <a:buNone/>
            </a:pPr>
            <a:r>
              <a:rPr lang="en" sz="2400">
                <a:solidFill>
                  <a:schemeClr val="dk2"/>
                </a:solidFill>
                <a:latin typeface="Google Sans"/>
                <a:ea typeface="Google Sans"/>
                <a:cs typeface="Google Sans"/>
                <a:sym typeface="Google Sans"/>
              </a:rPr>
              <a:t>wireframe</a:t>
            </a:r>
            <a:endParaRPr sz="2400">
              <a:solidFill>
                <a:schemeClr val="dk2"/>
              </a:solidFill>
              <a:latin typeface="Google Sans"/>
              <a:ea typeface="Google Sans"/>
              <a:cs typeface="Google Sans"/>
              <a:sym typeface="Google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pic>
        <p:nvPicPr>
          <p:cNvPr id="294" name="Google Shape;294;p46"/>
          <p:cNvPicPr preferRelativeResize="0"/>
          <p:nvPr/>
        </p:nvPicPr>
        <p:blipFill>
          <a:blip r:embed="rId3">
            <a:alphaModFix/>
          </a:blip>
          <a:stretch>
            <a:fillRect/>
          </a:stretch>
        </p:blipFill>
        <p:spPr>
          <a:xfrm>
            <a:off x="3230074" y="833700"/>
            <a:ext cx="5743873" cy="3476099"/>
          </a:xfrm>
          <a:prstGeom prst="rect">
            <a:avLst/>
          </a:prstGeom>
          <a:noFill/>
          <a:ln>
            <a:noFill/>
          </a:ln>
        </p:spPr>
      </p:pic>
      <p:sp>
        <p:nvSpPr>
          <p:cNvPr id="295" name="Google Shape;295;p46"/>
          <p:cNvSpPr txBox="1"/>
          <p:nvPr/>
        </p:nvSpPr>
        <p:spPr>
          <a:xfrm>
            <a:off x="837425" y="2377050"/>
            <a:ext cx="3063300" cy="389400"/>
          </a:xfrm>
          <a:prstGeom prst="rect">
            <a:avLst/>
          </a:prstGeom>
          <a:noFill/>
          <a:ln>
            <a:noFill/>
          </a:ln>
        </p:spPr>
        <p:txBody>
          <a:bodyPr anchorCtr="0" anchor="t" bIns="0" lIns="0" spcFirstLastPara="1" rIns="228600" wrap="square" tIns="0">
            <a:noAutofit/>
          </a:bodyPr>
          <a:lstStyle/>
          <a:p>
            <a:pPr indent="0" lvl="0" marL="0" rtl="0" algn="l">
              <a:spcBef>
                <a:spcPts val="0"/>
              </a:spcBef>
              <a:spcAft>
                <a:spcPts val="0"/>
              </a:spcAft>
              <a:buNone/>
            </a:pPr>
            <a:r>
              <a:rPr lang="en" sz="2400">
                <a:solidFill>
                  <a:schemeClr val="dk2"/>
                </a:solidFill>
                <a:latin typeface="Google Sans"/>
                <a:ea typeface="Google Sans"/>
                <a:cs typeface="Google Sans"/>
                <a:sym typeface="Google Sans"/>
              </a:rPr>
              <a:t>landing page</a:t>
            </a:r>
            <a:endParaRPr sz="2400">
              <a:solidFill>
                <a:schemeClr val="dk2"/>
              </a:solidFill>
              <a:latin typeface="Google Sans"/>
              <a:ea typeface="Google Sans"/>
              <a:cs typeface="Google Sans"/>
              <a:sym typeface="Google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pic>
        <p:nvPicPr>
          <p:cNvPr descr="Dropbox is the easiest way to share and store your files online. Download at : &#10;http://www.easycommander.com/telecharger/dropbox" id="300" name="Google Shape;300;p47" title="DropBox Demo">
            <a:hlinkClick r:id="rId3"/>
          </p:cNvPr>
          <p:cNvPicPr preferRelativeResize="0"/>
          <p:nvPr/>
        </p:nvPicPr>
        <p:blipFill>
          <a:blip r:embed="rId4">
            <a:alphaModFix/>
          </a:blip>
          <a:stretch>
            <a:fillRect/>
          </a:stretch>
        </p:blipFill>
        <p:spPr>
          <a:xfrm>
            <a:off x="3557922" y="840438"/>
            <a:ext cx="4616850" cy="3462625"/>
          </a:xfrm>
          <a:prstGeom prst="rect">
            <a:avLst/>
          </a:prstGeom>
          <a:noFill/>
          <a:ln>
            <a:noFill/>
          </a:ln>
        </p:spPr>
      </p:pic>
      <p:sp>
        <p:nvSpPr>
          <p:cNvPr id="301" name="Google Shape;301;p47"/>
          <p:cNvSpPr txBox="1"/>
          <p:nvPr/>
        </p:nvSpPr>
        <p:spPr>
          <a:xfrm>
            <a:off x="837425" y="2377050"/>
            <a:ext cx="3063300" cy="389400"/>
          </a:xfrm>
          <a:prstGeom prst="rect">
            <a:avLst/>
          </a:prstGeom>
          <a:noFill/>
          <a:ln>
            <a:noFill/>
          </a:ln>
        </p:spPr>
        <p:txBody>
          <a:bodyPr anchorCtr="0" anchor="t" bIns="0" lIns="0" spcFirstLastPara="1" rIns="228600" wrap="square" tIns="0">
            <a:noAutofit/>
          </a:bodyPr>
          <a:lstStyle/>
          <a:p>
            <a:pPr indent="0" lvl="0" marL="0" rtl="0" algn="l">
              <a:spcBef>
                <a:spcPts val="0"/>
              </a:spcBef>
              <a:spcAft>
                <a:spcPts val="0"/>
              </a:spcAft>
              <a:buNone/>
            </a:pPr>
            <a:r>
              <a:rPr lang="en" sz="2400">
                <a:solidFill>
                  <a:schemeClr val="dk2"/>
                </a:solidFill>
                <a:latin typeface="Google Sans"/>
                <a:ea typeface="Google Sans"/>
                <a:cs typeface="Google Sans"/>
                <a:sym typeface="Google Sans"/>
              </a:rPr>
              <a:t>demo video</a:t>
            </a:r>
            <a:endParaRPr sz="2400">
              <a:solidFill>
                <a:schemeClr val="dk2"/>
              </a:solidFill>
              <a:latin typeface="Google Sans"/>
              <a:ea typeface="Google Sans"/>
              <a:cs typeface="Google Sans"/>
              <a:sym typeface="Google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8"/>
          <p:cNvSpPr/>
          <p:nvPr/>
        </p:nvSpPr>
        <p:spPr>
          <a:xfrm>
            <a:off x="5436700" y="424850"/>
            <a:ext cx="1701000" cy="2233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8"/>
          <p:cNvSpPr/>
          <p:nvPr/>
        </p:nvSpPr>
        <p:spPr>
          <a:xfrm>
            <a:off x="5620025" y="535481"/>
            <a:ext cx="1334400" cy="39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8"/>
          <p:cNvSpPr/>
          <p:nvPr/>
        </p:nvSpPr>
        <p:spPr>
          <a:xfrm>
            <a:off x="5620025" y="1071320"/>
            <a:ext cx="1334400" cy="39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8"/>
          <p:cNvSpPr/>
          <p:nvPr/>
        </p:nvSpPr>
        <p:spPr>
          <a:xfrm>
            <a:off x="5620025" y="1607159"/>
            <a:ext cx="1334400" cy="39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8"/>
          <p:cNvSpPr/>
          <p:nvPr/>
        </p:nvSpPr>
        <p:spPr>
          <a:xfrm>
            <a:off x="5894801" y="2208677"/>
            <a:ext cx="784800" cy="2298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dk2"/>
                </a:solidFill>
                <a:latin typeface="Google Sans"/>
                <a:ea typeface="Google Sans"/>
                <a:cs typeface="Google Sans"/>
                <a:sym typeface="Google Sans"/>
              </a:rPr>
              <a:t>Submit</a:t>
            </a:r>
            <a:endParaRPr b="1" sz="1000">
              <a:solidFill>
                <a:schemeClr val="dk2"/>
              </a:solidFill>
              <a:latin typeface="Google Sans"/>
              <a:ea typeface="Google Sans"/>
              <a:cs typeface="Google Sans"/>
              <a:sym typeface="Google Sans"/>
            </a:endParaRPr>
          </a:p>
        </p:txBody>
      </p:sp>
      <p:sp>
        <p:nvSpPr>
          <p:cNvPr id="311" name="Google Shape;311;p48"/>
          <p:cNvSpPr txBox="1"/>
          <p:nvPr/>
        </p:nvSpPr>
        <p:spPr>
          <a:xfrm>
            <a:off x="4520750" y="3783575"/>
            <a:ext cx="3550200" cy="8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2"/>
                </a:solidFill>
                <a:latin typeface="Google Sans"/>
                <a:ea typeface="Google Sans"/>
                <a:cs typeface="Google Sans"/>
                <a:sym typeface="Google Sans"/>
              </a:rPr>
              <a:t>3. You “automatically” schedule a delivery</a:t>
            </a:r>
            <a:endParaRPr sz="2400">
              <a:latin typeface="Google Sans"/>
              <a:ea typeface="Google Sans"/>
              <a:cs typeface="Google Sans"/>
              <a:sym typeface="Google Sans"/>
            </a:endParaRPr>
          </a:p>
        </p:txBody>
      </p:sp>
      <p:sp>
        <p:nvSpPr>
          <p:cNvPr id="312" name="Google Shape;312;p48"/>
          <p:cNvSpPr txBox="1"/>
          <p:nvPr/>
        </p:nvSpPr>
        <p:spPr>
          <a:xfrm>
            <a:off x="4520750" y="2954875"/>
            <a:ext cx="3073800" cy="8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2"/>
                </a:solidFill>
                <a:latin typeface="Google Sans"/>
                <a:ea typeface="Google Sans"/>
                <a:cs typeface="Google Sans"/>
                <a:sym typeface="Google Sans"/>
              </a:rPr>
              <a:t>2. Email sent to you</a:t>
            </a:r>
            <a:endParaRPr sz="2400">
              <a:latin typeface="Google Sans"/>
              <a:ea typeface="Google Sans"/>
              <a:cs typeface="Google Sans"/>
              <a:sym typeface="Google Sans"/>
            </a:endParaRPr>
          </a:p>
        </p:txBody>
      </p:sp>
      <p:sp>
        <p:nvSpPr>
          <p:cNvPr id="313" name="Google Shape;313;p48"/>
          <p:cNvSpPr txBox="1"/>
          <p:nvPr/>
        </p:nvSpPr>
        <p:spPr>
          <a:xfrm>
            <a:off x="4520750" y="1071325"/>
            <a:ext cx="784800" cy="8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2"/>
                </a:solidFill>
                <a:latin typeface="Google Sans"/>
                <a:ea typeface="Google Sans"/>
                <a:cs typeface="Google Sans"/>
                <a:sym typeface="Google Sans"/>
              </a:rPr>
              <a:t>1.</a:t>
            </a:r>
            <a:endParaRPr sz="2400">
              <a:latin typeface="Google Sans"/>
              <a:ea typeface="Google Sans"/>
              <a:cs typeface="Google Sans"/>
              <a:sym typeface="Google Sans"/>
            </a:endParaRPr>
          </a:p>
        </p:txBody>
      </p:sp>
      <p:sp>
        <p:nvSpPr>
          <p:cNvPr id="314" name="Google Shape;314;p48"/>
          <p:cNvSpPr txBox="1"/>
          <p:nvPr/>
        </p:nvSpPr>
        <p:spPr>
          <a:xfrm>
            <a:off x="837425" y="2377050"/>
            <a:ext cx="3063300" cy="389400"/>
          </a:xfrm>
          <a:prstGeom prst="rect">
            <a:avLst/>
          </a:prstGeom>
          <a:noFill/>
          <a:ln>
            <a:noFill/>
          </a:ln>
        </p:spPr>
        <p:txBody>
          <a:bodyPr anchorCtr="0" anchor="t" bIns="0" lIns="0" spcFirstLastPara="1" rIns="228600" wrap="square" tIns="0">
            <a:noAutofit/>
          </a:bodyPr>
          <a:lstStyle/>
          <a:p>
            <a:pPr indent="0" lvl="0" marL="0" rtl="0" algn="l">
              <a:spcBef>
                <a:spcPts val="0"/>
              </a:spcBef>
              <a:spcAft>
                <a:spcPts val="0"/>
              </a:spcAft>
              <a:buNone/>
            </a:pPr>
            <a:r>
              <a:rPr lang="en" sz="2400">
                <a:solidFill>
                  <a:schemeClr val="dk2"/>
                </a:solidFill>
                <a:latin typeface="Google Sans"/>
                <a:ea typeface="Google Sans"/>
                <a:cs typeface="Google Sans"/>
                <a:sym typeface="Google Sans"/>
              </a:rPr>
              <a:t>“wizard of oz”</a:t>
            </a:r>
            <a:endParaRPr sz="2400">
              <a:solidFill>
                <a:schemeClr val="dk2"/>
              </a:solidFill>
              <a:latin typeface="Google Sans"/>
              <a:ea typeface="Google Sans"/>
              <a:cs typeface="Google Sans"/>
              <a:sym typeface="Google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pic>
        <p:nvPicPr>
          <p:cNvPr descr="Image result for developer student club logo" id="319" name="Google Shape;319;p49"/>
          <p:cNvPicPr preferRelativeResize="0"/>
          <p:nvPr/>
        </p:nvPicPr>
        <p:blipFill rotWithShape="1">
          <a:blip r:embed="rId3">
            <a:alphaModFix/>
          </a:blip>
          <a:srcRect b="32485" l="13414" r="14310" t="32460"/>
          <a:stretch/>
        </p:blipFill>
        <p:spPr>
          <a:xfrm>
            <a:off x="509475" y="4436450"/>
            <a:ext cx="692750" cy="336000"/>
          </a:xfrm>
          <a:prstGeom prst="rect">
            <a:avLst/>
          </a:prstGeom>
          <a:noFill/>
          <a:ln>
            <a:noFill/>
          </a:ln>
        </p:spPr>
      </p:pic>
      <p:sp>
        <p:nvSpPr>
          <p:cNvPr id="320" name="Google Shape;320;p49"/>
          <p:cNvSpPr txBox="1"/>
          <p:nvPr/>
        </p:nvSpPr>
        <p:spPr>
          <a:xfrm>
            <a:off x="509475" y="236750"/>
            <a:ext cx="5029800" cy="352200"/>
          </a:xfrm>
          <a:prstGeom prst="rect">
            <a:avLst/>
          </a:prstGeom>
          <a:noFill/>
          <a:ln>
            <a:noFill/>
          </a:ln>
        </p:spPr>
        <p:txBody>
          <a:bodyPr anchorCtr="0" anchor="t" bIns="0" lIns="0" spcFirstLastPara="1" rIns="228600" wrap="square" tIns="0">
            <a:noAutofit/>
          </a:bodyPr>
          <a:lstStyle/>
          <a:p>
            <a:pPr indent="0" lvl="0" marL="0" rtl="0" algn="l">
              <a:spcBef>
                <a:spcPts val="0"/>
              </a:spcBef>
              <a:spcAft>
                <a:spcPts val="0"/>
              </a:spcAft>
              <a:buClr>
                <a:schemeClr val="dk1"/>
              </a:buClr>
              <a:buSzPts val="1100"/>
              <a:buFont typeface="Arial"/>
              <a:buNone/>
            </a:pPr>
            <a:r>
              <a:rPr lang="en" sz="2400">
                <a:solidFill>
                  <a:srgbClr val="3C4043"/>
                </a:solidFill>
                <a:latin typeface="Google Sans Medium"/>
                <a:ea typeface="Google Sans Medium"/>
                <a:cs typeface="Google Sans Medium"/>
                <a:sym typeface="Google Sans Medium"/>
              </a:rPr>
              <a:t>activity: </a:t>
            </a:r>
            <a:r>
              <a:rPr b="1" lang="en" sz="2400">
                <a:solidFill>
                  <a:schemeClr val="lt1"/>
                </a:solidFill>
                <a:highlight>
                  <a:srgbClr val="4285F4"/>
                </a:highlight>
                <a:latin typeface="Google Sans"/>
                <a:ea typeface="Google Sans"/>
                <a:cs typeface="Google Sans"/>
                <a:sym typeface="Google Sans"/>
              </a:rPr>
              <a:t>build an MVP</a:t>
            </a:r>
            <a:endParaRPr b="1" sz="2400">
              <a:solidFill>
                <a:schemeClr val="lt1"/>
              </a:solidFill>
              <a:highlight>
                <a:srgbClr val="4285F4"/>
              </a:highlight>
              <a:latin typeface="Google Sans"/>
              <a:ea typeface="Google Sans"/>
              <a:cs typeface="Google Sans"/>
              <a:sym typeface="Google Sans"/>
            </a:endParaRPr>
          </a:p>
          <a:p>
            <a:pPr indent="0" lvl="0" marL="0" rtl="0" algn="l">
              <a:spcBef>
                <a:spcPts val="0"/>
              </a:spcBef>
              <a:spcAft>
                <a:spcPts val="0"/>
              </a:spcAft>
              <a:buNone/>
            </a:pPr>
            <a:r>
              <a:t/>
            </a:r>
            <a:endParaRPr sz="2400">
              <a:solidFill>
                <a:srgbClr val="3C4043"/>
              </a:solidFill>
              <a:latin typeface="Google Sans Medium"/>
              <a:ea typeface="Google Sans Medium"/>
              <a:cs typeface="Google Sans Medium"/>
              <a:sym typeface="Google Sans Medium"/>
            </a:endParaRPr>
          </a:p>
        </p:txBody>
      </p:sp>
      <p:sp>
        <p:nvSpPr>
          <p:cNvPr id="321" name="Google Shape;321;p49"/>
          <p:cNvSpPr/>
          <p:nvPr/>
        </p:nvSpPr>
        <p:spPr>
          <a:xfrm>
            <a:off x="4315650" y="1847925"/>
            <a:ext cx="422100" cy="422100"/>
          </a:xfrm>
          <a:prstGeom prst="ellipse">
            <a:avLst/>
          </a:pr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9"/>
          <p:cNvSpPr/>
          <p:nvPr/>
        </p:nvSpPr>
        <p:spPr>
          <a:xfrm>
            <a:off x="2816675" y="3184425"/>
            <a:ext cx="422100" cy="4221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9"/>
          <p:cNvSpPr/>
          <p:nvPr/>
        </p:nvSpPr>
        <p:spPr>
          <a:xfrm>
            <a:off x="5700600" y="3184425"/>
            <a:ext cx="422100" cy="422100"/>
          </a:xfrm>
          <a:prstGeom prst="ellipse">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4" name="Google Shape;324;p49"/>
          <p:cNvCxnSpPr/>
          <p:nvPr/>
        </p:nvCxnSpPr>
        <p:spPr>
          <a:xfrm flipH="1">
            <a:off x="3619775" y="3394875"/>
            <a:ext cx="1776000" cy="600"/>
          </a:xfrm>
          <a:prstGeom prst="curvedConnector3">
            <a:avLst>
              <a:gd fmla="val 51620" name="adj1"/>
            </a:avLst>
          </a:prstGeom>
          <a:noFill/>
          <a:ln cap="flat" cmpd="sng" w="28575">
            <a:solidFill>
              <a:schemeClr val="dk2"/>
            </a:solidFill>
            <a:prstDash val="solid"/>
            <a:round/>
            <a:headEnd len="med" w="med" type="none"/>
            <a:tailEnd len="med" w="med" type="stealth"/>
          </a:ln>
        </p:spPr>
      </p:cxnSp>
      <p:sp>
        <p:nvSpPr>
          <p:cNvPr id="325" name="Google Shape;325;p49"/>
          <p:cNvSpPr txBox="1"/>
          <p:nvPr/>
        </p:nvSpPr>
        <p:spPr>
          <a:xfrm>
            <a:off x="4080263" y="1495725"/>
            <a:ext cx="1010400" cy="352200"/>
          </a:xfrm>
          <a:prstGeom prst="rect">
            <a:avLst/>
          </a:prstGeom>
          <a:noFill/>
          <a:ln>
            <a:noFill/>
          </a:ln>
        </p:spPr>
        <p:txBody>
          <a:bodyPr anchorCtr="0" anchor="t" bIns="0" lIns="0" spcFirstLastPara="1" rIns="228600" wrap="square" tIns="0">
            <a:noAutofit/>
          </a:bodyPr>
          <a:lstStyle/>
          <a:p>
            <a:pPr indent="0" lvl="0" marL="0" rtl="0" algn="r">
              <a:spcBef>
                <a:spcPts val="0"/>
              </a:spcBef>
              <a:spcAft>
                <a:spcPts val="0"/>
              </a:spcAft>
              <a:buNone/>
            </a:pPr>
            <a:r>
              <a:rPr b="1" lang="en" sz="1800">
                <a:solidFill>
                  <a:schemeClr val="dk2"/>
                </a:solidFill>
                <a:latin typeface="Google Sans"/>
                <a:ea typeface="Google Sans"/>
                <a:cs typeface="Google Sans"/>
                <a:sym typeface="Google Sans"/>
              </a:rPr>
              <a:t>BUILD</a:t>
            </a:r>
            <a:endParaRPr b="1" sz="1800">
              <a:solidFill>
                <a:schemeClr val="dk2"/>
              </a:solidFill>
              <a:latin typeface="Google Sans"/>
              <a:ea typeface="Google Sans"/>
              <a:cs typeface="Google Sans"/>
              <a:sym typeface="Google Sans"/>
            </a:endParaRPr>
          </a:p>
        </p:txBody>
      </p:sp>
      <p:sp>
        <p:nvSpPr>
          <p:cNvPr id="326" name="Google Shape;326;p49"/>
          <p:cNvSpPr txBox="1"/>
          <p:nvPr/>
        </p:nvSpPr>
        <p:spPr>
          <a:xfrm>
            <a:off x="6198913" y="3254325"/>
            <a:ext cx="1332900" cy="352200"/>
          </a:xfrm>
          <a:prstGeom prst="rect">
            <a:avLst/>
          </a:prstGeom>
          <a:noFill/>
          <a:ln>
            <a:noFill/>
          </a:ln>
        </p:spPr>
        <p:txBody>
          <a:bodyPr anchorCtr="0" anchor="t" bIns="0" lIns="0" spcFirstLastPara="1" rIns="228600" wrap="square" tIns="0">
            <a:noAutofit/>
          </a:bodyPr>
          <a:lstStyle/>
          <a:p>
            <a:pPr indent="0" lvl="0" marL="0" rtl="0" algn="r">
              <a:spcBef>
                <a:spcPts val="0"/>
              </a:spcBef>
              <a:spcAft>
                <a:spcPts val="0"/>
              </a:spcAft>
              <a:buNone/>
            </a:pPr>
            <a:r>
              <a:rPr b="1" lang="en" sz="1800">
                <a:solidFill>
                  <a:schemeClr val="dk2"/>
                </a:solidFill>
                <a:latin typeface="Google Sans"/>
                <a:ea typeface="Google Sans"/>
                <a:cs typeface="Google Sans"/>
                <a:sym typeface="Google Sans"/>
              </a:rPr>
              <a:t>MEASURE</a:t>
            </a:r>
            <a:endParaRPr b="1" sz="1800">
              <a:solidFill>
                <a:schemeClr val="dk2"/>
              </a:solidFill>
              <a:latin typeface="Google Sans"/>
              <a:ea typeface="Google Sans"/>
              <a:cs typeface="Google Sans"/>
              <a:sym typeface="Google Sans"/>
            </a:endParaRPr>
          </a:p>
        </p:txBody>
      </p:sp>
      <p:sp>
        <p:nvSpPr>
          <p:cNvPr id="327" name="Google Shape;327;p49"/>
          <p:cNvSpPr txBox="1"/>
          <p:nvPr/>
        </p:nvSpPr>
        <p:spPr>
          <a:xfrm>
            <a:off x="1612188" y="3295575"/>
            <a:ext cx="1280700" cy="352200"/>
          </a:xfrm>
          <a:prstGeom prst="rect">
            <a:avLst/>
          </a:prstGeom>
          <a:noFill/>
          <a:ln>
            <a:noFill/>
          </a:ln>
        </p:spPr>
        <p:txBody>
          <a:bodyPr anchorCtr="0" anchor="t" bIns="0" lIns="0" spcFirstLastPara="1" rIns="228600" wrap="square" tIns="0">
            <a:noAutofit/>
          </a:bodyPr>
          <a:lstStyle/>
          <a:p>
            <a:pPr indent="0" lvl="0" marL="0" rtl="0" algn="r">
              <a:spcBef>
                <a:spcPts val="0"/>
              </a:spcBef>
              <a:spcAft>
                <a:spcPts val="0"/>
              </a:spcAft>
              <a:buNone/>
            </a:pPr>
            <a:r>
              <a:rPr b="1" lang="en" sz="1800">
                <a:solidFill>
                  <a:schemeClr val="dk2"/>
                </a:solidFill>
                <a:latin typeface="Google Sans"/>
                <a:ea typeface="Google Sans"/>
                <a:cs typeface="Google Sans"/>
                <a:sym typeface="Google Sans"/>
              </a:rPr>
              <a:t>LEARN</a:t>
            </a:r>
            <a:endParaRPr b="1" sz="1800">
              <a:solidFill>
                <a:schemeClr val="dk2"/>
              </a:solidFill>
              <a:latin typeface="Google Sans"/>
              <a:ea typeface="Google Sans"/>
              <a:cs typeface="Google Sans"/>
              <a:sym typeface="Google Sans"/>
            </a:endParaRPr>
          </a:p>
        </p:txBody>
      </p:sp>
      <p:cxnSp>
        <p:nvCxnSpPr>
          <p:cNvPr id="328" name="Google Shape;328;p49"/>
          <p:cNvCxnSpPr/>
          <p:nvPr/>
        </p:nvCxnSpPr>
        <p:spPr>
          <a:xfrm flipH="1" rot="10800000">
            <a:off x="3253160" y="2284440"/>
            <a:ext cx="972000" cy="809400"/>
          </a:xfrm>
          <a:prstGeom prst="straightConnector1">
            <a:avLst/>
          </a:prstGeom>
          <a:noFill/>
          <a:ln cap="flat" cmpd="sng" w="28575">
            <a:solidFill>
              <a:schemeClr val="dk2"/>
            </a:solidFill>
            <a:prstDash val="solid"/>
            <a:round/>
            <a:headEnd len="med" w="med" type="none"/>
            <a:tailEnd len="med" w="med" type="triangle"/>
          </a:ln>
        </p:spPr>
      </p:cxnSp>
      <p:cxnSp>
        <p:nvCxnSpPr>
          <p:cNvPr id="329" name="Google Shape;329;p49"/>
          <p:cNvCxnSpPr/>
          <p:nvPr/>
        </p:nvCxnSpPr>
        <p:spPr>
          <a:xfrm>
            <a:off x="4828335" y="2284410"/>
            <a:ext cx="934200" cy="8094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pic>
        <p:nvPicPr>
          <p:cNvPr descr="Image result for developer student club logo" id="334" name="Google Shape;334;p50"/>
          <p:cNvPicPr preferRelativeResize="0"/>
          <p:nvPr/>
        </p:nvPicPr>
        <p:blipFill rotWithShape="1">
          <a:blip r:embed="rId3">
            <a:alphaModFix/>
          </a:blip>
          <a:srcRect b="32485" l="13414" r="14310" t="32460"/>
          <a:stretch/>
        </p:blipFill>
        <p:spPr>
          <a:xfrm>
            <a:off x="509475" y="4436450"/>
            <a:ext cx="692750" cy="336000"/>
          </a:xfrm>
          <a:prstGeom prst="rect">
            <a:avLst/>
          </a:prstGeom>
          <a:noFill/>
          <a:ln>
            <a:noFill/>
          </a:ln>
        </p:spPr>
      </p:pic>
      <p:sp>
        <p:nvSpPr>
          <p:cNvPr id="335" name="Google Shape;335;p50"/>
          <p:cNvSpPr txBox="1"/>
          <p:nvPr/>
        </p:nvSpPr>
        <p:spPr>
          <a:xfrm>
            <a:off x="1843125" y="2233500"/>
            <a:ext cx="5080200" cy="676500"/>
          </a:xfrm>
          <a:prstGeom prst="rect">
            <a:avLst/>
          </a:prstGeom>
          <a:noFill/>
          <a:ln>
            <a:noFill/>
          </a:ln>
        </p:spPr>
        <p:txBody>
          <a:bodyPr anchorCtr="0" anchor="t" bIns="0" lIns="0" spcFirstLastPara="1" rIns="228600" wrap="square" tIns="0">
            <a:noAutofit/>
          </a:bodyPr>
          <a:lstStyle/>
          <a:p>
            <a:pPr indent="0" lvl="0" marL="0" rtl="0" algn="l">
              <a:spcBef>
                <a:spcPts val="0"/>
              </a:spcBef>
              <a:spcAft>
                <a:spcPts val="0"/>
              </a:spcAft>
              <a:buNone/>
            </a:pPr>
            <a:r>
              <a:rPr lang="en" sz="4800">
                <a:solidFill>
                  <a:srgbClr val="4285F4"/>
                </a:solidFill>
                <a:latin typeface="Google Sans Medium"/>
                <a:ea typeface="Google Sans Medium"/>
                <a:cs typeface="Google Sans Medium"/>
                <a:sym typeface="Google Sans Medium"/>
              </a:rPr>
              <a:t>Go!</a:t>
            </a:r>
            <a:endParaRPr sz="4800">
              <a:solidFill>
                <a:srgbClr val="3C4043"/>
              </a:solidFill>
              <a:latin typeface="Google Sans Medium"/>
              <a:ea typeface="Google Sans Medium"/>
              <a:cs typeface="Google Sans Medium"/>
              <a:sym typeface="Google Sans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pic>
        <p:nvPicPr>
          <p:cNvPr descr="Image result for developer student club logo" id="73" name="Google Shape;73;p16"/>
          <p:cNvPicPr preferRelativeResize="0"/>
          <p:nvPr/>
        </p:nvPicPr>
        <p:blipFill rotWithShape="1">
          <a:blip r:embed="rId3">
            <a:alphaModFix/>
          </a:blip>
          <a:srcRect b="32485" l="13414" r="14310" t="32460"/>
          <a:stretch/>
        </p:blipFill>
        <p:spPr>
          <a:xfrm>
            <a:off x="509475" y="4436450"/>
            <a:ext cx="692750" cy="336000"/>
          </a:xfrm>
          <a:prstGeom prst="rect">
            <a:avLst/>
          </a:prstGeom>
          <a:noFill/>
          <a:ln>
            <a:noFill/>
          </a:ln>
        </p:spPr>
      </p:pic>
      <p:sp>
        <p:nvSpPr>
          <p:cNvPr id="74" name="Google Shape;74;p16"/>
          <p:cNvSpPr txBox="1"/>
          <p:nvPr/>
        </p:nvSpPr>
        <p:spPr>
          <a:xfrm>
            <a:off x="1202225" y="2395650"/>
            <a:ext cx="6112500" cy="1627800"/>
          </a:xfrm>
          <a:prstGeom prst="rect">
            <a:avLst/>
          </a:prstGeom>
          <a:noFill/>
          <a:ln>
            <a:noFill/>
          </a:ln>
        </p:spPr>
        <p:txBody>
          <a:bodyPr anchorCtr="0" anchor="t" bIns="0" lIns="0" spcFirstLastPara="1" rIns="228600" wrap="square" tIns="0">
            <a:noAutofit/>
          </a:bodyPr>
          <a:lstStyle/>
          <a:p>
            <a:pPr indent="0" lvl="0" marL="0" rtl="0" algn="l">
              <a:spcBef>
                <a:spcPts val="0"/>
              </a:spcBef>
              <a:spcAft>
                <a:spcPts val="0"/>
              </a:spcAft>
              <a:buNone/>
            </a:pPr>
            <a:r>
              <a:rPr b="1" lang="en" sz="2400">
                <a:solidFill>
                  <a:schemeClr val="lt1"/>
                </a:solidFill>
                <a:highlight>
                  <a:srgbClr val="4285F4"/>
                </a:highlight>
                <a:latin typeface="Google Sans"/>
                <a:ea typeface="Google Sans"/>
                <a:cs typeface="Google Sans"/>
                <a:sym typeface="Google Sans"/>
              </a:rPr>
              <a:t>information hierarchy</a:t>
            </a:r>
            <a:r>
              <a:rPr lang="en" sz="2400">
                <a:solidFill>
                  <a:srgbClr val="3C4043"/>
                </a:solidFill>
                <a:latin typeface="Google Sans Medium"/>
                <a:ea typeface="Google Sans Medium"/>
                <a:cs typeface="Google Sans Medium"/>
                <a:sym typeface="Google Sans Medium"/>
              </a:rPr>
              <a:t> </a:t>
            </a:r>
            <a:r>
              <a:rPr lang="en" sz="2400">
                <a:solidFill>
                  <a:srgbClr val="3C4043"/>
                </a:solidFill>
                <a:latin typeface="Google Sans"/>
                <a:ea typeface="Google Sans"/>
                <a:cs typeface="Google Sans"/>
                <a:sym typeface="Google Sans"/>
              </a:rPr>
              <a:t>is used to guide the user’s attention</a:t>
            </a:r>
            <a:endParaRPr sz="2400">
              <a:solidFill>
                <a:srgbClr val="3C4043"/>
              </a:solidFill>
              <a:latin typeface="Google Sans"/>
              <a:ea typeface="Google Sans"/>
              <a:cs typeface="Google Sans"/>
              <a:sym typeface="Google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pic>
        <p:nvPicPr>
          <p:cNvPr descr="Image result for developer student club logo" id="79" name="Google Shape;79;p17"/>
          <p:cNvPicPr preferRelativeResize="0"/>
          <p:nvPr/>
        </p:nvPicPr>
        <p:blipFill rotWithShape="1">
          <a:blip r:embed="rId3">
            <a:alphaModFix/>
          </a:blip>
          <a:srcRect b="32485" l="13414" r="14310" t="32460"/>
          <a:stretch/>
        </p:blipFill>
        <p:spPr>
          <a:xfrm>
            <a:off x="509475" y="4436450"/>
            <a:ext cx="692750" cy="336000"/>
          </a:xfrm>
          <a:prstGeom prst="rect">
            <a:avLst/>
          </a:prstGeom>
          <a:noFill/>
          <a:ln>
            <a:noFill/>
          </a:ln>
        </p:spPr>
      </p:pic>
      <p:sp>
        <p:nvSpPr>
          <p:cNvPr id="80" name="Google Shape;80;p17"/>
          <p:cNvSpPr txBox="1"/>
          <p:nvPr/>
        </p:nvSpPr>
        <p:spPr>
          <a:xfrm>
            <a:off x="1430825" y="1422023"/>
            <a:ext cx="7413300" cy="2117400"/>
          </a:xfrm>
          <a:prstGeom prst="rect">
            <a:avLst/>
          </a:prstGeom>
          <a:noFill/>
          <a:ln>
            <a:noFill/>
          </a:ln>
        </p:spPr>
        <p:txBody>
          <a:bodyPr anchorCtr="0" anchor="t" bIns="0" lIns="0" spcFirstLastPara="1" rIns="228600" wrap="square" tIns="0">
            <a:noAutofit/>
          </a:bodyPr>
          <a:lstStyle/>
          <a:p>
            <a:pPr indent="0" lvl="0" marL="0" marR="0" rtl="0" algn="l">
              <a:lnSpc>
                <a:spcPct val="100000"/>
              </a:lnSpc>
              <a:spcBef>
                <a:spcPts val="0"/>
              </a:spcBef>
              <a:spcAft>
                <a:spcPts val="0"/>
              </a:spcAft>
              <a:buNone/>
            </a:pPr>
            <a:r>
              <a:rPr lang="en" sz="1200">
                <a:solidFill>
                  <a:srgbClr val="3C4043"/>
                </a:solidFill>
                <a:latin typeface="Google Sans Medium"/>
                <a:ea typeface="Google Sans Medium"/>
                <a:cs typeface="Google Sans Medium"/>
                <a:sym typeface="Google Sans Medium"/>
              </a:rPr>
              <a:t>Vision AI Derive insights from your images in the cloud or at the edge with AutoML Vision or use pre-trained Vision API models to detect emotion, understand text, and more. Industry-leading accuracy for image understanding Google Cloud offers two computer vision products that use machine learning to help you understand your images with industry-leading prediction accuracy. AutoML Vision Automate the training of your own custom machine learning models. Simply upload images and train custom image models with AutoML Vision’s easy-to-use graphical interface; optimize your models for accuracy, latency, and size; and export them to your application in the cloud, or to an array of devices at the edge. Vision API Google Cloud’s Vision API offers powerful pre-trained machine learning models through REST and RPC APIs. Assign labels to images and quickly classify them into millions of predefined categories. Detect objects and faces, read printed and handwritten text, and build valuable metadata into your image catalog.</a:t>
            </a:r>
            <a:endParaRPr sz="1200">
              <a:solidFill>
                <a:srgbClr val="3C4043"/>
              </a:solidFill>
              <a:latin typeface="Google Sans Medium"/>
              <a:ea typeface="Google Sans Medium"/>
              <a:cs typeface="Google Sans Medium"/>
              <a:sym typeface="Google Sans Medium"/>
            </a:endParaRPr>
          </a:p>
          <a:p>
            <a:pPr indent="0" lvl="0" marL="0" marR="0" rtl="0" algn="l">
              <a:lnSpc>
                <a:spcPct val="100000"/>
              </a:lnSpc>
              <a:spcBef>
                <a:spcPts val="0"/>
              </a:spcBef>
              <a:spcAft>
                <a:spcPts val="0"/>
              </a:spcAft>
              <a:buNone/>
            </a:pPr>
            <a:r>
              <a:t/>
            </a:r>
            <a:endParaRPr sz="1200">
              <a:solidFill>
                <a:srgbClr val="3C4043"/>
              </a:solidFill>
              <a:latin typeface="Google Sans Medium"/>
              <a:ea typeface="Google Sans Medium"/>
              <a:cs typeface="Google Sans Medium"/>
              <a:sym typeface="Google Sans Medium"/>
            </a:endParaRPr>
          </a:p>
          <a:p>
            <a:pPr indent="0" lvl="0" marL="0" marR="0" rtl="0" algn="l">
              <a:lnSpc>
                <a:spcPct val="100000"/>
              </a:lnSpc>
              <a:spcBef>
                <a:spcPts val="0"/>
              </a:spcBef>
              <a:spcAft>
                <a:spcPts val="0"/>
              </a:spcAft>
              <a:buNone/>
            </a:pPr>
            <a:r>
              <a:t/>
            </a:r>
            <a:endParaRPr sz="1200">
              <a:solidFill>
                <a:srgbClr val="3C4043"/>
              </a:solidFill>
              <a:latin typeface="Google Sans Medium"/>
              <a:ea typeface="Google Sans Medium"/>
              <a:cs typeface="Google Sans Medium"/>
              <a:sym typeface="Google Sans Medium"/>
            </a:endParaRPr>
          </a:p>
          <a:p>
            <a:pPr indent="0" lvl="0" marL="0" marR="0" rtl="0" algn="l">
              <a:lnSpc>
                <a:spcPct val="100000"/>
              </a:lnSpc>
              <a:spcBef>
                <a:spcPts val="0"/>
              </a:spcBef>
              <a:spcAft>
                <a:spcPts val="0"/>
              </a:spcAft>
              <a:buNone/>
            </a:pPr>
            <a:r>
              <a:t/>
            </a:r>
            <a:endParaRPr sz="1200">
              <a:solidFill>
                <a:srgbClr val="3C4043"/>
              </a:solidFill>
              <a:latin typeface="Google Sans Medium"/>
              <a:ea typeface="Google Sans Medium"/>
              <a:cs typeface="Google Sans Medium"/>
              <a:sym typeface="Google Sans Medium"/>
            </a:endParaRPr>
          </a:p>
          <a:p>
            <a:pPr indent="0" lvl="0" marL="0" marR="0" rtl="0" algn="l">
              <a:lnSpc>
                <a:spcPct val="100000"/>
              </a:lnSpc>
              <a:spcBef>
                <a:spcPts val="0"/>
              </a:spcBef>
              <a:spcAft>
                <a:spcPts val="0"/>
              </a:spcAft>
              <a:buNone/>
            </a:pPr>
            <a:r>
              <a:t/>
            </a:r>
            <a:endParaRPr sz="1200">
              <a:solidFill>
                <a:srgbClr val="3C4043"/>
              </a:solidFill>
              <a:latin typeface="Google Sans Medium"/>
              <a:ea typeface="Google Sans Medium"/>
              <a:cs typeface="Google Sans Medium"/>
              <a:sym typeface="Google Sans Medium"/>
            </a:endParaRPr>
          </a:p>
          <a:p>
            <a:pPr indent="0" lvl="0" marL="0" marR="0" rtl="0" algn="l">
              <a:lnSpc>
                <a:spcPct val="100000"/>
              </a:lnSpc>
              <a:spcBef>
                <a:spcPts val="0"/>
              </a:spcBef>
              <a:spcAft>
                <a:spcPts val="0"/>
              </a:spcAft>
              <a:buNone/>
            </a:pPr>
            <a:r>
              <a:t/>
            </a:r>
            <a:endParaRPr sz="1200">
              <a:solidFill>
                <a:srgbClr val="3C4043"/>
              </a:solidFill>
              <a:latin typeface="Google Sans Medium"/>
              <a:ea typeface="Google Sans Medium"/>
              <a:cs typeface="Google Sans Medium"/>
              <a:sym typeface="Google Sans Medium"/>
            </a:endParaRPr>
          </a:p>
        </p:txBody>
      </p:sp>
      <p:sp>
        <p:nvSpPr>
          <p:cNvPr id="81" name="Google Shape;81;p17"/>
          <p:cNvSpPr txBox="1"/>
          <p:nvPr/>
        </p:nvSpPr>
        <p:spPr>
          <a:xfrm>
            <a:off x="630300" y="520175"/>
            <a:ext cx="5331600" cy="352200"/>
          </a:xfrm>
          <a:prstGeom prst="rect">
            <a:avLst/>
          </a:prstGeom>
          <a:noFill/>
          <a:ln>
            <a:noFill/>
          </a:ln>
        </p:spPr>
        <p:txBody>
          <a:bodyPr anchorCtr="0" anchor="t" bIns="0" lIns="0" spcFirstLastPara="1" rIns="228600" wrap="square" tIns="0">
            <a:noAutofit/>
          </a:bodyPr>
          <a:lstStyle/>
          <a:p>
            <a:pPr indent="0" lvl="0" marL="0" rtl="0" algn="l">
              <a:spcBef>
                <a:spcPts val="0"/>
              </a:spcBef>
              <a:spcAft>
                <a:spcPts val="0"/>
              </a:spcAft>
              <a:buNone/>
            </a:pPr>
            <a:r>
              <a:rPr lang="en" sz="2400">
                <a:solidFill>
                  <a:srgbClr val="3C4043"/>
                </a:solidFill>
                <a:latin typeface="Google Sans"/>
                <a:ea typeface="Google Sans"/>
                <a:cs typeface="Google Sans"/>
                <a:sym typeface="Google Sans"/>
              </a:rPr>
              <a:t>information hierarchy:</a:t>
            </a:r>
            <a:r>
              <a:rPr lang="en" sz="2400">
                <a:solidFill>
                  <a:srgbClr val="3C4043"/>
                </a:solidFill>
                <a:latin typeface="Google Sans Medium"/>
                <a:ea typeface="Google Sans Medium"/>
                <a:cs typeface="Google Sans Medium"/>
                <a:sym typeface="Google Sans Medium"/>
              </a:rPr>
              <a:t> </a:t>
            </a:r>
            <a:r>
              <a:rPr b="1" lang="en" sz="2400">
                <a:solidFill>
                  <a:schemeClr val="lt1"/>
                </a:solidFill>
                <a:highlight>
                  <a:srgbClr val="4285F4"/>
                </a:highlight>
                <a:latin typeface="Google Sans"/>
                <a:ea typeface="Google Sans"/>
                <a:cs typeface="Google Sans"/>
                <a:sym typeface="Google Sans"/>
              </a:rPr>
              <a:t>very bad</a:t>
            </a:r>
            <a:endParaRPr b="1" sz="1000">
              <a:solidFill>
                <a:schemeClr val="lt1"/>
              </a:solidFill>
              <a:highlight>
                <a:srgbClr val="4285F4"/>
              </a:highlight>
              <a:latin typeface="Google Sans"/>
              <a:ea typeface="Google Sans"/>
              <a:cs typeface="Google Sans"/>
              <a:sym typeface="Google Sans"/>
            </a:endParaRPr>
          </a:p>
          <a:p>
            <a:pPr indent="0" lvl="0" marL="0" rtl="0" algn="l">
              <a:spcBef>
                <a:spcPts val="0"/>
              </a:spcBef>
              <a:spcAft>
                <a:spcPts val="0"/>
              </a:spcAft>
              <a:buNone/>
            </a:pPr>
            <a:r>
              <a:t/>
            </a:r>
            <a:endParaRPr sz="2400">
              <a:solidFill>
                <a:srgbClr val="3C4043"/>
              </a:solidFill>
              <a:latin typeface="Google Sans Medium"/>
              <a:ea typeface="Google Sans Medium"/>
              <a:cs typeface="Google Sans Medium"/>
              <a:sym typeface="Google Sans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pic>
        <p:nvPicPr>
          <p:cNvPr descr="Image result for developer student club logo" id="86" name="Google Shape;86;p18"/>
          <p:cNvPicPr preferRelativeResize="0"/>
          <p:nvPr/>
        </p:nvPicPr>
        <p:blipFill rotWithShape="1">
          <a:blip r:embed="rId3">
            <a:alphaModFix/>
          </a:blip>
          <a:srcRect b="32485" l="13414" r="14310" t="32460"/>
          <a:stretch/>
        </p:blipFill>
        <p:spPr>
          <a:xfrm>
            <a:off x="509475" y="4436450"/>
            <a:ext cx="692750" cy="336000"/>
          </a:xfrm>
          <a:prstGeom prst="rect">
            <a:avLst/>
          </a:prstGeom>
          <a:noFill/>
          <a:ln>
            <a:noFill/>
          </a:ln>
        </p:spPr>
      </p:pic>
      <p:sp>
        <p:nvSpPr>
          <p:cNvPr id="87" name="Google Shape;87;p18"/>
          <p:cNvSpPr txBox="1"/>
          <p:nvPr/>
        </p:nvSpPr>
        <p:spPr>
          <a:xfrm>
            <a:off x="1430825" y="983375"/>
            <a:ext cx="7413300" cy="3824100"/>
          </a:xfrm>
          <a:prstGeom prst="rect">
            <a:avLst/>
          </a:prstGeom>
          <a:noFill/>
          <a:ln>
            <a:noFill/>
          </a:ln>
        </p:spPr>
        <p:txBody>
          <a:bodyPr anchorCtr="0" anchor="t" bIns="0" lIns="0" spcFirstLastPara="1" rIns="228600" wrap="square" tIns="0">
            <a:noAutofit/>
          </a:bodyPr>
          <a:lstStyle/>
          <a:p>
            <a:pPr indent="0" lvl="0" marL="0" marR="0" rtl="0" algn="l">
              <a:lnSpc>
                <a:spcPct val="100000"/>
              </a:lnSpc>
              <a:spcBef>
                <a:spcPts val="0"/>
              </a:spcBef>
              <a:spcAft>
                <a:spcPts val="0"/>
              </a:spcAft>
              <a:buNone/>
            </a:pPr>
            <a:r>
              <a:rPr lang="en" sz="1200">
                <a:solidFill>
                  <a:srgbClr val="3C4043"/>
                </a:solidFill>
                <a:latin typeface="Google Sans Medium"/>
                <a:ea typeface="Google Sans Medium"/>
                <a:cs typeface="Google Sans Medium"/>
                <a:sym typeface="Google Sans Medium"/>
              </a:rPr>
              <a:t>Vision AI </a:t>
            </a:r>
            <a:endParaRPr sz="1200">
              <a:solidFill>
                <a:srgbClr val="3C4043"/>
              </a:solidFill>
              <a:latin typeface="Google Sans Medium"/>
              <a:ea typeface="Google Sans Medium"/>
              <a:cs typeface="Google Sans Medium"/>
              <a:sym typeface="Google Sans Medium"/>
            </a:endParaRPr>
          </a:p>
          <a:p>
            <a:pPr indent="0" lvl="0" marL="0" marR="0" rtl="0" algn="l">
              <a:lnSpc>
                <a:spcPct val="100000"/>
              </a:lnSpc>
              <a:spcBef>
                <a:spcPts val="0"/>
              </a:spcBef>
              <a:spcAft>
                <a:spcPts val="0"/>
              </a:spcAft>
              <a:buNone/>
            </a:pPr>
            <a:r>
              <a:rPr lang="en" sz="1200">
                <a:solidFill>
                  <a:srgbClr val="3C4043"/>
                </a:solidFill>
                <a:latin typeface="Google Sans Medium"/>
                <a:ea typeface="Google Sans Medium"/>
                <a:cs typeface="Google Sans Medium"/>
                <a:sym typeface="Google Sans Medium"/>
              </a:rPr>
              <a:t>Derive insights from your images in the cloud or at the edge with AutoML Vision or use pre-trained Vision API models to detect emotion, understand text, and more.</a:t>
            </a:r>
            <a:endParaRPr sz="1200">
              <a:solidFill>
                <a:srgbClr val="3C4043"/>
              </a:solidFill>
              <a:latin typeface="Google Sans Medium"/>
              <a:ea typeface="Google Sans Medium"/>
              <a:cs typeface="Google Sans Medium"/>
              <a:sym typeface="Google Sans Medium"/>
            </a:endParaRPr>
          </a:p>
          <a:p>
            <a:pPr indent="0" lvl="0" marL="0" marR="0" rtl="0" algn="l">
              <a:lnSpc>
                <a:spcPct val="100000"/>
              </a:lnSpc>
              <a:spcBef>
                <a:spcPts val="0"/>
              </a:spcBef>
              <a:spcAft>
                <a:spcPts val="0"/>
              </a:spcAft>
              <a:buNone/>
            </a:pPr>
            <a:r>
              <a:t/>
            </a:r>
            <a:endParaRPr sz="1200">
              <a:solidFill>
                <a:srgbClr val="3C4043"/>
              </a:solidFill>
              <a:latin typeface="Google Sans Medium"/>
              <a:ea typeface="Google Sans Medium"/>
              <a:cs typeface="Google Sans Medium"/>
              <a:sym typeface="Google Sans Medium"/>
            </a:endParaRPr>
          </a:p>
          <a:p>
            <a:pPr indent="0" lvl="0" marL="0" marR="0" rtl="0" algn="l">
              <a:lnSpc>
                <a:spcPct val="100000"/>
              </a:lnSpc>
              <a:spcBef>
                <a:spcPts val="0"/>
              </a:spcBef>
              <a:spcAft>
                <a:spcPts val="0"/>
              </a:spcAft>
              <a:buNone/>
            </a:pPr>
            <a:r>
              <a:rPr lang="en" sz="1200">
                <a:solidFill>
                  <a:srgbClr val="3C4043"/>
                </a:solidFill>
                <a:latin typeface="Google Sans Medium"/>
                <a:ea typeface="Google Sans Medium"/>
                <a:cs typeface="Google Sans Medium"/>
                <a:sym typeface="Google Sans Medium"/>
              </a:rPr>
              <a:t>Industry-leading accuracy for image understanding</a:t>
            </a:r>
            <a:endParaRPr sz="1200">
              <a:solidFill>
                <a:srgbClr val="3C4043"/>
              </a:solidFill>
              <a:latin typeface="Google Sans Medium"/>
              <a:ea typeface="Google Sans Medium"/>
              <a:cs typeface="Google Sans Medium"/>
              <a:sym typeface="Google Sans Medium"/>
            </a:endParaRPr>
          </a:p>
          <a:p>
            <a:pPr indent="0" lvl="0" marL="0" marR="0" rtl="0" algn="l">
              <a:lnSpc>
                <a:spcPct val="100000"/>
              </a:lnSpc>
              <a:spcBef>
                <a:spcPts val="0"/>
              </a:spcBef>
              <a:spcAft>
                <a:spcPts val="0"/>
              </a:spcAft>
              <a:buNone/>
            </a:pPr>
            <a:r>
              <a:rPr lang="en" sz="1200">
                <a:solidFill>
                  <a:srgbClr val="3C4043"/>
                </a:solidFill>
                <a:latin typeface="Google Sans Medium"/>
                <a:ea typeface="Google Sans Medium"/>
                <a:cs typeface="Google Sans Medium"/>
                <a:sym typeface="Google Sans Medium"/>
              </a:rPr>
              <a:t>Google Cloud offers two computer vision products that use machine learning to help you understand your images with industry-leading prediction accuracy.</a:t>
            </a:r>
            <a:endParaRPr sz="1200">
              <a:solidFill>
                <a:srgbClr val="3C4043"/>
              </a:solidFill>
              <a:latin typeface="Google Sans Medium"/>
              <a:ea typeface="Google Sans Medium"/>
              <a:cs typeface="Google Sans Medium"/>
              <a:sym typeface="Google Sans Medium"/>
            </a:endParaRPr>
          </a:p>
          <a:p>
            <a:pPr indent="0" lvl="0" marL="0" marR="0" rtl="0" algn="l">
              <a:lnSpc>
                <a:spcPct val="100000"/>
              </a:lnSpc>
              <a:spcBef>
                <a:spcPts val="0"/>
              </a:spcBef>
              <a:spcAft>
                <a:spcPts val="0"/>
              </a:spcAft>
              <a:buNone/>
            </a:pPr>
            <a:r>
              <a:t/>
            </a:r>
            <a:endParaRPr sz="1200">
              <a:solidFill>
                <a:srgbClr val="3C4043"/>
              </a:solidFill>
              <a:latin typeface="Google Sans Medium"/>
              <a:ea typeface="Google Sans Medium"/>
              <a:cs typeface="Google Sans Medium"/>
              <a:sym typeface="Google Sans Medium"/>
            </a:endParaRPr>
          </a:p>
          <a:p>
            <a:pPr indent="0" lvl="0" marL="0" marR="0" rtl="0" algn="l">
              <a:lnSpc>
                <a:spcPct val="100000"/>
              </a:lnSpc>
              <a:spcBef>
                <a:spcPts val="0"/>
              </a:spcBef>
              <a:spcAft>
                <a:spcPts val="0"/>
              </a:spcAft>
              <a:buNone/>
            </a:pPr>
            <a:r>
              <a:rPr lang="en" sz="1200">
                <a:solidFill>
                  <a:srgbClr val="3C4043"/>
                </a:solidFill>
                <a:latin typeface="Google Sans Medium"/>
                <a:ea typeface="Google Sans Medium"/>
                <a:cs typeface="Google Sans Medium"/>
                <a:sym typeface="Google Sans Medium"/>
              </a:rPr>
              <a:t>AutoML Vision</a:t>
            </a:r>
            <a:endParaRPr sz="1200">
              <a:solidFill>
                <a:srgbClr val="3C4043"/>
              </a:solidFill>
              <a:latin typeface="Google Sans Medium"/>
              <a:ea typeface="Google Sans Medium"/>
              <a:cs typeface="Google Sans Medium"/>
              <a:sym typeface="Google Sans Medium"/>
            </a:endParaRPr>
          </a:p>
          <a:p>
            <a:pPr indent="0" lvl="0" marL="0" marR="0" rtl="0" algn="l">
              <a:lnSpc>
                <a:spcPct val="100000"/>
              </a:lnSpc>
              <a:spcBef>
                <a:spcPts val="0"/>
              </a:spcBef>
              <a:spcAft>
                <a:spcPts val="0"/>
              </a:spcAft>
              <a:buNone/>
            </a:pPr>
            <a:r>
              <a:rPr lang="en" sz="1200">
                <a:solidFill>
                  <a:srgbClr val="3C4043"/>
                </a:solidFill>
                <a:latin typeface="Google Sans Medium"/>
                <a:ea typeface="Google Sans Medium"/>
                <a:cs typeface="Google Sans Medium"/>
                <a:sym typeface="Google Sans Medium"/>
              </a:rPr>
              <a:t>Automate the training of your own custom machine learning models. Simply upload images and train custom image models with AutoML Vision’s easy-to-use graphical interface; optimize your models for accuracy, latency, and size; and export them to your application in the cloud, or to an array of devices at the edge.</a:t>
            </a:r>
            <a:endParaRPr sz="1200">
              <a:solidFill>
                <a:srgbClr val="3C4043"/>
              </a:solidFill>
              <a:latin typeface="Google Sans Medium"/>
              <a:ea typeface="Google Sans Medium"/>
              <a:cs typeface="Google Sans Medium"/>
              <a:sym typeface="Google Sans Medium"/>
            </a:endParaRPr>
          </a:p>
          <a:p>
            <a:pPr indent="0" lvl="0" marL="0" marR="0" rtl="0" algn="l">
              <a:lnSpc>
                <a:spcPct val="100000"/>
              </a:lnSpc>
              <a:spcBef>
                <a:spcPts val="0"/>
              </a:spcBef>
              <a:spcAft>
                <a:spcPts val="0"/>
              </a:spcAft>
              <a:buNone/>
            </a:pPr>
            <a:r>
              <a:rPr lang="en" sz="1200">
                <a:solidFill>
                  <a:srgbClr val="3C4043"/>
                </a:solidFill>
                <a:latin typeface="Google Sans Medium"/>
                <a:ea typeface="Google Sans Medium"/>
                <a:cs typeface="Google Sans Medium"/>
                <a:sym typeface="Google Sans Medium"/>
              </a:rPr>
              <a:t>Vision API</a:t>
            </a:r>
            <a:endParaRPr sz="1200">
              <a:solidFill>
                <a:srgbClr val="3C4043"/>
              </a:solidFill>
              <a:latin typeface="Google Sans Medium"/>
              <a:ea typeface="Google Sans Medium"/>
              <a:cs typeface="Google Sans Medium"/>
              <a:sym typeface="Google Sans Medium"/>
            </a:endParaRPr>
          </a:p>
          <a:p>
            <a:pPr indent="0" lvl="0" marL="0" marR="0" rtl="0" algn="l">
              <a:lnSpc>
                <a:spcPct val="100000"/>
              </a:lnSpc>
              <a:spcBef>
                <a:spcPts val="0"/>
              </a:spcBef>
              <a:spcAft>
                <a:spcPts val="0"/>
              </a:spcAft>
              <a:buNone/>
            </a:pPr>
            <a:r>
              <a:rPr lang="en" sz="1200">
                <a:solidFill>
                  <a:srgbClr val="3C4043"/>
                </a:solidFill>
                <a:latin typeface="Google Sans Medium"/>
                <a:ea typeface="Google Sans Medium"/>
                <a:cs typeface="Google Sans Medium"/>
                <a:sym typeface="Google Sans Medium"/>
              </a:rPr>
              <a:t>Google Cloud’s Vision API offers powerful pre-trained machine learning models through REST and RPC APIs. Assign labels to images and quickly classify them into millions of predefined categories. Detect objects and faces, read printed and handwritten text, and build valuable metadata into your image catalog.</a:t>
            </a:r>
            <a:endParaRPr sz="1200">
              <a:solidFill>
                <a:srgbClr val="3C4043"/>
              </a:solidFill>
              <a:latin typeface="Google Sans Medium"/>
              <a:ea typeface="Google Sans Medium"/>
              <a:cs typeface="Google Sans Medium"/>
              <a:sym typeface="Google Sans Medium"/>
            </a:endParaRPr>
          </a:p>
          <a:p>
            <a:pPr indent="0" lvl="0" marL="0" marR="0" rtl="0" algn="l">
              <a:lnSpc>
                <a:spcPct val="100000"/>
              </a:lnSpc>
              <a:spcBef>
                <a:spcPts val="0"/>
              </a:spcBef>
              <a:spcAft>
                <a:spcPts val="0"/>
              </a:spcAft>
              <a:buNone/>
            </a:pPr>
            <a:r>
              <a:t/>
            </a:r>
            <a:endParaRPr sz="1200">
              <a:solidFill>
                <a:srgbClr val="3C4043"/>
              </a:solidFill>
              <a:latin typeface="Google Sans Medium"/>
              <a:ea typeface="Google Sans Medium"/>
              <a:cs typeface="Google Sans Medium"/>
              <a:sym typeface="Google Sans Medium"/>
            </a:endParaRPr>
          </a:p>
          <a:p>
            <a:pPr indent="0" lvl="0" marL="0" marR="0" rtl="0" algn="l">
              <a:lnSpc>
                <a:spcPct val="100000"/>
              </a:lnSpc>
              <a:spcBef>
                <a:spcPts val="0"/>
              </a:spcBef>
              <a:spcAft>
                <a:spcPts val="0"/>
              </a:spcAft>
              <a:buNone/>
            </a:pPr>
            <a:r>
              <a:t/>
            </a:r>
            <a:endParaRPr sz="1200">
              <a:solidFill>
                <a:srgbClr val="3C4043"/>
              </a:solidFill>
              <a:latin typeface="Google Sans Medium"/>
              <a:ea typeface="Google Sans Medium"/>
              <a:cs typeface="Google Sans Medium"/>
              <a:sym typeface="Google Sans Medium"/>
            </a:endParaRPr>
          </a:p>
          <a:p>
            <a:pPr indent="0" lvl="0" marL="0" marR="0" rtl="0" algn="l">
              <a:lnSpc>
                <a:spcPct val="100000"/>
              </a:lnSpc>
              <a:spcBef>
                <a:spcPts val="0"/>
              </a:spcBef>
              <a:spcAft>
                <a:spcPts val="0"/>
              </a:spcAft>
              <a:buNone/>
            </a:pPr>
            <a:r>
              <a:t/>
            </a:r>
            <a:endParaRPr sz="1200">
              <a:solidFill>
                <a:srgbClr val="3C4043"/>
              </a:solidFill>
              <a:latin typeface="Google Sans Medium"/>
              <a:ea typeface="Google Sans Medium"/>
              <a:cs typeface="Google Sans Medium"/>
              <a:sym typeface="Google Sans Medium"/>
            </a:endParaRPr>
          </a:p>
          <a:p>
            <a:pPr indent="0" lvl="0" marL="0" marR="0" rtl="0" algn="l">
              <a:lnSpc>
                <a:spcPct val="100000"/>
              </a:lnSpc>
              <a:spcBef>
                <a:spcPts val="0"/>
              </a:spcBef>
              <a:spcAft>
                <a:spcPts val="0"/>
              </a:spcAft>
              <a:buNone/>
            </a:pPr>
            <a:r>
              <a:t/>
            </a:r>
            <a:endParaRPr sz="1200">
              <a:solidFill>
                <a:srgbClr val="3C4043"/>
              </a:solidFill>
              <a:latin typeface="Google Sans Medium"/>
              <a:ea typeface="Google Sans Medium"/>
              <a:cs typeface="Google Sans Medium"/>
              <a:sym typeface="Google Sans Medium"/>
            </a:endParaRPr>
          </a:p>
          <a:p>
            <a:pPr indent="0" lvl="0" marL="0" marR="0" rtl="0" algn="l">
              <a:lnSpc>
                <a:spcPct val="100000"/>
              </a:lnSpc>
              <a:spcBef>
                <a:spcPts val="0"/>
              </a:spcBef>
              <a:spcAft>
                <a:spcPts val="0"/>
              </a:spcAft>
              <a:buNone/>
            </a:pPr>
            <a:r>
              <a:t/>
            </a:r>
            <a:endParaRPr sz="1200">
              <a:solidFill>
                <a:srgbClr val="3C4043"/>
              </a:solidFill>
              <a:latin typeface="Google Sans Medium"/>
              <a:ea typeface="Google Sans Medium"/>
              <a:cs typeface="Google Sans Medium"/>
              <a:sym typeface="Google Sans Medium"/>
            </a:endParaRPr>
          </a:p>
        </p:txBody>
      </p:sp>
      <p:sp>
        <p:nvSpPr>
          <p:cNvPr id="88" name="Google Shape;88;p18"/>
          <p:cNvSpPr txBox="1"/>
          <p:nvPr/>
        </p:nvSpPr>
        <p:spPr>
          <a:xfrm>
            <a:off x="630300" y="520175"/>
            <a:ext cx="4383600" cy="352200"/>
          </a:xfrm>
          <a:prstGeom prst="rect">
            <a:avLst/>
          </a:prstGeom>
          <a:noFill/>
          <a:ln>
            <a:noFill/>
          </a:ln>
        </p:spPr>
        <p:txBody>
          <a:bodyPr anchorCtr="0" anchor="t" bIns="0" lIns="0" spcFirstLastPara="1" rIns="228600" wrap="square" tIns="0">
            <a:noAutofit/>
          </a:bodyPr>
          <a:lstStyle/>
          <a:p>
            <a:pPr indent="0" lvl="0" marL="0" rtl="0" algn="l">
              <a:spcBef>
                <a:spcPts val="0"/>
              </a:spcBef>
              <a:spcAft>
                <a:spcPts val="0"/>
              </a:spcAft>
              <a:buNone/>
            </a:pPr>
            <a:r>
              <a:rPr lang="en" sz="2400">
                <a:solidFill>
                  <a:srgbClr val="3C4043"/>
                </a:solidFill>
                <a:latin typeface="Google Sans"/>
                <a:ea typeface="Google Sans"/>
                <a:cs typeface="Google Sans"/>
                <a:sym typeface="Google Sans"/>
              </a:rPr>
              <a:t>information hierarchy: </a:t>
            </a:r>
            <a:r>
              <a:rPr b="1" lang="en" sz="2400">
                <a:solidFill>
                  <a:schemeClr val="lt1"/>
                </a:solidFill>
                <a:highlight>
                  <a:srgbClr val="4285F4"/>
                </a:highlight>
                <a:latin typeface="Google Sans"/>
                <a:ea typeface="Google Sans"/>
                <a:cs typeface="Google Sans"/>
                <a:sym typeface="Google Sans"/>
              </a:rPr>
              <a:t>bad</a:t>
            </a:r>
            <a:endParaRPr sz="2400">
              <a:solidFill>
                <a:srgbClr val="3C4043"/>
              </a:solidFill>
              <a:latin typeface="Google Sans Medium"/>
              <a:ea typeface="Google Sans Medium"/>
              <a:cs typeface="Google Sans Medium"/>
              <a:sym typeface="Google Sans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pic>
        <p:nvPicPr>
          <p:cNvPr descr="Image result for developer student club logo" id="93" name="Google Shape;93;p19"/>
          <p:cNvPicPr preferRelativeResize="0"/>
          <p:nvPr/>
        </p:nvPicPr>
        <p:blipFill rotWithShape="1">
          <a:blip r:embed="rId3">
            <a:alphaModFix/>
          </a:blip>
          <a:srcRect b="32485" l="13414" r="14310" t="32460"/>
          <a:stretch/>
        </p:blipFill>
        <p:spPr>
          <a:xfrm>
            <a:off x="509475" y="4436450"/>
            <a:ext cx="692750" cy="336000"/>
          </a:xfrm>
          <a:prstGeom prst="rect">
            <a:avLst/>
          </a:prstGeom>
          <a:noFill/>
          <a:ln>
            <a:noFill/>
          </a:ln>
        </p:spPr>
      </p:pic>
      <p:sp>
        <p:nvSpPr>
          <p:cNvPr id="94" name="Google Shape;94;p19"/>
          <p:cNvSpPr txBox="1"/>
          <p:nvPr/>
        </p:nvSpPr>
        <p:spPr>
          <a:xfrm>
            <a:off x="1430825" y="983450"/>
            <a:ext cx="7413300" cy="3789000"/>
          </a:xfrm>
          <a:prstGeom prst="rect">
            <a:avLst/>
          </a:prstGeom>
          <a:noFill/>
          <a:ln>
            <a:noFill/>
          </a:ln>
        </p:spPr>
        <p:txBody>
          <a:bodyPr anchorCtr="0" anchor="t" bIns="0" lIns="0" spcFirstLastPara="1" rIns="228600" wrap="square" tIns="0">
            <a:noAutofit/>
          </a:bodyPr>
          <a:lstStyle/>
          <a:p>
            <a:pPr indent="0" lvl="0" marL="0" marR="0" rtl="0" algn="l">
              <a:lnSpc>
                <a:spcPct val="100000"/>
              </a:lnSpc>
              <a:spcBef>
                <a:spcPts val="0"/>
              </a:spcBef>
              <a:spcAft>
                <a:spcPts val="0"/>
              </a:spcAft>
              <a:buNone/>
            </a:pPr>
            <a:r>
              <a:rPr b="1" lang="en" sz="1800">
                <a:solidFill>
                  <a:srgbClr val="3C4043"/>
                </a:solidFill>
                <a:latin typeface="Google Sans"/>
                <a:ea typeface="Google Sans"/>
                <a:cs typeface="Google Sans"/>
                <a:sym typeface="Google Sans"/>
              </a:rPr>
              <a:t>Vision AI </a:t>
            </a:r>
            <a:endParaRPr b="1" sz="1800">
              <a:solidFill>
                <a:srgbClr val="3C4043"/>
              </a:solidFill>
              <a:latin typeface="Google Sans"/>
              <a:ea typeface="Google Sans"/>
              <a:cs typeface="Google Sans"/>
              <a:sym typeface="Google Sans"/>
            </a:endParaRPr>
          </a:p>
          <a:p>
            <a:pPr indent="0" lvl="0" marL="0" marR="0" rtl="0" algn="l">
              <a:lnSpc>
                <a:spcPct val="100000"/>
              </a:lnSpc>
              <a:spcBef>
                <a:spcPts val="0"/>
              </a:spcBef>
              <a:spcAft>
                <a:spcPts val="0"/>
              </a:spcAft>
              <a:buNone/>
            </a:pPr>
            <a:r>
              <a:rPr lang="en" sz="1100">
                <a:solidFill>
                  <a:srgbClr val="3C4043"/>
                </a:solidFill>
                <a:latin typeface="Google Sans Medium"/>
                <a:ea typeface="Google Sans Medium"/>
                <a:cs typeface="Google Sans Medium"/>
                <a:sym typeface="Google Sans Medium"/>
              </a:rPr>
              <a:t>Derive insights from your images in the cloud or at the edge with AutoML Vision or use pre-trained Vision API models to detect emotion, understand text, and more.</a:t>
            </a:r>
            <a:endParaRPr sz="1100">
              <a:solidFill>
                <a:srgbClr val="3C4043"/>
              </a:solidFill>
              <a:latin typeface="Google Sans Medium"/>
              <a:ea typeface="Google Sans Medium"/>
              <a:cs typeface="Google Sans Medium"/>
              <a:sym typeface="Google Sans Medium"/>
            </a:endParaRPr>
          </a:p>
          <a:p>
            <a:pPr indent="0" lvl="0" marL="0" marR="0" rtl="0" algn="l">
              <a:lnSpc>
                <a:spcPct val="100000"/>
              </a:lnSpc>
              <a:spcBef>
                <a:spcPts val="600"/>
              </a:spcBef>
              <a:spcAft>
                <a:spcPts val="0"/>
              </a:spcAft>
              <a:buNone/>
            </a:pPr>
            <a:r>
              <a:rPr b="1" lang="en">
                <a:solidFill>
                  <a:srgbClr val="3C4043"/>
                </a:solidFill>
                <a:latin typeface="Google Sans"/>
                <a:ea typeface="Google Sans"/>
                <a:cs typeface="Google Sans"/>
                <a:sym typeface="Google Sans"/>
              </a:rPr>
              <a:t>Industry-leading accuracy for image understanding</a:t>
            </a:r>
            <a:endParaRPr b="1">
              <a:solidFill>
                <a:srgbClr val="3C4043"/>
              </a:solidFill>
              <a:latin typeface="Google Sans"/>
              <a:ea typeface="Google Sans"/>
              <a:cs typeface="Google Sans"/>
              <a:sym typeface="Google Sans"/>
            </a:endParaRPr>
          </a:p>
          <a:p>
            <a:pPr indent="0" lvl="0" marL="0" marR="0" rtl="0" algn="l">
              <a:lnSpc>
                <a:spcPct val="100000"/>
              </a:lnSpc>
              <a:spcBef>
                <a:spcPts val="0"/>
              </a:spcBef>
              <a:spcAft>
                <a:spcPts val="0"/>
              </a:spcAft>
              <a:buNone/>
            </a:pPr>
            <a:r>
              <a:rPr lang="en" sz="1100">
                <a:solidFill>
                  <a:srgbClr val="3C4043"/>
                </a:solidFill>
                <a:latin typeface="Google Sans Medium"/>
                <a:ea typeface="Google Sans Medium"/>
                <a:cs typeface="Google Sans Medium"/>
                <a:sym typeface="Google Sans Medium"/>
              </a:rPr>
              <a:t>Google Cloud offers two computer vision products that use machine learning to help you understand your images with industry-leading prediction accuracy.</a:t>
            </a:r>
            <a:endParaRPr sz="1100">
              <a:solidFill>
                <a:srgbClr val="3C4043"/>
              </a:solidFill>
              <a:latin typeface="Google Sans Medium"/>
              <a:ea typeface="Google Sans Medium"/>
              <a:cs typeface="Google Sans Medium"/>
              <a:sym typeface="Google Sans Medium"/>
            </a:endParaRPr>
          </a:p>
          <a:p>
            <a:pPr indent="0" lvl="0" marL="0" marR="0" rtl="0" algn="l">
              <a:lnSpc>
                <a:spcPct val="100000"/>
              </a:lnSpc>
              <a:spcBef>
                <a:spcPts val="0"/>
              </a:spcBef>
              <a:spcAft>
                <a:spcPts val="0"/>
              </a:spcAft>
              <a:buNone/>
            </a:pPr>
            <a:r>
              <a:t/>
            </a:r>
            <a:endParaRPr sz="1200">
              <a:solidFill>
                <a:srgbClr val="3C4043"/>
              </a:solidFill>
              <a:latin typeface="Google Sans Medium"/>
              <a:ea typeface="Google Sans Medium"/>
              <a:cs typeface="Google Sans Medium"/>
              <a:sym typeface="Google Sans Medium"/>
            </a:endParaRPr>
          </a:p>
          <a:p>
            <a:pPr indent="0" lvl="0" marL="0" marR="0" rtl="0" algn="l">
              <a:lnSpc>
                <a:spcPct val="100000"/>
              </a:lnSpc>
              <a:spcBef>
                <a:spcPts val="0"/>
              </a:spcBef>
              <a:spcAft>
                <a:spcPts val="0"/>
              </a:spcAft>
              <a:buNone/>
            </a:pPr>
            <a:r>
              <a:rPr b="1" lang="en" sz="1200">
                <a:solidFill>
                  <a:srgbClr val="3C4043"/>
                </a:solidFill>
                <a:latin typeface="Google Sans"/>
                <a:ea typeface="Google Sans"/>
                <a:cs typeface="Google Sans"/>
                <a:sym typeface="Google Sans"/>
              </a:rPr>
              <a:t>AutoML Vision</a:t>
            </a:r>
            <a:endParaRPr b="1" sz="1200">
              <a:solidFill>
                <a:srgbClr val="3C4043"/>
              </a:solidFill>
              <a:latin typeface="Google Sans"/>
              <a:ea typeface="Google Sans"/>
              <a:cs typeface="Google Sans"/>
              <a:sym typeface="Google Sans"/>
            </a:endParaRPr>
          </a:p>
          <a:p>
            <a:pPr indent="0" lvl="0" marL="0" marR="0" rtl="0" algn="l">
              <a:lnSpc>
                <a:spcPct val="100000"/>
              </a:lnSpc>
              <a:spcBef>
                <a:spcPts val="0"/>
              </a:spcBef>
              <a:spcAft>
                <a:spcPts val="0"/>
              </a:spcAft>
              <a:buNone/>
            </a:pPr>
            <a:r>
              <a:rPr lang="en" sz="1100">
                <a:solidFill>
                  <a:srgbClr val="3C4043"/>
                </a:solidFill>
                <a:latin typeface="Google Sans Medium"/>
                <a:ea typeface="Google Sans Medium"/>
                <a:cs typeface="Google Sans Medium"/>
                <a:sym typeface="Google Sans Medium"/>
              </a:rPr>
              <a:t>Automate the training of your own custom machine learning models. Simply upload images and train custom image models with AutoML Vision’s easy-to-use graphical interface; optimize your models for accuracy, latency, and size; and export them to your application in the cloud, or to an array of devices at the edge.</a:t>
            </a:r>
            <a:endParaRPr sz="1100">
              <a:solidFill>
                <a:srgbClr val="3C4043"/>
              </a:solidFill>
              <a:latin typeface="Google Sans Medium"/>
              <a:ea typeface="Google Sans Medium"/>
              <a:cs typeface="Google Sans Medium"/>
              <a:sym typeface="Google Sans Medium"/>
            </a:endParaRPr>
          </a:p>
          <a:p>
            <a:pPr indent="0" lvl="0" marL="0" marR="0" rtl="0" algn="l">
              <a:lnSpc>
                <a:spcPct val="100000"/>
              </a:lnSpc>
              <a:spcBef>
                <a:spcPts val="0"/>
              </a:spcBef>
              <a:spcAft>
                <a:spcPts val="0"/>
              </a:spcAft>
              <a:buNone/>
            </a:pPr>
            <a:r>
              <a:t/>
            </a:r>
            <a:endParaRPr sz="1200">
              <a:solidFill>
                <a:srgbClr val="3C4043"/>
              </a:solidFill>
              <a:latin typeface="Google Sans Medium"/>
              <a:ea typeface="Google Sans Medium"/>
              <a:cs typeface="Google Sans Medium"/>
              <a:sym typeface="Google Sans Medium"/>
            </a:endParaRPr>
          </a:p>
          <a:p>
            <a:pPr indent="0" lvl="0" marL="0" marR="0" rtl="0" algn="l">
              <a:lnSpc>
                <a:spcPct val="100000"/>
              </a:lnSpc>
              <a:spcBef>
                <a:spcPts val="0"/>
              </a:spcBef>
              <a:spcAft>
                <a:spcPts val="0"/>
              </a:spcAft>
              <a:buNone/>
            </a:pPr>
            <a:r>
              <a:rPr b="1" lang="en" sz="1200">
                <a:solidFill>
                  <a:srgbClr val="3C4043"/>
                </a:solidFill>
                <a:latin typeface="Google Sans"/>
                <a:ea typeface="Google Sans"/>
                <a:cs typeface="Google Sans"/>
                <a:sym typeface="Google Sans"/>
              </a:rPr>
              <a:t>Vision API</a:t>
            </a:r>
            <a:endParaRPr b="1" sz="1200">
              <a:solidFill>
                <a:srgbClr val="3C4043"/>
              </a:solidFill>
              <a:latin typeface="Google Sans"/>
              <a:ea typeface="Google Sans"/>
              <a:cs typeface="Google Sans"/>
              <a:sym typeface="Google Sans"/>
            </a:endParaRPr>
          </a:p>
          <a:p>
            <a:pPr indent="0" lvl="0" marL="0" marR="0" rtl="0" algn="l">
              <a:lnSpc>
                <a:spcPct val="100000"/>
              </a:lnSpc>
              <a:spcBef>
                <a:spcPts val="0"/>
              </a:spcBef>
              <a:spcAft>
                <a:spcPts val="0"/>
              </a:spcAft>
              <a:buNone/>
            </a:pPr>
            <a:r>
              <a:rPr lang="en" sz="1100">
                <a:solidFill>
                  <a:srgbClr val="3C4043"/>
                </a:solidFill>
                <a:latin typeface="Google Sans Medium"/>
                <a:ea typeface="Google Sans Medium"/>
                <a:cs typeface="Google Sans Medium"/>
                <a:sym typeface="Google Sans Medium"/>
              </a:rPr>
              <a:t>Google Cloud’s Vision API offers powerful pre-trained machine learning models through REST and RPC APIs. Assign labels to images and quickly classify them into millions of predefined categories. Detect objects and faces, read printed and handwritten text, and build valuable metadata into your image catalog.</a:t>
            </a:r>
            <a:endParaRPr sz="1100">
              <a:solidFill>
                <a:srgbClr val="3C4043"/>
              </a:solidFill>
              <a:latin typeface="Google Sans Medium"/>
              <a:ea typeface="Google Sans Medium"/>
              <a:cs typeface="Google Sans Medium"/>
              <a:sym typeface="Google Sans Medium"/>
            </a:endParaRPr>
          </a:p>
          <a:p>
            <a:pPr indent="0" lvl="0" marL="0" marR="0" rtl="0" algn="l">
              <a:lnSpc>
                <a:spcPct val="100000"/>
              </a:lnSpc>
              <a:spcBef>
                <a:spcPts val="0"/>
              </a:spcBef>
              <a:spcAft>
                <a:spcPts val="0"/>
              </a:spcAft>
              <a:buNone/>
            </a:pPr>
            <a:r>
              <a:t/>
            </a:r>
            <a:endParaRPr sz="1200">
              <a:solidFill>
                <a:srgbClr val="3C4043"/>
              </a:solidFill>
              <a:latin typeface="Google Sans Medium"/>
              <a:ea typeface="Google Sans Medium"/>
              <a:cs typeface="Google Sans Medium"/>
              <a:sym typeface="Google Sans Medium"/>
            </a:endParaRPr>
          </a:p>
          <a:p>
            <a:pPr indent="0" lvl="0" marL="0" marR="0" rtl="0" algn="l">
              <a:lnSpc>
                <a:spcPct val="100000"/>
              </a:lnSpc>
              <a:spcBef>
                <a:spcPts val="0"/>
              </a:spcBef>
              <a:spcAft>
                <a:spcPts val="0"/>
              </a:spcAft>
              <a:buNone/>
            </a:pPr>
            <a:r>
              <a:t/>
            </a:r>
            <a:endParaRPr sz="1200">
              <a:solidFill>
                <a:srgbClr val="3C4043"/>
              </a:solidFill>
              <a:latin typeface="Google Sans Medium"/>
              <a:ea typeface="Google Sans Medium"/>
              <a:cs typeface="Google Sans Medium"/>
              <a:sym typeface="Google Sans Medium"/>
            </a:endParaRPr>
          </a:p>
          <a:p>
            <a:pPr indent="0" lvl="0" marL="0" marR="0" rtl="0" algn="l">
              <a:lnSpc>
                <a:spcPct val="100000"/>
              </a:lnSpc>
              <a:spcBef>
                <a:spcPts val="0"/>
              </a:spcBef>
              <a:spcAft>
                <a:spcPts val="0"/>
              </a:spcAft>
              <a:buNone/>
            </a:pPr>
            <a:r>
              <a:t/>
            </a:r>
            <a:endParaRPr sz="1200">
              <a:solidFill>
                <a:srgbClr val="3C4043"/>
              </a:solidFill>
              <a:latin typeface="Google Sans Medium"/>
              <a:ea typeface="Google Sans Medium"/>
              <a:cs typeface="Google Sans Medium"/>
              <a:sym typeface="Google Sans Medium"/>
            </a:endParaRPr>
          </a:p>
          <a:p>
            <a:pPr indent="0" lvl="0" marL="0" marR="0" rtl="0" algn="l">
              <a:lnSpc>
                <a:spcPct val="100000"/>
              </a:lnSpc>
              <a:spcBef>
                <a:spcPts val="0"/>
              </a:spcBef>
              <a:spcAft>
                <a:spcPts val="0"/>
              </a:spcAft>
              <a:buNone/>
            </a:pPr>
            <a:r>
              <a:t/>
            </a:r>
            <a:endParaRPr sz="1200">
              <a:solidFill>
                <a:srgbClr val="3C4043"/>
              </a:solidFill>
              <a:latin typeface="Google Sans Medium"/>
              <a:ea typeface="Google Sans Medium"/>
              <a:cs typeface="Google Sans Medium"/>
              <a:sym typeface="Google Sans Medium"/>
            </a:endParaRPr>
          </a:p>
          <a:p>
            <a:pPr indent="0" lvl="0" marL="0" marR="0" rtl="0" algn="l">
              <a:lnSpc>
                <a:spcPct val="100000"/>
              </a:lnSpc>
              <a:spcBef>
                <a:spcPts val="0"/>
              </a:spcBef>
              <a:spcAft>
                <a:spcPts val="0"/>
              </a:spcAft>
              <a:buNone/>
            </a:pPr>
            <a:r>
              <a:t/>
            </a:r>
            <a:endParaRPr sz="1200">
              <a:solidFill>
                <a:srgbClr val="3C4043"/>
              </a:solidFill>
              <a:latin typeface="Google Sans Medium"/>
              <a:ea typeface="Google Sans Medium"/>
              <a:cs typeface="Google Sans Medium"/>
              <a:sym typeface="Google Sans Medium"/>
            </a:endParaRPr>
          </a:p>
        </p:txBody>
      </p:sp>
      <p:sp>
        <p:nvSpPr>
          <p:cNvPr id="95" name="Google Shape;95;p19"/>
          <p:cNvSpPr txBox="1"/>
          <p:nvPr/>
        </p:nvSpPr>
        <p:spPr>
          <a:xfrm>
            <a:off x="630300" y="520175"/>
            <a:ext cx="4383600" cy="352200"/>
          </a:xfrm>
          <a:prstGeom prst="rect">
            <a:avLst/>
          </a:prstGeom>
          <a:noFill/>
          <a:ln>
            <a:noFill/>
          </a:ln>
        </p:spPr>
        <p:txBody>
          <a:bodyPr anchorCtr="0" anchor="t" bIns="0" lIns="0" spcFirstLastPara="1" rIns="228600" wrap="square" tIns="0">
            <a:noAutofit/>
          </a:bodyPr>
          <a:lstStyle/>
          <a:p>
            <a:pPr indent="0" lvl="0" marL="0" rtl="0" algn="l">
              <a:spcBef>
                <a:spcPts val="0"/>
              </a:spcBef>
              <a:spcAft>
                <a:spcPts val="0"/>
              </a:spcAft>
              <a:buNone/>
            </a:pPr>
            <a:r>
              <a:rPr lang="en" sz="2400">
                <a:solidFill>
                  <a:srgbClr val="3C4043"/>
                </a:solidFill>
                <a:latin typeface="Google Sans"/>
                <a:ea typeface="Google Sans"/>
                <a:cs typeface="Google Sans"/>
                <a:sym typeface="Google Sans"/>
              </a:rPr>
              <a:t>information hierarchy: </a:t>
            </a:r>
            <a:r>
              <a:rPr b="1" lang="en" sz="2400">
                <a:solidFill>
                  <a:schemeClr val="lt1"/>
                </a:solidFill>
                <a:highlight>
                  <a:srgbClr val="4285F4"/>
                </a:highlight>
                <a:latin typeface="Google Sans"/>
                <a:ea typeface="Google Sans"/>
                <a:cs typeface="Google Sans"/>
                <a:sym typeface="Google Sans"/>
              </a:rPr>
              <a:t>okay</a:t>
            </a:r>
            <a:endParaRPr sz="2400">
              <a:solidFill>
                <a:srgbClr val="3C4043"/>
              </a:solidFill>
              <a:latin typeface="Google Sans Medium"/>
              <a:ea typeface="Google Sans Medium"/>
              <a:cs typeface="Google Sans Medium"/>
              <a:sym typeface="Google Sans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pic>
        <p:nvPicPr>
          <p:cNvPr descr="Image result for developer student club logo" id="100" name="Google Shape;100;p20"/>
          <p:cNvPicPr preferRelativeResize="0"/>
          <p:nvPr/>
        </p:nvPicPr>
        <p:blipFill rotWithShape="1">
          <a:blip r:embed="rId3">
            <a:alphaModFix/>
          </a:blip>
          <a:srcRect b="32485" l="13414" r="14310" t="32460"/>
          <a:stretch/>
        </p:blipFill>
        <p:spPr>
          <a:xfrm>
            <a:off x="509475" y="4436450"/>
            <a:ext cx="692750" cy="336000"/>
          </a:xfrm>
          <a:prstGeom prst="rect">
            <a:avLst/>
          </a:prstGeom>
          <a:noFill/>
          <a:ln>
            <a:noFill/>
          </a:ln>
        </p:spPr>
      </p:pic>
      <p:sp>
        <p:nvSpPr>
          <p:cNvPr id="101" name="Google Shape;101;p20"/>
          <p:cNvSpPr txBox="1"/>
          <p:nvPr/>
        </p:nvSpPr>
        <p:spPr>
          <a:xfrm>
            <a:off x="630300" y="520175"/>
            <a:ext cx="4383600" cy="352200"/>
          </a:xfrm>
          <a:prstGeom prst="rect">
            <a:avLst/>
          </a:prstGeom>
          <a:noFill/>
          <a:ln>
            <a:noFill/>
          </a:ln>
        </p:spPr>
        <p:txBody>
          <a:bodyPr anchorCtr="0" anchor="t" bIns="0" lIns="0" spcFirstLastPara="1" rIns="228600" wrap="square" tIns="0">
            <a:noAutofit/>
          </a:bodyPr>
          <a:lstStyle/>
          <a:p>
            <a:pPr indent="0" lvl="0" marL="0" rtl="0" algn="l">
              <a:spcBef>
                <a:spcPts val="0"/>
              </a:spcBef>
              <a:spcAft>
                <a:spcPts val="0"/>
              </a:spcAft>
              <a:buNone/>
            </a:pPr>
            <a:r>
              <a:rPr lang="en" sz="2400">
                <a:solidFill>
                  <a:srgbClr val="3C4043"/>
                </a:solidFill>
                <a:latin typeface="Google Sans"/>
                <a:ea typeface="Google Sans"/>
                <a:cs typeface="Google Sans"/>
                <a:sym typeface="Google Sans"/>
              </a:rPr>
              <a:t>information hierarchy:</a:t>
            </a:r>
            <a:r>
              <a:rPr lang="en" sz="2400">
                <a:solidFill>
                  <a:srgbClr val="3C4043"/>
                </a:solidFill>
                <a:latin typeface="Google Sans Medium"/>
                <a:ea typeface="Google Sans Medium"/>
                <a:cs typeface="Google Sans Medium"/>
                <a:sym typeface="Google Sans Medium"/>
              </a:rPr>
              <a:t> </a:t>
            </a:r>
            <a:r>
              <a:rPr b="1" lang="en" sz="2400">
                <a:solidFill>
                  <a:schemeClr val="lt1"/>
                </a:solidFill>
                <a:highlight>
                  <a:srgbClr val="4285F4"/>
                </a:highlight>
                <a:latin typeface="Google Sans"/>
                <a:ea typeface="Google Sans"/>
                <a:cs typeface="Google Sans"/>
                <a:sym typeface="Google Sans"/>
              </a:rPr>
              <a:t>good</a:t>
            </a:r>
            <a:endParaRPr sz="2400">
              <a:solidFill>
                <a:srgbClr val="3C4043"/>
              </a:solidFill>
              <a:latin typeface="Google Sans Medium"/>
              <a:ea typeface="Google Sans Medium"/>
              <a:cs typeface="Google Sans Medium"/>
              <a:sym typeface="Google Sans Medium"/>
            </a:endParaRPr>
          </a:p>
        </p:txBody>
      </p:sp>
      <p:sp>
        <p:nvSpPr>
          <p:cNvPr id="102" name="Google Shape;102;p20"/>
          <p:cNvSpPr txBox="1"/>
          <p:nvPr/>
        </p:nvSpPr>
        <p:spPr>
          <a:xfrm>
            <a:off x="1202225" y="1212050"/>
            <a:ext cx="7413300" cy="1475400"/>
          </a:xfrm>
          <a:prstGeom prst="rect">
            <a:avLst/>
          </a:prstGeom>
          <a:noFill/>
          <a:ln>
            <a:noFill/>
          </a:ln>
        </p:spPr>
        <p:txBody>
          <a:bodyPr anchorCtr="0" anchor="t" bIns="0" lIns="0" spcFirstLastPara="1" rIns="228600" wrap="square" tIns="0">
            <a:noAutofit/>
          </a:bodyPr>
          <a:lstStyle/>
          <a:p>
            <a:pPr indent="0" lvl="0" marL="0" marR="0" rtl="0" algn="l">
              <a:lnSpc>
                <a:spcPct val="100000"/>
              </a:lnSpc>
              <a:spcBef>
                <a:spcPts val="0"/>
              </a:spcBef>
              <a:spcAft>
                <a:spcPts val="0"/>
              </a:spcAft>
              <a:buNone/>
            </a:pPr>
            <a:r>
              <a:rPr b="1" lang="en" sz="2400">
                <a:solidFill>
                  <a:srgbClr val="3C4043"/>
                </a:solidFill>
                <a:latin typeface="Google Sans"/>
                <a:ea typeface="Google Sans"/>
                <a:cs typeface="Google Sans"/>
                <a:sym typeface="Google Sans"/>
              </a:rPr>
              <a:t>Vision AI </a:t>
            </a:r>
            <a:endParaRPr b="1" sz="2400">
              <a:solidFill>
                <a:srgbClr val="3C4043"/>
              </a:solidFill>
              <a:latin typeface="Google Sans"/>
              <a:ea typeface="Google Sans"/>
              <a:cs typeface="Google Sans"/>
              <a:sym typeface="Google Sans"/>
            </a:endParaRPr>
          </a:p>
          <a:p>
            <a:pPr indent="0" lvl="0" marL="0" marR="0" rtl="0" algn="l">
              <a:lnSpc>
                <a:spcPct val="100000"/>
              </a:lnSpc>
              <a:spcBef>
                <a:spcPts val="0"/>
              </a:spcBef>
              <a:spcAft>
                <a:spcPts val="0"/>
              </a:spcAft>
              <a:buNone/>
            </a:pPr>
            <a:r>
              <a:rPr b="1" lang="en" sz="1100">
                <a:solidFill>
                  <a:srgbClr val="999999"/>
                </a:solidFill>
                <a:latin typeface="Google Sans"/>
                <a:ea typeface="Google Sans"/>
                <a:cs typeface="Google Sans"/>
                <a:sym typeface="Google Sans"/>
              </a:rPr>
              <a:t>Derive insights from your images in the cloud or at the edge with AutoML Vision or use pre-trained Vision API models to detect emotion, understand text, and more.</a:t>
            </a:r>
            <a:endParaRPr b="1" sz="1100">
              <a:solidFill>
                <a:srgbClr val="999999"/>
              </a:solidFill>
              <a:latin typeface="Google Sans"/>
              <a:ea typeface="Google Sans"/>
              <a:cs typeface="Google Sans"/>
              <a:sym typeface="Google Sans"/>
            </a:endParaRPr>
          </a:p>
          <a:p>
            <a:pPr indent="0" lvl="0" marL="0" marR="0" rtl="0" algn="l">
              <a:lnSpc>
                <a:spcPct val="100000"/>
              </a:lnSpc>
              <a:spcBef>
                <a:spcPts val="600"/>
              </a:spcBef>
              <a:spcAft>
                <a:spcPts val="0"/>
              </a:spcAft>
              <a:buNone/>
            </a:pPr>
            <a:r>
              <a:rPr b="1" lang="en">
                <a:solidFill>
                  <a:srgbClr val="3C4043"/>
                </a:solidFill>
                <a:latin typeface="Google Sans"/>
                <a:ea typeface="Google Sans"/>
                <a:cs typeface="Google Sans"/>
                <a:sym typeface="Google Sans"/>
              </a:rPr>
              <a:t>Industry-leading accuracy for image understanding</a:t>
            </a:r>
            <a:endParaRPr b="1">
              <a:solidFill>
                <a:srgbClr val="3C4043"/>
              </a:solidFill>
              <a:latin typeface="Google Sans"/>
              <a:ea typeface="Google Sans"/>
              <a:cs typeface="Google Sans"/>
              <a:sym typeface="Google Sans"/>
            </a:endParaRPr>
          </a:p>
          <a:p>
            <a:pPr indent="0" lvl="0" marL="0" marR="0" rtl="0" algn="l">
              <a:lnSpc>
                <a:spcPct val="100000"/>
              </a:lnSpc>
              <a:spcBef>
                <a:spcPts val="0"/>
              </a:spcBef>
              <a:spcAft>
                <a:spcPts val="0"/>
              </a:spcAft>
              <a:buNone/>
            </a:pPr>
            <a:r>
              <a:rPr lang="en" sz="1100">
                <a:solidFill>
                  <a:srgbClr val="3C4043"/>
                </a:solidFill>
                <a:latin typeface="Google Sans"/>
                <a:ea typeface="Google Sans"/>
                <a:cs typeface="Google Sans"/>
                <a:sym typeface="Google Sans"/>
              </a:rPr>
              <a:t>Google Cloud offers two computer vision products that use machine learning to help you understand your images with industry-leading prediction accuracy.</a:t>
            </a:r>
            <a:endParaRPr sz="1100">
              <a:solidFill>
                <a:srgbClr val="3C4043"/>
              </a:solidFill>
              <a:latin typeface="Google Sans"/>
              <a:ea typeface="Google Sans"/>
              <a:cs typeface="Google Sans"/>
              <a:sym typeface="Google Sans"/>
            </a:endParaRPr>
          </a:p>
          <a:p>
            <a:pPr indent="0" lvl="0" marL="0" marR="0" rtl="0" algn="l">
              <a:lnSpc>
                <a:spcPct val="100000"/>
              </a:lnSpc>
              <a:spcBef>
                <a:spcPts val="0"/>
              </a:spcBef>
              <a:spcAft>
                <a:spcPts val="0"/>
              </a:spcAft>
              <a:buNone/>
            </a:pPr>
            <a:r>
              <a:t/>
            </a:r>
            <a:endParaRPr sz="1100">
              <a:solidFill>
                <a:srgbClr val="3C4043"/>
              </a:solidFill>
              <a:latin typeface="Google Sans Medium"/>
              <a:ea typeface="Google Sans Medium"/>
              <a:cs typeface="Google Sans Medium"/>
              <a:sym typeface="Google Sans Medium"/>
            </a:endParaRPr>
          </a:p>
          <a:p>
            <a:pPr indent="0" lvl="0" marL="0" marR="0" rtl="0" algn="l">
              <a:lnSpc>
                <a:spcPct val="100000"/>
              </a:lnSpc>
              <a:spcBef>
                <a:spcPts val="0"/>
              </a:spcBef>
              <a:spcAft>
                <a:spcPts val="0"/>
              </a:spcAft>
              <a:buNone/>
            </a:pPr>
            <a:r>
              <a:t/>
            </a:r>
            <a:endParaRPr sz="1200">
              <a:solidFill>
                <a:srgbClr val="3C4043"/>
              </a:solidFill>
              <a:latin typeface="Google Sans Medium"/>
              <a:ea typeface="Google Sans Medium"/>
              <a:cs typeface="Google Sans Medium"/>
              <a:sym typeface="Google Sans Medium"/>
            </a:endParaRPr>
          </a:p>
          <a:p>
            <a:pPr indent="0" lvl="0" marL="0" marR="0" rtl="0" algn="l">
              <a:lnSpc>
                <a:spcPct val="100000"/>
              </a:lnSpc>
              <a:spcBef>
                <a:spcPts val="0"/>
              </a:spcBef>
              <a:spcAft>
                <a:spcPts val="0"/>
              </a:spcAft>
              <a:buNone/>
            </a:pPr>
            <a:r>
              <a:t/>
            </a:r>
            <a:endParaRPr sz="1200">
              <a:solidFill>
                <a:srgbClr val="3C4043"/>
              </a:solidFill>
              <a:latin typeface="Google Sans Medium"/>
              <a:ea typeface="Google Sans Medium"/>
              <a:cs typeface="Google Sans Medium"/>
              <a:sym typeface="Google Sans Medium"/>
            </a:endParaRPr>
          </a:p>
          <a:p>
            <a:pPr indent="0" lvl="0" marL="0" marR="0" rtl="0" algn="l">
              <a:lnSpc>
                <a:spcPct val="100000"/>
              </a:lnSpc>
              <a:spcBef>
                <a:spcPts val="0"/>
              </a:spcBef>
              <a:spcAft>
                <a:spcPts val="0"/>
              </a:spcAft>
              <a:buNone/>
            </a:pPr>
            <a:r>
              <a:t/>
            </a:r>
            <a:endParaRPr sz="1200">
              <a:solidFill>
                <a:srgbClr val="3C4043"/>
              </a:solidFill>
              <a:latin typeface="Google Sans Medium"/>
              <a:ea typeface="Google Sans Medium"/>
              <a:cs typeface="Google Sans Medium"/>
              <a:sym typeface="Google Sans Medium"/>
            </a:endParaRPr>
          </a:p>
          <a:p>
            <a:pPr indent="0" lvl="0" marL="0" marR="0" rtl="0" algn="l">
              <a:lnSpc>
                <a:spcPct val="100000"/>
              </a:lnSpc>
              <a:spcBef>
                <a:spcPts val="0"/>
              </a:spcBef>
              <a:spcAft>
                <a:spcPts val="0"/>
              </a:spcAft>
              <a:buNone/>
            </a:pPr>
            <a:r>
              <a:t/>
            </a:r>
            <a:endParaRPr sz="1200">
              <a:solidFill>
                <a:srgbClr val="3C4043"/>
              </a:solidFill>
              <a:latin typeface="Google Sans Medium"/>
              <a:ea typeface="Google Sans Medium"/>
              <a:cs typeface="Google Sans Medium"/>
              <a:sym typeface="Google Sans Medium"/>
            </a:endParaRPr>
          </a:p>
          <a:p>
            <a:pPr indent="0" lvl="0" marL="0" marR="0" rtl="0" algn="l">
              <a:lnSpc>
                <a:spcPct val="100000"/>
              </a:lnSpc>
              <a:spcBef>
                <a:spcPts val="0"/>
              </a:spcBef>
              <a:spcAft>
                <a:spcPts val="0"/>
              </a:spcAft>
              <a:buNone/>
            </a:pPr>
            <a:r>
              <a:t/>
            </a:r>
            <a:endParaRPr sz="1200">
              <a:solidFill>
                <a:srgbClr val="3C4043"/>
              </a:solidFill>
              <a:latin typeface="Google Sans Medium"/>
              <a:ea typeface="Google Sans Medium"/>
              <a:cs typeface="Google Sans Medium"/>
              <a:sym typeface="Google Sans Medium"/>
            </a:endParaRPr>
          </a:p>
          <a:p>
            <a:pPr indent="0" lvl="0" marL="0" marR="0" rtl="0" algn="l">
              <a:lnSpc>
                <a:spcPct val="100000"/>
              </a:lnSpc>
              <a:spcBef>
                <a:spcPts val="0"/>
              </a:spcBef>
              <a:spcAft>
                <a:spcPts val="0"/>
              </a:spcAft>
              <a:buNone/>
            </a:pPr>
            <a:r>
              <a:t/>
            </a:r>
            <a:endParaRPr sz="1200">
              <a:solidFill>
                <a:srgbClr val="3C4043"/>
              </a:solidFill>
              <a:latin typeface="Google Sans Medium"/>
              <a:ea typeface="Google Sans Medium"/>
              <a:cs typeface="Google Sans Medium"/>
              <a:sym typeface="Google Sans Medium"/>
            </a:endParaRPr>
          </a:p>
        </p:txBody>
      </p:sp>
      <p:graphicFrame>
        <p:nvGraphicFramePr>
          <p:cNvPr id="103" name="Google Shape;103;p20"/>
          <p:cNvGraphicFramePr/>
          <p:nvPr/>
        </p:nvGraphicFramePr>
        <p:xfrm>
          <a:off x="1124500" y="2687525"/>
          <a:ext cx="3000000" cy="3000000"/>
        </p:xfrm>
        <a:graphic>
          <a:graphicData uri="http://schemas.openxmlformats.org/drawingml/2006/table">
            <a:tbl>
              <a:tblPr>
                <a:noFill/>
                <a:tableStyleId>{7E730A64-2E4E-4123-BEE7-C460277B2B05}</a:tableStyleId>
              </a:tblPr>
              <a:tblGrid>
                <a:gridCol w="3678600"/>
                <a:gridCol w="3678600"/>
              </a:tblGrid>
              <a:tr h="381000">
                <a:tc>
                  <a:txBody>
                    <a:bodyPr/>
                    <a:lstStyle/>
                    <a:p>
                      <a:pPr indent="0" lvl="0" marL="0" rtl="0" algn="l">
                        <a:spcBef>
                          <a:spcPts val="0"/>
                        </a:spcBef>
                        <a:spcAft>
                          <a:spcPts val="0"/>
                        </a:spcAft>
                        <a:buNone/>
                      </a:pPr>
                      <a:r>
                        <a:rPr b="1" lang="en" sz="1200">
                          <a:solidFill>
                            <a:srgbClr val="3C4043"/>
                          </a:solidFill>
                          <a:latin typeface="Google Sans"/>
                          <a:ea typeface="Google Sans"/>
                          <a:cs typeface="Google Sans"/>
                          <a:sym typeface="Google Sans"/>
                        </a:rPr>
                        <a:t>AutoML Vision</a:t>
                      </a:r>
                      <a:endParaRPr b="1" sz="1200">
                        <a:solidFill>
                          <a:srgbClr val="3C4043"/>
                        </a:solidFill>
                        <a:latin typeface="Google Sans"/>
                        <a:ea typeface="Google Sans"/>
                        <a:cs typeface="Google Sans"/>
                        <a:sym typeface="Google Sans"/>
                      </a:endParaRPr>
                    </a:p>
                    <a:p>
                      <a:pPr indent="0" lvl="0" marL="0" rtl="0" algn="l">
                        <a:spcBef>
                          <a:spcPts val="0"/>
                        </a:spcBef>
                        <a:spcAft>
                          <a:spcPts val="0"/>
                        </a:spcAft>
                        <a:buNone/>
                      </a:pPr>
                      <a:r>
                        <a:rPr lang="en" sz="1100">
                          <a:solidFill>
                            <a:srgbClr val="3C4043"/>
                          </a:solidFill>
                          <a:latin typeface="Google Sans"/>
                          <a:ea typeface="Google Sans"/>
                          <a:cs typeface="Google Sans"/>
                          <a:sym typeface="Google Sans"/>
                        </a:rPr>
                        <a:t>Automate the training of your own custom machine learning models. Simply upload images and train custom image models with AutoML Vision’s easy-to-use graphical interface; optimize your models for accuracy, latency, and size; and export them to your application in the cloud, or to an array of devices at the edge.</a:t>
                      </a:r>
                      <a:endParaRPr sz="1100">
                        <a:solidFill>
                          <a:srgbClr val="3C4043"/>
                        </a:solidFill>
                        <a:latin typeface="Google Sans"/>
                        <a:ea typeface="Google Sans"/>
                        <a:cs typeface="Google Sans"/>
                        <a:sym typeface="Google Sans"/>
                      </a:endParaRPr>
                    </a:p>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rgbClr val="3C4043"/>
                          </a:solidFill>
                          <a:latin typeface="Google Sans"/>
                          <a:ea typeface="Google Sans"/>
                          <a:cs typeface="Google Sans"/>
                          <a:sym typeface="Google Sans"/>
                        </a:rPr>
                        <a:t>Vision API</a:t>
                      </a:r>
                      <a:endParaRPr b="1" sz="1200">
                        <a:solidFill>
                          <a:srgbClr val="3C4043"/>
                        </a:solidFill>
                        <a:latin typeface="Google Sans"/>
                        <a:ea typeface="Google Sans"/>
                        <a:cs typeface="Google Sans"/>
                        <a:sym typeface="Google Sans"/>
                      </a:endParaRPr>
                    </a:p>
                    <a:p>
                      <a:pPr indent="0" lvl="0" marL="0" rtl="0" algn="l">
                        <a:spcBef>
                          <a:spcPts val="0"/>
                        </a:spcBef>
                        <a:spcAft>
                          <a:spcPts val="0"/>
                        </a:spcAft>
                        <a:buNone/>
                      </a:pPr>
                      <a:r>
                        <a:rPr lang="en" sz="1100">
                          <a:solidFill>
                            <a:srgbClr val="3C4043"/>
                          </a:solidFill>
                          <a:latin typeface="Google Sans"/>
                          <a:ea typeface="Google Sans"/>
                          <a:cs typeface="Google Sans"/>
                          <a:sym typeface="Google Sans"/>
                        </a:rPr>
                        <a:t>Google Cloud’s Vision API offers powerful pre-trained machine learning models through REST and RPC APIs. Assign labels to images and quickly classify them into millions of predefined categories. Detect objects and faces, read printed and handwritten text, and build valuable metadata into your image catalog.</a:t>
                      </a:r>
                      <a:endParaRPr sz="1100">
                        <a:solidFill>
                          <a:srgbClr val="3C4043"/>
                        </a:solidFill>
                        <a:latin typeface="Google Sans"/>
                        <a:ea typeface="Google Sans"/>
                        <a:cs typeface="Google Sans"/>
                        <a:sym typeface="Google Sans"/>
                      </a:endParaRPr>
                    </a:p>
                    <a:p>
                      <a:pPr indent="0" lvl="0" marL="0" rtl="0" algn="l">
                        <a:spcBef>
                          <a:spcPts val="0"/>
                        </a:spcBef>
                        <a:spcAft>
                          <a:spcPts val="0"/>
                        </a:spcAft>
                        <a:buNone/>
                      </a:pPr>
                      <a:r>
                        <a:t/>
                      </a:r>
                      <a:endParaRPr sz="1100">
                        <a:latin typeface="Google Sans"/>
                        <a:ea typeface="Google Sans"/>
                        <a:cs typeface="Google Sans"/>
                        <a:sym typeface="Google Sa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pic>
        <p:nvPicPr>
          <p:cNvPr descr="Image result for developer student club logo" id="108" name="Google Shape;108;p21"/>
          <p:cNvPicPr preferRelativeResize="0"/>
          <p:nvPr/>
        </p:nvPicPr>
        <p:blipFill rotWithShape="1">
          <a:blip r:embed="rId3">
            <a:alphaModFix/>
          </a:blip>
          <a:srcRect b="32485" l="13414" r="14310" t="32460"/>
          <a:stretch/>
        </p:blipFill>
        <p:spPr>
          <a:xfrm>
            <a:off x="509475" y="4436450"/>
            <a:ext cx="692750" cy="336000"/>
          </a:xfrm>
          <a:prstGeom prst="rect">
            <a:avLst/>
          </a:prstGeom>
          <a:noFill/>
          <a:ln>
            <a:noFill/>
          </a:ln>
        </p:spPr>
      </p:pic>
      <p:sp>
        <p:nvSpPr>
          <p:cNvPr id="109" name="Google Shape;109;p21"/>
          <p:cNvSpPr txBox="1"/>
          <p:nvPr/>
        </p:nvSpPr>
        <p:spPr>
          <a:xfrm>
            <a:off x="1202225" y="2395650"/>
            <a:ext cx="6112500" cy="1627800"/>
          </a:xfrm>
          <a:prstGeom prst="rect">
            <a:avLst/>
          </a:prstGeom>
          <a:noFill/>
          <a:ln>
            <a:noFill/>
          </a:ln>
        </p:spPr>
        <p:txBody>
          <a:bodyPr anchorCtr="0" anchor="t" bIns="0" lIns="0" spcFirstLastPara="1" rIns="228600" wrap="square" tIns="0">
            <a:noAutofit/>
          </a:bodyPr>
          <a:lstStyle/>
          <a:p>
            <a:pPr indent="0" lvl="0" marL="0" rtl="0" algn="l">
              <a:spcBef>
                <a:spcPts val="0"/>
              </a:spcBef>
              <a:spcAft>
                <a:spcPts val="0"/>
              </a:spcAft>
              <a:buNone/>
            </a:pPr>
            <a:r>
              <a:rPr b="1" lang="en" sz="2400">
                <a:solidFill>
                  <a:schemeClr val="lt1"/>
                </a:solidFill>
                <a:highlight>
                  <a:srgbClr val="4285F4"/>
                </a:highlight>
                <a:latin typeface="Google Sans"/>
                <a:ea typeface="Google Sans"/>
                <a:cs typeface="Google Sans"/>
                <a:sym typeface="Google Sans"/>
              </a:rPr>
              <a:t>color</a:t>
            </a:r>
            <a:r>
              <a:rPr lang="en" sz="2400">
                <a:solidFill>
                  <a:srgbClr val="3C4043"/>
                </a:solidFill>
                <a:latin typeface="Google Sans Medium"/>
                <a:ea typeface="Google Sans Medium"/>
                <a:cs typeface="Google Sans Medium"/>
                <a:sym typeface="Google Sans Medium"/>
              </a:rPr>
              <a:t> </a:t>
            </a:r>
            <a:r>
              <a:rPr lang="en" sz="2400">
                <a:solidFill>
                  <a:srgbClr val="3C4043"/>
                </a:solidFill>
                <a:latin typeface="Google Sans"/>
                <a:ea typeface="Google Sans"/>
                <a:cs typeface="Google Sans"/>
                <a:sym typeface="Google Sans"/>
              </a:rPr>
              <a:t>is used to communicate a brand/personality</a:t>
            </a:r>
            <a:endParaRPr sz="2400">
              <a:solidFill>
                <a:srgbClr val="3C4043"/>
              </a:solidFill>
              <a:latin typeface="Google Sans"/>
              <a:ea typeface="Google Sans"/>
              <a:cs typeface="Google Sans"/>
              <a:sym typeface="Google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