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98" r:id="rId4"/>
    <p:sldId id="397" r:id="rId5"/>
    <p:sldId id="369" r:id="rId6"/>
    <p:sldId id="399" r:id="rId7"/>
    <p:sldId id="400" r:id="rId8"/>
    <p:sldId id="401" r:id="rId9"/>
    <p:sldId id="402" r:id="rId10"/>
    <p:sldId id="394" r:id="rId11"/>
    <p:sldId id="365" r:id="rId12"/>
    <p:sldId id="403" r:id="rId13"/>
    <p:sldId id="404" r:id="rId14"/>
    <p:sldId id="405" r:id="rId15"/>
    <p:sldId id="406" r:id="rId16"/>
    <p:sldId id="272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DM Sans Bold" panose="020B0604020202020204" charset="0"/>
      <p:regular r:id="rId27"/>
    </p:embeddedFont>
    <p:embeddedFont>
      <p:font typeface="Google San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CFE"/>
    <a:srgbClr val="FF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22" autoAdjust="0"/>
  </p:normalViewPr>
  <p:slideViewPr>
    <p:cSldViewPr>
      <p:cViewPr varScale="1">
        <p:scale>
          <a:sx n="45" d="100"/>
          <a:sy n="45" d="100"/>
        </p:scale>
        <p:origin x="58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D5B50-8E82-4EE8-BFEF-17F9F0B9311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386A-6C39-458D-98EC-A54006A80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386A-6C39-458D-98EC-A54006A80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66414" y="1451334"/>
            <a:ext cx="13355171" cy="6438992"/>
            <a:chOff x="0" y="0"/>
            <a:chExt cx="3855613" cy="1858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55613" cy="1858925"/>
            </a:xfrm>
            <a:custGeom>
              <a:avLst/>
              <a:gdLst/>
              <a:ahLst/>
              <a:cxnLst/>
              <a:rect l="l" t="t" r="r" b="b"/>
              <a:pathLst>
                <a:path w="3855613" h="1858925">
                  <a:moveTo>
                    <a:pt x="0" y="0"/>
                  </a:moveTo>
                  <a:lnTo>
                    <a:pt x="3855613" y="0"/>
                  </a:lnTo>
                  <a:lnTo>
                    <a:pt x="3855613" y="1858925"/>
                  </a:lnTo>
                  <a:lnTo>
                    <a:pt x="0" y="18589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1015" b="1015"/>
          <a:stretch>
            <a:fillRect/>
          </a:stretch>
        </p:blipFill>
        <p:spPr>
          <a:xfrm>
            <a:off x="2898089" y="2387874"/>
            <a:ext cx="6008679" cy="53961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07539" y="1770385"/>
            <a:ext cx="13647396" cy="6821211"/>
            <a:chOff x="0" y="0"/>
            <a:chExt cx="14605107" cy="72998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05107" cy="7299892"/>
            </a:xfrm>
            <a:custGeom>
              <a:avLst/>
              <a:gdLst/>
              <a:ahLst/>
              <a:cxnLst/>
              <a:rect l="l" t="t" r="r" b="b"/>
              <a:pathLst>
                <a:path w="14605107" h="7299892">
                  <a:moveTo>
                    <a:pt x="14380318" y="342900"/>
                  </a:moveTo>
                  <a:lnTo>
                    <a:pt x="14380318" y="251460"/>
                  </a:lnTo>
                  <a:lnTo>
                    <a:pt x="14605107" y="251460"/>
                  </a:lnTo>
                  <a:lnTo>
                    <a:pt x="14605107" y="226060"/>
                  </a:lnTo>
                  <a:lnTo>
                    <a:pt x="14380318" y="226060"/>
                  </a:lnTo>
                  <a:lnTo>
                    <a:pt x="14380318" y="0"/>
                  </a:lnTo>
                  <a:lnTo>
                    <a:pt x="14354918" y="0"/>
                  </a:lnTo>
                  <a:lnTo>
                    <a:pt x="14354918" y="226060"/>
                  </a:lnTo>
                  <a:lnTo>
                    <a:pt x="251460" y="226060"/>
                  </a:lnTo>
                  <a:lnTo>
                    <a:pt x="251460" y="0"/>
                  </a:lnTo>
                  <a:lnTo>
                    <a:pt x="226060" y="0"/>
                  </a:lnTo>
                  <a:lnTo>
                    <a:pt x="226060" y="226060"/>
                  </a:lnTo>
                  <a:lnTo>
                    <a:pt x="0" y="226060"/>
                  </a:lnTo>
                  <a:lnTo>
                    <a:pt x="0" y="251460"/>
                  </a:lnTo>
                  <a:lnTo>
                    <a:pt x="226060" y="251460"/>
                  </a:lnTo>
                  <a:lnTo>
                    <a:pt x="226060" y="7048432"/>
                  </a:lnTo>
                  <a:lnTo>
                    <a:pt x="0" y="7048432"/>
                  </a:lnTo>
                  <a:lnTo>
                    <a:pt x="0" y="7073832"/>
                  </a:lnTo>
                  <a:lnTo>
                    <a:pt x="226060" y="7073832"/>
                  </a:lnTo>
                  <a:lnTo>
                    <a:pt x="226060" y="7299892"/>
                  </a:lnTo>
                  <a:lnTo>
                    <a:pt x="251460" y="7299892"/>
                  </a:lnTo>
                  <a:lnTo>
                    <a:pt x="251460" y="7073832"/>
                  </a:lnTo>
                  <a:lnTo>
                    <a:pt x="14354918" y="7073832"/>
                  </a:lnTo>
                  <a:lnTo>
                    <a:pt x="14354918" y="7299892"/>
                  </a:lnTo>
                  <a:lnTo>
                    <a:pt x="14380318" y="7299892"/>
                  </a:lnTo>
                  <a:lnTo>
                    <a:pt x="14380318" y="7073832"/>
                  </a:lnTo>
                  <a:lnTo>
                    <a:pt x="14605107" y="7073832"/>
                  </a:lnTo>
                  <a:lnTo>
                    <a:pt x="14605107" y="7048432"/>
                  </a:lnTo>
                  <a:lnTo>
                    <a:pt x="14380318" y="7048432"/>
                  </a:lnTo>
                  <a:lnTo>
                    <a:pt x="14380318" y="342900"/>
                  </a:lnTo>
                  <a:lnTo>
                    <a:pt x="14380318" y="342900"/>
                  </a:lnTo>
                  <a:close/>
                  <a:moveTo>
                    <a:pt x="14354918" y="342900"/>
                  </a:moveTo>
                  <a:lnTo>
                    <a:pt x="14354918" y="7048432"/>
                  </a:lnTo>
                  <a:lnTo>
                    <a:pt x="251460" y="7048432"/>
                  </a:lnTo>
                  <a:lnTo>
                    <a:pt x="251460" y="251460"/>
                  </a:lnTo>
                  <a:lnTo>
                    <a:pt x="14354918" y="251460"/>
                  </a:lnTo>
                  <a:lnTo>
                    <a:pt x="14354918" y="342900"/>
                  </a:lnTo>
                  <a:lnTo>
                    <a:pt x="14354918" y="342900"/>
                  </a:lnTo>
                  <a:close/>
                </a:path>
              </a:pathLst>
            </a:custGeom>
            <a:solidFill>
              <a:srgbClr val="4385F3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844309">
            <a:off x="1084365" y="6776054"/>
            <a:ext cx="4085663" cy="222854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579508" y="463217"/>
            <a:ext cx="4637161" cy="975801"/>
            <a:chOff x="0" y="0"/>
            <a:chExt cx="2173753" cy="4574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753" cy="457424"/>
            </a:xfrm>
            <a:custGeom>
              <a:avLst/>
              <a:gdLst/>
              <a:ahLst/>
              <a:cxnLst/>
              <a:rect l="l" t="t" r="r" b="b"/>
              <a:pathLst>
                <a:path w="2173753" h="457424">
                  <a:moveTo>
                    <a:pt x="0" y="0"/>
                  </a:moveTo>
                  <a:lnTo>
                    <a:pt x="2173753" y="0"/>
                  </a:lnTo>
                  <a:lnTo>
                    <a:pt x="2173753" y="457424"/>
                  </a:lnTo>
                  <a:lnTo>
                    <a:pt x="0" y="45742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 t="1299" b="1299"/>
          <a:stretch>
            <a:fillRect/>
          </a:stretch>
        </p:blipFill>
        <p:spPr>
          <a:xfrm>
            <a:off x="874745" y="683834"/>
            <a:ext cx="4046688" cy="53456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2362344" y="7177068"/>
            <a:ext cx="2665485" cy="503708"/>
            <a:chOff x="0" y="0"/>
            <a:chExt cx="3553980" cy="671610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71610" cy="67161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920561" y="0"/>
              <a:ext cx="671610" cy="671610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1616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1901465" y="0"/>
              <a:ext cx="671610" cy="671610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28F3F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2882370" y="0"/>
              <a:ext cx="671610" cy="671610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EE35"/>
              </a:solidFill>
            </p:spPr>
          </p:sp>
        </p:grp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512911" y="4872128"/>
            <a:ext cx="3236652" cy="327711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936465" y="3349454"/>
            <a:ext cx="10389543" cy="183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00"/>
              </a:lnSpc>
            </a:pPr>
            <a:r>
              <a:rPr lang="en-US" sz="10642" dirty="0">
                <a:solidFill>
                  <a:srgbClr val="616D6A"/>
                </a:solidFill>
                <a:latin typeface="Google Sans"/>
              </a:rPr>
              <a:t>Firebase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E98CB-8078-44ED-A4CE-7F12D280E843}"/>
              </a:ext>
            </a:extLst>
          </p:cNvPr>
          <p:cNvSpPr txBox="1"/>
          <p:nvPr/>
        </p:nvSpPr>
        <p:spPr>
          <a:xfrm>
            <a:off x="3016083" y="1599831"/>
            <a:ext cx="115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  <a:latin typeface="Comic Sans MS" panose="030F0702030302020204" pitchFamily="66" charset="0"/>
              </a:rPr>
              <a:t>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D101-726B-4991-8323-2570B02311A8}"/>
              </a:ext>
            </a:extLst>
          </p:cNvPr>
          <p:cNvSpPr txBox="1"/>
          <p:nvPr/>
        </p:nvSpPr>
        <p:spPr>
          <a:xfrm>
            <a:off x="1981200" y="3390899"/>
            <a:ext cx="1318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FF0000"/>
                </a:solidFill>
              </a:rPr>
              <a:t> One – to –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FF0000"/>
                </a:solidFill>
              </a:rPr>
              <a:t> One – to –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FF0000"/>
                </a:solidFill>
              </a:rPr>
              <a:t> Many – to - Many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78D1B8-3FBF-433B-86F5-5BE25A7FD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05" y="1363705"/>
            <a:ext cx="10783198" cy="75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1643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967FEB-C187-4EB0-82C4-CDE6F8872F08}"/>
              </a:ext>
            </a:extLst>
          </p:cNvPr>
          <p:cNvSpPr txBox="1"/>
          <p:nvPr/>
        </p:nvSpPr>
        <p:spPr>
          <a:xfrm>
            <a:off x="3505200" y="1721244"/>
            <a:ext cx="115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68181-B741-4F4D-A7C5-CC55B33FC5CA}"/>
              </a:ext>
            </a:extLst>
          </p:cNvPr>
          <p:cNvSpPr txBox="1"/>
          <p:nvPr/>
        </p:nvSpPr>
        <p:spPr>
          <a:xfrm>
            <a:off x="2195739" y="2908879"/>
            <a:ext cx="1295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NoSQL databases (aka "not only SQL") are non tabular, and store data differently than relational tables. NoSQL databases come in a variety of types based on their data model. 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>
                <a:solidFill>
                  <a:srgbClr val="FF0000"/>
                </a:solidFill>
              </a:rPr>
              <a:t>The main types are document, key-value, wide-column, and graph. They provide flexible schemas and scale easily with large amounts of data and high user loads.</a:t>
            </a:r>
          </a:p>
        </p:txBody>
      </p:sp>
    </p:spTree>
    <p:extLst>
      <p:ext uri="{BB962C8B-B14F-4D97-AF65-F5344CB8AC3E}">
        <p14:creationId xmlns:p14="http://schemas.microsoft.com/office/powerpoint/2010/main" val="422011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NoSQL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5D79-47C4-4A11-BC9B-B04124D36CFF}"/>
              </a:ext>
            </a:extLst>
          </p:cNvPr>
          <p:cNvSpPr txBox="1"/>
          <p:nvPr/>
        </p:nvSpPr>
        <p:spPr>
          <a:xfrm>
            <a:off x="2514600" y="3848100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How does it work?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B93B2-0C43-4E4E-A6A1-805BD5781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1680431"/>
            <a:ext cx="14501088" cy="1955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4F939-FA00-491E-BF0A-4173B468B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3718595"/>
            <a:ext cx="14630120" cy="1611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202AA-BE13-4924-B506-F7A54809A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399" y="5542534"/>
            <a:ext cx="14548801" cy="25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NoSQL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02FF3-C40A-449F-9F34-9319A32D6D71}"/>
              </a:ext>
            </a:extLst>
          </p:cNvPr>
          <p:cNvSpPr txBox="1"/>
          <p:nvPr/>
        </p:nvSpPr>
        <p:spPr>
          <a:xfrm>
            <a:off x="1549746" y="3695700"/>
            <a:ext cx="12471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FF0000"/>
                </a:solidFill>
              </a:rPr>
              <a:t> No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FF0000"/>
                </a:solidFill>
              </a:rPr>
              <a:t> No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FF0000"/>
                </a:solidFill>
              </a:rPr>
              <a:t> No Relationships</a:t>
            </a:r>
          </a:p>
          <a:p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C47B27-85B0-4823-8DBD-1E1C83B77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2210" y="3098826"/>
            <a:ext cx="12978093" cy="48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NoSQL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11808-A5AE-4908-9BD5-5F4585A5A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312" y="3634012"/>
            <a:ext cx="15755376" cy="4351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47050F-4F1B-48A9-B51E-47EB479F8885}"/>
              </a:ext>
            </a:extLst>
          </p:cNvPr>
          <p:cNvSpPr txBox="1"/>
          <p:nvPr/>
        </p:nvSpPr>
        <p:spPr>
          <a:xfrm>
            <a:off x="3276600" y="4002052"/>
            <a:ext cx="12573000" cy="4154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No Merging!</a:t>
            </a:r>
          </a:p>
          <a:p>
            <a:pPr algn="ctr"/>
            <a:endParaRPr lang="en-US" sz="8800" dirty="0">
              <a:solidFill>
                <a:srgbClr val="FF0000"/>
              </a:solidFill>
            </a:endParaRPr>
          </a:p>
          <a:p>
            <a:pPr algn="ctr"/>
            <a:r>
              <a:rPr lang="en-US" sz="8800" dirty="0">
                <a:solidFill>
                  <a:srgbClr val="FF0000"/>
                </a:solidFill>
              </a:rPr>
              <a:t>Way super fast</a:t>
            </a:r>
          </a:p>
        </p:txBody>
      </p:sp>
    </p:spTree>
    <p:extLst>
      <p:ext uri="{BB962C8B-B14F-4D97-AF65-F5344CB8AC3E}">
        <p14:creationId xmlns:p14="http://schemas.microsoft.com/office/powerpoint/2010/main" val="295160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459012" y="179191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BDC2A-DC14-4BA2-B9FD-62C8AC0243E5}"/>
              </a:ext>
            </a:extLst>
          </p:cNvPr>
          <p:cNvSpPr txBox="1"/>
          <p:nvPr/>
        </p:nvSpPr>
        <p:spPr>
          <a:xfrm>
            <a:off x="1529339" y="3908837"/>
            <a:ext cx="14929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Which One should we use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E766E-684F-49EF-9F3B-FE7A5527012E}"/>
              </a:ext>
            </a:extLst>
          </p:cNvPr>
          <p:cNvSpPr txBox="1"/>
          <p:nvPr/>
        </p:nvSpPr>
        <p:spPr>
          <a:xfrm>
            <a:off x="2820443" y="5516618"/>
            <a:ext cx="125730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</a:rPr>
              <a:t>It depends</a:t>
            </a:r>
          </a:p>
        </p:txBody>
      </p:sp>
    </p:spTree>
    <p:extLst>
      <p:ext uri="{BB962C8B-B14F-4D97-AF65-F5344CB8AC3E}">
        <p14:creationId xmlns:p14="http://schemas.microsoft.com/office/powerpoint/2010/main" val="229594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14425" y="4780797"/>
            <a:ext cx="6398934" cy="3688113"/>
            <a:chOff x="0" y="0"/>
            <a:chExt cx="8531913" cy="491748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531913" cy="4917484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166846" y="708197"/>
              <a:ext cx="6198221" cy="2182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92"/>
                </a:lnSpc>
              </a:pPr>
              <a:r>
                <a:rPr lang="en-US" sz="3660">
                  <a:solidFill>
                    <a:srgbClr val="FFFFFF"/>
                  </a:solidFill>
                  <a:latin typeface="Google Sans"/>
                </a:rPr>
                <a:t>Thank you for participating. Have a great day ahead.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59247" y="2899085"/>
            <a:ext cx="7247675" cy="1461085"/>
            <a:chOff x="0" y="0"/>
            <a:chExt cx="3624058" cy="7305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24058" cy="730587"/>
            </a:xfrm>
            <a:custGeom>
              <a:avLst/>
              <a:gdLst/>
              <a:ahLst/>
              <a:cxnLst/>
              <a:rect l="l" t="t" r="r" b="b"/>
              <a:pathLst>
                <a:path w="3624058" h="730587">
                  <a:moveTo>
                    <a:pt x="0" y="0"/>
                  </a:moveTo>
                  <a:lnTo>
                    <a:pt x="3624058" y="0"/>
                  </a:lnTo>
                  <a:lnTo>
                    <a:pt x="3624058" y="730587"/>
                  </a:lnTo>
                  <a:lnTo>
                    <a:pt x="0" y="7305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086191" y="2946710"/>
            <a:ext cx="9147311" cy="14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0"/>
              </a:lnSpc>
            </a:pPr>
            <a:r>
              <a:rPr lang="en-US" sz="9600" spc="-96">
                <a:solidFill>
                  <a:srgbClr val="5271FF"/>
                </a:solidFill>
                <a:latin typeface="DM Sans Bold"/>
              </a:rPr>
              <a:t>We</a:t>
            </a:r>
            <a:r>
              <a:rPr lang="en-US" sz="9600" spc="-96">
                <a:solidFill>
                  <a:srgbClr val="F4EE35"/>
                </a:solidFill>
                <a:latin typeface="DM Sans Bold"/>
              </a:rPr>
              <a:t>'</a:t>
            </a:r>
            <a:r>
              <a:rPr lang="en-US" sz="9600" spc="-96">
                <a:solidFill>
                  <a:srgbClr val="34A853"/>
                </a:solidFill>
                <a:latin typeface="DM Sans Bold"/>
              </a:rPr>
              <a:t>re</a:t>
            </a:r>
            <a:r>
              <a:rPr lang="en-US" sz="9600" spc="-96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9600" spc="-96">
                <a:solidFill>
                  <a:srgbClr val="FF1616"/>
                </a:solidFill>
                <a:latin typeface="DM Sans Bold"/>
              </a:rPr>
              <a:t>done</a:t>
            </a:r>
            <a:r>
              <a:rPr lang="en-US" sz="9600" spc="-96">
                <a:solidFill>
                  <a:srgbClr val="F4EE35"/>
                </a:solidFill>
                <a:latin typeface="DM Sans Bold"/>
              </a:rPr>
              <a:t>!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1330" r="5249" b="3525"/>
          <a:stretch>
            <a:fillRect/>
          </a:stretch>
        </p:blipFill>
        <p:spPr>
          <a:xfrm>
            <a:off x="12889982" y="8155255"/>
            <a:ext cx="4369318" cy="1650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A5070-ECEB-4274-B062-342117405EE5}"/>
              </a:ext>
            </a:extLst>
          </p:cNvPr>
          <p:cNvSpPr txBox="1"/>
          <p:nvPr/>
        </p:nvSpPr>
        <p:spPr>
          <a:xfrm>
            <a:off x="2773096" y="3584562"/>
            <a:ext cx="166759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What are databases ?</a:t>
            </a:r>
          </a:p>
        </p:txBody>
      </p:sp>
    </p:spTree>
    <p:extLst>
      <p:ext uri="{BB962C8B-B14F-4D97-AF65-F5344CB8AC3E}">
        <p14:creationId xmlns:p14="http://schemas.microsoft.com/office/powerpoint/2010/main" val="211820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A5070-ECEB-4274-B062-342117405EE5}"/>
              </a:ext>
            </a:extLst>
          </p:cNvPr>
          <p:cNvSpPr txBox="1"/>
          <p:nvPr/>
        </p:nvSpPr>
        <p:spPr>
          <a:xfrm>
            <a:off x="2362200" y="2921684"/>
            <a:ext cx="12771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rgbClr val="EA43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database is an organized collection of structured information, or data, typically stored electronically in a computer system. A database is usually controlled by a database management system (DBMS). Together, the data and the DBMS, along with the applications that are associated with them, are referred to as a database system, often shortened to just database.</a:t>
            </a:r>
            <a:endParaRPr lang="en-US" sz="287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0" i="0" u="none" strike="noStrike" dirty="0">
              <a:solidFill>
                <a:srgbClr val="EA433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3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A5070-ECEB-4274-B062-342117405EE5}"/>
              </a:ext>
            </a:extLst>
          </p:cNvPr>
          <p:cNvSpPr txBox="1"/>
          <p:nvPr/>
        </p:nvSpPr>
        <p:spPr>
          <a:xfrm>
            <a:off x="3902115" y="2514094"/>
            <a:ext cx="1203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What is Firebase 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C15487-3999-45F1-93A0-A8A4BB4F7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7" y="4148489"/>
            <a:ext cx="430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D6A73-BBF4-4EB3-BD46-FDDF6FE719E1}"/>
              </a:ext>
            </a:extLst>
          </p:cNvPr>
          <p:cNvSpPr txBox="1"/>
          <p:nvPr/>
        </p:nvSpPr>
        <p:spPr>
          <a:xfrm>
            <a:off x="2247531" y="3835217"/>
            <a:ext cx="1325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SQL and NoSQL Databases</a:t>
            </a:r>
          </a:p>
          <a:p>
            <a:endParaRPr lang="en-US" sz="9600" dirty="0">
              <a:solidFill>
                <a:srgbClr val="FF0000"/>
              </a:solidFill>
            </a:endParaRPr>
          </a:p>
          <a:p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6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D6A73-BBF4-4EB3-BD46-FDDF6FE719E1}"/>
              </a:ext>
            </a:extLst>
          </p:cNvPr>
          <p:cNvSpPr txBox="1"/>
          <p:nvPr/>
        </p:nvSpPr>
        <p:spPr>
          <a:xfrm>
            <a:off x="2437980" y="3865295"/>
            <a:ext cx="1325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strike="noStrike" dirty="0">
                <a:solidFill>
                  <a:srgbClr val="EA43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is a programming language used by nearly all relational databases to query, manipulate, and define data, and to provide access control.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B1EEC-024B-452B-A6A0-10A758E5D4F4}"/>
              </a:ext>
            </a:extLst>
          </p:cNvPr>
          <p:cNvSpPr txBox="1"/>
          <p:nvPr/>
        </p:nvSpPr>
        <p:spPr>
          <a:xfrm>
            <a:off x="2437980" y="6118738"/>
            <a:ext cx="1325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Popular DBMS: MySQL, PostgreSQL, Oracle, SQLite</a:t>
            </a:r>
          </a:p>
        </p:txBody>
      </p:sp>
    </p:spTree>
    <p:extLst>
      <p:ext uri="{BB962C8B-B14F-4D97-AF65-F5344CB8AC3E}">
        <p14:creationId xmlns:p14="http://schemas.microsoft.com/office/powerpoint/2010/main" val="85988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5D79-47C4-4A11-BC9B-B04124D36CFF}"/>
              </a:ext>
            </a:extLst>
          </p:cNvPr>
          <p:cNvSpPr txBox="1"/>
          <p:nvPr/>
        </p:nvSpPr>
        <p:spPr>
          <a:xfrm>
            <a:off x="2514600" y="3848100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How does it work?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F0892-CCA9-44AF-AEAC-DA0072C59C7F}"/>
              </a:ext>
            </a:extLst>
          </p:cNvPr>
          <p:cNvSpPr txBox="1"/>
          <p:nvPr/>
        </p:nvSpPr>
        <p:spPr>
          <a:xfrm>
            <a:off x="2632969" y="5049292"/>
            <a:ext cx="153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Relations, Attributes, Relationship</a:t>
            </a:r>
          </a:p>
        </p:txBody>
      </p:sp>
    </p:spTree>
    <p:extLst>
      <p:ext uri="{BB962C8B-B14F-4D97-AF65-F5344CB8AC3E}">
        <p14:creationId xmlns:p14="http://schemas.microsoft.com/office/powerpoint/2010/main" val="127103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70111"/>
            <a:ext cx="16230600" cy="7346778"/>
            <a:chOff x="0" y="0"/>
            <a:chExt cx="4472166" cy="2024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2166" cy="2024325"/>
            </a:xfrm>
            <a:custGeom>
              <a:avLst/>
              <a:gdLst/>
              <a:ahLst/>
              <a:cxnLst/>
              <a:rect l="l" t="t" r="r" b="b"/>
              <a:pathLst>
                <a:path w="4472166" h="2024325">
                  <a:moveTo>
                    <a:pt x="4347706" y="2024325"/>
                  </a:moveTo>
                  <a:lnTo>
                    <a:pt x="124460" y="2024325"/>
                  </a:lnTo>
                  <a:cubicBezTo>
                    <a:pt x="55880" y="2024325"/>
                    <a:pt x="0" y="1968445"/>
                    <a:pt x="0" y="1899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7706" y="0"/>
                  </a:lnTo>
                  <a:cubicBezTo>
                    <a:pt x="4416286" y="0"/>
                    <a:pt x="4472166" y="55880"/>
                    <a:pt x="4472166" y="124460"/>
                  </a:cubicBezTo>
                  <a:lnTo>
                    <a:pt x="4472166" y="1899865"/>
                  </a:lnTo>
                  <a:cubicBezTo>
                    <a:pt x="4472166" y="1968445"/>
                    <a:pt x="4416286" y="2024325"/>
                    <a:pt x="4347706" y="20243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54EC-02BF-481D-8BB1-E7DC393D7D8F}"/>
              </a:ext>
            </a:extLst>
          </p:cNvPr>
          <p:cNvSpPr txBox="1"/>
          <p:nvPr/>
        </p:nvSpPr>
        <p:spPr>
          <a:xfrm>
            <a:off x="5928078" y="1841669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SQL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569730E-410C-4C87-98E6-2266C7529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96640"/>
              </p:ext>
            </p:extLst>
          </p:nvPr>
        </p:nvGraphicFramePr>
        <p:xfrm>
          <a:off x="2139648" y="4376142"/>
          <a:ext cx="12192000" cy="9054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722639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8409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589523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51486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65460690"/>
                    </a:ext>
                  </a:extLst>
                </a:gridCol>
              </a:tblGrid>
              <a:tr h="90549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057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15C230-BF30-4C2D-829C-9B83241A1193}"/>
              </a:ext>
            </a:extLst>
          </p:cNvPr>
          <p:cNvSpPr txBox="1"/>
          <p:nvPr/>
        </p:nvSpPr>
        <p:spPr>
          <a:xfrm>
            <a:off x="2139648" y="2996777"/>
            <a:ext cx="991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4A8D6-845E-4A86-AA02-86B81CCF947F}"/>
              </a:ext>
            </a:extLst>
          </p:cNvPr>
          <p:cNvSpPr txBox="1"/>
          <p:nvPr/>
        </p:nvSpPr>
        <p:spPr>
          <a:xfrm>
            <a:off x="2286000" y="62865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Employee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62BC7B-FB09-4C4D-A907-E79120D7B870}"/>
              </a:ext>
            </a:extLst>
          </p:cNvPr>
          <p:cNvSpPr/>
          <p:nvPr/>
        </p:nvSpPr>
        <p:spPr>
          <a:xfrm>
            <a:off x="6705600" y="6667500"/>
            <a:ext cx="2819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E3BC5-2B0D-41D1-B6FB-68D7D8062764}"/>
              </a:ext>
            </a:extLst>
          </p:cNvPr>
          <p:cNvSpPr txBox="1"/>
          <p:nvPr/>
        </p:nvSpPr>
        <p:spPr>
          <a:xfrm>
            <a:off x="9764753" y="6310517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7E85D-0241-4D7C-919F-4F92778BE47A}"/>
              </a:ext>
            </a:extLst>
          </p:cNvPr>
          <p:cNvSpPr txBox="1"/>
          <p:nvPr/>
        </p:nvSpPr>
        <p:spPr>
          <a:xfrm>
            <a:off x="6055194" y="6020836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Works On</a:t>
            </a:r>
          </a:p>
        </p:txBody>
      </p:sp>
    </p:spTree>
    <p:extLst>
      <p:ext uri="{BB962C8B-B14F-4D97-AF65-F5344CB8AC3E}">
        <p14:creationId xmlns:p14="http://schemas.microsoft.com/office/powerpoint/2010/main" val="8949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1875" b="218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55465">
            <a:off x="-218010" y="-1169561"/>
            <a:ext cx="3535512" cy="48240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55465">
            <a:off x="15122589" y="5824550"/>
            <a:ext cx="3535512" cy="48240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299" b="1299"/>
          <a:stretch>
            <a:fillRect/>
          </a:stretch>
        </p:blipFill>
        <p:spPr>
          <a:xfrm>
            <a:off x="509241" y="9551082"/>
            <a:ext cx="3372996" cy="4455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604531" y="5918035"/>
            <a:ext cx="1757218" cy="1744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t="6444"/>
          <a:stretch>
            <a:fillRect/>
          </a:stretch>
        </p:blipFill>
        <p:spPr>
          <a:xfrm>
            <a:off x="11936812" y="293258"/>
            <a:ext cx="6012357" cy="94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80D012-7799-4D54-984D-DB995101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9492"/>
            <a:ext cx="7702557" cy="99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270</Words>
  <Application>Microsoft Office PowerPoint</Application>
  <PresentationFormat>Custom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DM Sans Bold</vt:lpstr>
      <vt:lpstr>Comic Sans MS</vt:lpstr>
      <vt:lpstr>Calibri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temp</dc:title>
  <dc:creator>Yousef Gamal</dc:creator>
  <cp:lastModifiedBy>Amr Zaki</cp:lastModifiedBy>
  <cp:revision>125</cp:revision>
  <dcterms:created xsi:type="dcterms:W3CDTF">2006-08-16T00:00:00Z</dcterms:created>
  <dcterms:modified xsi:type="dcterms:W3CDTF">2021-04-27T18:21:49Z</dcterms:modified>
  <dc:identifier>DAEGpA57SSo</dc:identifier>
</cp:coreProperties>
</file>