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79" r:id="rId7"/>
    <p:sldId id="261" r:id="rId8"/>
    <p:sldId id="262" r:id="rId9"/>
    <p:sldId id="263" r:id="rId10"/>
    <p:sldId id="264" r:id="rId11"/>
    <p:sldId id="266" r:id="rId12"/>
    <p:sldId id="267" r:id="rId13"/>
    <p:sldId id="268" r:id="rId14"/>
    <p:sldId id="269" r:id="rId15"/>
    <p:sldId id="270" r:id="rId16"/>
    <p:sldId id="271" r:id="rId17"/>
    <p:sldId id="265"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9B086-D088-4920-870B-AC1657C643A0}" type="datetimeFigureOut">
              <a:rPr lang="en-IN" smtClean="0"/>
              <a:t>01-09-2019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D69B9-7E2D-41F6-A37E-1AB383604612}" type="slidenum">
              <a:rPr lang="en-IN" smtClean="0"/>
              <a:t>‹#›</a:t>
            </a:fld>
            <a:endParaRPr lang="en-IN"/>
          </a:p>
        </p:txBody>
      </p:sp>
    </p:spTree>
    <p:extLst>
      <p:ext uri="{BB962C8B-B14F-4D97-AF65-F5344CB8AC3E}">
        <p14:creationId xmlns:p14="http://schemas.microsoft.com/office/powerpoint/2010/main" val="367905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this definition graphically</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4</a:t>
            </a:fld>
            <a:endParaRPr lang="en-IN"/>
          </a:p>
        </p:txBody>
      </p:sp>
    </p:spTree>
    <p:extLst>
      <p:ext uri="{BB962C8B-B14F-4D97-AF65-F5344CB8AC3E}">
        <p14:creationId xmlns:p14="http://schemas.microsoft.com/office/powerpoint/2010/main" val="3792202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the same!</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7</a:t>
            </a:fld>
            <a:endParaRPr lang="en-IN"/>
          </a:p>
        </p:txBody>
      </p:sp>
    </p:spTree>
    <p:extLst>
      <p:ext uri="{BB962C8B-B14F-4D97-AF65-F5344CB8AC3E}">
        <p14:creationId xmlns:p14="http://schemas.microsoft.com/office/powerpoint/2010/main" val="259971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Financial Services: Usage of cyber surveillance helps in identifying those individuals or institutions which are prone to financial risk, and take necessary actions in time to prevent fraud.</a:t>
            </a:r>
            <a:endParaRPr lang="en-IN" dirty="0"/>
          </a:p>
          <a:p>
            <a:r>
              <a:rPr lang="en-US" dirty="0"/>
              <a:t>Healthcare: ML is becoming a fast-growing trend in healthcare. Sensors in wearable provide real-time patient information, such as overall health condition, heartbeat, blood pressure and other vital parameters. Doctors and medical experts can use this information to analyze the health condition of an individual, draw a pattern from the patient history, and predict the occurrence of any ailments in the future. </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11</a:t>
            </a:fld>
            <a:endParaRPr lang="en-IN"/>
          </a:p>
        </p:txBody>
      </p:sp>
    </p:spTree>
    <p:extLst>
      <p:ext uri="{BB962C8B-B14F-4D97-AF65-F5344CB8AC3E}">
        <p14:creationId xmlns:p14="http://schemas.microsoft.com/office/powerpoint/2010/main" val="344117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are using machine learning technology to analyze the purchase history of their customers and make personalized product recommendations for their next purchase. This ability to capture, analyze, and use customer data to provide a personalized shopping experience is the future of sales and marketing.</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12</a:t>
            </a:fld>
            <a:endParaRPr lang="en-IN"/>
          </a:p>
        </p:txBody>
      </p:sp>
    </p:spTree>
    <p:extLst>
      <p:ext uri="{BB962C8B-B14F-4D97-AF65-F5344CB8AC3E}">
        <p14:creationId xmlns:p14="http://schemas.microsoft.com/office/powerpoint/2010/main" val="408541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 </a:t>
            </a:r>
            <a:r>
              <a:rPr lang="en-US" sz="1200" b="0" i="0" kern="1200" dirty="0">
                <a:solidFill>
                  <a:schemeClr val="tx1"/>
                </a:solidFill>
                <a:effectLst/>
                <a:latin typeface="+mn-lt"/>
                <a:ea typeface="+mn-ea"/>
                <a:cs typeface="+mn-cs"/>
              </a:rPr>
              <a:t>After that, the machine is provided with a new set of examples(data) so that supervised learning algorithm analyses the training data(set of training examples) and produces a correct outcome from labeled data.</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14</a:t>
            </a:fld>
            <a:endParaRPr lang="en-IN"/>
          </a:p>
        </p:txBody>
      </p:sp>
    </p:spTree>
    <p:extLst>
      <p:ext uri="{BB962C8B-B14F-4D97-AF65-F5344CB8AC3E}">
        <p14:creationId xmlns:p14="http://schemas.microsoft.com/office/powerpoint/2010/main" val="104090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15</a:t>
            </a:fld>
            <a:endParaRPr lang="en-IN"/>
          </a:p>
        </p:txBody>
      </p:sp>
    </p:spTree>
    <p:extLst>
      <p:ext uri="{BB962C8B-B14F-4D97-AF65-F5344CB8AC3E}">
        <p14:creationId xmlns:p14="http://schemas.microsoft.com/office/powerpoint/2010/main" val="118090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Unlike supervised learning, no teacher is provided that means no training will be given to the machine. Therefore machine is restricted to find the hidden structure in unlabeled data by our-self.</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17</a:t>
            </a:fld>
            <a:endParaRPr lang="en-IN"/>
          </a:p>
        </p:txBody>
      </p:sp>
    </p:spTree>
    <p:extLst>
      <p:ext uri="{BB962C8B-B14F-4D97-AF65-F5344CB8AC3E}">
        <p14:creationId xmlns:p14="http://schemas.microsoft.com/office/powerpoint/2010/main" val="3067915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19</a:t>
            </a:fld>
            <a:endParaRPr lang="en-IN"/>
          </a:p>
        </p:txBody>
      </p:sp>
    </p:spTree>
    <p:extLst>
      <p:ext uri="{BB962C8B-B14F-4D97-AF65-F5344CB8AC3E}">
        <p14:creationId xmlns:p14="http://schemas.microsoft.com/office/powerpoint/2010/main" val="336826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when filtering emails “spam” or “not spam”, when looking at transaction data, “fraudulent”, or “authorized”. </a:t>
            </a:r>
            <a:endParaRPr lang="en-IN" dirty="0"/>
          </a:p>
        </p:txBody>
      </p:sp>
      <p:sp>
        <p:nvSpPr>
          <p:cNvPr id="4" name="Slide Number Placeholder 3"/>
          <p:cNvSpPr>
            <a:spLocks noGrp="1"/>
          </p:cNvSpPr>
          <p:nvPr>
            <p:ph type="sldNum" sz="quarter" idx="5"/>
          </p:nvPr>
        </p:nvSpPr>
        <p:spPr/>
        <p:txBody>
          <a:bodyPr/>
          <a:lstStyle/>
          <a:p>
            <a:fld id="{FE3D69B9-7E2D-41F6-A37E-1AB383604612}" type="slidenum">
              <a:rPr lang="en-IN" smtClean="0"/>
              <a:t>21</a:t>
            </a:fld>
            <a:endParaRPr lang="en-IN"/>
          </a:p>
        </p:txBody>
      </p:sp>
    </p:spTree>
    <p:extLst>
      <p:ext uri="{BB962C8B-B14F-4D97-AF65-F5344CB8AC3E}">
        <p14:creationId xmlns:p14="http://schemas.microsoft.com/office/powerpoint/2010/main" val="30316791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6DFB7-4E43-475E-9DC9-F91A28A183AF}" type="datetimeFigureOut">
              <a:rPr lang="en-IN" smtClean="0"/>
              <a:t>01-09-2019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EFCD1A-E3D2-481D-BA6C-E9E0842776D0}" type="slidenum">
              <a:rPr lang="en-IN" smtClean="0"/>
              <a:t>‹#›</a:t>
            </a:fld>
            <a:endParaRPr lang="en-IN"/>
          </a:p>
        </p:txBody>
      </p:sp>
    </p:spTree>
    <p:extLst>
      <p:ext uri="{BB962C8B-B14F-4D97-AF65-F5344CB8AC3E}">
        <p14:creationId xmlns:p14="http://schemas.microsoft.com/office/powerpoint/2010/main" val="11649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6DFB7-4E43-475E-9DC9-F91A28A183AF}" type="datetimeFigureOut">
              <a:rPr lang="en-IN" smtClean="0"/>
              <a:t>01-09-2019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5117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6DFB7-4E43-475E-9DC9-F91A28A183AF}" type="datetimeFigureOut">
              <a:rPr lang="en-IN" smtClean="0"/>
              <a:t>01-09-2019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132846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6DFB7-4E43-475E-9DC9-F91A28A183AF}" type="datetimeFigureOut">
              <a:rPr lang="en-IN" smtClean="0"/>
              <a:t>01-09-2019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126227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286DFB7-4E43-475E-9DC9-F91A28A183AF}" type="datetimeFigureOut">
              <a:rPr lang="en-IN" smtClean="0"/>
              <a:t>01-09-2019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EFCD1A-E3D2-481D-BA6C-E9E0842776D0}" type="slidenum">
              <a:rPr lang="en-IN" smtClean="0"/>
              <a:t>‹#›</a:t>
            </a:fld>
            <a:endParaRPr lang="en-IN"/>
          </a:p>
        </p:txBody>
      </p:sp>
    </p:spTree>
    <p:extLst>
      <p:ext uri="{BB962C8B-B14F-4D97-AF65-F5344CB8AC3E}">
        <p14:creationId xmlns:p14="http://schemas.microsoft.com/office/powerpoint/2010/main" val="53749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6DFB7-4E43-475E-9DC9-F91A28A183AF}" type="datetimeFigureOut">
              <a:rPr lang="en-IN" smtClean="0"/>
              <a:t>01-09-2019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329809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6DFB7-4E43-475E-9DC9-F91A28A183AF}" type="datetimeFigureOut">
              <a:rPr lang="en-IN" smtClean="0"/>
              <a:t>01-09-2019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377538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6DFB7-4E43-475E-9DC9-F91A28A183AF}" type="datetimeFigureOut">
              <a:rPr lang="en-IN" smtClean="0"/>
              <a:t>01-09-2019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205189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6DFB7-4E43-475E-9DC9-F91A28A183AF}" type="datetimeFigureOut">
              <a:rPr lang="en-IN" smtClean="0"/>
              <a:t>01-09-2019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194691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6DFB7-4E43-475E-9DC9-F91A28A183AF}" type="datetimeFigureOut">
              <a:rPr lang="en-IN" smtClean="0"/>
              <a:t>01-09-2019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216691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6DFB7-4E43-475E-9DC9-F91A28A183AF}" type="datetimeFigureOut">
              <a:rPr lang="en-IN" smtClean="0"/>
              <a:t>01-09-2019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EFCD1A-E3D2-481D-BA6C-E9E0842776D0}" type="slidenum">
              <a:rPr lang="en-IN" smtClean="0"/>
              <a:t>‹#›</a:t>
            </a:fld>
            <a:endParaRPr lang="en-IN"/>
          </a:p>
        </p:txBody>
      </p:sp>
    </p:spTree>
    <p:extLst>
      <p:ext uri="{BB962C8B-B14F-4D97-AF65-F5344CB8AC3E}">
        <p14:creationId xmlns:p14="http://schemas.microsoft.com/office/powerpoint/2010/main" val="32718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86DFB7-4E43-475E-9DC9-F91A28A183AF}" type="datetimeFigureOut">
              <a:rPr lang="en-IN" smtClean="0"/>
              <a:t>01-09-2019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EFCD1A-E3D2-481D-BA6C-E9E0842776D0}" type="slidenum">
              <a:rPr lang="en-IN" smtClean="0"/>
              <a:t>‹#›</a:t>
            </a:fld>
            <a:endParaRPr lang="en-IN"/>
          </a:p>
        </p:txBody>
      </p:sp>
    </p:spTree>
    <p:extLst>
      <p:ext uri="{BB962C8B-B14F-4D97-AF65-F5344CB8AC3E}">
        <p14:creationId xmlns:p14="http://schemas.microsoft.com/office/powerpoint/2010/main" val="301780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quickdraw.withgoog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8B99EA-78AB-403D-9D8F-06DD4A82FC71}"/>
              </a:ext>
            </a:extLst>
          </p:cNvPr>
          <p:cNvSpPr>
            <a:spLocks noGrp="1"/>
          </p:cNvSpPr>
          <p:nvPr>
            <p:ph type="subTitle" idx="1"/>
          </p:nvPr>
        </p:nvSpPr>
        <p:spPr>
          <a:xfrm>
            <a:off x="4063481" y="2519265"/>
            <a:ext cx="4065037" cy="419456"/>
          </a:xfrm>
        </p:spPr>
        <p:txBody>
          <a:bodyPr>
            <a:normAutofit fontScale="92500"/>
          </a:bodyPr>
          <a:lstStyle/>
          <a:p>
            <a:r>
              <a:rPr lang="en-US" dirty="0"/>
              <a:t>Powered by Google Developers</a:t>
            </a:r>
            <a:endParaRPr lang="en-IN" dirty="0"/>
          </a:p>
        </p:txBody>
      </p:sp>
      <p:pic>
        <p:nvPicPr>
          <p:cNvPr id="4" name="Picture 3">
            <a:extLst>
              <a:ext uri="{FF2B5EF4-FFF2-40B4-BE49-F238E27FC236}">
                <a16:creationId xmlns:a16="http://schemas.microsoft.com/office/drawing/2014/main" id="{303124A9-2A8E-43A8-BEF7-05BF77CBA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18" y="1380681"/>
            <a:ext cx="11528164" cy="1138584"/>
          </a:xfrm>
          <a:prstGeom prst="rect">
            <a:avLst/>
          </a:prstGeom>
        </p:spPr>
      </p:pic>
      <p:sp>
        <p:nvSpPr>
          <p:cNvPr id="5" name="Rectangle 4">
            <a:extLst>
              <a:ext uri="{FF2B5EF4-FFF2-40B4-BE49-F238E27FC236}">
                <a16:creationId xmlns:a16="http://schemas.microsoft.com/office/drawing/2014/main" id="{7F661CB4-6103-431D-BFDE-129236BEBFA3}"/>
              </a:ext>
            </a:extLst>
          </p:cNvPr>
          <p:cNvSpPr/>
          <p:nvPr/>
        </p:nvSpPr>
        <p:spPr>
          <a:xfrm>
            <a:off x="3662031" y="3153975"/>
            <a:ext cx="486793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ML from Scratch</a:t>
            </a:r>
          </a:p>
        </p:txBody>
      </p:sp>
    </p:spTree>
    <p:extLst>
      <p:ext uri="{BB962C8B-B14F-4D97-AF65-F5344CB8AC3E}">
        <p14:creationId xmlns:p14="http://schemas.microsoft.com/office/powerpoint/2010/main" val="236833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6E4C5-4ADF-41D2-85E1-CF7AB35FDA5B}"/>
              </a:ext>
            </a:extLst>
          </p:cNvPr>
          <p:cNvSpPr>
            <a:spLocks noGrp="1"/>
          </p:cNvSpPr>
          <p:nvPr>
            <p:ph idx="1"/>
          </p:nvPr>
        </p:nvSpPr>
        <p:spPr/>
        <p:txBody>
          <a:bodyPr/>
          <a:lstStyle/>
          <a:p>
            <a:r>
              <a:rPr lang="en-US" b="1" dirty="0"/>
              <a:t>5. Email Spam and Malware Filtering</a:t>
            </a:r>
          </a:p>
          <a:p>
            <a:pPr lvl="1"/>
            <a:r>
              <a:rPr lang="en-US" dirty="0"/>
              <a:t>There are a number of spam filtering approaches that email clients use. To ascertain that these spam filters are continuously updated, they are powered by machine learning. When rule-based spam filtering is done, it fails to track the latest tricks adopted by spammers.</a:t>
            </a:r>
            <a:endParaRPr lang="en-US" b="1" dirty="0"/>
          </a:p>
          <a:p>
            <a:endParaRPr lang="en-US" b="1" dirty="0"/>
          </a:p>
          <a:p>
            <a:r>
              <a:rPr lang="en-IN" b="1" dirty="0"/>
              <a:t>8. Product Recommendations</a:t>
            </a:r>
          </a:p>
          <a:p>
            <a:pPr lvl="1"/>
            <a:r>
              <a:rPr lang="en-US" dirty="0"/>
              <a:t>You shopped for a product online few days back and then you keep receiving emails for shopping suggestions. If not this, then you might have noticed that the shopping website or the app recommends you some items that somehow matches with your taste. </a:t>
            </a:r>
            <a:endParaRPr lang="en-IN" dirty="0"/>
          </a:p>
        </p:txBody>
      </p:sp>
    </p:spTree>
    <p:extLst>
      <p:ext uri="{BB962C8B-B14F-4D97-AF65-F5344CB8AC3E}">
        <p14:creationId xmlns:p14="http://schemas.microsoft.com/office/powerpoint/2010/main" val="417812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A076-D81C-41FC-B9DB-500A9F381692}"/>
              </a:ext>
            </a:extLst>
          </p:cNvPr>
          <p:cNvSpPr>
            <a:spLocks noGrp="1"/>
          </p:cNvSpPr>
          <p:nvPr>
            <p:ph type="title"/>
          </p:nvPr>
        </p:nvSpPr>
        <p:spPr/>
        <p:txBody>
          <a:bodyPr/>
          <a:lstStyle/>
          <a:p>
            <a:r>
              <a:rPr lang="en-US" b="1" u="sng" dirty="0"/>
              <a:t>Various Sectors where ML is used</a:t>
            </a:r>
            <a:endParaRPr lang="en-IN" b="1" u="sng" dirty="0"/>
          </a:p>
        </p:txBody>
      </p:sp>
      <p:sp>
        <p:nvSpPr>
          <p:cNvPr id="3" name="Content Placeholder 2">
            <a:extLst>
              <a:ext uri="{FF2B5EF4-FFF2-40B4-BE49-F238E27FC236}">
                <a16:creationId xmlns:a16="http://schemas.microsoft.com/office/drawing/2014/main" id="{371F708C-0C89-4CA9-B794-5EB14E39632E}"/>
              </a:ext>
            </a:extLst>
          </p:cNvPr>
          <p:cNvSpPr>
            <a:spLocks noGrp="1"/>
          </p:cNvSpPr>
          <p:nvPr>
            <p:ph idx="1"/>
          </p:nvPr>
        </p:nvSpPr>
        <p:spPr/>
        <p:txBody>
          <a:bodyPr>
            <a:normAutofit/>
          </a:bodyPr>
          <a:lstStyle/>
          <a:p>
            <a:r>
              <a:rPr lang="en-US" b="1" dirty="0"/>
              <a:t>Financial Services:</a:t>
            </a:r>
            <a:r>
              <a:rPr lang="en-US" dirty="0"/>
              <a:t> Companies in the financial sector are able to identify key insights in financial data as well as prevent any occurrences of financial fraud, with the help of machine learning technology. The technology is also used to identify opportunities for investments and trade. </a:t>
            </a:r>
          </a:p>
          <a:p>
            <a:r>
              <a:rPr lang="en-US" b="1" dirty="0"/>
              <a:t>Healthcare:</a:t>
            </a:r>
            <a:r>
              <a:rPr lang="en-US" dirty="0"/>
              <a:t> With the advent of wearable sensors and devices that use data to access health of a patient in real time, </a:t>
            </a:r>
            <a:endParaRPr lang="en-IN" dirty="0"/>
          </a:p>
        </p:txBody>
      </p:sp>
    </p:spTree>
    <p:extLst>
      <p:ext uri="{BB962C8B-B14F-4D97-AF65-F5344CB8AC3E}">
        <p14:creationId xmlns:p14="http://schemas.microsoft.com/office/powerpoint/2010/main" val="126229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374BE-0638-4E1B-B8D8-8C7E9C4BBAF5}"/>
              </a:ext>
            </a:extLst>
          </p:cNvPr>
          <p:cNvSpPr>
            <a:spLocks noGrp="1"/>
          </p:cNvSpPr>
          <p:nvPr>
            <p:ph idx="1"/>
          </p:nvPr>
        </p:nvSpPr>
        <p:spPr/>
        <p:txBody>
          <a:bodyPr/>
          <a:lstStyle/>
          <a:p>
            <a:r>
              <a:rPr lang="en-US" b="1" dirty="0"/>
              <a:t>Marketing and Sales: </a:t>
            </a:r>
            <a:r>
              <a:rPr lang="en-US" dirty="0"/>
              <a:t>Product Recommendations. Remember? </a:t>
            </a:r>
            <a:endParaRPr lang="en-IN" dirty="0"/>
          </a:p>
        </p:txBody>
      </p:sp>
    </p:spTree>
    <p:extLst>
      <p:ext uri="{BB962C8B-B14F-4D97-AF65-F5344CB8AC3E}">
        <p14:creationId xmlns:p14="http://schemas.microsoft.com/office/powerpoint/2010/main" val="115578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B0EF-384A-450D-97A1-01D92702DA91}"/>
              </a:ext>
            </a:extLst>
          </p:cNvPr>
          <p:cNvSpPr>
            <a:spLocks noGrp="1"/>
          </p:cNvSpPr>
          <p:nvPr>
            <p:ph type="title"/>
          </p:nvPr>
        </p:nvSpPr>
        <p:spPr/>
        <p:txBody>
          <a:bodyPr/>
          <a:lstStyle/>
          <a:p>
            <a:r>
              <a:rPr lang="en-US" b="1" u="sng" dirty="0"/>
              <a:t>Fun Time!</a:t>
            </a:r>
            <a:endParaRPr lang="en-IN" b="1" u="sng" dirty="0"/>
          </a:p>
        </p:txBody>
      </p:sp>
      <p:sp>
        <p:nvSpPr>
          <p:cNvPr id="3" name="Content Placeholder 2">
            <a:extLst>
              <a:ext uri="{FF2B5EF4-FFF2-40B4-BE49-F238E27FC236}">
                <a16:creationId xmlns:a16="http://schemas.microsoft.com/office/drawing/2014/main" id="{F9431531-307C-4576-8AA9-2E848047F61D}"/>
              </a:ext>
            </a:extLst>
          </p:cNvPr>
          <p:cNvSpPr>
            <a:spLocks noGrp="1"/>
          </p:cNvSpPr>
          <p:nvPr>
            <p:ph idx="1"/>
          </p:nvPr>
        </p:nvSpPr>
        <p:spPr>
          <a:xfrm>
            <a:off x="838200" y="1536376"/>
            <a:ext cx="10515600" cy="4351338"/>
          </a:xfrm>
        </p:spPr>
        <p:txBody>
          <a:bodyPr/>
          <a:lstStyle/>
          <a:p>
            <a:pPr marL="0" indent="0">
              <a:buNone/>
            </a:pPr>
            <a:endParaRPr lang="en-IN" b="1" dirty="0">
              <a:hlinkClick r:id="rId2"/>
            </a:endParaRPr>
          </a:p>
          <a:p>
            <a:pPr marL="0" indent="0">
              <a:buNone/>
            </a:pPr>
            <a:r>
              <a:rPr lang="en-IN" dirty="0">
                <a:hlinkClick r:id="rId2"/>
              </a:rPr>
              <a:t>https://quickdraw.withgoogle.com/</a:t>
            </a:r>
            <a:endParaRPr lang="en-IN" dirty="0"/>
          </a:p>
        </p:txBody>
      </p:sp>
    </p:spTree>
    <p:extLst>
      <p:ext uri="{BB962C8B-B14F-4D97-AF65-F5344CB8AC3E}">
        <p14:creationId xmlns:p14="http://schemas.microsoft.com/office/powerpoint/2010/main" val="43814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5136-D433-40AE-BFEB-18A2AD97F469}"/>
              </a:ext>
            </a:extLst>
          </p:cNvPr>
          <p:cNvSpPr>
            <a:spLocks noGrp="1"/>
          </p:cNvSpPr>
          <p:nvPr>
            <p:ph type="title"/>
          </p:nvPr>
        </p:nvSpPr>
        <p:spPr/>
        <p:txBody>
          <a:bodyPr/>
          <a:lstStyle/>
          <a:p>
            <a:r>
              <a:rPr lang="en-US" b="1" u="sng" dirty="0"/>
              <a:t>Supervised Learning</a:t>
            </a:r>
            <a:endParaRPr lang="en-IN" b="1" u="sng" dirty="0"/>
          </a:p>
        </p:txBody>
      </p:sp>
      <p:sp>
        <p:nvSpPr>
          <p:cNvPr id="3" name="Content Placeholder 2">
            <a:extLst>
              <a:ext uri="{FF2B5EF4-FFF2-40B4-BE49-F238E27FC236}">
                <a16:creationId xmlns:a16="http://schemas.microsoft.com/office/drawing/2014/main" id="{DCF4732A-C103-48D4-865B-A8B1F68CE507}"/>
              </a:ext>
            </a:extLst>
          </p:cNvPr>
          <p:cNvSpPr>
            <a:spLocks noGrp="1"/>
          </p:cNvSpPr>
          <p:nvPr>
            <p:ph idx="1"/>
          </p:nvPr>
        </p:nvSpPr>
        <p:spPr/>
        <p:txBody>
          <a:bodyPr/>
          <a:lstStyle/>
          <a:p>
            <a:r>
              <a:rPr lang="en-US" dirty="0"/>
              <a:t>Supervised learning as the name indicates the presence of a supervisor as a teacher. Basically supervised learning is a learning in which we teach or train the machine using data which is well labeled that means some data is already tagged with the correct answer.</a:t>
            </a:r>
            <a:endParaRPr lang="en-IN" dirty="0"/>
          </a:p>
        </p:txBody>
      </p:sp>
    </p:spTree>
    <p:extLst>
      <p:ext uri="{BB962C8B-B14F-4D97-AF65-F5344CB8AC3E}">
        <p14:creationId xmlns:p14="http://schemas.microsoft.com/office/powerpoint/2010/main" val="415348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3A20-D673-4A41-8F6C-11E91F852D1F}"/>
              </a:ext>
            </a:extLst>
          </p:cNvPr>
          <p:cNvSpPr>
            <a:spLocks noGrp="1"/>
          </p:cNvSpPr>
          <p:nvPr>
            <p:ph type="title"/>
          </p:nvPr>
        </p:nvSpPr>
        <p:spPr/>
        <p:txBody>
          <a:bodyPr/>
          <a:lstStyle/>
          <a:p>
            <a:r>
              <a:rPr lang="en-US" b="1" u="sng" dirty="0"/>
              <a:t>Example of Supervised Learning</a:t>
            </a:r>
            <a:endParaRPr lang="en-IN" b="1" u="sng" dirty="0"/>
          </a:p>
        </p:txBody>
      </p:sp>
      <p:pic>
        <p:nvPicPr>
          <p:cNvPr id="1026" name="Picture 2" descr="Examples for supervised and unsupervised classification">
            <a:extLst>
              <a:ext uri="{FF2B5EF4-FFF2-40B4-BE49-F238E27FC236}">
                <a16:creationId xmlns:a16="http://schemas.microsoft.com/office/drawing/2014/main" id="{42E8C0BE-4A66-414C-80C3-ED49FC0658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58527" y="2315839"/>
            <a:ext cx="6350000"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98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FCBB-E928-465B-A497-7B422C6B25E7}"/>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3DEC30B-14CF-46BE-8456-BC56AC05E095}"/>
              </a:ext>
            </a:extLst>
          </p:cNvPr>
          <p:cNvGraphicFramePr>
            <a:graphicFrameLocks noGrp="1"/>
          </p:cNvGraphicFramePr>
          <p:nvPr>
            <p:ph idx="1"/>
            <p:extLst>
              <p:ext uri="{D42A27DB-BD31-4B8C-83A1-F6EECF244321}">
                <p14:modId xmlns:p14="http://schemas.microsoft.com/office/powerpoint/2010/main" val="3236890410"/>
              </p:ext>
            </p:extLst>
          </p:nvPr>
        </p:nvGraphicFramePr>
        <p:xfrm>
          <a:off x="1533344" y="2002905"/>
          <a:ext cx="8170490" cy="4351337"/>
        </p:xfrm>
        <a:graphic>
          <a:graphicData uri="http://schemas.openxmlformats.org/drawingml/2006/table">
            <a:tbl>
              <a:tblPr/>
              <a:tblGrid>
                <a:gridCol w="1634098">
                  <a:extLst>
                    <a:ext uri="{9D8B030D-6E8A-4147-A177-3AD203B41FA5}">
                      <a16:colId xmlns:a16="http://schemas.microsoft.com/office/drawing/2014/main" val="2411739510"/>
                    </a:ext>
                  </a:extLst>
                </a:gridCol>
                <a:gridCol w="1634098">
                  <a:extLst>
                    <a:ext uri="{9D8B030D-6E8A-4147-A177-3AD203B41FA5}">
                      <a16:colId xmlns:a16="http://schemas.microsoft.com/office/drawing/2014/main" val="2226051512"/>
                    </a:ext>
                  </a:extLst>
                </a:gridCol>
                <a:gridCol w="1634098">
                  <a:extLst>
                    <a:ext uri="{9D8B030D-6E8A-4147-A177-3AD203B41FA5}">
                      <a16:colId xmlns:a16="http://schemas.microsoft.com/office/drawing/2014/main" val="2097612750"/>
                    </a:ext>
                  </a:extLst>
                </a:gridCol>
                <a:gridCol w="1634098">
                  <a:extLst>
                    <a:ext uri="{9D8B030D-6E8A-4147-A177-3AD203B41FA5}">
                      <a16:colId xmlns:a16="http://schemas.microsoft.com/office/drawing/2014/main" val="1865118276"/>
                    </a:ext>
                  </a:extLst>
                </a:gridCol>
                <a:gridCol w="1634098">
                  <a:extLst>
                    <a:ext uri="{9D8B030D-6E8A-4147-A177-3AD203B41FA5}">
                      <a16:colId xmlns:a16="http://schemas.microsoft.com/office/drawing/2014/main" val="2106718288"/>
                    </a:ext>
                  </a:extLst>
                </a:gridCol>
              </a:tblGrid>
              <a:tr h="562252">
                <a:tc>
                  <a:txBody>
                    <a:bodyPr/>
                    <a:lstStyle/>
                    <a:p>
                      <a:r>
                        <a:rPr lang="en-IN" sz="1400" b="1" dirty="0">
                          <a:effectLst/>
                        </a:rPr>
                        <a:t>No.</a:t>
                      </a:r>
                    </a:p>
                  </a:txBody>
                  <a:tcPr marL="61114" marR="61114" marT="61114" marB="61114" anchor="ctr">
                    <a:lnL>
                      <a:noFill/>
                    </a:lnL>
                    <a:lnR>
                      <a:noFill/>
                    </a:lnR>
                    <a:lnT>
                      <a:noFill/>
                    </a:lnT>
                    <a:lnB>
                      <a:noFill/>
                    </a:lnB>
                    <a:solidFill>
                      <a:srgbClr val="FFFFFF"/>
                    </a:solidFill>
                  </a:tcPr>
                </a:tc>
                <a:tc>
                  <a:txBody>
                    <a:bodyPr/>
                    <a:lstStyle/>
                    <a:p>
                      <a:r>
                        <a:rPr lang="en-IN" sz="1400" b="1" dirty="0">
                          <a:effectLst/>
                        </a:rPr>
                        <a:t>SIZE</a:t>
                      </a:r>
                    </a:p>
                  </a:txBody>
                  <a:tcPr marL="61114" marR="61114" marT="61114" marB="61114" anchor="ctr">
                    <a:lnL>
                      <a:noFill/>
                    </a:lnL>
                    <a:lnR>
                      <a:noFill/>
                    </a:lnR>
                    <a:lnT>
                      <a:noFill/>
                    </a:lnT>
                    <a:lnB>
                      <a:noFill/>
                    </a:lnB>
                    <a:solidFill>
                      <a:srgbClr val="FFFFFF"/>
                    </a:solidFill>
                  </a:tcPr>
                </a:tc>
                <a:tc>
                  <a:txBody>
                    <a:bodyPr/>
                    <a:lstStyle/>
                    <a:p>
                      <a:r>
                        <a:rPr lang="en-IN" sz="1400" b="1" dirty="0">
                          <a:effectLst/>
                        </a:rPr>
                        <a:t>COLOR</a:t>
                      </a:r>
                    </a:p>
                  </a:txBody>
                  <a:tcPr marL="61114" marR="61114" marT="61114" marB="61114" anchor="ctr">
                    <a:lnL>
                      <a:noFill/>
                    </a:lnL>
                    <a:lnR>
                      <a:noFill/>
                    </a:lnR>
                    <a:lnT>
                      <a:noFill/>
                    </a:lnT>
                    <a:lnB>
                      <a:noFill/>
                    </a:lnB>
                    <a:solidFill>
                      <a:srgbClr val="FFFFFF"/>
                    </a:solidFill>
                  </a:tcPr>
                </a:tc>
                <a:tc>
                  <a:txBody>
                    <a:bodyPr/>
                    <a:lstStyle/>
                    <a:p>
                      <a:r>
                        <a:rPr lang="en-IN" sz="1400" b="1" dirty="0">
                          <a:effectLst/>
                        </a:rPr>
                        <a:t>SHAPE</a:t>
                      </a:r>
                    </a:p>
                  </a:txBody>
                  <a:tcPr marL="61114" marR="61114" marT="61114" marB="61114" anchor="ctr">
                    <a:lnL>
                      <a:noFill/>
                    </a:lnL>
                    <a:lnR>
                      <a:noFill/>
                    </a:lnR>
                    <a:lnT>
                      <a:noFill/>
                    </a:lnT>
                    <a:lnB>
                      <a:noFill/>
                    </a:lnB>
                    <a:solidFill>
                      <a:srgbClr val="FFFFFF"/>
                    </a:solidFill>
                  </a:tcPr>
                </a:tc>
                <a:tc>
                  <a:txBody>
                    <a:bodyPr/>
                    <a:lstStyle/>
                    <a:p>
                      <a:r>
                        <a:rPr lang="en-IN" sz="1400" b="1" dirty="0">
                          <a:effectLst/>
                        </a:rPr>
                        <a:t>FRUIT NAME</a:t>
                      </a:r>
                    </a:p>
                  </a:txBody>
                  <a:tcPr marL="61114" marR="61114" marT="61114" marB="61114" anchor="ctr">
                    <a:lnL>
                      <a:noFill/>
                    </a:lnL>
                    <a:lnR>
                      <a:noFill/>
                    </a:lnR>
                    <a:lnT>
                      <a:noFill/>
                    </a:lnT>
                    <a:lnB>
                      <a:noFill/>
                    </a:lnB>
                    <a:solidFill>
                      <a:srgbClr val="FFFFFF"/>
                    </a:solidFill>
                  </a:tcPr>
                </a:tc>
                <a:extLst>
                  <a:ext uri="{0D108BD9-81ED-4DB2-BD59-A6C34878D82A}">
                    <a16:rowId xmlns:a16="http://schemas.microsoft.com/office/drawing/2014/main" val="807470869"/>
                  </a:ext>
                </a:extLst>
              </a:tr>
              <a:tr h="1002274">
                <a:tc>
                  <a:txBody>
                    <a:bodyPr/>
                    <a:lstStyle/>
                    <a:p>
                      <a:r>
                        <a:rPr lang="en-IN" sz="1400">
                          <a:effectLst/>
                        </a:rPr>
                        <a:t>1</a:t>
                      </a:r>
                    </a:p>
                  </a:txBody>
                  <a:tcPr marL="61114" marR="61114" marT="61114" marB="61114" anchor="ctr">
                    <a:lnL>
                      <a:noFill/>
                    </a:lnL>
                    <a:lnR>
                      <a:noFill/>
                    </a:lnR>
                    <a:lnT>
                      <a:noFill/>
                    </a:lnT>
                    <a:lnB>
                      <a:noFill/>
                    </a:lnB>
                    <a:solidFill>
                      <a:srgbClr val="FFFFFF"/>
                    </a:solidFill>
                  </a:tcPr>
                </a:tc>
                <a:tc>
                  <a:txBody>
                    <a:bodyPr/>
                    <a:lstStyle/>
                    <a:p>
                      <a:r>
                        <a:rPr lang="en-IN" sz="1400">
                          <a:effectLst/>
                        </a:rPr>
                        <a:t>Big</a:t>
                      </a:r>
                    </a:p>
                  </a:txBody>
                  <a:tcPr marL="61114" marR="61114" marT="61114" marB="61114" anchor="ctr">
                    <a:lnL>
                      <a:noFill/>
                    </a:lnL>
                    <a:lnR>
                      <a:noFill/>
                    </a:lnR>
                    <a:lnT>
                      <a:noFill/>
                    </a:lnT>
                    <a:lnB>
                      <a:noFill/>
                    </a:lnB>
                    <a:solidFill>
                      <a:srgbClr val="FFFFFF"/>
                    </a:solidFill>
                  </a:tcPr>
                </a:tc>
                <a:tc>
                  <a:txBody>
                    <a:bodyPr/>
                    <a:lstStyle/>
                    <a:p>
                      <a:r>
                        <a:rPr lang="en-IN" sz="1400">
                          <a:effectLst/>
                        </a:rPr>
                        <a:t>Red</a:t>
                      </a:r>
                    </a:p>
                  </a:txBody>
                  <a:tcPr marL="61114" marR="61114" marT="61114" marB="61114" anchor="ctr">
                    <a:lnL>
                      <a:noFill/>
                    </a:lnL>
                    <a:lnR>
                      <a:noFill/>
                    </a:lnR>
                    <a:lnT>
                      <a:noFill/>
                    </a:lnT>
                    <a:lnB>
                      <a:noFill/>
                    </a:lnB>
                    <a:solidFill>
                      <a:srgbClr val="FFFFFF"/>
                    </a:solidFill>
                  </a:tcPr>
                </a:tc>
                <a:tc>
                  <a:txBody>
                    <a:bodyPr/>
                    <a:lstStyle/>
                    <a:p>
                      <a:r>
                        <a:rPr lang="en-US" sz="1400">
                          <a:effectLst/>
                        </a:rPr>
                        <a:t>Rounded shape with depression at the top</a:t>
                      </a:r>
                    </a:p>
                  </a:txBody>
                  <a:tcPr marL="61114" marR="61114" marT="61114" marB="61114" anchor="ctr">
                    <a:lnL>
                      <a:noFill/>
                    </a:lnL>
                    <a:lnR>
                      <a:noFill/>
                    </a:lnR>
                    <a:lnT>
                      <a:noFill/>
                    </a:lnT>
                    <a:lnB>
                      <a:noFill/>
                    </a:lnB>
                    <a:solidFill>
                      <a:srgbClr val="FFFFFF"/>
                    </a:solidFill>
                  </a:tcPr>
                </a:tc>
                <a:tc>
                  <a:txBody>
                    <a:bodyPr/>
                    <a:lstStyle/>
                    <a:p>
                      <a:r>
                        <a:rPr lang="en-IN" sz="1400">
                          <a:effectLst/>
                        </a:rPr>
                        <a:t>Apple</a:t>
                      </a:r>
                    </a:p>
                  </a:txBody>
                  <a:tcPr marL="61114" marR="61114" marT="61114" marB="61114" anchor="ctr">
                    <a:lnL>
                      <a:noFill/>
                    </a:lnL>
                    <a:lnR>
                      <a:noFill/>
                    </a:lnR>
                    <a:lnT>
                      <a:noFill/>
                    </a:lnT>
                    <a:lnB>
                      <a:noFill/>
                    </a:lnB>
                    <a:solidFill>
                      <a:srgbClr val="FFFFFF"/>
                    </a:solidFill>
                  </a:tcPr>
                </a:tc>
                <a:extLst>
                  <a:ext uri="{0D108BD9-81ED-4DB2-BD59-A6C34878D82A}">
                    <a16:rowId xmlns:a16="http://schemas.microsoft.com/office/drawing/2014/main" val="1963812981"/>
                  </a:ext>
                </a:extLst>
              </a:tr>
              <a:tr h="1002274">
                <a:tc>
                  <a:txBody>
                    <a:bodyPr/>
                    <a:lstStyle/>
                    <a:p>
                      <a:r>
                        <a:rPr lang="en-IN" sz="1400">
                          <a:effectLst/>
                        </a:rPr>
                        <a:t>2</a:t>
                      </a:r>
                    </a:p>
                  </a:txBody>
                  <a:tcPr marL="61114" marR="61114" marT="61114" marB="61114" anchor="ctr">
                    <a:lnL>
                      <a:noFill/>
                    </a:lnL>
                    <a:lnR>
                      <a:noFill/>
                    </a:lnR>
                    <a:lnT>
                      <a:noFill/>
                    </a:lnT>
                    <a:lnB>
                      <a:noFill/>
                    </a:lnB>
                    <a:solidFill>
                      <a:srgbClr val="FFFFFF"/>
                    </a:solidFill>
                  </a:tcPr>
                </a:tc>
                <a:tc>
                  <a:txBody>
                    <a:bodyPr/>
                    <a:lstStyle/>
                    <a:p>
                      <a:r>
                        <a:rPr lang="en-IN" sz="1400">
                          <a:effectLst/>
                        </a:rPr>
                        <a:t>Small</a:t>
                      </a:r>
                    </a:p>
                  </a:txBody>
                  <a:tcPr marL="61114" marR="61114" marT="61114" marB="61114" anchor="ctr">
                    <a:lnL>
                      <a:noFill/>
                    </a:lnL>
                    <a:lnR>
                      <a:noFill/>
                    </a:lnR>
                    <a:lnT>
                      <a:noFill/>
                    </a:lnT>
                    <a:lnB>
                      <a:noFill/>
                    </a:lnB>
                    <a:solidFill>
                      <a:srgbClr val="FFFFFF"/>
                    </a:solidFill>
                  </a:tcPr>
                </a:tc>
                <a:tc>
                  <a:txBody>
                    <a:bodyPr/>
                    <a:lstStyle/>
                    <a:p>
                      <a:r>
                        <a:rPr lang="en-IN" sz="1400">
                          <a:effectLst/>
                        </a:rPr>
                        <a:t>Red</a:t>
                      </a:r>
                    </a:p>
                  </a:txBody>
                  <a:tcPr marL="61114" marR="61114" marT="61114" marB="61114" anchor="ctr">
                    <a:lnL>
                      <a:noFill/>
                    </a:lnL>
                    <a:lnR>
                      <a:noFill/>
                    </a:lnR>
                    <a:lnT>
                      <a:noFill/>
                    </a:lnT>
                    <a:lnB>
                      <a:noFill/>
                    </a:lnB>
                    <a:solidFill>
                      <a:srgbClr val="FFFFFF"/>
                    </a:solidFill>
                  </a:tcPr>
                </a:tc>
                <a:tc>
                  <a:txBody>
                    <a:bodyPr/>
                    <a:lstStyle/>
                    <a:p>
                      <a:r>
                        <a:rPr lang="en-IN" sz="1400">
                          <a:effectLst/>
                        </a:rPr>
                        <a:t>Heart-shaped to nearly globular</a:t>
                      </a:r>
                    </a:p>
                  </a:txBody>
                  <a:tcPr marL="61114" marR="61114" marT="61114" marB="61114" anchor="ctr">
                    <a:lnL>
                      <a:noFill/>
                    </a:lnL>
                    <a:lnR>
                      <a:noFill/>
                    </a:lnR>
                    <a:lnT>
                      <a:noFill/>
                    </a:lnT>
                    <a:lnB>
                      <a:noFill/>
                    </a:lnB>
                    <a:solidFill>
                      <a:srgbClr val="FFFFFF"/>
                    </a:solidFill>
                  </a:tcPr>
                </a:tc>
                <a:tc>
                  <a:txBody>
                    <a:bodyPr/>
                    <a:lstStyle/>
                    <a:p>
                      <a:r>
                        <a:rPr lang="en-IN" sz="1400">
                          <a:effectLst/>
                        </a:rPr>
                        <a:t>Cherry</a:t>
                      </a:r>
                    </a:p>
                  </a:txBody>
                  <a:tcPr marL="61114" marR="61114" marT="61114" marB="61114" anchor="ctr">
                    <a:lnL>
                      <a:noFill/>
                    </a:lnL>
                    <a:lnR>
                      <a:noFill/>
                    </a:lnR>
                    <a:lnT>
                      <a:noFill/>
                    </a:lnT>
                    <a:lnB>
                      <a:noFill/>
                    </a:lnB>
                    <a:solidFill>
                      <a:srgbClr val="FFFFFF"/>
                    </a:solidFill>
                  </a:tcPr>
                </a:tc>
                <a:extLst>
                  <a:ext uri="{0D108BD9-81ED-4DB2-BD59-A6C34878D82A}">
                    <a16:rowId xmlns:a16="http://schemas.microsoft.com/office/drawing/2014/main" val="1217262810"/>
                  </a:ext>
                </a:extLst>
              </a:tr>
              <a:tr h="782263">
                <a:tc>
                  <a:txBody>
                    <a:bodyPr/>
                    <a:lstStyle/>
                    <a:p>
                      <a:r>
                        <a:rPr lang="en-IN" sz="1400">
                          <a:effectLst/>
                        </a:rPr>
                        <a:t>3</a:t>
                      </a:r>
                    </a:p>
                  </a:txBody>
                  <a:tcPr marL="61114" marR="61114" marT="61114" marB="61114" anchor="ctr">
                    <a:lnL>
                      <a:noFill/>
                    </a:lnL>
                    <a:lnR>
                      <a:noFill/>
                    </a:lnR>
                    <a:lnT>
                      <a:noFill/>
                    </a:lnT>
                    <a:lnB>
                      <a:noFill/>
                    </a:lnB>
                    <a:solidFill>
                      <a:srgbClr val="FFFFFF"/>
                    </a:solidFill>
                  </a:tcPr>
                </a:tc>
                <a:tc>
                  <a:txBody>
                    <a:bodyPr/>
                    <a:lstStyle/>
                    <a:p>
                      <a:r>
                        <a:rPr lang="en-IN" sz="1400">
                          <a:effectLst/>
                        </a:rPr>
                        <a:t>Big</a:t>
                      </a:r>
                    </a:p>
                  </a:txBody>
                  <a:tcPr marL="61114" marR="61114" marT="61114" marB="61114" anchor="ctr">
                    <a:lnL>
                      <a:noFill/>
                    </a:lnL>
                    <a:lnR>
                      <a:noFill/>
                    </a:lnR>
                    <a:lnT>
                      <a:noFill/>
                    </a:lnT>
                    <a:lnB>
                      <a:noFill/>
                    </a:lnB>
                    <a:solidFill>
                      <a:srgbClr val="FFFFFF"/>
                    </a:solidFill>
                  </a:tcPr>
                </a:tc>
                <a:tc>
                  <a:txBody>
                    <a:bodyPr/>
                    <a:lstStyle/>
                    <a:p>
                      <a:r>
                        <a:rPr lang="en-IN" sz="1400">
                          <a:effectLst/>
                        </a:rPr>
                        <a:t>Green</a:t>
                      </a:r>
                    </a:p>
                  </a:txBody>
                  <a:tcPr marL="61114" marR="61114" marT="61114" marB="61114" anchor="ctr">
                    <a:lnL>
                      <a:noFill/>
                    </a:lnL>
                    <a:lnR>
                      <a:noFill/>
                    </a:lnR>
                    <a:lnT>
                      <a:noFill/>
                    </a:lnT>
                    <a:lnB>
                      <a:noFill/>
                    </a:lnB>
                    <a:solidFill>
                      <a:srgbClr val="FFFFFF"/>
                    </a:solidFill>
                  </a:tcPr>
                </a:tc>
                <a:tc>
                  <a:txBody>
                    <a:bodyPr/>
                    <a:lstStyle/>
                    <a:p>
                      <a:r>
                        <a:rPr lang="en-IN" sz="1400">
                          <a:effectLst/>
                        </a:rPr>
                        <a:t>Long curving cylinder</a:t>
                      </a:r>
                    </a:p>
                  </a:txBody>
                  <a:tcPr marL="61114" marR="61114" marT="61114" marB="61114" anchor="ctr">
                    <a:lnL>
                      <a:noFill/>
                    </a:lnL>
                    <a:lnR>
                      <a:noFill/>
                    </a:lnR>
                    <a:lnT>
                      <a:noFill/>
                    </a:lnT>
                    <a:lnB>
                      <a:noFill/>
                    </a:lnB>
                    <a:solidFill>
                      <a:srgbClr val="FFFFFF"/>
                    </a:solidFill>
                  </a:tcPr>
                </a:tc>
                <a:tc>
                  <a:txBody>
                    <a:bodyPr/>
                    <a:lstStyle/>
                    <a:p>
                      <a:r>
                        <a:rPr lang="en-IN" sz="1400">
                          <a:effectLst/>
                        </a:rPr>
                        <a:t>Banana</a:t>
                      </a:r>
                    </a:p>
                  </a:txBody>
                  <a:tcPr marL="61114" marR="61114" marT="61114" marB="61114" anchor="ctr">
                    <a:lnL>
                      <a:noFill/>
                    </a:lnL>
                    <a:lnR>
                      <a:noFill/>
                    </a:lnR>
                    <a:lnT>
                      <a:noFill/>
                    </a:lnT>
                    <a:lnB>
                      <a:noFill/>
                    </a:lnB>
                    <a:solidFill>
                      <a:srgbClr val="FFFFFF"/>
                    </a:solidFill>
                  </a:tcPr>
                </a:tc>
                <a:extLst>
                  <a:ext uri="{0D108BD9-81ED-4DB2-BD59-A6C34878D82A}">
                    <a16:rowId xmlns:a16="http://schemas.microsoft.com/office/drawing/2014/main" val="3063990327"/>
                  </a:ext>
                </a:extLst>
              </a:tr>
              <a:tr h="1002274">
                <a:tc>
                  <a:txBody>
                    <a:bodyPr/>
                    <a:lstStyle/>
                    <a:p>
                      <a:r>
                        <a:rPr lang="en-IN" sz="1400">
                          <a:effectLst/>
                        </a:rPr>
                        <a:t>4</a:t>
                      </a:r>
                    </a:p>
                  </a:txBody>
                  <a:tcPr marL="61114" marR="61114" marT="61114" marB="61114" anchor="ctr">
                    <a:lnL>
                      <a:noFill/>
                    </a:lnL>
                    <a:lnR>
                      <a:noFill/>
                    </a:lnR>
                    <a:lnT>
                      <a:noFill/>
                    </a:lnT>
                    <a:lnB>
                      <a:noFill/>
                    </a:lnB>
                    <a:solidFill>
                      <a:srgbClr val="FFFFFF"/>
                    </a:solidFill>
                  </a:tcPr>
                </a:tc>
                <a:tc>
                  <a:txBody>
                    <a:bodyPr/>
                    <a:lstStyle/>
                    <a:p>
                      <a:r>
                        <a:rPr lang="en-IN" sz="1400">
                          <a:effectLst/>
                        </a:rPr>
                        <a:t>Small</a:t>
                      </a:r>
                    </a:p>
                  </a:txBody>
                  <a:tcPr marL="61114" marR="61114" marT="61114" marB="61114" anchor="ctr">
                    <a:lnL>
                      <a:noFill/>
                    </a:lnL>
                    <a:lnR>
                      <a:noFill/>
                    </a:lnR>
                    <a:lnT>
                      <a:noFill/>
                    </a:lnT>
                    <a:lnB>
                      <a:noFill/>
                    </a:lnB>
                    <a:solidFill>
                      <a:srgbClr val="FFFFFF"/>
                    </a:solidFill>
                  </a:tcPr>
                </a:tc>
                <a:tc>
                  <a:txBody>
                    <a:bodyPr/>
                    <a:lstStyle/>
                    <a:p>
                      <a:r>
                        <a:rPr lang="en-IN" sz="1400">
                          <a:effectLst/>
                        </a:rPr>
                        <a:t>Green</a:t>
                      </a:r>
                    </a:p>
                  </a:txBody>
                  <a:tcPr marL="61114" marR="61114" marT="61114" marB="61114" anchor="ctr">
                    <a:lnL>
                      <a:noFill/>
                    </a:lnL>
                    <a:lnR>
                      <a:noFill/>
                    </a:lnR>
                    <a:lnT>
                      <a:noFill/>
                    </a:lnT>
                    <a:lnB>
                      <a:noFill/>
                    </a:lnB>
                    <a:solidFill>
                      <a:srgbClr val="FFFFFF"/>
                    </a:solidFill>
                  </a:tcPr>
                </a:tc>
                <a:tc>
                  <a:txBody>
                    <a:bodyPr/>
                    <a:lstStyle/>
                    <a:p>
                      <a:r>
                        <a:rPr lang="en-US" sz="1400">
                          <a:effectLst/>
                        </a:rPr>
                        <a:t>Round to oval,Bunch shape Cylindrical</a:t>
                      </a:r>
                    </a:p>
                  </a:txBody>
                  <a:tcPr marL="61114" marR="61114" marT="61114" marB="61114" anchor="ctr">
                    <a:lnL>
                      <a:noFill/>
                    </a:lnL>
                    <a:lnR>
                      <a:noFill/>
                    </a:lnR>
                    <a:lnT>
                      <a:noFill/>
                    </a:lnT>
                    <a:lnB>
                      <a:noFill/>
                    </a:lnB>
                    <a:solidFill>
                      <a:srgbClr val="FFFFFF"/>
                    </a:solidFill>
                  </a:tcPr>
                </a:tc>
                <a:tc>
                  <a:txBody>
                    <a:bodyPr/>
                    <a:lstStyle/>
                    <a:p>
                      <a:r>
                        <a:rPr lang="en-IN" sz="1400" dirty="0">
                          <a:effectLst/>
                        </a:rPr>
                        <a:t>Grape</a:t>
                      </a:r>
                    </a:p>
                  </a:txBody>
                  <a:tcPr marL="61114" marR="61114" marT="61114" marB="61114" anchor="ctr">
                    <a:lnL>
                      <a:noFill/>
                    </a:lnL>
                    <a:lnR>
                      <a:noFill/>
                    </a:lnR>
                    <a:lnT>
                      <a:noFill/>
                    </a:lnT>
                    <a:lnB>
                      <a:noFill/>
                    </a:lnB>
                    <a:solidFill>
                      <a:srgbClr val="FFFFFF"/>
                    </a:solidFill>
                  </a:tcPr>
                </a:tc>
                <a:extLst>
                  <a:ext uri="{0D108BD9-81ED-4DB2-BD59-A6C34878D82A}">
                    <a16:rowId xmlns:a16="http://schemas.microsoft.com/office/drawing/2014/main" val="588905722"/>
                  </a:ext>
                </a:extLst>
              </a:tr>
            </a:tbl>
          </a:graphicData>
        </a:graphic>
      </p:graphicFrame>
    </p:spTree>
    <p:extLst>
      <p:ext uri="{BB962C8B-B14F-4D97-AF65-F5344CB8AC3E}">
        <p14:creationId xmlns:p14="http://schemas.microsoft.com/office/powerpoint/2010/main" val="341201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8C61-93F5-4189-A71C-54F0C60673A4}"/>
              </a:ext>
            </a:extLst>
          </p:cNvPr>
          <p:cNvSpPr>
            <a:spLocks noGrp="1"/>
          </p:cNvSpPr>
          <p:nvPr>
            <p:ph type="title"/>
          </p:nvPr>
        </p:nvSpPr>
        <p:spPr/>
        <p:txBody>
          <a:bodyPr/>
          <a:lstStyle/>
          <a:p>
            <a:r>
              <a:rPr lang="en-US" b="1" u="sng" dirty="0"/>
              <a:t>Unsupervised Learning</a:t>
            </a:r>
            <a:endParaRPr lang="en-IN" b="1" u="sng" dirty="0"/>
          </a:p>
        </p:txBody>
      </p:sp>
      <p:sp>
        <p:nvSpPr>
          <p:cNvPr id="3" name="Content Placeholder 2">
            <a:extLst>
              <a:ext uri="{FF2B5EF4-FFF2-40B4-BE49-F238E27FC236}">
                <a16:creationId xmlns:a16="http://schemas.microsoft.com/office/drawing/2014/main" id="{C4D94924-3EC5-478F-A622-28DA2F8490CA}"/>
              </a:ext>
            </a:extLst>
          </p:cNvPr>
          <p:cNvSpPr>
            <a:spLocks noGrp="1"/>
          </p:cNvSpPr>
          <p:nvPr>
            <p:ph idx="1"/>
          </p:nvPr>
        </p:nvSpPr>
        <p:spPr/>
        <p:txBody>
          <a:bodyPr/>
          <a:lstStyle/>
          <a:p>
            <a:r>
              <a:rPr lang="en-US" dirty="0"/>
              <a:t>Unsupervised learning is the training of machine using information that is neither classified nor labeled and allowing the algorithm to act on that information without guidance. Here the task of machine is to group unsorted information according to similarities, patterns and differences without any prior training of data.</a:t>
            </a:r>
          </a:p>
          <a:p>
            <a:endParaRPr lang="en-IN" dirty="0"/>
          </a:p>
        </p:txBody>
      </p:sp>
    </p:spTree>
    <p:extLst>
      <p:ext uri="{BB962C8B-B14F-4D97-AF65-F5344CB8AC3E}">
        <p14:creationId xmlns:p14="http://schemas.microsoft.com/office/powerpoint/2010/main" val="393072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7C84-4B00-422D-8CCE-159AA88F3682}"/>
              </a:ext>
            </a:extLst>
          </p:cNvPr>
          <p:cNvSpPr>
            <a:spLocks noGrp="1"/>
          </p:cNvSpPr>
          <p:nvPr>
            <p:ph type="title"/>
          </p:nvPr>
        </p:nvSpPr>
        <p:spPr/>
        <p:txBody>
          <a:bodyPr/>
          <a:lstStyle/>
          <a:p>
            <a:endParaRPr lang="en-IN"/>
          </a:p>
        </p:txBody>
      </p:sp>
      <p:pic>
        <p:nvPicPr>
          <p:cNvPr id="3074" name="Picture 2" descr="Image result for giraffe and tiger">
            <a:extLst>
              <a:ext uri="{FF2B5EF4-FFF2-40B4-BE49-F238E27FC236}">
                <a16:creationId xmlns:a16="http://schemas.microsoft.com/office/drawing/2014/main" id="{9FDB675A-3536-41BC-BBE9-BC4D8AAAB7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98019" y="2120900"/>
            <a:ext cx="7202311"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0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C3-CB83-4A9B-91DD-A450D38B8C60}"/>
              </a:ext>
            </a:extLst>
          </p:cNvPr>
          <p:cNvSpPr>
            <a:spLocks noGrp="1"/>
          </p:cNvSpPr>
          <p:nvPr>
            <p:ph type="title"/>
          </p:nvPr>
        </p:nvSpPr>
        <p:spPr/>
        <p:txBody>
          <a:bodyPr/>
          <a:lstStyle/>
          <a:p>
            <a:r>
              <a:rPr lang="en-US" b="1" u="sng" dirty="0"/>
              <a:t>It’s Quiz Time</a:t>
            </a:r>
            <a:endParaRPr lang="en-IN" b="1" u="sng" dirty="0"/>
          </a:p>
        </p:txBody>
      </p:sp>
      <p:sp>
        <p:nvSpPr>
          <p:cNvPr id="3" name="Content Placeholder 2">
            <a:extLst>
              <a:ext uri="{FF2B5EF4-FFF2-40B4-BE49-F238E27FC236}">
                <a16:creationId xmlns:a16="http://schemas.microsoft.com/office/drawing/2014/main" id="{171D21FD-B2E7-46AE-9B0C-46C570C6D53D}"/>
              </a:ext>
            </a:extLst>
          </p:cNvPr>
          <p:cNvSpPr>
            <a:spLocks noGrp="1"/>
          </p:cNvSpPr>
          <p:nvPr>
            <p:ph idx="1"/>
          </p:nvPr>
        </p:nvSpPr>
        <p:spPr/>
        <p:txBody>
          <a:bodyPr/>
          <a:lstStyle/>
          <a:p>
            <a:r>
              <a:rPr lang="en-US" dirty="0"/>
              <a:t>1) Based on past information about spams, filtering out a new incoming email into </a:t>
            </a:r>
            <a:r>
              <a:rPr lang="en-US" b="1" dirty="0"/>
              <a:t>Inbox</a:t>
            </a:r>
            <a:r>
              <a:rPr lang="en-US" dirty="0"/>
              <a:t> (normal) or </a:t>
            </a:r>
            <a:r>
              <a:rPr lang="en-US" b="1" dirty="0"/>
              <a:t>Junk folder</a:t>
            </a:r>
            <a:r>
              <a:rPr lang="en-US" dirty="0"/>
              <a:t> (Spam).</a:t>
            </a:r>
          </a:p>
          <a:p>
            <a:r>
              <a:rPr lang="en-US" dirty="0"/>
              <a:t>2) Biometric attendance or ATM </a:t>
            </a:r>
            <a:r>
              <a:rPr lang="en-US" dirty="0" err="1"/>
              <a:t>etc</a:t>
            </a:r>
            <a:r>
              <a:rPr lang="en-US" dirty="0"/>
              <a:t> systems where you train the machine after couple of inputs (of your biometric identity - be it thumb or iris or ear-lobe, etc.), machine can validate your future input and identify you.</a:t>
            </a:r>
          </a:p>
          <a:p>
            <a:r>
              <a:rPr lang="en-US" dirty="0"/>
              <a:t>3) Suppose a machine is given some pics of various vehicles. The model doesn’t know what that vehicle is. </a:t>
            </a:r>
          </a:p>
          <a:p>
            <a:endParaRPr lang="en-IN" dirty="0"/>
          </a:p>
        </p:txBody>
      </p:sp>
    </p:spTree>
    <p:extLst>
      <p:ext uri="{BB962C8B-B14F-4D97-AF65-F5344CB8AC3E}">
        <p14:creationId xmlns:p14="http://schemas.microsoft.com/office/powerpoint/2010/main" val="179883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DED7-0497-4338-9034-4FC780CBE47B}"/>
              </a:ext>
            </a:extLst>
          </p:cNvPr>
          <p:cNvSpPr>
            <a:spLocks noGrp="1"/>
          </p:cNvSpPr>
          <p:nvPr>
            <p:ph type="title"/>
          </p:nvPr>
        </p:nvSpPr>
        <p:spPr/>
        <p:txBody>
          <a:bodyPr/>
          <a:lstStyle/>
          <a:p>
            <a:r>
              <a:rPr lang="en-US" b="1" u="sng" dirty="0"/>
              <a:t>Agenda</a:t>
            </a:r>
            <a:endParaRPr lang="en-IN" b="1" u="sng" dirty="0"/>
          </a:p>
        </p:txBody>
      </p:sp>
      <p:sp>
        <p:nvSpPr>
          <p:cNvPr id="3" name="Content Placeholder 2">
            <a:extLst>
              <a:ext uri="{FF2B5EF4-FFF2-40B4-BE49-F238E27FC236}">
                <a16:creationId xmlns:a16="http://schemas.microsoft.com/office/drawing/2014/main" id="{3EB7ABBE-E678-4B08-BE5B-2B9249868CA9}"/>
              </a:ext>
            </a:extLst>
          </p:cNvPr>
          <p:cNvSpPr>
            <a:spLocks noGrp="1"/>
          </p:cNvSpPr>
          <p:nvPr>
            <p:ph idx="1"/>
          </p:nvPr>
        </p:nvSpPr>
        <p:spPr/>
        <p:txBody>
          <a:bodyPr/>
          <a:lstStyle/>
          <a:p>
            <a:r>
              <a:rPr lang="en-US" dirty="0"/>
              <a:t>About the club</a:t>
            </a:r>
          </a:p>
          <a:p>
            <a:r>
              <a:rPr lang="en-US" dirty="0"/>
              <a:t>What is Machine Learning</a:t>
            </a:r>
          </a:p>
          <a:p>
            <a:r>
              <a:rPr lang="en-US" dirty="0"/>
              <a:t>Timeline </a:t>
            </a:r>
          </a:p>
          <a:p>
            <a:r>
              <a:rPr lang="en-US" dirty="0"/>
              <a:t>T</a:t>
            </a:r>
            <a:r>
              <a:rPr lang="en-IN" dirty="0" err="1"/>
              <a:t>ypes</a:t>
            </a:r>
            <a:r>
              <a:rPr lang="en-IN" dirty="0"/>
              <a:t> of Learning</a:t>
            </a:r>
            <a:endParaRPr lang="en-US" dirty="0"/>
          </a:p>
          <a:p>
            <a:r>
              <a:rPr lang="en-US" dirty="0"/>
              <a:t>Resources</a:t>
            </a:r>
          </a:p>
        </p:txBody>
      </p:sp>
    </p:spTree>
    <p:extLst>
      <p:ext uri="{BB962C8B-B14F-4D97-AF65-F5344CB8AC3E}">
        <p14:creationId xmlns:p14="http://schemas.microsoft.com/office/powerpoint/2010/main" val="396082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F06F3E-0D7C-4B87-9FD9-CE2E7B1C7CAD}"/>
              </a:ext>
            </a:extLst>
          </p:cNvPr>
          <p:cNvSpPr/>
          <p:nvPr/>
        </p:nvSpPr>
        <p:spPr>
          <a:xfrm>
            <a:off x="2789963" y="2314193"/>
            <a:ext cx="5977598" cy="923330"/>
          </a:xfrm>
          <a:prstGeom prst="rect">
            <a:avLst/>
          </a:prstGeom>
          <a:noFill/>
        </p:spPr>
        <p:txBody>
          <a:bodyPr wrap="none" lIns="91440" tIns="45720" rIns="91440" bIns="45720">
            <a:spAutoFit/>
          </a:bodyPr>
          <a:lstStyle/>
          <a:p>
            <a:pPr algn="ctr"/>
            <a:r>
              <a:rPr lang="en-US" sz="5400" u="sng" cap="none" spc="0" dirty="0">
                <a:ln w="6600">
                  <a:solidFill>
                    <a:schemeClr val="accent2"/>
                  </a:solidFill>
                  <a:prstDash val="solid"/>
                </a:ln>
                <a:solidFill>
                  <a:srgbClr val="FFFFFF"/>
                </a:solidFill>
                <a:effectLst>
                  <a:outerShdw dist="38100" dir="2700000" algn="tl" rotWithShape="0">
                    <a:schemeClr val="accent2"/>
                  </a:outerShdw>
                </a:effectLst>
              </a:rPr>
              <a:t>Supervised Learning</a:t>
            </a:r>
          </a:p>
        </p:txBody>
      </p:sp>
    </p:spTree>
    <p:extLst>
      <p:ext uri="{BB962C8B-B14F-4D97-AF65-F5344CB8AC3E}">
        <p14:creationId xmlns:p14="http://schemas.microsoft.com/office/powerpoint/2010/main" val="382437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D380-D4E2-4E6C-A8DD-CBE0C63267BD}"/>
              </a:ext>
            </a:extLst>
          </p:cNvPr>
          <p:cNvSpPr>
            <a:spLocks noGrp="1"/>
          </p:cNvSpPr>
          <p:nvPr>
            <p:ph type="title"/>
          </p:nvPr>
        </p:nvSpPr>
        <p:spPr/>
        <p:txBody>
          <a:bodyPr/>
          <a:lstStyle/>
          <a:p>
            <a:r>
              <a:rPr lang="en-US" b="1" u="sng" dirty="0"/>
              <a:t>Classification </a:t>
            </a:r>
            <a:endParaRPr lang="en-IN" b="1" u="sng" dirty="0"/>
          </a:p>
        </p:txBody>
      </p:sp>
      <p:sp>
        <p:nvSpPr>
          <p:cNvPr id="3" name="Content Placeholder 2">
            <a:extLst>
              <a:ext uri="{FF2B5EF4-FFF2-40B4-BE49-F238E27FC236}">
                <a16:creationId xmlns:a16="http://schemas.microsoft.com/office/drawing/2014/main" id="{EFA48DEF-6153-46E2-9F52-39B5011A41EF}"/>
              </a:ext>
            </a:extLst>
          </p:cNvPr>
          <p:cNvSpPr>
            <a:spLocks noGrp="1"/>
          </p:cNvSpPr>
          <p:nvPr>
            <p:ph idx="1"/>
          </p:nvPr>
        </p:nvSpPr>
        <p:spPr/>
        <p:txBody>
          <a:bodyPr/>
          <a:lstStyle/>
          <a:p>
            <a:r>
              <a:rPr lang="en-US" dirty="0"/>
              <a:t>A classification problem is when the output variable is a category, such as “red” or “blue” or “disease” and “no disease”.</a:t>
            </a:r>
          </a:p>
          <a:p>
            <a:r>
              <a:rPr lang="en-US" dirty="0"/>
              <a:t>A classification model attempts to draw some conclusion from observed values. Given one or more inputs a classification model will try to predict the value of one or more outcomes.</a:t>
            </a:r>
          </a:p>
          <a:p>
            <a:endParaRPr lang="en-US" dirty="0"/>
          </a:p>
          <a:p>
            <a:endParaRPr lang="en-US" dirty="0"/>
          </a:p>
        </p:txBody>
      </p:sp>
    </p:spTree>
    <p:extLst>
      <p:ext uri="{BB962C8B-B14F-4D97-AF65-F5344CB8AC3E}">
        <p14:creationId xmlns:p14="http://schemas.microsoft.com/office/powerpoint/2010/main" val="340241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6FE2-AEBA-4593-A493-DFEFACDCC7AB}"/>
              </a:ext>
            </a:extLst>
          </p:cNvPr>
          <p:cNvSpPr>
            <a:spLocks noGrp="1"/>
          </p:cNvSpPr>
          <p:nvPr>
            <p:ph type="title"/>
          </p:nvPr>
        </p:nvSpPr>
        <p:spPr/>
        <p:txBody>
          <a:bodyPr/>
          <a:lstStyle/>
          <a:p>
            <a:r>
              <a:rPr lang="en-US" b="1" u="sng" dirty="0"/>
              <a:t>Regression</a:t>
            </a:r>
            <a:endParaRPr lang="en-IN" b="1" u="sng" dirty="0"/>
          </a:p>
        </p:txBody>
      </p:sp>
      <p:sp>
        <p:nvSpPr>
          <p:cNvPr id="3" name="Content Placeholder 2">
            <a:extLst>
              <a:ext uri="{FF2B5EF4-FFF2-40B4-BE49-F238E27FC236}">
                <a16:creationId xmlns:a16="http://schemas.microsoft.com/office/drawing/2014/main" id="{52AF8E2B-16CE-4E49-8616-988441FB9880}"/>
              </a:ext>
            </a:extLst>
          </p:cNvPr>
          <p:cNvSpPr>
            <a:spLocks noGrp="1"/>
          </p:cNvSpPr>
          <p:nvPr>
            <p:ph idx="1"/>
          </p:nvPr>
        </p:nvSpPr>
        <p:spPr/>
        <p:txBody>
          <a:bodyPr/>
          <a:lstStyle/>
          <a:p>
            <a:r>
              <a:rPr lang="en-US" dirty="0"/>
              <a:t>A regression problem is when the output variable is a real value, such as “dollars” or “weight”.</a:t>
            </a:r>
          </a:p>
          <a:p>
            <a:r>
              <a:rPr lang="en-US" dirty="0" err="1"/>
              <a:t>Eg</a:t>
            </a:r>
            <a:r>
              <a:rPr lang="en-US" dirty="0"/>
              <a:t>: Predicting age of a person, house price etc.</a:t>
            </a:r>
          </a:p>
          <a:p>
            <a:endParaRPr lang="en-US" dirty="0"/>
          </a:p>
          <a:p>
            <a:endParaRPr lang="en-IN" dirty="0"/>
          </a:p>
          <a:p>
            <a:endParaRPr lang="en-IN" dirty="0"/>
          </a:p>
        </p:txBody>
      </p:sp>
    </p:spTree>
    <p:extLst>
      <p:ext uri="{BB962C8B-B14F-4D97-AF65-F5344CB8AC3E}">
        <p14:creationId xmlns:p14="http://schemas.microsoft.com/office/powerpoint/2010/main" val="24119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AD19-EE69-4595-AD59-FB8C413DAA03}"/>
              </a:ext>
            </a:extLst>
          </p:cNvPr>
          <p:cNvSpPr>
            <a:spLocks noGrp="1"/>
          </p:cNvSpPr>
          <p:nvPr>
            <p:ph type="title"/>
          </p:nvPr>
        </p:nvSpPr>
        <p:spPr/>
        <p:txBody>
          <a:bodyPr/>
          <a:lstStyle/>
          <a:p>
            <a:r>
              <a:rPr lang="en-US" b="1" u="sng" dirty="0"/>
              <a:t>Resources</a:t>
            </a:r>
            <a:endParaRPr lang="en-IN" b="1" u="sng" dirty="0"/>
          </a:p>
        </p:txBody>
      </p:sp>
      <p:sp>
        <p:nvSpPr>
          <p:cNvPr id="3" name="Content Placeholder 2">
            <a:extLst>
              <a:ext uri="{FF2B5EF4-FFF2-40B4-BE49-F238E27FC236}">
                <a16:creationId xmlns:a16="http://schemas.microsoft.com/office/drawing/2014/main" id="{7ADB01AB-1DFB-4331-AF03-51019E9A9A28}"/>
              </a:ext>
            </a:extLst>
          </p:cNvPr>
          <p:cNvSpPr>
            <a:spLocks noGrp="1"/>
          </p:cNvSpPr>
          <p:nvPr>
            <p:ph idx="1"/>
          </p:nvPr>
        </p:nvSpPr>
        <p:spPr>
          <a:xfrm>
            <a:off x="838200" y="1825625"/>
            <a:ext cx="10515600" cy="2093232"/>
          </a:xfrm>
        </p:spPr>
        <p:txBody>
          <a:bodyPr/>
          <a:lstStyle/>
          <a:p>
            <a:r>
              <a:rPr lang="en-US" dirty="0"/>
              <a:t>Andrew Ng’s Machine Learning (Coursera)</a:t>
            </a:r>
          </a:p>
          <a:p>
            <a:r>
              <a:rPr lang="en-US" dirty="0" err="1"/>
              <a:t>Sudheshna</a:t>
            </a:r>
            <a:r>
              <a:rPr lang="en-US" dirty="0"/>
              <a:t> Sarkar’s Introduction to Machine Learning (NPTEL IIT </a:t>
            </a:r>
            <a:r>
              <a:rPr lang="en-US" dirty="0" err="1"/>
              <a:t>Kgp</a:t>
            </a:r>
            <a:r>
              <a:rPr lang="en-US" dirty="0"/>
              <a:t>)</a:t>
            </a:r>
          </a:p>
          <a:p>
            <a:r>
              <a:rPr lang="en-US" dirty="0"/>
              <a:t>m</a:t>
            </a:r>
            <a:r>
              <a:rPr lang="en-IN" dirty="0"/>
              <a:t>achinelearningmastery.com</a:t>
            </a:r>
          </a:p>
          <a:p>
            <a:r>
              <a:rPr lang="en-US" dirty="0"/>
              <a:t>T</a:t>
            </a:r>
            <a:r>
              <a:rPr lang="en-IN" dirty="0" err="1"/>
              <a:t>owards</a:t>
            </a:r>
            <a:r>
              <a:rPr lang="en-IN" dirty="0"/>
              <a:t> Data Science (Medium Blog)</a:t>
            </a:r>
            <a:endParaRPr lang="en-US" dirty="0"/>
          </a:p>
        </p:txBody>
      </p:sp>
      <p:pic>
        <p:nvPicPr>
          <p:cNvPr id="4098" name="Picture 2" descr="Image result for spotify MIT AI">
            <a:extLst>
              <a:ext uri="{FF2B5EF4-FFF2-40B4-BE49-F238E27FC236}">
                <a16:creationId xmlns:a16="http://schemas.microsoft.com/office/drawing/2014/main" id="{B36A00F8-AEDE-44CE-8DA3-B0FF9BF77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8457" y="3783887"/>
            <a:ext cx="2708988" cy="270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9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FD570B-03B0-4205-A545-17CA32FA064F}"/>
              </a:ext>
            </a:extLst>
          </p:cNvPr>
          <p:cNvSpPr/>
          <p:nvPr/>
        </p:nvSpPr>
        <p:spPr>
          <a:xfrm>
            <a:off x="4408519" y="2967335"/>
            <a:ext cx="337496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87374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ABCE-DB04-4DCD-88C2-2E9FE59CAB09}"/>
              </a:ext>
            </a:extLst>
          </p:cNvPr>
          <p:cNvSpPr>
            <a:spLocks noGrp="1"/>
          </p:cNvSpPr>
          <p:nvPr>
            <p:ph type="title"/>
          </p:nvPr>
        </p:nvSpPr>
        <p:spPr/>
        <p:txBody>
          <a:bodyPr/>
          <a:lstStyle/>
          <a:p>
            <a:r>
              <a:rPr lang="en-US" b="1" u="sng" dirty="0"/>
              <a:t>Developer Student Clubs </a:t>
            </a:r>
            <a:endParaRPr lang="en-IN" b="1" u="sng" dirty="0"/>
          </a:p>
        </p:txBody>
      </p:sp>
      <p:sp>
        <p:nvSpPr>
          <p:cNvPr id="3" name="Content Placeholder 2">
            <a:extLst>
              <a:ext uri="{FF2B5EF4-FFF2-40B4-BE49-F238E27FC236}">
                <a16:creationId xmlns:a16="http://schemas.microsoft.com/office/drawing/2014/main" id="{3BAF248B-5FA9-4444-9B11-E966B56FF180}"/>
              </a:ext>
            </a:extLst>
          </p:cNvPr>
          <p:cNvSpPr>
            <a:spLocks noGrp="1"/>
          </p:cNvSpPr>
          <p:nvPr>
            <p:ph idx="1"/>
          </p:nvPr>
        </p:nvSpPr>
        <p:spPr/>
        <p:txBody>
          <a:bodyPr/>
          <a:lstStyle/>
          <a:p>
            <a:r>
              <a:rPr lang="en-US" dirty="0"/>
              <a:t>This is a community group for students in their undergraduate or graduate term. </a:t>
            </a:r>
          </a:p>
          <a:p>
            <a:r>
              <a:rPr lang="en-US" dirty="0"/>
              <a:t>Recognized by Google Developers.</a:t>
            </a:r>
          </a:p>
          <a:p>
            <a:r>
              <a:rPr lang="en-US" b="1" dirty="0"/>
              <a:t>Here’s the primary aim:</a:t>
            </a:r>
            <a:r>
              <a:rPr lang="en-US" dirty="0"/>
              <a:t> Create an impact with technology.</a:t>
            </a:r>
          </a:p>
          <a:p>
            <a:endParaRPr lang="en-US" dirty="0"/>
          </a:p>
          <a:p>
            <a:r>
              <a:rPr lang="en-US" b="1" dirty="0"/>
              <a:t>Why are you here? : </a:t>
            </a:r>
            <a:r>
              <a:rPr lang="en-US" dirty="0"/>
              <a:t> We will give you the tools, YOU will build whatever you want to build. </a:t>
            </a:r>
            <a:endParaRPr lang="en-US" b="1" dirty="0"/>
          </a:p>
          <a:p>
            <a:endParaRPr lang="en-IN" dirty="0"/>
          </a:p>
        </p:txBody>
      </p:sp>
    </p:spTree>
    <p:extLst>
      <p:ext uri="{BB962C8B-B14F-4D97-AF65-F5344CB8AC3E}">
        <p14:creationId xmlns:p14="http://schemas.microsoft.com/office/powerpoint/2010/main" val="229810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43FC-3AE6-45F3-A00C-FA273A9C47EC}"/>
              </a:ext>
            </a:extLst>
          </p:cNvPr>
          <p:cNvSpPr>
            <a:spLocks noGrp="1"/>
          </p:cNvSpPr>
          <p:nvPr>
            <p:ph type="title"/>
          </p:nvPr>
        </p:nvSpPr>
        <p:spPr/>
        <p:txBody>
          <a:bodyPr/>
          <a:lstStyle/>
          <a:p>
            <a:r>
              <a:rPr lang="en-US" b="1" u="sng" dirty="0"/>
              <a:t>What is ML? </a:t>
            </a:r>
            <a:endParaRPr lang="en-IN" b="1" u="sng" dirty="0"/>
          </a:p>
        </p:txBody>
      </p:sp>
      <p:sp>
        <p:nvSpPr>
          <p:cNvPr id="3" name="Content Placeholder 2">
            <a:extLst>
              <a:ext uri="{FF2B5EF4-FFF2-40B4-BE49-F238E27FC236}">
                <a16:creationId xmlns:a16="http://schemas.microsoft.com/office/drawing/2014/main" id="{64ED704B-24E2-4731-B2C8-FDFC506B5902}"/>
              </a:ext>
            </a:extLst>
          </p:cNvPr>
          <p:cNvSpPr>
            <a:spLocks noGrp="1"/>
          </p:cNvSpPr>
          <p:nvPr>
            <p:ph idx="1"/>
          </p:nvPr>
        </p:nvSpPr>
        <p:spPr>
          <a:xfrm>
            <a:off x="838200" y="1825625"/>
            <a:ext cx="10515600" cy="2130555"/>
          </a:xfrm>
        </p:spPr>
        <p:txBody>
          <a:bodyPr>
            <a:normAutofit/>
          </a:bodyPr>
          <a:lstStyle/>
          <a:p>
            <a:pPr marL="0" indent="0">
              <a:buNone/>
            </a:pPr>
            <a:r>
              <a:rPr lang="en-US" dirty="0"/>
              <a:t>   </a:t>
            </a:r>
            <a:r>
              <a:rPr lang="en-US" b="1" dirty="0"/>
              <a:t>Formal Definition Approach</a:t>
            </a:r>
          </a:p>
          <a:p>
            <a:r>
              <a:rPr lang="en-US" dirty="0"/>
              <a:t>“A computer program is said to learn from experience </a:t>
            </a:r>
            <a:r>
              <a:rPr lang="en-US" i="1" dirty="0"/>
              <a:t>E</a:t>
            </a:r>
            <a:r>
              <a:rPr lang="en-US" dirty="0"/>
              <a:t> with respect to some class of tasks </a:t>
            </a:r>
            <a:r>
              <a:rPr lang="en-US" i="1" dirty="0"/>
              <a:t>T</a:t>
            </a:r>
            <a:r>
              <a:rPr lang="en-US" dirty="0"/>
              <a:t> and performance measure </a:t>
            </a:r>
            <a:r>
              <a:rPr lang="en-US" i="1" dirty="0"/>
              <a:t>P</a:t>
            </a:r>
            <a:r>
              <a:rPr lang="en-US" dirty="0"/>
              <a:t> if its performance at tasks in </a:t>
            </a:r>
            <a:r>
              <a:rPr lang="en-US" i="1" dirty="0"/>
              <a:t>T</a:t>
            </a:r>
            <a:r>
              <a:rPr lang="en-US" dirty="0"/>
              <a:t>, as measured by </a:t>
            </a:r>
            <a:r>
              <a:rPr lang="en-US" i="1" dirty="0"/>
              <a:t>P</a:t>
            </a:r>
            <a:r>
              <a:rPr lang="en-US" dirty="0"/>
              <a:t>, improves with experience </a:t>
            </a:r>
            <a:r>
              <a:rPr lang="en-US" i="1" dirty="0"/>
              <a:t>E</a:t>
            </a:r>
            <a:r>
              <a:rPr lang="en-US" dirty="0"/>
              <a:t>.”- Tom Mitchell </a:t>
            </a:r>
            <a:endParaRPr lang="en-IN" dirty="0"/>
          </a:p>
        </p:txBody>
      </p:sp>
      <p:pic>
        <p:nvPicPr>
          <p:cNvPr id="5" name="Picture 4">
            <a:extLst>
              <a:ext uri="{FF2B5EF4-FFF2-40B4-BE49-F238E27FC236}">
                <a16:creationId xmlns:a16="http://schemas.microsoft.com/office/drawing/2014/main" id="{03CCACE7-BD1A-45CA-BEC3-E4891DA85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273" y="3649028"/>
            <a:ext cx="2704711" cy="2607341"/>
          </a:xfrm>
          <a:prstGeom prst="rect">
            <a:avLst/>
          </a:prstGeom>
        </p:spPr>
      </p:pic>
    </p:spTree>
    <p:extLst>
      <p:ext uri="{BB962C8B-B14F-4D97-AF65-F5344CB8AC3E}">
        <p14:creationId xmlns:p14="http://schemas.microsoft.com/office/powerpoint/2010/main" val="81160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A6B8-29B6-4DB0-9E2F-832736F82BB8}"/>
              </a:ext>
            </a:extLst>
          </p:cNvPr>
          <p:cNvSpPr>
            <a:spLocks noGrp="1"/>
          </p:cNvSpPr>
          <p:nvPr>
            <p:ph type="title"/>
          </p:nvPr>
        </p:nvSpPr>
        <p:spPr/>
        <p:txBody>
          <a:bodyPr/>
          <a:lstStyle/>
          <a:p>
            <a:r>
              <a:rPr lang="en-US" b="1" u="sng" dirty="0"/>
              <a:t>An Informal Approach</a:t>
            </a:r>
            <a:endParaRPr lang="en-IN" b="1" u="sng" dirty="0"/>
          </a:p>
        </p:txBody>
      </p:sp>
      <p:sp>
        <p:nvSpPr>
          <p:cNvPr id="3" name="Content Placeholder 2">
            <a:extLst>
              <a:ext uri="{FF2B5EF4-FFF2-40B4-BE49-F238E27FC236}">
                <a16:creationId xmlns:a16="http://schemas.microsoft.com/office/drawing/2014/main" id="{B5206F68-01B7-4966-90CE-513C6DF8C796}"/>
              </a:ext>
            </a:extLst>
          </p:cNvPr>
          <p:cNvSpPr>
            <a:spLocks noGrp="1"/>
          </p:cNvSpPr>
          <p:nvPr>
            <p:ph idx="1"/>
          </p:nvPr>
        </p:nvSpPr>
        <p:spPr>
          <a:xfrm>
            <a:off x="838200" y="1825625"/>
            <a:ext cx="10515600" cy="1458751"/>
          </a:xfrm>
        </p:spPr>
        <p:txBody>
          <a:bodyPr/>
          <a:lstStyle/>
          <a:p>
            <a:r>
              <a:rPr lang="en-US" dirty="0"/>
              <a:t>Machine learning is an application of artificial intelligence (AI) that provides systems the ability to automatically learn and improve from experience without being explicitly programmed.</a:t>
            </a:r>
            <a:endParaRPr lang="en-IN" dirty="0"/>
          </a:p>
        </p:txBody>
      </p:sp>
    </p:spTree>
    <p:extLst>
      <p:ext uri="{BB962C8B-B14F-4D97-AF65-F5344CB8AC3E}">
        <p14:creationId xmlns:p14="http://schemas.microsoft.com/office/powerpoint/2010/main" val="7810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1AAF-4E49-483D-9C6B-F8D5C6AAD307}"/>
              </a:ext>
            </a:extLst>
          </p:cNvPr>
          <p:cNvSpPr>
            <a:spLocks noGrp="1"/>
          </p:cNvSpPr>
          <p:nvPr>
            <p:ph type="title"/>
          </p:nvPr>
        </p:nvSpPr>
        <p:spPr/>
        <p:txBody>
          <a:bodyPr/>
          <a:lstStyle/>
          <a:p>
            <a:r>
              <a:rPr lang="en-US" b="1" u="sng" dirty="0"/>
              <a:t>What you see now has come a long way</a:t>
            </a:r>
            <a:endParaRPr lang="en-IN" b="1" u="sng" dirty="0"/>
          </a:p>
        </p:txBody>
      </p:sp>
      <p:pic>
        <p:nvPicPr>
          <p:cNvPr id="6146" name="Picture 2" descr="Image result for timeline of machine learning">
            <a:extLst>
              <a:ext uri="{FF2B5EF4-FFF2-40B4-BE49-F238E27FC236}">
                <a16:creationId xmlns:a16="http://schemas.microsoft.com/office/drawing/2014/main" id="{4BFBB053-C4AD-485A-B97D-CD4803B468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6502" y="1359092"/>
            <a:ext cx="9771025" cy="549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39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CBF4-0BF0-4FC6-AD32-284B71D62689}"/>
              </a:ext>
            </a:extLst>
          </p:cNvPr>
          <p:cNvSpPr>
            <a:spLocks noGrp="1"/>
          </p:cNvSpPr>
          <p:nvPr>
            <p:ph type="title"/>
          </p:nvPr>
        </p:nvSpPr>
        <p:spPr>
          <a:xfrm>
            <a:off x="1066800" y="0"/>
            <a:ext cx="10058400" cy="1609344"/>
          </a:xfrm>
        </p:spPr>
        <p:txBody>
          <a:bodyPr/>
          <a:lstStyle/>
          <a:p>
            <a:r>
              <a:rPr lang="en-US" b="1" u="sng" dirty="0"/>
              <a:t>Difference between AI, ML, DL</a:t>
            </a:r>
            <a:endParaRPr lang="en-IN" b="1" u="sng" dirty="0"/>
          </a:p>
        </p:txBody>
      </p:sp>
      <p:pic>
        <p:nvPicPr>
          <p:cNvPr id="5" name="Picture 4">
            <a:extLst>
              <a:ext uri="{FF2B5EF4-FFF2-40B4-BE49-F238E27FC236}">
                <a16:creationId xmlns:a16="http://schemas.microsoft.com/office/drawing/2014/main" id="{BC751875-8805-4C21-B8F3-85E413D1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503" y="1378548"/>
            <a:ext cx="9359072" cy="5337596"/>
          </a:xfrm>
          <a:prstGeom prst="rect">
            <a:avLst/>
          </a:prstGeom>
        </p:spPr>
      </p:pic>
    </p:spTree>
    <p:extLst>
      <p:ext uri="{BB962C8B-B14F-4D97-AF65-F5344CB8AC3E}">
        <p14:creationId xmlns:p14="http://schemas.microsoft.com/office/powerpoint/2010/main" val="25534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5A50-C9D4-478A-BD9C-AFC085EACA2B}"/>
              </a:ext>
            </a:extLst>
          </p:cNvPr>
          <p:cNvSpPr>
            <a:spLocks noGrp="1"/>
          </p:cNvSpPr>
          <p:nvPr>
            <p:ph type="title"/>
          </p:nvPr>
        </p:nvSpPr>
        <p:spPr/>
        <p:txBody>
          <a:bodyPr/>
          <a:lstStyle/>
          <a:p>
            <a:r>
              <a:rPr lang="en-US" b="1" u="sng" dirty="0"/>
              <a:t>Day to day Applications</a:t>
            </a:r>
            <a:endParaRPr lang="en-IN" b="1" u="sng" dirty="0"/>
          </a:p>
        </p:txBody>
      </p:sp>
      <p:sp>
        <p:nvSpPr>
          <p:cNvPr id="3" name="Content Placeholder 2">
            <a:extLst>
              <a:ext uri="{FF2B5EF4-FFF2-40B4-BE49-F238E27FC236}">
                <a16:creationId xmlns:a16="http://schemas.microsoft.com/office/drawing/2014/main" id="{38DC593A-B955-46AD-A7B8-DA45B732EE0B}"/>
              </a:ext>
            </a:extLst>
          </p:cNvPr>
          <p:cNvSpPr>
            <a:spLocks noGrp="1"/>
          </p:cNvSpPr>
          <p:nvPr>
            <p:ph idx="1"/>
          </p:nvPr>
        </p:nvSpPr>
        <p:spPr/>
        <p:txBody>
          <a:bodyPr>
            <a:normAutofit/>
          </a:bodyPr>
          <a:lstStyle/>
          <a:p>
            <a:r>
              <a:rPr lang="en-IN" b="1" dirty="0"/>
              <a:t>1. Virtual Personal Assistants</a:t>
            </a:r>
          </a:p>
          <a:p>
            <a:pPr lvl="1"/>
            <a:r>
              <a:rPr lang="en-US" dirty="0"/>
              <a:t>Siri, Alexa, Google Now are some of the popular examples of virtual personal assistants. As the name suggests, they assist in finding information, when asked over voice. All you need to do is activate them and ask “What is my schedule for today?”</a:t>
            </a:r>
            <a:endParaRPr lang="en-IN" b="1" dirty="0"/>
          </a:p>
          <a:p>
            <a:r>
              <a:rPr lang="en-IN" b="1" dirty="0"/>
              <a:t>2. Predictions while Commuting</a:t>
            </a:r>
          </a:p>
          <a:p>
            <a:pPr lvl="1"/>
            <a:r>
              <a:rPr lang="en-US" dirty="0"/>
              <a:t>When booking a cab, the app estimates the price of the ride. When sharing these services, how do they minimize the detours? The answer is machine learning. </a:t>
            </a:r>
            <a:endParaRPr lang="en-IN" b="1" dirty="0"/>
          </a:p>
          <a:p>
            <a:pPr lvl="1"/>
            <a:endParaRPr lang="en-IN" b="1" dirty="0"/>
          </a:p>
          <a:p>
            <a:endParaRPr lang="en-IN" b="1" dirty="0"/>
          </a:p>
          <a:p>
            <a:pPr lvl="1"/>
            <a:endParaRPr lang="en-US" dirty="0"/>
          </a:p>
        </p:txBody>
      </p:sp>
    </p:spTree>
    <p:extLst>
      <p:ext uri="{BB962C8B-B14F-4D97-AF65-F5344CB8AC3E}">
        <p14:creationId xmlns:p14="http://schemas.microsoft.com/office/powerpoint/2010/main" val="211448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BDE4E-AD82-42DE-AFB2-8AC8225AB2B0}"/>
              </a:ext>
            </a:extLst>
          </p:cNvPr>
          <p:cNvSpPr>
            <a:spLocks noGrp="1"/>
          </p:cNvSpPr>
          <p:nvPr>
            <p:ph idx="1"/>
          </p:nvPr>
        </p:nvSpPr>
        <p:spPr/>
        <p:txBody>
          <a:bodyPr>
            <a:normAutofit/>
          </a:bodyPr>
          <a:lstStyle/>
          <a:p>
            <a:r>
              <a:rPr lang="en-IN" b="1" dirty="0"/>
              <a:t>4. Social Media Services</a:t>
            </a:r>
          </a:p>
          <a:p>
            <a:pPr lvl="1"/>
            <a:r>
              <a:rPr lang="en-US" b="1" dirty="0"/>
              <a:t>P</a:t>
            </a:r>
            <a:r>
              <a:rPr lang="en-IN" b="1" dirty="0" err="1"/>
              <a:t>eople</a:t>
            </a:r>
            <a:r>
              <a:rPr lang="en-IN" b="1" dirty="0"/>
              <a:t> you may know: </a:t>
            </a:r>
            <a:r>
              <a:rPr lang="en-US" dirty="0"/>
              <a:t>Facebook continuously notices the friends that you connect with, the profiles that you visit very often, your interests, workplace, or a group that you share with someone </a:t>
            </a:r>
            <a:r>
              <a:rPr lang="en-US" dirty="0" err="1"/>
              <a:t>etc</a:t>
            </a:r>
            <a:endParaRPr lang="en-US" dirty="0"/>
          </a:p>
          <a:p>
            <a:pPr lvl="1"/>
            <a:r>
              <a:rPr lang="en-US" b="1" dirty="0"/>
              <a:t>Face Recognition: </a:t>
            </a:r>
            <a:r>
              <a:rPr lang="en-US" dirty="0" err="1"/>
              <a:t>ou</a:t>
            </a:r>
            <a:r>
              <a:rPr lang="en-US" dirty="0"/>
              <a:t> upload a picture of you with a friend and Facebook instantly recognizes that friend. Facebook checks the poses and projections in the picture, notice the unique features, and then match them with the people in your friend list.</a:t>
            </a:r>
            <a:endParaRPr lang="en-IN" b="1" dirty="0"/>
          </a:p>
          <a:p>
            <a:endParaRPr lang="en-IN" b="1" dirty="0"/>
          </a:p>
          <a:p>
            <a:endParaRPr lang="en-IN" b="1" dirty="0"/>
          </a:p>
        </p:txBody>
      </p:sp>
    </p:spTree>
    <p:extLst>
      <p:ext uri="{BB962C8B-B14F-4D97-AF65-F5344CB8AC3E}">
        <p14:creationId xmlns:p14="http://schemas.microsoft.com/office/powerpoint/2010/main" val="2035086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168</TotalTime>
  <Words>1104</Words>
  <Application>Microsoft Office PowerPoint</Application>
  <PresentationFormat>Widescreen</PresentationFormat>
  <Paragraphs>107</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Rockwell</vt:lpstr>
      <vt:lpstr>Rockwell Condensed</vt:lpstr>
      <vt:lpstr>Wingdings</vt:lpstr>
      <vt:lpstr>Wood Type</vt:lpstr>
      <vt:lpstr>PowerPoint Presentation</vt:lpstr>
      <vt:lpstr>Agenda</vt:lpstr>
      <vt:lpstr>Developer Student Clubs </vt:lpstr>
      <vt:lpstr>What is ML? </vt:lpstr>
      <vt:lpstr>An Informal Approach</vt:lpstr>
      <vt:lpstr>What you see now has come a long way</vt:lpstr>
      <vt:lpstr>Difference between AI, ML, DL</vt:lpstr>
      <vt:lpstr>Day to day Applications</vt:lpstr>
      <vt:lpstr>PowerPoint Presentation</vt:lpstr>
      <vt:lpstr>PowerPoint Presentation</vt:lpstr>
      <vt:lpstr>Various Sectors where ML is used</vt:lpstr>
      <vt:lpstr>PowerPoint Presentation</vt:lpstr>
      <vt:lpstr>Fun Time!</vt:lpstr>
      <vt:lpstr>Supervised Learning</vt:lpstr>
      <vt:lpstr>Example of Supervised Learning</vt:lpstr>
      <vt:lpstr>PowerPoint Presentation</vt:lpstr>
      <vt:lpstr>Unsupervised Learning</vt:lpstr>
      <vt:lpstr>PowerPoint Presentation</vt:lpstr>
      <vt:lpstr>It’s Quiz Time</vt:lpstr>
      <vt:lpstr>PowerPoint Presentation</vt:lpstr>
      <vt:lpstr>Classification </vt:lpstr>
      <vt:lpstr>Regression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Johnson</dc:creator>
  <cp:lastModifiedBy>Joel Johnson</cp:lastModifiedBy>
  <cp:revision>17</cp:revision>
  <dcterms:created xsi:type="dcterms:W3CDTF">2019-09-01T00:41:55Z</dcterms:created>
  <dcterms:modified xsi:type="dcterms:W3CDTF">2019-09-01T04:25:49Z</dcterms:modified>
</cp:coreProperties>
</file>