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2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0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2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7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D92AC-8D22-6C42-A4AA-D279F58A77F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9D8C4-47CA-E74E-94A7-FAF8E75B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2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2091AF-31A0-D7FB-185C-7D8840AE7DDB}"/>
              </a:ext>
            </a:extLst>
          </p:cNvPr>
          <p:cNvSpPr/>
          <p:nvPr/>
        </p:nvSpPr>
        <p:spPr>
          <a:xfrm>
            <a:off x="116455" y="1043797"/>
            <a:ext cx="3674852" cy="5374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852552-A851-6116-B39A-3CEA08A0E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11829"/>
              </p:ext>
            </p:extLst>
          </p:nvPr>
        </p:nvGraphicFramePr>
        <p:xfrm>
          <a:off x="526210" y="2342094"/>
          <a:ext cx="285534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534">
                  <a:extLst>
                    <a:ext uri="{9D8B030D-6E8A-4147-A177-3AD203B41FA5}">
                      <a16:colId xmlns:a16="http://schemas.microsoft.com/office/drawing/2014/main" val="2519547316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2987183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61713301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1491318115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877715549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89320956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3864430368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411429851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17936038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1620291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6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64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45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36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6BCC54-28C2-47FA-E6D9-3CD1652570AD}"/>
              </a:ext>
            </a:extLst>
          </p:cNvPr>
          <p:cNvSpPr txBox="1"/>
          <p:nvPr/>
        </p:nvSpPr>
        <p:spPr>
          <a:xfrm>
            <a:off x="1112945" y="1202513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Hard Drive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5A8454-FEE4-6AB8-BEF6-AADC09013DC9}"/>
              </a:ext>
            </a:extLst>
          </p:cNvPr>
          <p:cNvSpPr/>
          <p:nvPr/>
        </p:nvSpPr>
        <p:spPr>
          <a:xfrm>
            <a:off x="4378039" y="1073118"/>
            <a:ext cx="7697505" cy="5374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AEBF5B-4D35-0494-A1D4-352BA37E1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93742"/>
              </p:ext>
            </p:extLst>
          </p:nvPr>
        </p:nvGraphicFramePr>
        <p:xfrm>
          <a:off x="4638733" y="2341245"/>
          <a:ext cx="285534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534">
                  <a:extLst>
                    <a:ext uri="{9D8B030D-6E8A-4147-A177-3AD203B41FA5}">
                      <a16:colId xmlns:a16="http://schemas.microsoft.com/office/drawing/2014/main" val="2519547316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2987183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61713301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1491318115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877715549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89320956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3864430368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411429851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17936038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1620291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6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64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45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36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3954CA8-09DA-7A76-5D3A-408E70E62EC7}"/>
              </a:ext>
            </a:extLst>
          </p:cNvPr>
          <p:cNvSpPr txBox="1"/>
          <p:nvPr/>
        </p:nvSpPr>
        <p:spPr>
          <a:xfrm>
            <a:off x="8160862" y="1202512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RAM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0EF83B-E84E-3E7E-69F5-7BAB735E5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1481"/>
              </p:ext>
            </p:extLst>
          </p:nvPr>
        </p:nvGraphicFramePr>
        <p:xfrm>
          <a:off x="8796506" y="2341245"/>
          <a:ext cx="856602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534">
                  <a:extLst>
                    <a:ext uri="{9D8B030D-6E8A-4147-A177-3AD203B41FA5}">
                      <a16:colId xmlns:a16="http://schemas.microsoft.com/office/drawing/2014/main" val="61713301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89320956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386443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6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4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5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36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3DC3E8-6F59-F4EB-31C3-5371B27C7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67873"/>
              </p:ext>
            </p:extLst>
          </p:nvPr>
        </p:nvGraphicFramePr>
        <p:xfrm>
          <a:off x="10707786" y="3333431"/>
          <a:ext cx="856602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534">
                  <a:extLst>
                    <a:ext uri="{9D8B030D-6E8A-4147-A177-3AD203B41FA5}">
                      <a16:colId xmlns:a16="http://schemas.microsoft.com/office/drawing/2014/main" val="61713301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89320956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386443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6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30691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69348CAC-FE36-2E5B-25F2-502724D321E6}"/>
              </a:ext>
            </a:extLst>
          </p:cNvPr>
          <p:cNvSpPr/>
          <p:nvPr/>
        </p:nvSpPr>
        <p:spPr>
          <a:xfrm>
            <a:off x="3422801" y="3613258"/>
            <a:ext cx="1156074" cy="9237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into RAM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30BE8D7-7F12-31E2-FD85-C8F28574C2E0}"/>
              </a:ext>
            </a:extLst>
          </p:cNvPr>
          <p:cNvSpPr/>
          <p:nvPr/>
        </p:nvSpPr>
        <p:spPr>
          <a:xfrm>
            <a:off x="7549058" y="3643428"/>
            <a:ext cx="1193285" cy="9237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columns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855084-00DB-6676-87B5-97B9EC36036A}"/>
              </a:ext>
            </a:extLst>
          </p:cNvPr>
          <p:cNvSpPr/>
          <p:nvPr/>
        </p:nvSpPr>
        <p:spPr>
          <a:xfrm>
            <a:off x="9707271" y="3613258"/>
            <a:ext cx="946352" cy="9237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 rows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A96D7F30-9CF5-A327-6B4D-EB5D11F5B09F}"/>
              </a:ext>
            </a:extLst>
          </p:cNvPr>
          <p:cNvSpPr/>
          <p:nvPr/>
        </p:nvSpPr>
        <p:spPr>
          <a:xfrm>
            <a:off x="5155025" y="5478261"/>
            <a:ext cx="4498083" cy="798816"/>
          </a:xfrm>
          <a:prstGeom prst="wedgeRoundRectCallout">
            <a:avLst>
              <a:gd name="adj1" fmla="val 1727"/>
              <a:gd name="adj2" fmla="val -9336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Eager DataFrame reads the whole data into RAM, which causes memory pressure for larger data sets</a:t>
            </a:r>
          </a:p>
        </p:txBody>
      </p:sp>
    </p:spTree>
    <p:extLst>
      <p:ext uri="{BB962C8B-B14F-4D97-AF65-F5344CB8AC3E}">
        <p14:creationId xmlns:p14="http://schemas.microsoft.com/office/powerpoint/2010/main" val="125732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8BB93-400E-2E01-5A25-3AD3C6CCA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788191-3203-C867-E6AE-37A298F1138C}"/>
              </a:ext>
            </a:extLst>
          </p:cNvPr>
          <p:cNvSpPr/>
          <p:nvPr/>
        </p:nvSpPr>
        <p:spPr>
          <a:xfrm>
            <a:off x="116455" y="1043797"/>
            <a:ext cx="3674852" cy="5374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8765E4-760F-08A1-1D23-1777E0829B88}"/>
              </a:ext>
            </a:extLst>
          </p:cNvPr>
          <p:cNvGraphicFramePr>
            <a:graphicFrameLocks noGrp="1"/>
          </p:cNvGraphicFramePr>
          <p:nvPr/>
        </p:nvGraphicFramePr>
        <p:xfrm>
          <a:off x="526210" y="2342094"/>
          <a:ext cx="285534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534">
                  <a:extLst>
                    <a:ext uri="{9D8B030D-6E8A-4147-A177-3AD203B41FA5}">
                      <a16:colId xmlns:a16="http://schemas.microsoft.com/office/drawing/2014/main" val="2519547316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2987183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61713301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1491318115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877715549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89320956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3864430368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411429851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217936038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1620291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6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64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45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36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51B7C9-D0FB-E658-AB40-A9B37DF3E9A6}"/>
              </a:ext>
            </a:extLst>
          </p:cNvPr>
          <p:cNvSpPr txBox="1"/>
          <p:nvPr/>
        </p:nvSpPr>
        <p:spPr>
          <a:xfrm>
            <a:off x="1112945" y="1202513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Hard Drive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756577-A892-1964-E328-C3DAA5A9C85A}"/>
              </a:ext>
            </a:extLst>
          </p:cNvPr>
          <p:cNvSpPr/>
          <p:nvPr/>
        </p:nvSpPr>
        <p:spPr>
          <a:xfrm>
            <a:off x="7126417" y="1073118"/>
            <a:ext cx="4949127" cy="5374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B55300-4AE2-4F47-DBA8-9D269A1C9D5B}"/>
              </a:ext>
            </a:extLst>
          </p:cNvPr>
          <p:cNvSpPr txBox="1"/>
          <p:nvPr/>
        </p:nvSpPr>
        <p:spPr>
          <a:xfrm>
            <a:off x="9707271" y="1142127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RAM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E2D41C3-A5A1-4D40-ABDB-03C275899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55683"/>
              </p:ext>
            </p:extLst>
          </p:nvPr>
        </p:nvGraphicFramePr>
        <p:xfrm>
          <a:off x="7697167" y="2866904"/>
          <a:ext cx="856602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534">
                  <a:extLst>
                    <a:ext uri="{9D8B030D-6E8A-4147-A177-3AD203B41FA5}">
                      <a16:colId xmlns:a16="http://schemas.microsoft.com/office/drawing/2014/main" val="617133010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893209563"/>
                    </a:ext>
                  </a:extLst>
                </a:gridCol>
                <a:gridCol w="285534">
                  <a:extLst>
                    <a:ext uri="{9D8B030D-6E8A-4147-A177-3AD203B41FA5}">
                      <a16:colId xmlns:a16="http://schemas.microsoft.com/office/drawing/2014/main" val="386443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6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30691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F268F613-3984-30AF-3F6D-F71034579D56}"/>
              </a:ext>
            </a:extLst>
          </p:cNvPr>
          <p:cNvSpPr/>
          <p:nvPr/>
        </p:nvSpPr>
        <p:spPr>
          <a:xfrm>
            <a:off x="3441940" y="2760451"/>
            <a:ext cx="4235099" cy="188055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into RAM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5CD6987-B8E1-457A-DFD5-BA6E92EB00AD}"/>
              </a:ext>
            </a:extLst>
          </p:cNvPr>
          <p:cNvSpPr/>
          <p:nvPr/>
        </p:nvSpPr>
        <p:spPr>
          <a:xfrm>
            <a:off x="3506655" y="3429000"/>
            <a:ext cx="1942143" cy="597134"/>
          </a:xfrm>
          <a:prstGeom prst="rightArrow">
            <a:avLst>
              <a:gd name="adj1" fmla="val 68678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Projection Pushdown </a:t>
            </a:r>
          </a:p>
          <a:p>
            <a:pPr algn="ctr"/>
            <a:r>
              <a:rPr lang="en-US" sz="1400" dirty="0"/>
              <a:t>(Select columns)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1AB038E2-3728-1022-E2EE-DB2FA2719EC7}"/>
              </a:ext>
            </a:extLst>
          </p:cNvPr>
          <p:cNvSpPr/>
          <p:nvPr/>
        </p:nvSpPr>
        <p:spPr>
          <a:xfrm>
            <a:off x="8302080" y="4938323"/>
            <a:ext cx="3225349" cy="1044966"/>
          </a:xfrm>
          <a:prstGeom prst="wedgeRoundRectCallout">
            <a:avLst>
              <a:gd name="adj1" fmla="val -42135"/>
              <a:gd name="adj2" fmla="val -103267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Lazy DataFrame applies filter &amp; select as part of scanning the CSV, reducing the RAM footprint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0FE97F0-E30B-B337-0D79-F32E8FE270E3}"/>
              </a:ext>
            </a:extLst>
          </p:cNvPr>
          <p:cNvSpPr/>
          <p:nvPr/>
        </p:nvSpPr>
        <p:spPr>
          <a:xfrm>
            <a:off x="5468926" y="3429000"/>
            <a:ext cx="1942143" cy="597134"/>
          </a:xfrm>
          <a:prstGeom prst="rightArrow">
            <a:avLst>
              <a:gd name="adj1" fmla="val 68678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Predicate Pushdown </a:t>
            </a:r>
          </a:p>
          <a:p>
            <a:pPr algn="ctr"/>
            <a:r>
              <a:rPr lang="en-US" sz="1400" dirty="0"/>
              <a:t>(Filter rows)</a:t>
            </a:r>
          </a:p>
        </p:txBody>
      </p:sp>
    </p:spTree>
    <p:extLst>
      <p:ext uri="{BB962C8B-B14F-4D97-AF65-F5344CB8AC3E}">
        <p14:creationId xmlns:p14="http://schemas.microsoft.com/office/powerpoint/2010/main" val="90622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D112485-E50E-BBF1-CEEB-F8D8B463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076"/>
          <a:stretch/>
        </p:blipFill>
        <p:spPr>
          <a:xfrm>
            <a:off x="4485627" y="2742028"/>
            <a:ext cx="3060478" cy="24892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7ED403C-153A-FCA1-81FB-156B8BAC8F44}"/>
              </a:ext>
            </a:extLst>
          </p:cNvPr>
          <p:cNvGrpSpPr/>
          <p:nvPr/>
        </p:nvGrpSpPr>
        <p:grpSpPr>
          <a:xfrm>
            <a:off x="4066145" y="1859155"/>
            <a:ext cx="3116944" cy="1114954"/>
            <a:chOff x="2936240" y="1920240"/>
            <a:chExt cx="3116944" cy="11149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33133C-A37D-D262-B510-A45E48AA3BB8}"/>
                </a:ext>
              </a:extLst>
            </p:cNvPr>
            <p:cNvSpPr txBox="1"/>
            <p:nvPr/>
          </p:nvSpPr>
          <p:spPr>
            <a:xfrm>
              <a:off x="2936240" y="1920240"/>
              <a:ext cx="31169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dirty="0">
                  <a:solidFill>
                    <a:schemeClr val="accent2"/>
                  </a:solidFill>
                </a:rPr>
                <a:t>x and y are passed to body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       as unevaluated expressions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EB27524-5324-F3AE-F1DE-F462C1310E9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275215" y="2566571"/>
              <a:ext cx="219497" cy="46862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CDE3A1-E758-FE9D-F6CD-2B71F6A8F62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4494712" y="2566571"/>
              <a:ext cx="101928" cy="46862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8B50DA-DF5C-BB49-34B5-B721A131C6B9}"/>
              </a:ext>
            </a:extLst>
          </p:cNvPr>
          <p:cNvGrpSpPr/>
          <p:nvPr/>
        </p:nvGrpSpPr>
        <p:grpSpPr>
          <a:xfrm>
            <a:off x="6138462" y="2864255"/>
            <a:ext cx="4046299" cy="369332"/>
            <a:chOff x="6169891" y="2873432"/>
            <a:chExt cx="4046299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B219D7-BF10-E921-8BCC-3E6E2AED5AFC}"/>
                </a:ext>
              </a:extLst>
            </p:cNvPr>
            <p:cNvSpPr txBox="1"/>
            <p:nvPr/>
          </p:nvSpPr>
          <p:spPr>
            <a:xfrm>
              <a:off x="7793219" y="2873432"/>
              <a:ext cx="2422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2) Only x gets evaluated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797C9D-2732-37F8-E7E7-02EEF5B9C4F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6169891" y="3058098"/>
              <a:ext cx="162332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8B4DDA-C3F3-4D20-1B13-EA8AA0DAAD28}"/>
              </a:ext>
            </a:extLst>
          </p:cNvPr>
          <p:cNvGrpSpPr/>
          <p:nvPr/>
        </p:nvGrpSpPr>
        <p:grpSpPr>
          <a:xfrm>
            <a:off x="5405120" y="3986628"/>
            <a:ext cx="2623128" cy="612648"/>
            <a:chOff x="1624676" y="3552952"/>
            <a:chExt cx="2623128" cy="612648"/>
          </a:xfrm>
        </p:grpSpPr>
        <p:sp>
          <p:nvSpPr>
            <p:cNvPr id="20" name="Rounded Rectangular Callout 19">
              <a:extLst>
                <a:ext uri="{FF2B5EF4-FFF2-40B4-BE49-F238E27FC236}">
                  <a16:creationId xmlns:a16="http://schemas.microsoft.com/office/drawing/2014/main" id="{44B7E9D7-BC43-90B0-6E69-C4649173B696}"/>
                </a:ext>
              </a:extLst>
            </p:cNvPr>
            <p:cNvSpPr/>
            <p:nvPr/>
          </p:nvSpPr>
          <p:spPr>
            <a:xfrm>
              <a:off x="1624676" y="3552952"/>
              <a:ext cx="2623128" cy="612648"/>
            </a:xfrm>
            <a:prstGeom prst="wedgeRoundRectCallout">
              <a:avLst>
                <a:gd name="adj1" fmla="val -40198"/>
                <a:gd name="adj2" fmla="val -109369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Only first assignment statement gets processed</a:t>
              </a:r>
            </a:p>
          </p:txBody>
        </p:sp>
        <p:sp>
          <p:nvSpPr>
            <p:cNvPr id="22" name="Rounded Rectangular Callout 21">
              <a:extLst>
                <a:ext uri="{FF2B5EF4-FFF2-40B4-BE49-F238E27FC236}">
                  <a16:creationId xmlns:a16="http://schemas.microsoft.com/office/drawing/2014/main" id="{E52AD375-6EBC-CD3B-96B0-24F78660BA05}"/>
                </a:ext>
              </a:extLst>
            </p:cNvPr>
            <p:cNvSpPr/>
            <p:nvPr/>
          </p:nvSpPr>
          <p:spPr>
            <a:xfrm>
              <a:off x="1624676" y="3552952"/>
              <a:ext cx="2623128" cy="612648"/>
            </a:xfrm>
            <a:prstGeom prst="wedgeRoundRectCallout">
              <a:avLst>
                <a:gd name="adj1" fmla="val -66959"/>
                <a:gd name="adj2" fmla="val 51946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Only first assignment expression gets processed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6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4F956-6A0B-F3E3-1127-5EDE901E2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4E80E7-8F44-EAB8-8865-0734AE4F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799" y="2639292"/>
            <a:ext cx="3087564" cy="248919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7B27F32-8023-BB0E-3F2C-4C3CC87D3F52}"/>
              </a:ext>
            </a:extLst>
          </p:cNvPr>
          <p:cNvGrpSpPr/>
          <p:nvPr/>
        </p:nvGrpSpPr>
        <p:grpSpPr>
          <a:xfrm>
            <a:off x="4066145" y="1859155"/>
            <a:ext cx="3426579" cy="1114954"/>
            <a:chOff x="2936240" y="1920240"/>
            <a:chExt cx="3426579" cy="11149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69431C-F06B-3DC7-E2A5-C09D9D8DB576}"/>
                </a:ext>
              </a:extLst>
            </p:cNvPr>
            <p:cNvSpPr txBox="1"/>
            <p:nvPr/>
          </p:nvSpPr>
          <p:spPr>
            <a:xfrm>
              <a:off x="2936240" y="1920240"/>
              <a:ext cx="3426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dirty="0">
                  <a:solidFill>
                    <a:schemeClr val="accent2"/>
                  </a:solidFill>
                </a:rPr>
                <a:t>x and y are both evaluated and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       and passed as values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CD5D19D-AA64-957B-1C8E-2FF12422CEC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275215" y="2566571"/>
              <a:ext cx="374315" cy="46862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B260D8F-CB19-9ED6-CD99-8B30AE6D1370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596640" y="2566571"/>
              <a:ext cx="52890" cy="46862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F23845-874A-FFEE-6544-FC0AA437A6E2}"/>
              </a:ext>
            </a:extLst>
          </p:cNvPr>
          <p:cNvGrpSpPr/>
          <p:nvPr/>
        </p:nvGrpSpPr>
        <p:grpSpPr>
          <a:xfrm>
            <a:off x="6169891" y="2782669"/>
            <a:ext cx="3862379" cy="646331"/>
            <a:chOff x="6159909" y="2934288"/>
            <a:chExt cx="3862379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116CD1-42DB-4ECD-7B22-27EB0F1ADCCA}"/>
                </a:ext>
              </a:extLst>
            </p:cNvPr>
            <p:cNvSpPr txBox="1"/>
            <p:nvPr/>
          </p:nvSpPr>
          <p:spPr>
            <a:xfrm>
              <a:off x="7396056" y="2934288"/>
              <a:ext cx="26262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2) The value of x is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    substituted in the body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3C2618-528D-89A0-AF21-799DA42035B8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159909" y="3257453"/>
              <a:ext cx="1236147" cy="1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07CF37-1D19-2804-777D-35CDDDDB10F1}"/>
              </a:ext>
            </a:extLst>
          </p:cNvPr>
          <p:cNvGrpSpPr/>
          <p:nvPr/>
        </p:nvGrpSpPr>
        <p:grpSpPr>
          <a:xfrm>
            <a:off x="4858328" y="4074812"/>
            <a:ext cx="3171424" cy="1376671"/>
            <a:chOff x="6096000" y="4573960"/>
            <a:chExt cx="3171424" cy="1376671"/>
          </a:xfrm>
        </p:grpSpPr>
        <p:sp>
          <p:nvSpPr>
            <p:cNvPr id="11" name="Rounded Rectangular Callout 10">
              <a:extLst>
                <a:ext uri="{FF2B5EF4-FFF2-40B4-BE49-F238E27FC236}">
                  <a16:creationId xmlns:a16="http://schemas.microsoft.com/office/drawing/2014/main" id="{921FC4FD-5AF4-E3CA-E8B8-14882DD3608D}"/>
                </a:ext>
              </a:extLst>
            </p:cNvPr>
            <p:cNvSpPr/>
            <p:nvPr/>
          </p:nvSpPr>
          <p:spPr>
            <a:xfrm>
              <a:off x="6096000" y="4573962"/>
              <a:ext cx="3171424" cy="1376669"/>
            </a:xfrm>
            <a:prstGeom prst="wedgeRoundRectCallout">
              <a:avLst>
                <a:gd name="adj1" fmla="val -60459"/>
                <a:gd name="adj2" fmla="val 16395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assignment expressions gets processed in order and out gets overwritten with the second assignment </a:t>
              </a:r>
            </a:p>
          </p:txBody>
        </p:sp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9B3E78C7-37C1-79D0-DD22-EE57BE3039D8}"/>
                </a:ext>
              </a:extLst>
            </p:cNvPr>
            <p:cNvSpPr/>
            <p:nvPr/>
          </p:nvSpPr>
          <p:spPr>
            <a:xfrm>
              <a:off x="6096000" y="4573961"/>
              <a:ext cx="3171424" cy="1376669"/>
            </a:xfrm>
            <a:prstGeom prst="wedgeRoundRectCallout">
              <a:avLst>
                <a:gd name="adj1" fmla="val 6234"/>
                <a:gd name="adj2" fmla="val -84914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assignment expressions gets processed in order and out gets overwritten with the second assignment </a:t>
              </a:r>
            </a:p>
          </p:txBody>
        </p:sp>
        <p:sp>
          <p:nvSpPr>
            <p:cNvPr id="16" name="Rounded Rectangular Callout 15">
              <a:extLst>
                <a:ext uri="{FF2B5EF4-FFF2-40B4-BE49-F238E27FC236}">
                  <a16:creationId xmlns:a16="http://schemas.microsoft.com/office/drawing/2014/main" id="{5A0AEF70-0711-C141-F6A0-DB31F78078F9}"/>
                </a:ext>
              </a:extLst>
            </p:cNvPr>
            <p:cNvSpPr/>
            <p:nvPr/>
          </p:nvSpPr>
          <p:spPr>
            <a:xfrm>
              <a:off x="6096000" y="4573960"/>
              <a:ext cx="3171424" cy="1376669"/>
            </a:xfrm>
            <a:prstGeom prst="wedgeRoundRectCallout">
              <a:avLst>
                <a:gd name="adj1" fmla="val -36578"/>
                <a:gd name="adj2" fmla="val -82231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assignment expressions gets processed in order and out gets overwritten with the second assignment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33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1364</TotalTime>
  <Words>160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Baloo Bhaijaan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Iverson, Todd</dc:creator>
  <cp:lastModifiedBy>Iverson, Todd</cp:lastModifiedBy>
  <cp:revision>1</cp:revision>
  <dcterms:created xsi:type="dcterms:W3CDTF">2024-10-21T13:48:57Z</dcterms:created>
  <dcterms:modified xsi:type="dcterms:W3CDTF">2024-10-22T12:33:51Z</dcterms:modified>
</cp:coreProperties>
</file>