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71" r:id="rId8"/>
    <p:sldId id="267" r:id="rId9"/>
    <p:sldId id="268" r:id="rId10"/>
    <p:sldId id="269" r:id="rId11"/>
    <p:sldId id="264" r:id="rId12"/>
    <p:sldId id="270" r:id="rId13"/>
    <p:sldId id="273" r:id="rId14"/>
    <p:sldId id="274" r:id="rId15"/>
    <p:sldId id="275" r:id="rId16"/>
    <p:sldId id="272"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996645-8C0C-4900-B9B9-50646BE03440}" v="19" dt="2024-04-29T23:28:22.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snia Sharmin" userId="f1097252be9a50e5" providerId="LiveId" clId="{64996645-8C0C-4900-B9B9-50646BE03440}"/>
    <pc:docChg chg="modSld">
      <pc:chgData name="Tasnia Sharmin" userId="f1097252be9a50e5" providerId="LiveId" clId="{64996645-8C0C-4900-B9B9-50646BE03440}" dt="2024-04-29T23:52:54.141" v="157" actId="20577"/>
      <pc:docMkLst>
        <pc:docMk/>
      </pc:docMkLst>
      <pc:sldChg chg="modSp">
        <pc:chgData name="Tasnia Sharmin" userId="f1097252be9a50e5" providerId="LiveId" clId="{64996645-8C0C-4900-B9B9-50646BE03440}" dt="2024-04-29T23:28:22.008" v="18" actId="20577"/>
        <pc:sldMkLst>
          <pc:docMk/>
          <pc:sldMk cId="1665727536" sldId="256"/>
        </pc:sldMkLst>
        <pc:spChg chg="mod">
          <ac:chgData name="Tasnia Sharmin" userId="f1097252be9a50e5" providerId="LiveId" clId="{64996645-8C0C-4900-B9B9-50646BE03440}" dt="2024-04-29T23:28:22.008" v="18" actId="20577"/>
          <ac:spMkLst>
            <pc:docMk/>
            <pc:sldMk cId="1665727536" sldId="256"/>
            <ac:spMk id="2" creationId="{2AC6B096-E1C9-9827-04C3-98BF12BB5E55}"/>
          </ac:spMkLst>
        </pc:spChg>
      </pc:sldChg>
      <pc:sldChg chg="modSp mod">
        <pc:chgData name="Tasnia Sharmin" userId="f1097252be9a50e5" providerId="LiveId" clId="{64996645-8C0C-4900-B9B9-50646BE03440}" dt="2024-04-29T23:29:40.671" v="50" actId="20577"/>
        <pc:sldMkLst>
          <pc:docMk/>
          <pc:sldMk cId="785810230" sldId="258"/>
        </pc:sldMkLst>
        <pc:spChg chg="mod">
          <ac:chgData name="Tasnia Sharmin" userId="f1097252be9a50e5" providerId="LiveId" clId="{64996645-8C0C-4900-B9B9-50646BE03440}" dt="2024-04-29T23:29:40.671" v="50" actId="20577"/>
          <ac:spMkLst>
            <pc:docMk/>
            <pc:sldMk cId="785810230" sldId="258"/>
            <ac:spMk id="3" creationId="{DF7491F8-F16E-B40A-D915-31BFBBA12520}"/>
          </ac:spMkLst>
        </pc:spChg>
      </pc:sldChg>
      <pc:sldChg chg="modSp mod">
        <pc:chgData name="Tasnia Sharmin" userId="f1097252be9a50e5" providerId="LiveId" clId="{64996645-8C0C-4900-B9B9-50646BE03440}" dt="2024-04-29T23:30:55.404" v="95" actId="20577"/>
        <pc:sldMkLst>
          <pc:docMk/>
          <pc:sldMk cId="329893757" sldId="261"/>
        </pc:sldMkLst>
        <pc:spChg chg="mod">
          <ac:chgData name="Tasnia Sharmin" userId="f1097252be9a50e5" providerId="LiveId" clId="{64996645-8C0C-4900-B9B9-50646BE03440}" dt="2024-04-29T23:30:55.404" v="95" actId="20577"/>
          <ac:spMkLst>
            <pc:docMk/>
            <pc:sldMk cId="329893757" sldId="261"/>
            <ac:spMk id="3" creationId="{C0EAEDE8-9DEC-6AD2-4B15-983E2CEDC2A9}"/>
          </ac:spMkLst>
        </pc:spChg>
      </pc:sldChg>
      <pc:sldChg chg="modSp mod">
        <pc:chgData name="Tasnia Sharmin" userId="f1097252be9a50e5" providerId="LiveId" clId="{64996645-8C0C-4900-B9B9-50646BE03440}" dt="2024-04-29T23:52:54.141" v="157" actId="20577"/>
        <pc:sldMkLst>
          <pc:docMk/>
          <pc:sldMk cId="1837047266" sldId="272"/>
        </pc:sldMkLst>
        <pc:spChg chg="mod">
          <ac:chgData name="Tasnia Sharmin" userId="f1097252be9a50e5" providerId="LiveId" clId="{64996645-8C0C-4900-B9B9-50646BE03440}" dt="2024-04-29T23:52:54.141" v="157" actId="20577"/>
          <ac:spMkLst>
            <pc:docMk/>
            <pc:sldMk cId="1837047266" sldId="272"/>
            <ac:spMk id="3" creationId="{C9C75378-60CF-A722-617C-7A4F4F75E6D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9127F-5530-9F16-5548-5C121723FE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45AB87-A151-C7B8-E533-4B4AD54D4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545A82-5420-6CDF-A80A-A0460CF965F6}"/>
              </a:ext>
            </a:extLst>
          </p:cNvPr>
          <p:cNvSpPr>
            <a:spLocks noGrp="1"/>
          </p:cNvSpPr>
          <p:nvPr>
            <p:ph type="dt" sz="half" idx="10"/>
          </p:nvPr>
        </p:nvSpPr>
        <p:spPr/>
        <p:txBody>
          <a:bodyPr/>
          <a:lstStyle/>
          <a:p>
            <a:fld id="{E95BFE42-728F-4800-A427-B7FABBD77886}" type="datetimeFigureOut">
              <a:rPr lang="en-US" smtClean="0"/>
              <a:t>4/29/2024</a:t>
            </a:fld>
            <a:endParaRPr lang="en-US"/>
          </a:p>
        </p:txBody>
      </p:sp>
      <p:sp>
        <p:nvSpPr>
          <p:cNvPr id="5" name="Footer Placeholder 4">
            <a:extLst>
              <a:ext uri="{FF2B5EF4-FFF2-40B4-BE49-F238E27FC236}">
                <a16:creationId xmlns:a16="http://schemas.microsoft.com/office/drawing/2014/main" id="{0591956A-520D-48BA-9240-1F9CC6D41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4F874-0311-2137-F6F3-7229296F4C3A}"/>
              </a:ext>
            </a:extLst>
          </p:cNvPr>
          <p:cNvSpPr>
            <a:spLocks noGrp="1"/>
          </p:cNvSpPr>
          <p:nvPr>
            <p:ph type="sldNum" sz="quarter" idx="12"/>
          </p:nvPr>
        </p:nvSpPr>
        <p:spPr/>
        <p:txBody>
          <a:bodyPr/>
          <a:lstStyle/>
          <a:p>
            <a:fld id="{381BCDB1-02AC-44D9-982B-A4740B5F158C}" type="slidenum">
              <a:rPr lang="en-US" smtClean="0"/>
              <a:t>‹#›</a:t>
            </a:fld>
            <a:endParaRPr lang="en-US"/>
          </a:p>
        </p:txBody>
      </p:sp>
    </p:spTree>
    <p:extLst>
      <p:ext uri="{BB962C8B-B14F-4D97-AF65-F5344CB8AC3E}">
        <p14:creationId xmlns:p14="http://schemas.microsoft.com/office/powerpoint/2010/main" val="223680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EAAC-377C-B28D-46B5-A868645A7A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2EEEDF-1778-2830-0AA0-BC9ECC3C87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7BAD7-360C-074C-E527-77E3F7F5550D}"/>
              </a:ext>
            </a:extLst>
          </p:cNvPr>
          <p:cNvSpPr>
            <a:spLocks noGrp="1"/>
          </p:cNvSpPr>
          <p:nvPr>
            <p:ph type="dt" sz="half" idx="10"/>
          </p:nvPr>
        </p:nvSpPr>
        <p:spPr/>
        <p:txBody>
          <a:bodyPr/>
          <a:lstStyle/>
          <a:p>
            <a:fld id="{E95BFE42-728F-4800-A427-B7FABBD77886}" type="datetimeFigureOut">
              <a:rPr lang="en-US" smtClean="0"/>
              <a:t>4/29/2024</a:t>
            </a:fld>
            <a:endParaRPr lang="en-US"/>
          </a:p>
        </p:txBody>
      </p:sp>
      <p:sp>
        <p:nvSpPr>
          <p:cNvPr id="5" name="Footer Placeholder 4">
            <a:extLst>
              <a:ext uri="{FF2B5EF4-FFF2-40B4-BE49-F238E27FC236}">
                <a16:creationId xmlns:a16="http://schemas.microsoft.com/office/drawing/2014/main" id="{3A54904E-01EE-DFBD-D99F-799D68F1D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1235A-748D-6C4B-1EEF-E27A2259A965}"/>
              </a:ext>
            </a:extLst>
          </p:cNvPr>
          <p:cNvSpPr>
            <a:spLocks noGrp="1"/>
          </p:cNvSpPr>
          <p:nvPr>
            <p:ph type="sldNum" sz="quarter" idx="12"/>
          </p:nvPr>
        </p:nvSpPr>
        <p:spPr/>
        <p:txBody>
          <a:bodyPr/>
          <a:lstStyle/>
          <a:p>
            <a:fld id="{381BCDB1-02AC-44D9-982B-A4740B5F158C}" type="slidenum">
              <a:rPr lang="en-US" smtClean="0"/>
              <a:t>‹#›</a:t>
            </a:fld>
            <a:endParaRPr lang="en-US"/>
          </a:p>
        </p:txBody>
      </p:sp>
    </p:spTree>
    <p:extLst>
      <p:ext uri="{BB962C8B-B14F-4D97-AF65-F5344CB8AC3E}">
        <p14:creationId xmlns:p14="http://schemas.microsoft.com/office/powerpoint/2010/main" val="81429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B168F2-41F7-D71E-8629-137BA2F486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8CE536-C47B-37A1-A735-91DB445EC3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C87EC-53C1-8341-D1E4-C7985BADC889}"/>
              </a:ext>
            </a:extLst>
          </p:cNvPr>
          <p:cNvSpPr>
            <a:spLocks noGrp="1"/>
          </p:cNvSpPr>
          <p:nvPr>
            <p:ph type="dt" sz="half" idx="10"/>
          </p:nvPr>
        </p:nvSpPr>
        <p:spPr/>
        <p:txBody>
          <a:bodyPr/>
          <a:lstStyle/>
          <a:p>
            <a:fld id="{E95BFE42-728F-4800-A427-B7FABBD77886}" type="datetimeFigureOut">
              <a:rPr lang="en-US" smtClean="0"/>
              <a:t>4/29/2024</a:t>
            </a:fld>
            <a:endParaRPr lang="en-US"/>
          </a:p>
        </p:txBody>
      </p:sp>
      <p:sp>
        <p:nvSpPr>
          <p:cNvPr id="5" name="Footer Placeholder 4">
            <a:extLst>
              <a:ext uri="{FF2B5EF4-FFF2-40B4-BE49-F238E27FC236}">
                <a16:creationId xmlns:a16="http://schemas.microsoft.com/office/drawing/2014/main" id="{BE64E4F2-E7E6-C84D-87AA-756AEBAB6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D82A1-D79D-48EB-9037-495C389D3EB9}"/>
              </a:ext>
            </a:extLst>
          </p:cNvPr>
          <p:cNvSpPr>
            <a:spLocks noGrp="1"/>
          </p:cNvSpPr>
          <p:nvPr>
            <p:ph type="sldNum" sz="quarter" idx="12"/>
          </p:nvPr>
        </p:nvSpPr>
        <p:spPr/>
        <p:txBody>
          <a:bodyPr/>
          <a:lstStyle/>
          <a:p>
            <a:fld id="{381BCDB1-02AC-44D9-982B-A4740B5F158C}" type="slidenum">
              <a:rPr lang="en-US" smtClean="0"/>
              <a:t>‹#›</a:t>
            </a:fld>
            <a:endParaRPr lang="en-US"/>
          </a:p>
        </p:txBody>
      </p:sp>
    </p:spTree>
    <p:extLst>
      <p:ext uri="{BB962C8B-B14F-4D97-AF65-F5344CB8AC3E}">
        <p14:creationId xmlns:p14="http://schemas.microsoft.com/office/powerpoint/2010/main" val="221568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0A3A-7473-113C-6691-2C7DD8C833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778CF-041B-4472-4CA2-3FE922F91A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195B1-C4AD-EEAB-E642-7367564248D5}"/>
              </a:ext>
            </a:extLst>
          </p:cNvPr>
          <p:cNvSpPr>
            <a:spLocks noGrp="1"/>
          </p:cNvSpPr>
          <p:nvPr>
            <p:ph type="dt" sz="half" idx="10"/>
          </p:nvPr>
        </p:nvSpPr>
        <p:spPr/>
        <p:txBody>
          <a:bodyPr/>
          <a:lstStyle/>
          <a:p>
            <a:fld id="{E95BFE42-728F-4800-A427-B7FABBD77886}" type="datetimeFigureOut">
              <a:rPr lang="en-US" smtClean="0"/>
              <a:t>4/29/2024</a:t>
            </a:fld>
            <a:endParaRPr lang="en-US"/>
          </a:p>
        </p:txBody>
      </p:sp>
      <p:sp>
        <p:nvSpPr>
          <p:cNvPr id="5" name="Footer Placeholder 4">
            <a:extLst>
              <a:ext uri="{FF2B5EF4-FFF2-40B4-BE49-F238E27FC236}">
                <a16:creationId xmlns:a16="http://schemas.microsoft.com/office/drawing/2014/main" id="{D23DEE3A-0F19-EDF9-629E-425F64830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5EEDB-5F6A-8A5B-EEBB-1EF05A9E4B08}"/>
              </a:ext>
            </a:extLst>
          </p:cNvPr>
          <p:cNvSpPr>
            <a:spLocks noGrp="1"/>
          </p:cNvSpPr>
          <p:nvPr>
            <p:ph type="sldNum" sz="quarter" idx="12"/>
          </p:nvPr>
        </p:nvSpPr>
        <p:spPr/>
        <p:txBody>
          <a:bodyPr/>
          <a:lstStyle/>
          <a:p>
            <a:fld id="{381BCDB1-02AC-44D9-982B-A4740B5F158C}" type="slidenum">
              <a:rPr lang="en-US" smtClean="0"/>
              <a:t>‹#›</a:t>
            </a:fld>
            <a:endParaRPr lang="en-US"/>
          </a:p>
        </p:txBody>
      </p:sp>
    </p:spTree>
    <p:extLst>
      <p:ext uri="{BB962C8B-B14F-4D97-AF65-F5344CB8AC3E}">
        <p14:creationId xmlns:p14="http://schemas.microsoft.com/office/powerpoint/2010/main" val="266070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725D-727A-2A48-D9AF-E80A413A2A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2A9B00-C161-748E-D8EE-522D36930A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903924-0D22-9ED1-F63A-A48F2F8E2A51}"/>
              </a:ext>
            </a:extLst>
          </p:cNvPr>
          <p:cNvSpPr>
            <a:spLocks noGrp="1"/>
          </p:cNvSpPr>
          <p:nvPr>
            <p:ph type="dt" sz="half" idx="10"/>
          </p:nvPr>
        </p:nvSpPr>
        <p:spPr/>
        <p:txBody>
          <a:bodyPr/>
          <a:lstStyle/>
          <a:p>
            <a:fld id="{E95BFE42-728F-4800-A427-B7FABBD77886}" type="datetimeFigureOut">
              <a:rPr lang="en-US" smtClean="0"/>
              <a:t>4/29/2024</a:t>
            </a:fld>
            <a:endParaRPr lang="en-US"/>
          </a:p>
        </p:txBody>
      </p:sp>
      <p:sp>
        <p:nvSpPr>
          <p:cNvPr id="5" name="Footer Placeholder 4">
            <a:extLst>
              <a:ext uri="{FF2B5EF4-FFF2-40B4-BE49-F238E27FC236}">
                <a16:creationId xmlns:a16="http://schemas.microsoft.com/office/drawing/2014/main" id="{722C27D0-8434-021D-DE4A-FBC1B38FA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04649-DD3C-6D67-69E6-E39C439A05C3}"/>
              </a:ext>
            </a:extLst>
          </p:cNvPr>
          <p:cNvSpPr>
            <a:spLocks noGrp="1"/>
          </p:cNvSpPr>
          <p:nvPr>
            <p:ph type="sldNum" sz="quarter" idx="12"/>
          </p:nvPr>
        </p:nvSpPr>
        <p:spPr/>
        <p:txBody>
          <a:bodyPr/>
          <a:lstStyle/>
          <a:p>
            <a:fld id="{381BCDB1-02AC-44D9-982B-A4740B5F158C}" type="slidenum">
              <a:rPr lang="en-US" smtClean="0"/>
              <a:t>‹#›</a:t>
            </a:fld>
            <a:endParaRPr lang="en-US"/>
          </a:p>
        </p:txBody>
      </p:sp>
    </p:spTree>
    <p:extLst>
      <p:ext uri="{BB962C8B-B14F-4D97-AF65-F5344CB8AC3E}">
        <p14:creationId xmlns:p14="http://schemas.microsoft.com/office/powerpoint/2010/main" val="405985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9FC6-0B71-14A8-9E0A-DFBE7A663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50F212-EE68-0AFE-76ED-D263BF688F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3E40F3-EE1B-42C3-1FC2-260A35698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6B930F-5CDC-2730-0814-8C5878994A04}"/>
              </a:ext>
            </a:extLst>
          </p:cNvPr>
          <p:cNvSpPr>
            <a:spLocks noGrp="1"/>
          </p:cNvSpPr>
          <p:nvPr>
            <p:ph type="dt" sz="half" idx="10"/>
          </p:nvPr>
        </p:nvSpPr>
        <p:spPr/>
        <p:txBody>
          <a:bodyPr/>
          <a:lstStyle/>
          <a:p>
            <a:fld id="{E95BFE42-728F-4800-A427-B7FABBD77886}" type="datetimeFigureOut">
              <a:rPr lang="en-US" smtClean="0"/>
              <a:t>4/29/2024</a:t>
            </a:fld>
            <a:endParaRPr lang="en-US"/>
          </a:p>
        </p:txBody>
      </p:sp>
      <p:sp>
        <p:nvSpPr>
          <p:cNvPr id="6" name="Footer Placeholder 5">
            <a:extLst>
              <a:ext uri="{FF2B5EF4-FFF2-40B4-BE49-F238E27FC236}">
                <a16:creationId xmlns:a16="http://schemas.microsoft.com/office/drawing/2014/main" id="{1D707A66-98CF-8BA3-2E87-D9AAD11B2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AB4A6-2B3E-7DE4-B03E-3316B0FD56D7}"/>
              </a:ext>
            </a:extLst>
          </p:cNvPr>
          <p:cNvSpPr>
            <a:spLocks noGrp="1"/>
          </p:cNvSpPr>
          <p:nvPr>
            <p:ph type="sldNum" sz="quarter" idx="12"/>
          </p:nvPr>
        </p:nvSpPr>
        <p:spPr/>
        <p:txBody>
          <a:bodyPr/>
          <a:lstStyle/>
          <a:p>
            <a:fld id="{381BCDB1-02AC-44D9-982B-A4740B5F158C}" type="slidenum">
              <a:rPr lang="en-US" smtClean="0"/>
              <a:t>‹#›</a:t>
            </a:fld>
            <a:endParaRPr lang="en-US"/>
          </a:p>
        </p:txBody>
      </p:sp>
    </p:spTree>
    <p:extLst>
      <p:ext uri="{BB962C8B-B14F-4D97-AF65-F5344CB8AC3E}">
        <p14:creationId xmlns:p14="http://schemas.microsoft.com/office/powerpoint/2010/main" val="300491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8A92-58C5-E91B-5958-095902709D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29D76D-9B93-C07C-D334-987B89926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C53B4C-E1E7-C314-DDC4-C68791763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B9226-4A80-FA7C-7FF7-AE4B3C98EC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A2FE3-38BB-5568-A3E3-D788A10EF6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81D88A-EA41-F27C-D434-E9C593C297C4}"/>
              </a:ext>
            </a:extLst>
          </p:cNvPr>
          <p:cNvSpPr>
            <a:spLocks noGrp="1"/>
          </p:cNvSpPr>
          <p:nvPr>
            <p:ph type="dt" sz="half" idx="10"/>
          </p:nvPr>
        </p:nvSpPr>
        <p:spPr/>
        <p:txBody>
          <a:bodyPr/>
          <a:lstStyle/>
          <a:p>
            <a:fld id="{E95BFE42-728F-4800-A427-B7FABBD77886}" type="datetimeFigureOut">
              <a:rPr lang="en-US" smtClean="0"/>
              <a:t>4/29/2024</a:t>
            </a:fld>
            <a:endParaRPr lang="en-US"/>
          </a:p>
        </p:txBody>
      </p:sp>
      <p:sp>
        <p:nvSpPr>
          <p:cNvPr id="8" name="Footer Placeholder 7">
            <a:extLst>
              <a:ext uri="{FF2B5EF4-FFF2-40B4-BE49-F238E27FC236}">
                <a16:creationId xmlns:a16="http://schemas.microsoft.com/office/drawing/2014/main" id="{5D99372A-601D-AA53-99C2-9883E319B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86FF67-2D99-A2F0-2C29-7A33303C076E}"/>
              </a:ext>
            </a:extLst>
          </p:cNvPr>
          <p:cNvSpPr>
            <a:spLocks noGrp="1"/>
          </p:cNvSpPr>
          <p:nvPr>
            <p:ph type="sldNum" sz="quarter" idx="12"/>
          </p:nvPr>
        </p:nvSpPr>
        <p:spPr/>
        <p:txBody>
          <a:bodyPr/>
          <a:lstStyle/>
          <a:p>
            <a:fld id="{381BCDB1-02AC-44D9-982B-A4740B5F158C}" type="slidenum">
              <a:rPr lang="en-US" smtClean="0"/>
              <a:t>‹#›</a:t>
            </a:fld>
            <a:endParaRPr lang="en-US"/>
          </a:p>
        </p:txBody>
      </p:sp>
    </p:spTree>
    <p:extLst>
      <p:ext uri="{BB962C8B-B14F-4D97-AF65-F5344CB8AC3E}">
        <p14:creationId xmlns:p14="http://schemas.microsoft.com/office/powerpoint/2010/main" val="178223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83B3-54E6-3F4B-515C-A399672B4D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8E9FDC-8516-5A37-80C4-7DE073194BA2}"/>
              </a:ext>
            </a:extLst>
          </p:cNvPr>
          <p:cNvSpPr>
            <a:spLocks noGrp="1"/>
          </p:cNvSpPr>
          <p:nvPr>
            <p:ph type="dt" sz="half" idx="10"/>
          </p:nvPr>
        </p:nvSpPr>
        <p:spPr/>
        <p:txBody>
          <a:bodyPr/>
          <a:lstStyle/>
          <a:p>
            <a:fld id="{E95BFE42-728F-4800-A427-B7FABBD77886}" type="datetimeFigureOut">
              <a:rPr lang="en-US" smtClean="0"/>
              <a:t>4/29/2024</a:t>
            </a:fld>
            <a:endParaRPr lang="en-US"/>
          </a:p>
        </p:txBody>
      </p:sp>
      <p:sp>
        <p:nvSpPr>
          <p:cNvPr id="4" name="Footer Placeholder 3">
            <a:extLst>
              <a:ext uri="{FF2B5EF4-FFF2-40B4-BE49-F238E27FC236}">
                <a16:creationId xmlns:a16="http://schemas.microsoft.com/office/drawing/2014/main" id="{1470C6C3-A719-68AE-EF84-FE9FFE748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888ED-F0BD-4965-2B3B-B98389B82BC8}"/>
              </a:ext>
            </a:extLst>
          </p:cNvPr>
          <p:cNvSpPr>
            <a:spLocks noGrp="1"/>
          </p:cNvSpPr>
          <p:nvPr>
            <p:ph type="sldNum" sz="quarter" idx="12"/>
          </p:nvPr>
        </p:nvSpPr>
        <p:spPr/>
        <p:txBody>
          <a:bodyPr/>
          <a:lstStyle/>
          <a:p>
            <a:fld id="{381BCDB1-02AC-44D9-982B-A4740B5F158C}" type="slidenum">
              <a:rPr lang="en-US" smtClean="0"/>
              <a:t>‹#›</a:t>
            </a:fld>
            <a:endParaRPr lang="en-US"/>
          </a:p>
        </p:txBody>
      </p:sp>
    </p:spTree>
    <p:extLst>
      <p:ext uri="{BB962C8B-B14F-4D97-AF65-F5344CB8AC3E}">
        <p14:creationId xmlns:p14="http://schemas.microsoft.com/office/powerpoint/2010/main" val="22819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7C6A0-2741-042B-485B-68F39DC56ABD}"/>
              </a:ext>
            </a:extLst>
          </p:cNvPr>
          <p:cNvSpPr>
            <a:spLocks noGrp="1"/>
          </p:cNvSpPr>
          <p:nvPr>
            <p:ph type="dt" sz="half" idx="10"/>
          </p:nvPr>
        </p:nvSpPr>
        <p:spPr/>
        <p:txBody>
          <a:bodyPr/>
          <a:lstStyle/>
          <a:p>
            <a:fld id="{E95BFE42-728F-4800-A427-B7FABBD77886}" type="datetimeFigureOut">
              <a:rPr lang="en-US" smtClean="0"/>
              <a:t>4/29/2024</a:t>
            </a:fld>
            <a:endParaRPr lang="en-US"/>
          </a:p>
        </p:txBody>
      </p:sp>
      <p:sp>
        <p:nvSpPr>
          <p:cNvPr id="3" name="Footer Placeholder 2">
            <a:extLst>
              <a:ext uri="{FF2B5EF4-FFF2-40B4-BE49-F238E27FC236}">
                <a16:creationId xmlns:a16="http://schemas.microsoft.com/office/drawing/2014/main" id="{C399D803-3E58-13C1-B30A-5D02020B9A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F86B2-6FC8-5857-29A9-1007A28C48F6}"/>
              </a:ext>
            </a:extLst>
          </p:cNvPr>
          <p:cNvSpPr>
            <a:spLocks noGrp="1"/>
          </p:cNvSpPr>
          <p:nvPr>
            <p:ph type="sldNum" sz="quarter" idx="12"/>
          </p:nvPr>
        </p:nvSpPr>
        <p:spPr/>
        <p:txBody>
          <a:bodyPr/>
          <a:lstStyle/>
          <a:p>
            <a:fld id="{381BCDB1-02AC-44D9-982B-A4740B5F158C}" type="slidenum">
              <a:rPr lang="en-US" smtClean="0"/>
              <a:t>‹#›</a:t>
            </a:fld>
            <a:endParaRPr lang="en-US"/>
          </a:p>
        </p:txBody>
      </p:sp>
    </p:spTree>
    <p:extLst>
      <p:ext uri="{BB962C8B-B14F-4D97-AF65-F5344CB8AC3E}">
        <p14:creationId xmlns:p14="http://schemas.microsoft.com/office/powerpoint/2010/main" val="45014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3E1F-CDBE-D96C-5CAA-7E36D1327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063C8F-E46B-CB42-F86F-4C4CBBB93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385C1-83E7-BB6B-9CB2-4AD60C610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4B151-E5D6-6490-8015-4A4B98EC0257}"/>
              </a:ext>
            </a:extLst>
          </p:cNvPr>
          <p:cNvSpPr>
            <a:spLocks noGrp="1"/>
          </p:cNvSpPr>
          <p:nvPr>
            <p:ph type="dt" sz="half" idx="10"/>
          </p:nvPr>
        </p:nvSpPr>
        <p:spPr/>
        <p:txBody>
          <a:bodyPr/>
          <a:lstStyle/>
          <a:p>
            <a:fld id="{E95BFE42-728F-4800-A427-B7FABBD77886}" type="datetimeFigureOut">
              <a:rPr lang="en-US" smtClean="0"/>
              <a:t>4/29/2024</a:t>
            </a:fld>
            <a:endParaRPr lang="en-US"/>
          </a:p>
        </p:txBody>
      </p:sp>
      <p:sp>
        <p:nvSpPr>
          <p:cNvPr id="6" name="Footer Placeholder 5">
            <a:extLst>
              <a:ext uri="{FF2B5EF4-FFF2-40B4-BE49-F238E27FC236}">
                <a16:creationId xmlns:a16="http://schemas.microsoft.com/office/drawing/2014/main" id="{1B577F9E-66F4-795A-962B-4B4CA47E7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D7C87-549B-BADA-F546-18AC8950E281}"/>
              </a:ext>
            </a:extLst>
          </p:cNvPr>
          <p:cNvSpPr>
            <a:spLocks noGrp="1"/>
          </p:cNvSpPr>
          <p:nvPr>
            <p:ph type="sldNum" sz="quarter" idx="12"/>
          </p:nvPr>
        </p:nvSpPr>
        <p:spPr/>
        <p:txBody>
          <a:bodyPr/>
          <a:lstStyle/>
          <a:p>
            <a:fld id="{381BCDB1-02AC-44D9-982B-A4740B5F158C}" type="slidenum">
              <a:rPr lang="en-US" smtClean="0"/>
              <a:t>‹#›</a:t>
            </a:fld>
            <a:endParaRPr lang="en-US"/>
          </a:p>
        </p:txBody>
      </p:sp>
    </p:spTree>
    <p:extLst>
      <p:ext uri="{BB962C8B-B14F-4D97-AF65-F5344CB8AC3E}">
        <p14:creationId xmlns:p14="http://schemas.microsoft.com/office/powerpoint/2010/main" val="4266585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124B-8A04-4AC7-50C6-DAF1FDA90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D1CC44-23A1-026F-3EA0-C0944E0940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76F4BC-3F83-B18B-685F-3AA331D76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6D8F5-D02B-32AD-B0DE-A4BF21521D99}"/>
              </a:ext>
            </a:extLst>
          </p:cNvPr>
          <p:cNvSpPr>
            <a:spLocks noGrp="1"/>
          </p:cNvSpPr>
          <p:nvPr>
            <p:ph type="dt" sz="half" idx="10"/>
          </p:nvPr>
        </p:nvSpPr>
        <p:spPr/>
        <p:txBody>
          <a:bodyPr/>
          <a:lstStyle/>
          <a:p>
            <a:fld id="{E95BFE42-728F-4800-A427-B7FABBD77886}" type="datetimeFigureOut">
              <a:rPr lang="en-US" smtClean="0"/>
              <a:t>4/29/2024</a:t>
            </a:fld>
            <a:endParaRPr lang="en-US"/>
          </a:p>
        </p:txBody>
      </p:sp>
      <p:sp>
        <p:nvSpPr>
          <p:cNvPr id="6" name="Footer Placeholder 5">
            <a:extLst>
              <a:ext uri="{FF2B5EF4-FFF2-40B4-BE49-F238E27FC236}">
                <a16:creationId xmlns:a16="http://schemas.microsoft.com/office/drawing/2014/main" id="{48DA8A8D-176E-1DB3-18EA-0647CCD39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D7CCAA-7135-F583-DEDB-296B30180FDF}"/>
              </a:ext>
            </a:extLst>
          </p:cNvPr>
          <p:cNvSpPr>
            <a:spLocks noGrp="1"/>
          </p:cNvSpPr>
          <p:nvPr>
            <p:ph type="sldNum" sz="quarter" idx="12"/>
          </p:nvPr>
        </p:nvSpPr>
        <p:spPr/>
        <p:txBody>
          <a:bodyPr/>
          <a:lstStyle/>
          <a:p>
            <a:fld id="{381BCDB1-02AC-44D9-982B-A4740B5F158C}" type="slidenum">
              <a:rPr lang="en-US" smtClean="0"/>
              <a:t>‹#›</a:t>
            </a:fld>
            <a:endParaRPr lang="en-US"/>
          </a:p>
        </p:txBody>
      </p:sp>
    </p:spTree>
    <p:extLst>
      <p:ext uri="{BB962C8B-B14F-4D97-AF65-F5344CB8AC3E}">
        <p14:creationId xmlns:p14="http://schemas.microsoft.com/office/powerpoint/2010/main" val="251993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C57805-08AB-0038-1262-923F3AE12E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2302C3-79AB-8FEA-C3CF-9E51A77612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02806-F479-E03E-FCC2-E076339F8E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5BFE42-728F-4800-A427-B7FABBD77886}" type="datetimeFigureOut">
              <a:rPr lang="en-US" smtClean="0"/>
              <a:t>4/29/2024</a:t>
            </a:fld>
            <a:endParaRPr lang="en-US"/>
          </a:p>
        </p:txBody>
      </p:sp>
      <p:sp>
        <p:nvSpPr>
          <p:cNvPr id="5" name="Footer Placeholder 4">
            <a:extLst>
              <a:ext uri="{FF2B5EF4-FFF2-40B4-BE49-F238E27FC236}">
                <a16:creationId xmlns:a16="http://schemas.microsoft.com/office/drawing/2014/main" id="{672668F5-009E-3AAA-C0D5-00AD7321A7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2C41001-1214-53ED-15F5-71ADA37AD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1BCDB1-02AC-44D9-982B-A4740B5F158C}" type="slidenum">
              <a:rPr lang="en-US" smtClean="0"/>
              <a:t>‹#›</a:t>
            </a:fld>
            <a:endParaRPr lang="en-US"/>
          </a:p>
        </p:txBody>
      </p:sp>
    </p:spTree>
    <p:extLst>
      <p:ext uri="{BB962C8B-B14F-4D97-AF65-F5344CB8AC3E}">
        <p14:creationId xmlns:p14="http://schemas.microsoft.com/office/powerpoint/2010/main" val="3219407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6B096-E1C9-9827-04C3-98BF12BB5E55}"/>
              </a:ext>
            </a:extLst>
          </p:cNvPr>
          <p:cNvSpPr>
            <a:spLocks noGrp="1"/>
          </p:cNvSpPr>
          <p:nvPr>
            <p:ph type="ctrTitle"/>
          </p:nvPr>
        </p:nvSpPr>
        <p:spPr>
          <a:xfrm>
            <a:off x="5297762" y="640080"/>
            <a:ext cx="6251110" cy="3566160"/>
          </a:xfrm>
        </p:spPr>
        <p:txBody>
          <a:bodyPr anchor="b">
            <a:normAutofit/>
          </a:bodyPr>
          <a:lstStyle/>
          <a:p>
            <a:pPr algn="l"/>
            <a:r>
              <a:rPr lang="en-US" sz="5000" dirty="0"/>
              <a:t>Bangla Text Classification Using Machine Learning </a:t>
            </a:r>
            <a:br>
              <a:rPr lang="en-US" sz="5000" dirty="0"/>
            </a:br>
            <a:r>
              <a:rPr lang="en-US" sz="5000" dirty="0" err="1"/>
              <a:t>Approch</a:t>
            </a:r>
            <a:endParaRPr lang="en-US" sz="5000" dirty="0"/>
          </a:p>
        </p:txBody>
      </p:sp>
      <p:sp>
        <p:nvSpPr>
          <p:cNvPr id="3" name="Subtitle 2">
            <a:extLst>
              <a:ext uri="{FF2B5EF4-FFF2-40B4-BE49-F238E27FC236}">
                <a16:creationId xmlns:a16="http://schemas.microsoft.com/office/drawing/2014/main" id="{9012E031-0F9C-8F4D-82CA-6AB487820AE8}"/>
              </a:ext>
            </a:extLst>
          </p:cNvPr>
          <p:cNvSpPr>
            <a:spLocks noGrp="1"/>
          </p:cNvSpPr>
          <p:nvPr>
            <p:ph type="subTitle" idx="1"/>
          </p:nvPr>
        </p:nvSpPr>
        <p:spPr>
          <a:xfrm>
            <a:off x="5297760" y="4636008"/>
            <a:ext cx="6251111" cy="1572768"/>
          </a:xfrm>
        </p:spPr>
        <p:txBody>
          <a:bodyPr>
            <a:normAutofit/>
          </a:bodyPr>
          <a:lstStyle/>
          <a:p>
            <a:pPr algn="l"/>
            <a:r>
              <a:rPr lang="en-US" dirty="0"/>
              <a:t>Team Members:</a:t>
            </a:r>
          </a:p>
          <a:p>
            <a:pPr marL="457200" indent="-457200" algn="l">
              <a:buAutoNum type="arabicPeriod"/>
            </a:pPr>
            <a:r>
              <a:rPr lang="en-US"/>
              <a:t>Mounika Davuluri</a:t>
            </a:r>
            <a:endParaRPr lang="en-US" dirty="0"/>
          </a:p>
          <a:p>
            <a:pPr marL="457200" indent="-457200" algn="l">
              <a:buFont typeface="Arial" panose="020B0604020202020204" pitchFamily="34" charset="0"/>
              <a:buAutoNum type="arabicPeriod"/>
            </a:pPr>
            <a:r>
              <a:rPr lang="en-US" dirty="0" err="1"/>
              <a:t>Tasnia</a:t>
            </a:r>
            <a:r>
              <a:rPr lang="en-US" dirty="0"/>
              <a:t> </a:t>
            </a:r>
            <a:r>
              <a:rPr lang="en-US" dirty="0" err="1"/>
              <a:t>Sharmin</a:t>
            </a:r>
            <a:endParaRPr lang="en-US" dirty="0"/>
          </a:p>
          <a:p>
            <a:pPr marL="457200" indent="-457200" algn="l">
              <a:buAutoNum type="arabicPeriod"/>
            </a:pPr>
            <a:endParaRPr lang="en-US" dirty="0"/>
          </a:p>
        </p:txBody>
      </p:sp>
      <p:pic>
        <p:nvPicPr>
          <p:cNvPr id="5" name="Picture 4" descr="Scribbles on a notebook">
            <a:extLst>
              <a:ext uri="{FF2B5EF4-FFF2-40B4-BE49-F238E27FC236}">
                <a16:creationId xmlns:a16="http://schemas.microsoft.com/office/drawing/2014/main" id="{0E7A9175-AA58-8123-A6C6-E31D52753366}"/>
              </a:ext>
            </a:extLst>
          </p:cNvPr>
          <p:cNvPicPr>
            <a:picLocks noChangeAspect="1"/>
          </p:cNvPicPr>
          <p:nvPr/>
        </p:nvPicPr>
        <p:blipFill rotWithShape="1">
          <a:blip r:embed="rId2"/>
          <a:srcRect l="21334" r="3214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572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3013FA-4531-CFF9-AFBE-30C22C80E63D}"/>
              </a:ext>
            </a:extLst>
          </p:cNvPr>
          <p:cNvSpPr>
            <a:spLocks noGrp="1"/>
          </p:cNvSpPr>
          <p:nvPr>
            <p:ph type="title"/>
          </p:nvPr>
        </p:nvSpPr>
        <p:spPr>
          <a:xfrm>
            <a:off x="6657714" y="467271"/>
            <a:ext cx="4698543" cy="1095425"/>
          </a:xfrm>
        </p:spPr>
        <p:txBody>
          <a:bodyPr vert="horz" lIns="91440" tIns="45720" rIns="91440" bIns="45720" rtlCol="0" anchor="b">
            <a:normAutofit fontScale="90000"/>
          </a:bodyPr>
          <a:lstStyle/>
          <a:p>
            <a:r>
              <a:rPr lang="en-US" sz="3500" b="1" dirty="0"/>
              <a:t>Visual Representation of Data into Training-Testing</a:t>
            </a:r>
          </a:p>
        </p:txBody>
      </p:sp>
      <p:sp>
        <p:nvSpPr>
          <p:cNvPr id="26" name="Oval 2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and orange pie chart with Crust in the background">
            <a:extLst>
              <a:ext uri="{FF2B5EF4-FFF2-40B4-BE49-F238E27FC236}">
                <a16:creationId xmlns:a16="http://schemas.microsoft.com/office/drawing/2014/main" id="{FF0E98AF-AC5A-83F5-AC44-2B45707CFD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500"/>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3"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5"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79CEFAD-C613-765D-1FCD-455835AE99FB}"/>
              </a:ext>
            </a:extLst>
          </p:cNvPr>
          <p:cNvSpPr txBox="1"/>
          <p:nvPr/>
        </p:nvSpPr>
        <p:spPr>
          <a:xfrm>
            <a:off x="6657715" y="1562696"/>
            <a:ext cx="4698542" cy="5015085"/>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2000" dirty="0">
                <a:solidFill>
                  <a:schemeClr val="tx1">
                    <a:alpha val="80000"/>
                  </a:schemeClr>
                </a:solidFill>
              </a:rPr>
              <a:t>The image shows a pie chart with two sections, labeled "Train" and "Test". The "Train" section is much larger, taking up 80% of the pie, while the "Test" section is only 20%. This is a common split for machine learning datasets, where the majority of the data is used to train the model and the remaining data is used to test the model's performance.</a:t>
            </a:r>
          </a:p>
          <a:p>
            <a:pPr indent="-228600">
              <a:lnSpc>
                <a:spcPct val="90000"/>
              </a:lnSpc>
              <a:spcAft>
                <a:spcPts val="600"/>
              </a:spcAft>
              <a:buFont typeface="Arial" panose="020B0604020202020204" pitchFamily="34" charset="0"/>
              <a:buChar char="•"/>
            </a:pPr>
            <a:r>
              <a:rPr lang="en-US" sz="2000" dirty="0">
                <a:solidFill>
                  <a:schemeClr val="tx1">
                    <a:alpha val="80000"/>
                  </a:schemeClr>
                </a:solidFill>
              </a:rPr>
              <a:t> The test set is used to evaluate the model's performance on data that it has not seen before. This helps to ensure that the model is not simply overfitting to the training data, and that it can generalize to new data</a:t>
            </a:r>
          </a:p>
        </p:txBody>
      </p:sp>
      <p:sp>
        <p:nvSpPr>
          <p:cNvPr id="2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797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4CB75-EEBD-08F4-2BBD-6A7C87DDA56A}"/>
              </a:ext>
            </a:extLst>
          </p:cNvPr>
          <p:cNvSpPr>
            <a:spLocks noGrp="1"/>
          </p:cNvSpPr>
          <p:nvPr>
            <p:ph type="title"/>
          </p:nvPr>
        </p:nvSpPr>
        <p:spPr>
          <a:xfrm>
            <a:off x="334297" y="294968"/>
            <a:ext cx="6504492" cy="963561"/>
          </a:xfrm>
        </p:spPr>
        <p:txBody>
          <a:bodyPr>
            <a:normAutofit/>
          </a:bodyPr>
          <a:lstStyle/>
          <a:p>
            <a:r>
              <a:rPr lang="en-US" sz="4000" b="1">
                <a:latin typeface="Times New Roman" panose="02020603050405020304" pitchFamily="18" charset="0"/>
                <a:cs typeface="Times New Roman" panose="02020603050405020304" pitchFamily="18" charset="0"/>
              </a:rPr>
              <a:t>Deliverables: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7B9579-D525-77AC-F163-DE5A309FC1CC}"/>
              </a:ext>
            </a:extLst>
          </p:cNvPr>
          <p:cNvSpPr>
            <a:spLocks noGrp="1"/>
          </p:cNvSpPr>
          <p:nvPr>
            <p:ph idx="1"/>
          </p:nvPr>
        </p:nvSpPr>
        <p:spPr>
          <a:xfrm>
            <a:off x="176981" y="1258529"/>
            <a:ext cx="6661809" cy="5486400"/>
          </a:xfrm>
        </p:spPr>
        <p:txBody>
          <a:bodyPr>
            <a:normAutofit/>
          </a:bodyPr>
          <a:lstStyle/>
          <a:p>
            <a:r>
              <a:rPr lang="en-US" sz="2400" b="1" dirty="0">
                <a:latin typeface="Times New Roman" panose="02020603050405020304" pitchFamily="18" charset="0"/>
                <a:cs typeface="Times New Roman" panose="02020603050405020304" pitchFamily="18" charset="0"/>
              </a:rPr>
              <a:t>Bangla Text Dataset</a:t>
            </a:r>
            <a:r>
              <a:rPr lang="en-US" sz="2400" dirty="0">
                <a:latin typeface="Times New Roman" panose="02020603050405020304" pitchFamily="18" charset="0"/>
                <a:cs typeface="Times New Roman" panose="02020603050405020304" pitchFamily="18" charset="0"/>
              </a:rPr>
              <a:t>: Preprocessed and split into training, validation, and test sets.</a:t>
            </a:r>
          </a:p>
          <a:p>
            <a:r>
              <a:rPr lang="en-US" sz="2400" b="1" dirty="0">
                <a:latin typeface="Times New Roman" panose="02020603050405020304" pitchFamily="18" charset="0"/>
                <a:cs typeface="Times New Roman" panose="02020603050405020304" pitchFamily="18" charset="0"/>
              </a:rPr>
              <a:t>Exploratory Data Analysis (EDA) Report</a:t>
            </a:r>
            <a:r>
              <a:rPr lang="en-US" sz="2400" dirty="0">
                <a:latin typeface="Times New Roman" panose="02020603050405020304" pitchFamily="18" charset="0"/>
                <a:cs typeface="Times New Roman" panose="02020603050405020304" pitchFamily="18" charset="0"/>
              </a:rPr>
              <a:t>: Analysis of statistical properties and visualizations of the dataset.</a:t>
            </a:r>
          </a:p>
          <a:p>
            <a:r>
              <a:rPr lang="en-US" sz="2400" b="1" dirty="0">
                <a:latin typeface="Times New Roman" panose="02020603050405020304" pitchFamily="18" charset="0"/>
                <a:cs typeface="Times New Roman" panose="02020603050405020304" pitchFamily="18" charset="0"/>
              </a:rPr>
              <a:t>Trained Models</a:t>
            </a:r>
            <a:r>
              <a:rPr lang="en-US" sz="2400" dirty="0">
                <a:latin typeface="Times New Roman" panose="02020603050405020304" pitchFamily="18" charset="0"/>
                <a:cs typeface="Times New Roman" panose="02020603050405020304" pitchFamily="18" charset="0"/>
              </a:rPr>
              <a:t>: Logistic Regression, Multinomial Naive Bayes, Decision Tree Algorithms , SVM, Random Forest.</a:t>
            </a:r>
          </a:p>
          <a:p>
            <a:r>
              <a:rPr lang="en-US" sz="2400" b="1" dirty="0">
                <a:latin typeface="Times New Roman" panose="02020603050405020304" pitchFamily="18" charset="0"/>
                <a:cs typeface="Times New Roman" panose="02020603050405020304" pitchFamily="18" charset="0"/>
              </a:rPr>
              <a:t>Evaluation Metrics Results</a:t>
            </a:r>
            <a:r>
              <a:rPr lang="en-US" sz="2400" dirty="0">
                <a:latin typeface="Times New Roman" panose="02020603050405020304" pitchFamily="18" charset="0"/>
                <a:cs typeface="Times New Roman" panose="02020603050405020304" pitchFamily="18" charset="0"/>
              </a:rPr>
              <a:t>: Performance evaluation metrics for each model (accuracy, precision, recall, F1-score).</a:t>
            </a:r>
          </a:p>
          <a:p>
            <a:r>
              <a:rPr lang="en-US" sz="2400" b="1" dirty="0">
                <a:latin typeface="Times New Roman" panose="02020603050405020304" pitchFamily="18" charset="0"/>
                <a:cs typeface="Times New Roman" panose="02020603050405020304" pitchFamily="18" charset="0"/>
              </a:rPr>
              <a:t>Comparative Analysis Report</a:t>
            </a:r>
            <a:r>
              <a:rPr lang="en-US" sz="2400" dirty="0">
                <a:latin typeface="Times New Roman" panose="02020603050405020304" pitchFamily="18" charset="0"/>
                <a:cs typeface="Times New Roman" panose="02020603050405020304" pitchFamily="18" charset="0"/>
              </a:rPr>
              <a:t>: Analysis comparing the effectiveness of different models for Bangla text classification tasks.</a:t>
            </a:r>
          </a:p>
          <a:p>
            <a:endParaRPr lang="en-US" sz="1700" dirty="0"/>
          </a:p>
        </p:txBody>
      </p:sp>
      <p:pic>
        <p:nvPicPr>
          <p:cNvPr id="5" name="Picture 4" descr="Graphs on a display with reflection of office">
            <a:extLst>
              <a:ext uri="{FF2B5EF4-FFF2-40B4-BE49-F238E27FC236}">
                <a16:creationId xmlns:a16="http://schemas.microsoft.com/office/drawing/2014/main" id="{7F5BF0F3-9EC7-4442-93AD-E0020877DB28}"/>
              </a:ext>
            </a:extLst>
          </p:cNvPr>
          <p:cNvPicPr>
            <a:picLocks noChangeAspect="1"/>
          </p:cNvPicPr>
          <p:nvPr/>
        </p:nvPicPr>
        <p:blipFill rotWithShape="1">
          <a:blip r:embed="rId2"/>
          <a:srcRect l="18039" r="33367" b="-1"/>
          <a:stretch/>
        </p:blipFill>
        <p:spPr>
          <a:xfrm>
            <a:off x="7199440" y="10"/>
            <a:ext cx="4992560" cy="6857990"/>
          </a:xfrm>
          <a:prstGeom prst="rect">
            <a:avLst/>
          </a:prstGeom>
          <a:effectLst/>
        </p:spPr>
      </p:pic>
    </p:spTree>
    <p:extLst>
      <p:ext uri="{BB962C8B-B14F-4D97-AF65-F5344CB8AC3E}">
        <p14:creationId xmlns:p14="http://schemas.microsoft.com/office/powerpoint/2010/main" val="35124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A7D4-F15A-A815-EEBF-3EF6E16C5AB0}"/>
              </a:ext>
            </a:extLst>
          </p:cNvPr>
          <p:cNvSpPr>
            <a:spLocks noGrp="1"/>
          </p:cNvSpPr>
          <p:nvPr>
            <p:ph type="title"/>
          </p:nvPr>
        </p:nvSpPr>
        <p:spPr/>
        <p:txBody>
          <a:bodyPr/>
          <a:lstStyle/>
          <a:p>
            <a:r>
              <a:rPr lang="en-US" dirty="0"/>
              <a:t>Output:</a:t>
            </a:r>
          </a:p>
        </p:txBody>
      </p:sp>
      <p:pic>
        <p:nvPicPr>
          <p:cNvPr id="5" name="Content Placeholder 4" descr="A graph showing different algorithms">
            <a:extLst>
              <a:ext uri="{FF2B5EF4-FFF2-40B4-BE49-F238E27FC236}">
                <a16:creationId xmlns:a16="http://schemas.microsoft.com/office/drawing/2014/main" id="{6AF9C14A-8EF6-C09D-9C9B-2DCFDBBE95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252" y="1825625"/>
            <a:ext cx="6797495" cy="4351338"/>
          </a:xfrm>
          <a:ln w="38100">
            <a:solidFill>
              <a:schemeClr val="tx1"/>
            </a:solidFill>
          </a:ln>
        </p:spPr>
      </p:pic>
    </p:spTree>
    <p:extLst>
      <p:ext uri="{BB962C8B-B14F-4D97-AF65-F5344CB8AC3E}">
        <p14:creationId xmlns:p14="http://schemas.microsoft.com/office/powerpoint/2010/main" val="175344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717B-666F-2586-0C9C-3B8800F1E587}"/>
              </a:ext>
            </a:extLst>
          </p:cNvPr>
          <p:cNvSpPr>
            <a:spLocks noGrp="1"/>
          </p:cNvSpPr>
          <p:nvPr>
            <p:ph type="title"/>
          </p:nvPr>
        </p:nvSpPr>
        <p:spPr>
          <a:xfrm>
            <a:off x="208722" y="365125"/>
            <a:ext cx="11145078" cy="1325563"/>
          </a:xfrm>
        </p:spPr>
        <p:txBody>
          <a:bodyPr>
            <a:normAutofit/>
          </a:bodyPr>
          <a:lstStyle/>
          <a:p>
            <a:r>
              <a:rPr lang="en-US" sz="3600" dirty="0">
                <a:solidFill>
                  <a:schemeClr val="accent2"/>
                </a:solidFill>
              </a:rPr>
              <a:t>Evaluation Metrics: </a:t>
            </a:r>
            <a:r>
              <a:rPr lang="en-US" sz="3600" dirty="0"/>
              <a:t>Multinomial NB vs Logistic Regression</a:t>
            </a:r>
          </a:p>
        </p:txBody>
      </p:sp>
      <p:pic>
        <p:nvPicPr>
          <p:cNvPr id="5" name="Content Placeholder 4">
            <a:extLst>
              <a:ext uri="{FF2B5EF4-FFF2-40B4-BE49-F238E27FC236}">
                <a16:creationId xmlns:a16="http://schemas.microsoft.com/office/drawing/2014/main" id="{D8E8697C-2436-3805-B763-AFE442B2AD9B}"/>
              </a:ext>
            </a:extLst>
          </p:cNvPr>
          <p:cNvPicPr>
            <a:picLocks noGrp="1" noChangeAspect="1"/>
          </p:cNvPicPr>
          <p:nvPr>
            <p:ph idx="1"/>
          </p:nvPr>
        </p:nvPicPr>
        <p:blipFill>
          <a:blip r:embed="rId2"/>
          <a:stretch>
            <a:fillRect/>
          </a:stretch>
        </p:blipFill>
        <p:spPr>
          <a:xfrm>
            <a:off x="728870" y="2396419"/>
            <a:ext cx="4310269" cy="2985620"/>
          </a:xfrm>
          <a:ln w="38100">
            <a:solidFill>
              <a:schemeClr val="tx1"/>
            </a:solidFill>
          </a:ln>
        </p:spPr>
      </p:pic>
      <p:pic>
        <p:nvPicPr>
          <p:cNvPr id="7" name="Picture 6">
            <a:extLst>
              <a:ext uri="{FF2B5EF4-FFF2-40B4-BE49-F238E27FC236}">
                <a16:creationId xmlns:a16="http://schemas.microsoft.com/office/drawing/2014/main" id="{EC546334-EA02-801B-276D-DD962982620D}"/>
              </a:ext>
            </a:extLst>
          </p:cNvPr>
          <p:cNvPicPr>
            <a:picLocks noChangeAspect="1"/>
          </p:cNvPicPr>
          <p:nvPr/>
        </p:nvPicPr>
        <p:blipFill>
          <a:blip r:embed="rId3"/>
          <a:stretch>
            <a:fillRect/>
          </a:stretch>
        </p:blipFill>
        <p:spPr>
          <a:xfrm>
            <a:off x="6096000" y="2396419"/>
            <a:ext cx="4721087" cy="2985620"/>
          </a:xfrm>
          <a:prstGeom prst="rect">
            <a:avLst/>
          </a:prstGeom>
          <a:ln w="38100">
            <a:solidFill>
              <a:schemeClr val="tx1"/>
            </a:solidFill>
          </a:ln>
        </p:spPr>
      </p:pic>
    </p:spTree>
    <p:extLst>
      <p:ext uri="{BB962C8B-B14F-4D97-AF65-F5344CB8AC3E}">
        <p14:creationId xmlns:p14="http://schemas.microsoft.com/office/powerpoint/2010/main" val="382775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FC3D-49F3-7F41-437F-1DFFFD545F67}"/>
              </a:ext>
            </a:extLst>
          </p:cNvPr>
          <p:cNvSpPr>
            <a:spLocks noGrp="1"/>
          </p:cNvSpPr>
          <p:nvPr>
            <p:ph type="title"/>
          </p:nvPr>
        </p:nvSpPr>
        <p:spPr>
          <a:xfrm>
            <a:off x="838200" y="365126"/>
            <a:ext cx="10515600" cy="996536"/>
          </a:xfrm>
        </p:spPr>
        <p:txBody>
          <a:bodyPr/>
          <a:lstStyle/>
          <a:p>
            <a:r>
              <a:rPr lang="en-US" dirty="0"/>
              <a:t>Decision Tree vs SVM</a:t>
            </a:r>
          </a:p>
        </p:txBody>
      </p:sp>
      <p:pic>
        <p:nvPicPr>
          <p:cNvPr id="5" name="Content Placeholder 4">
            <a:extLst>
              <a:ext uri="{FF2B5EF4-FFF2-40B4-BE49-F238E27FC236}">
                <a16:creationId xmlns:a16="http://schemas.microsoft.com/office/drawing/2014/main" id="{E0C777DE-1C8F-C098-96E5-52C9904D7F6C}"/>
              </a:ext>
            </a:extLst>
          </p:cNvPr>
          <p:cNvPicPr>
            <a:picLocks noGrp="1" noChangeAspect="1"/>
          </p:cNvPicPr>
          <p:nvPr>
            <p:ph idx="1"/>
          </p:nvPr>
        </p:nvPicPr>
        <p:blipFill>
          <a:blip r:embed="rId2"/>
          <a:stretch>
            <a:fillRect/>
          </a:stretch>
        </p:blipFill>
        <p:spPr>
          <a:xfrm>
            <a:off x="838200" y="2315818"/>
            <a:ext cx="4627841" cy="3458818"/>
          </a:xfrm>
          <a:ln w="38100">
            <a:solidFill>
              <a:schemeClr val="tx1"/>
            </a:solidFill>
          </a:ln>
        </p:spPr>
      </p:pic>
      <p:pic>
        <p:nvPicPr>
          <p:cNvPr id="7" name="Picture 6">
            <a:extLst>
              <a:ext uri="{FF2B5EF4-FFF2-40B4-BE49-F238E27FC236}">
                <a16:creationId xmlns:a16="http://schemas.microsoft.com/office/drawing/2014/main" id="{EAB5E554-BABF-C1F7-85F4-1C40537A168B}"/>
              </a:ext>
            </a:extLst>
          </p:cNvPr>
          <p:cNvPicPr>
            <a:picLocks noChangeAspect="1"/>
          </p:cNvPicPr>
          <p:nvPr/>
        </p:nvPicPr>
        <p:blipFill>
          <a:blip r:embed="rId3"/>
          <a:stretch>
            <a:fillRect/>
          </a:stretch>
        </p:blipFill>
        <p:spPr>
          <a:xfrm>
            <a:off x="6394173" y="2315817"/>
            <a:ext cx="4627841" cy="3458818"/>
          </a:xfrm>
          <a:prstGeom prst="rect">
            <a:avLst/>
          </a:prstGeom>
          <a:ln w="38100">
            <a:solidFill>
              <a:schemeClr val="tx1"/>
            </a:solidFill>
          </a:ln>
        </p:spPr>
      </p:pic>
    </p:spTree>
    <p:extLst>
      <p:ext uri="{BB962C8B-B14F-4D97-AF65-F5344CB8AC3E}">
        <p14:creationId xmlns:p14="http://schemas.microsoft.com/office/powerpoint/2010/main" val="1831552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1919-A377-3188-90DF-F2B0617EF622}"/>
              </a:ext>
            </a:extLst>
          </p:cNvPr>
          <p:cNvSpPr>
            <a:spLocks noGrp="1"/>
          </p:cNvSpPr>
          <p:nvPr>
            <p:ph type="title"/>
          </p:nvPr>
        </p:nvSpPr>
        <p:spPr/>
        <p:txBody>
          <a:bodyPr/>
          <a:lstStyle/>
          <a:p>
            <a:pPr algn="ctr"/>
            <a:r>
              <a:rPr lang="en-US" dirty="0"/>
              <a:t>Random Forest</a:t>
            </a:r>
          </a:p>
        </p:txBody>
      </p:sp>
      <p:pic>
        <p:nvPicPr>
          <p:cNvPr id="5" name="Content Placeholder 4">
            <a:extLst>
              <a:ext uri="{FF2B5EF4-FFF2-40B4-BE49-F238E27FC236}">
                <a16:creationId xmlns:a16="http://schemas.microsoft.com/office/drawing/2014/main" id="{E8372A57-F2AD-91DF-1885-59785BAE1BF0}"/>
              </a:ext>
            </a:extLst>
          </p:cNvPr>
          <p:cNvPicPr>
            <a:picLocks noGrp="1" noChangeAspect="1"/>
          </p:cNvPicPr>
          <p:nvPr>
            <p:ph idx="1"/>
          </p:nvPr>
        </p:nvPicPr>
        <p:blipFill>
          <a:blip r:embed="rId2"/>
          <a:stretch>
            <a:fillRect/>
          </a:stretch>
        </p:blipFill>
        <p:spPr>
          <a:xfrm>
            <a:off x="3240157" y="1997765"/>
            <a:ext cx="5357191" cy="3935896"/>
          </a:xfrm>
          <a:ln w="38100">
            <a:solidFill>
              <a:schemeClr val="tx1"/>
            </a:solidFill>
          </a:ln>
        </p:spPr>
      </p:pic>
    </p:spTree>
    <p:extLst>
      <p:ext uri="{BB962C8B-B14F-4D97-AF65-F5344CB8AC3E}">
        <p14:creationId xmlns:p14="http://schemas.microsoft.com/office/powerpoint/2010/main" val="2867195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C383-912A-F6A6-A45B-B9CC21B4CAE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9C75378-60CF-A722-617C-7A4F4F75E6DD}"/>
              </a:ext>
            </a:extLst>
          </p:cNvPr>
          <p:cNvSpPr>
            <a:spLocks noGrp="1"/>
          </p:cNvSpPr>
          <p:nvPr>
            <p:ph idx="1"/>
          </p:nvPr>
        </p:nvSpPr>
        <p:spPr/>
        <p:txBody>
          <a:bodyPr/>
          <a:lstStyle/>
          <a:p>
            <a:r>
              <a:rPr lang="en-US" dirty="0"/>
              <a:t> The results of this experiment show that SVM is the most accurate algorithm for text classification, with an accuracy of 80.17%. This is followed by Logistic Regression at 78.34%, Random Forest at 75.42%, Decision Tree at 74.24%, and Multinomial NB at 70.83%.</a:t>
            </a:r>
          </a:p>
          <a:p>
            <a:r>
              <a:rPr lang="en-US" dirty="0"/>
              <a:t> These results suggest that SVM is the best algorithm to use </a:t>
            </a:r>
            <a:r>
              <a:rPr lang="en-US"/>
              <a:t>for our text </a:t>
            </a:r>
            <a:r>
              <a:rPr lang="en-US" dirty="0"/>
              <a:t>classification tasks, as it is able to learn complex relationships between the features of the data and the target variable.</a:t>
            </a:r>
          </a:p>
        </p:txBody>
      </p:sp>
    </p:spTree>
    <p:extLst>
      <p:ext uri="{BB962C8B-B14F-4D97-AF65-F5344CB8AC3E}">
        <p14:creationId xmlns:p14="http://schemas.microsoft.com/office/powerpoint/2010/main" val="1837047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ack text on a white background">
            <a:extLst>
              <a:ext uri="{FF2B5EF4-FFF2-40B4-BE49-F238E27FC236}">
                <a16:creationId xmlns:a16="http://schemas.microsoft.com/office/drawing/2014/main" id="{CCF524AE-0189-8540-1AFC-E9D4EB3994CA}"/>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358" y="643466"/>
            <a:ext cx="5529283" cy="5571067"/>
          </a:xfrm>
          <a:prstGeom prst="rect">
            <a:avLst/>
          </a:prstGeom>
        </p:spPr>
      </p:pic>
    </p:spTree>
    <p:extLst>
      <p:ext uri="{BB962C8B-B14F-4D97-AF65-F5344CB8AC3E}">
        <p14:creationId xmlns:p14="http://schemas.microsoft.com/office/powerpoint/2010/main" val="245304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70BDC-34DE-EFF7-A3F0-1FDFCB1E168D}"/>
              </a:ext>
            </a:extLst>
          </p:cNvPr>
          <p:cNvSpPr>
            <a:spLocks noGrp="1"/>
          </p:cNvSpPr>
          <p:nvPr>
            <p:ph type="title"/>
          </p:nvPr>
        </p:nvSpPr>
        <p:spPr>
          <a:xfrm>
            <a:off x="838201" y="365125"/>
            <a:ext cx="5251316" cy="1807305"/>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6847DC01-8CD7-812A-EB5D-F21D0CB4E929}"/>
              </a:ext>
            </a:extLst>
          </p:cNvPr>
          <p:cNvSpPr>
            <a:spLocks noGrp="1"/>
          </p:cNvSpPr>
          <p:nvPr>
            <p:ph idx="1"/>
          </p:nvPr>
        </p:nvSpPr>
        <p:spPr>
          <a:xfrm>
            <a:off x="838200" y="2333297"/>
            <a:ext cx="4619621" cy="3843666"/>
          </a:xfrm>
        </p:spPr>
        <p:txBody>
          <a:bodyPr>
            <a:normAutofit/>
          </a:bodyPr>
          <a:lstStyle/>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Bangla, one of the most spoken languages globally, presents unique challenges in natural language processing (NLP).</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Text classification in Bangla holds significant importance for various applications like sentiment analysis, spam detection, and news categorization.</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presentation explores the Exploratory Data Analysis (EDA) and various models for Bangla text classification.</a:t>
            </a:r>
          </a:p>
          <a:p>
            <a:endParaRPr lang="en-US" sz="2000" dirty="0">
              <a:latin typeface="Times New Roman" panose="02020603050405020304" pitchFamily="18" charset="0"/>
              <a:cs typeface="Times New Roman" panose="02020603050405020304" pitchFamily="18" charset="0"/>
            </a:endParaRPr>
          </a:p>
        </p:txBody>
      </p:sp>
      <p:pic>
        <p:nvPicPr>
          <p:cNvPr id="5" name="Picture 4" descr="Computer script on a screen">
            <a:extLst>
              <a:ext uri="{FF2B5EF4-FFF2-40B4-BE49-F238E27FC236}">
                <a16:creationId xmlns:a16="http://schemas.microsoft.com/office/drawing/2014/main" id="{AC05D726-A396-9B23-166B-E28E16EF5E22}"/>
              </a:ext>
            </a:extLst>
          </p:cNvPr>
          <p:cNvPicPr>
            <a:picLocks noChangeAspect="1"/>
          </p:cNvPicPr>
          <p:nvPr/>
        </p:nvPicPr>
        <p:blipFill rotWithShape="1">
          <a:blip r:embed="rId2"/>
          <a:srcRect l="769" r="4119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5468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6F7203-0712-79C8-AA84-0D1C8F3B1BA2}"/>
              </a:ext>
            </a:extLst>
          </p:cNvPr>
          <p:cNvSpPr>
            <a:spLocks noGrp="1"/>
          </p:cNvSpPr>
          <p:nvPr>
            <p:ph type="title"/>
          </p:nvPr>
        </p:nvSpPr>
        <p:spPr>
          <a:xfrm>
            <a:off x="6513788" y="365125"/>
            <a:ext cx="4840010" cy="1807305"/>
          </a:xfrm>
        </p:spPr>
        <p:txBody>
          <a:bodyPr>
            <a:normAutofit/>
          </a:bodyPr>
          <a:lstStyle/>
          <a:p>
            <a:r>
              <a:rPr lang="en-US" b="1">
                <a:latin typeface="Times New Roman" panose="02020603050405020304" pitchFamily="18" charset="0"/>
                <a:cs typeface="Times New Roman" panose="02020603050405020304" pitchFamily="18" charset="0"/>
              </a:rPr>
              <a:t>Project Objectives</a:t>
            </a:r>
            <a:r>
              <a:rPr lang="en-US">
                <a:latin typeface="Times New Roman" panose="02020603050405020304" pitchFamily="18" charset="0"/>
                <a:cs typeface="Times New Roman" panose="02020603050405020304" pitchFamily="18" charset="0"/>
              </a:rPr>
              <a:t>:</a:t>
            </a:r>
          </a:p>
        </p:txBody>
      </p:sp>
      <p:pic>
        <p:nvPicPr>
          <p:cNvPr id="5" name="Picture 4" descr="Light bulb on yellow background with sketched light beams and cord">
            <a:extLst>
              <a:ext uri="{FF2B5EF4-FFF2-40B4-BE49-F238E27FC236}">
                <a16:creationId xmlns:a16="http://schemas.microsoft.com/office/drawing/2014/main" id="{BDB5CDA0-D041-5CAD-A3A3-832339F2316B}"/>
              </a:ext>
            </a:extLst>
          </p:cNvPr>
          <p:cNvPicPr>
            <a:picLocks noChangeAspect="1"/>
          </p:cNvPicPr>
          <p:nvPr/>
        </p:nvPicPr>
        <p:blipFill rotWithShape="1">
          <a:blip r:embed="rId2"/>
          <a:srcRect l="45000" r="149"/>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DF7491F8-F16E-B40A-D915-31BFBBA12520}"/>
              </a:ext>
            </a:extLst>
          </p:cNvPr>
          <p:cNvSpPr>
            <a:spLocks noGrp="1"/>
          </p:cNvSpPr>
          <p:nvPr>
            <p:ph idx="1"/>
          </p:nvPr>
        </p:nvSpPr>
        <p:spPr>
          <a:xfrm>
            <a:off x="6513788" y="1789471"/>
            <a:ext cx="4840010" cy="4387492"/>
          </a:xfrm>
        </p:spPr>
        <p:txBody>
          <a:bodyPr>
            <a:normAutofit/>
          </a:bodyPr>
          <a:lstStyle/>
          <a:p>
            <a:r>
              <a:rPr lang="en-US" sz="2400" b="0" i="0" dirty="0">
                <a:effectLst/>
                <a:latin typeface="Times New Roman" panose="02020603050405020304" pitchFamily="18" charset="0"/>
                <a:cs typeface="Times New Roman" panose="02020603050405020304" pitchFamily="18" charset="0"/>
              </a:rPr>
              <a:t>To understand the characteristics of Bangla text data through EDA.</a:t>
            </a:r>
          </a:p>
          <a:p>
            <a:r>
              <a:rPr lang="en-US" sz="2400" b="0" i="0" dirty="0">
                <a:effectLst/>
                <a:latin typeface="Times New Roman" panose="02020603050405020304" pitchFamily="18" charset="0"/>
                <a:cs typeface="Times New Roman" panose="02020603050405020304" pitchFamily="18" charset="0"/>
              </a:rPr>
              <a:t>To develop and compare multiple machine learning models for text classification in Bangla.</a:t>
            </a:r>
          </a:p>
          <a:p>
            <a:r>
              <a:rPr lang="en-US" sz="2400" b="0" i="0" dirty="0">
                <a:effectLst/>
                <a:latin typeface="Times New Roman" panose="02020603050405020304" pitchFamily="18" charset="0"/>
                <a:cs typeface="Times New Roman" panose="02020603050405020304" pitchFamily="18" charset="0"/>
              </a:rPr>
              <a:t>To assess the performance of models and identify the most suitable approach for Bangla text classification</a:t>
            </a:r>
            <a:r>
              <a:rPr lang="en-US" sz="2400" b="0" i="0" dirty="0">
                <a:effectLst/>
                <a:latin typeface="Söhne"/>
              </a:rPr>
              <a:t>.</a:t>
            </a:r>
          </a:p>
          <a:p>
            <a:endParaRPr lang="en-US" sz="2000" dirty="0"/>
          </a:p>
        </p:txBody>
      </p:sp>
    </p:spTree>
    <p:extLst>
      <p:ext uri="{BB962C8B-B14F-4D97-AF65-F5344CB8AC3E}">
        <p14:creationId xmlns:p14="http://schemas.microsoft.com/office/powerpoint/2010/main" val="78581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D032-DEA5-4D6C-FB8A-3D00D8B94933}"/>
              </a:ext>
            </a:extLst>
          </p:cNvPr>
          <p:cNvSpPr>
            <a:spLocks noGrp="1"/>
          </p:cNvSpPr>
          <p:nvPr>
            <p:ph type="title"/>
          </p:nvPr>
        </p:nvSpPr>
        <p:spPr>
          <a:xfrm>
            <a:off x="8079978" y="383459"/>
            <a:ext cx="3369234" cy="1091380"/>
          </a:xfrm>
        </p:spPr>
        <p:txBody>
          <a:bodyPr anchor="b">
            <a:normAutofit/>
          </a:bodyPr>
          <a:lstStyle/>
          <a:p>
            <a:r>
              <a:rPr lang="en-US" sz="3200" b="1" dirty="0">
                <a:latin typeface="Times New Roman" panose="02020603050405020304" pitchFamily="18" charset="0"/>
                <a:cs typeface="Times New Roman" panose="02020603050405020304" pitchFamily="18" charset="0"/>
              </a:rPr>
              <a:t>Statement of Value:</a:t>
            </a:r>
          </a:p>
        </p:txBody>
      </p:sp>
      <p:pic>
        <p:nvPicPr>
          <p:cNvPr id="5" name="Picture 4" descr="Sphere of mesh and nodes">
            <a:extLst>
              <a:ext uri="{FF2B5EF4-FFF2-40B4-BE49-F238E27FC236}">
                <a16:creationId xmlns:a16="http://schemas.microsoft.com/office/drawing/2014/main" id="{4D29442D-4E95-D2C2-0C34-AD69739DDF60}"/>
              </a:ext>
            </a:extLst>
          </p:cNvPr>
          <p:cNvPicPr>
            <a:picLocks noChangeAspect="1"/>
          </p:cNvPicPr>
          <p:nvPr/>
        </p:nvPicPr>
        <p:blipFill rotWithShape="1">
          <a:blip r:embed="rId2"/>
          <a:srcRect l="19179"/>
          <a:stretch/>
        </p:blipFill>
        <p:spPr>
          <a:xfrm>
            <a:off x="20" y="10"/>
            <a:ext cx="7390243"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82F48761-2445-BE7D-332E-AB2338238A5D}"/>
              </a:ext>
            </a:extLst>
          </p:cNvPr>
          <p:cNvSpPr>
            <a:spLocks noGrp="1"/>
          </p:cNvSpPr>
          <p:nvPr>
            <p:ph idx="1"/>
          </p:nvPr>
        </p:nvSpPr>
        <p:spPr>
          <a:xfrm>
            <a:off x="7639665" y="1632155"/>
            <a:ext cx="4316361" cy="4916129"/>
          </a:xfrm>
        </p:spPr>
        <p:txBody>
          <a:bodyPr anchor="t">
            <a:normAutofit/>
          </a:bodyPr>
          <a:lstStyle/>
          <a:p>
            <a:r>
              <a:rPr lang="en-US" sz="2400" dirty="0">
                <a:latin typeface="Times New Roman" panose="02020603050405020304" pitchFamily="18" charset="0"/>
                <a:cs typeface="Times New Roman" panose="02020603050405020304" pitchFamily="18" charset="0"/>
              </a:rPr>
              <a:t>Enhances understanding of Bangla language processing.</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Provides insights into effective text classification techniques for Bangla.</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Facilitates the development of applications catering to Bangla-speaking communities.</a:t>
            </a:r>
          </a:p>
          <a:p>
            <a:endParaRPr lang="en-US" sz="24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32440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9887-C421-25E3-B702-DBAD65C0F3CB}"/>
              </a:ext>
            </a:extLst>
          </p:cNvPr>
          <p:cNvSpPr>
            <a:spLocks noGrp="1"/>
          </p:cNvSpPr>
          <p:nvPr>
            <p:ph type="title"/>
          </p:nvPr>
        </p:nvSpPr>
        <p:spPr>
          <a:xfrm>
            <a:off x="876693" y="304800"/>
            <a:ext cx="4597747" cy="562264"/>
          </a:xfrm>
        </p:spPr>
        <p:txBody>
          <a:bodyPr anchor="b">
            <a:normAutofit/>
          </a:bodyPr>
          <a:lstStyle/>
          <a:p>
            <a:r>
              <a:rPr lang="en-US" sz="3200" b="1"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C0EAEDE8-9DEC-6AD2-4B15-983E2CEDC2A9}"/>
              </a:ext>
            </a:extLst>
          </p:cNvPr>
          <p:cNvSpPr>
            <a:spLocks noGrp="1"/>
          </p:cNvSpPr>
          <p:nvPr>
            <p:ph idx="1"/>
          </p:nvPr>
        </p:nvSpPr>
        <p:spPr>
          <a:xfrm>
            <a:off x="393290" y="775252"/>
            <a:ext cx="5702710" cy="5635380"/>
          </a:xfrm>
        </p:spPr>
        <p:txBody>
          <a:bodyPr anchor="t">
            <a:normAutofit fontScale="70000" lnSpcReduction="20000"/>
          </a:bodyPr>
          <a:lstStyle/>
          <a:p>
            <a:endParaRPr lang="en-US" sz="2000" dirty="0"/>
          </a:p>
          <a:p>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https://data.mendeley.com/datasets/9xjx8twk8p/1</a:t>
            </a:r>
          </a:p>
          <a:p>
            <a:r>
              <a:rPr lang="en-US" dirty="0"/>
              <a:t>The data is organized into categories according to the comments made, enabling classification into different labels are as follows:</a:t>
            </a:r>
          </a:p>
          <a:p>
            <a:pPr marL="0" indent="0">
              <a:buNone/>
            </a:pPr>
            <a:r>
              <a:rPr lang="en-US" dirty="0"/>
              <a:t>        Sexual</a:t>
            </a:r>
          </a:p>
          <a:p>
            <a:pPr marL="0" indent="0">
              <a:buNone/>
            </a:pPr>
            <a:r>
              <a:rPr lang="en-US" dirty="0"/>
              <a:t>        Not Bully</a:t>
            </a:r>
          </a:p>
          <a:p>
            <a:pPr marL="0" indent="0">
              <a:buNone/>
            </a:pPr>
            <a:r>
              <a:rPr lang="en-US" dirty="0"/>
              <a:t>        Religious</a:t>
            </a:r>
          </a:p>
          <a:p>
            <a:pPr marL="0" indent="0">
              <a:buNone/>
            </a:pPr>
            <a:r>
              <a:rPr lang="en-US" dirty="0"/>
              <a:t>        Threat</a:t>
            </a:r>
          </a:p>
          <a:p>
            <a:pPr marL="0" indent="0">
              <a:buNone/>
            </a:pPr>
            <a:r>
              <a:rPr lang="en-US" dirty="0"/>
              <a:t>        Troll</a:t>
            </a:r>
          </a:p>
          <a:p>
            <a:r>
              <a:rPr lang="en-US" dirty="0"/>
              <a:t>The labels mentioned above serve as target variables for classifying the comments.</a:t>
            </a:r>
          </a:p>
          <a:p>
            <a:endParaRPr lang="en-US" dirty="0"/>
          </a:p>
          <a:p>
            <a:pPr marL="0" indent="0">
              <a:buNone/>
            </a:pPr>
            <a:r>
              <a:rPr lang="en-US" dirty="0"/>
              <a:t>    </a:t>
            </a:r>
          </a:p>
          <a:p>
            <a:pPr marL="0" indent="0">
              <a:buNone/>
            </a:pPr>
            <a:endParaRPr lang="en-US" sz="2000" dirty="0"/>
          </a:p>
          <a:p>
            <a:pPr marL="0" indent="0">
              <a:buNone/>
            </a:pPr>
            <a:r>
              <a:rPr lang="en-US" sz="2000" dirty="0"/>
              <a:t>        </a:t>
            </a:r>
          </a:p>
        </p:txBody>
      </p:sp>
      <p:pic>
        <p:nvPicPr>
          <p:cNvPr id="5" name="Picture 4" descr="A close up view of a track and field lane in the dark">
            <a:extLst>
              <a:ext uri="{FF2B5EF4-FFF2-40B4-BE49-F238E27FC236}">
                <a16:creationId xmlns:a16="http://schemas.microsoft.com/office/drawing/2014/main" id="{D4D04841-FF4E-271A-0E57-70113C90DAFA}"/>
              </a:ext>
            </a:extLst>
          </p:cNvPr>
          <p:cNvPicPr>
            <a:picLocks noChangeAspect="1"/>
          </p:cNvPicPr>
          <p:nvPr/>
        </p:nvPicPr>
        <p:blipFill rotWithShape="1">
          <a:blip r:embed="rId2"/>
          <a:srcRect l="18872" r="21794" b="-1"/>
          <a:stretch/>
        </p:blipFill>
        <p:spPr>
          <a:xfrm>
            <a:off x="6511623" y="867064"/>
            <a:ext cx="4487818" cy="5048790"/>
          </a:xfrm>
          <a:prstGeom prst="rect">
            <a:avLst/>
          </a:prstGeom>
        </p:spPr>
      </p:pic>
      <p:grpSp>
        <p:nvGrpSpPr>
          <p:cNvPr id="20" name="Group 1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1" name="Rectangle 2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989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2A49-623D-D7FB-B6EA-4B11D074F642}"/>
              </a:ext>
            </a:extLst>
          </p:cNvPr>
          <p:cNvSpPr>
            <a:spLocks noGrp="1"/>
          </p:cNvSpPr>
          <p:nvPr>
            <p:ph type="title"/>
          </p:nvPr>
        </p:nvSpPr>
        <p:spPr>
          <a:xfrm>
            <a:off x="838200" y="365126"/>
            <a:ext cx="10515600" cy="972062"/>
          </a:xfrm>
        </p:spPr>
        <p:txBody>
          <a:bodyPr/>
          <a:lstStyle/>
          <a:p>
            <a:r>
              <a:rPr lang="en-US" b="1" dirty="0">
                <a:latin typeface="Times New Roman" panose="02020603050405020304" pitchFamily="18" charset="0"/>
                <a:cs typeface="Times New Roman" panose="02020603050405020304" pitchFamily="18" charset="0"/>
              </a:rPr>
              <a:t>Hierarchy:</a:t>
            </a:r>
          </a:p>
        </p:txBody>
      </p:sp>
      <p:sp>
        <p:nvSpPr>
          <p:cNvPr id="3" name="Content Placeholder 2">
            <a:extLst>
              <a:ext uri="{FF2B5EF4-FFF2-40B4-BE49-F238E27FC236}">
                <a16:creationId xmlns:a16="http://schemas.microsoft.com/office/drawing/2014/main" id="{3DCFECAA-2279-A61C-0FD2-B85416CD116F}"/>
              </a:ext>
            </a:extLst>
          </p:cNvPr>
          <p:cNvSpPr>
            <a:spLocks noGrp="1"/>
          </p:cNvSpPr>
          <p:nvPr>
            <p:ph idx="1"/>
          </p:nvPr>
        </p:nvSpPr>
        <p:spPr>
          <a:ln>
            <a:solidFill>
              <a:schemeClr val="tx1"/>
            </a:solidFill>
          </a:ln>
        </p:spPr>
        <p:txBody>
          <a:bodyPr/>
          <a:lstStyle/>
          <a:p>
            <a:endParaRPr lang="en-US" dirty="0"/>
          </a:p>
        </p:txBody>
      </p:sp>
      <p:sp>
        <p:nvSpPr>
          <p:cNvPr id="4" name="Rectangle 3">
            <a:extLst>
              <a:ext uri="{FF2B5EF4-FFF2-40B4-BE49-F238E27FC236}">
                <a16:creationId xmlns:a16="http://schemas.microsoft.com/office/drawing/2014/main" id="{35671C21-0C32-DF07-9180-CBBD222E8A54}"/>
              </a:ext>
            </a:extLst>
          </p:cNvPr>
          <p:cNvSpPr/>
          <p:nvPr/>
        </p:nvSpPr>
        <p:spPr>
          <a:xfrm>
            <a:off x="1268361" y="2477729"/>
            <a:ext cx="2310582" cy="9512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Dataset Acquisition and Preprocessing</a:t>
            </a:r>
          </a:p>
        </p:txBody>
      </p:sp>
      <p:cxnSp>
        <p:nvCxnSpPr>
          <p:cNvPr id="6" name="Straight Arrow Connector 5">
            <a:extLst>
              <a:ext uri="{FF2B5EF4-FFF2-40B4-BE49-F238E27FC236}">
                <a16:creationId xmlns:a16="http://schemas.microsoft.com/office/drawing/2014/main" id="{E0A1E92C-29AC-071D-6825-75E5FEDF7973}"/>
              </a:ext>
            </a:extLst>
          </p:cNvPr>
          <p:cNvCxnSpPr>
            <a:cxnSpLocks/>
          </p:cNvCxnSpPr>
          <p:nvPr/>
        </p:nvCxnSpPr>
        <p:spPr>
          <a:xfrm>
            <a:off x="3578943" y="2953364"/>
            <a:ext cx="1554480" cy="0"/>
          </a:xfrm>
          <a:prstGeom prst="straightConnector1">
            <a:avLst/>
          </a:prstGeom>
          <a:ln w="381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08B10913-065D-E010-4343-1726D76EBC85}"/>
              </a:ext>
            </a:extLst>
          </p:cNvPr>
          <p:cNvSpPr/>
          <p:nvPr/>
        </p:nvSpPr>
        <p:spPr>
          <a:xfrm>
            <a:off x="5133423" y="2477721"/>
            <a:ext cx="2014629" cy="9512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latin typeface="Times New Roman" panose="02020603050405020304" pitchFamily="18" charset="0"/>
                <a:cs typeface="Times New Roman" panose="02020603050405020304" pitchFamily="18" charset="0"/>
              </a:rPr>
              <a:t>Exploratory Data Analysis (EDA</a:t>
            </a: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cxnSp>
        <p:nvCxnSpPr>
          <p:cNvPr id="10" name="Straight Arrow Connector 9">
            <a:extLst>
              <a:ext uri="{FF2B5EF4-FFF2-40B4-BE49-F238E27FC236}">
                <a16:creationId xmlns:a16="http://schemas.microsoft.com/office/drawing/2014/main" id="{35059464-6D10-00D1-4F52-8EF05DE42A99}"/>
              </a:ext>
            </a:extLst>
          </p:cNvPr>
          <p:cNvCxnSpPr>
            <a:cxnSpLocks/>
          </p:cNvCxnSpPr>
          <p:nvPr/>
        </p:nvCxnSpPr>
        <p:spPr>
          <a:xfrm>
            <a:off x="7197213" y="2953364"/>
            <a:ext cx="1465006" cy="0"/>
          </a:xfrm>
          <a:prstGeom prst="straightConnector1">
            <a:avLst/>
          </a:prstGeom>
          <a:ln w="381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C5657BED-762C-A03E-F1A8-D3CCED603384}"/>
              </a:ext>
            </a:extLst>
          </p:cNvPr>
          <p:cNvSpPr/>
          <p:nvPr/>
        </p:nvSpPr>
        <p:spPr>
          <a:xfrm>
            <a:off x="8702532" y="2477697"/>
            <a:ext cx="2427584" cy="9512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Model Development</a:t>
            </a:r>
          </a:p>
        </p:txBody>
      </p:sp>
      <p:cxnSp>
        <p:nvCxnSpPr>
          <p:cNvPr id="14" name="Straight Arrow Connector 13">
            <a:extLst>
              <a:ext uri="{FF2B5EF4-FFF2-40B4-BE49-F238E27FC236}">
                <a16:creationId xmlns:a16="http://schemas.microsoft.com/office/drawing/2014/main" id="{849EE940-5B24-4F7F-B3DA-40D0B1E1A723}"/>
              </a:ext>
            </a:extLst>
          </p:cNvPr>
          <p:cNvCxnSpPr>
            <a:cxnSpLocks/>
          </p:cNvCxnSpPr>
          <p:nvPr/>
        </p:nvCxnSpPr>
        <p:spPr>
          <a:xfrm>
            <a:off x="9960077" y="3428966"/>
            <a:ext cx="0" cy="1388840"/>
          </a:xfrm>
          <a:prstGeom prst="straightConnector1">
            <a:avLst/>
          </a:prstGeom>
          <a:ln w="38100">
            <a:prstDash val="dash"/>
            <a:tailEnd type="triangle"/>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DDECCFFC-5CE6-DE69-FCE4-E6A951871501}"/>
              </a:ext>
            </a:extLst>
          </p:cNvPr>
          <p:cNvSpPr/>
          <p:nvPr/>
        </p:nvSpPr>
        <p:spPr>
          <a:xfrm>
            <a:off x="8702531" y="4888937"/>
            <a:ext cx="2406935" cy="10225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Training and Optimization</a:t>
            </a:r>
          </a:p>
        </p:txBody>
      </p:sp>
      <p:cxnSp>
        <p:nvCxnSpPr>
          <p:cNvPr id="19" name="Straight Arrow Connector 18">
            <a:extLst>
              <a:ext uri="{FF2B5EF4-FFF2-40B4-BE49-F238E27FC236}">
                <a16:creationId xmlns:a16="http://schemas.microsoft.com/office/drawing/2014/main" id="{2971905F-606E-F6AC-978D-6E8378434631}"/>
              </a:ext>
            </a:extLst>
          </p:cNvPr>
          <p:cNvCxnSpPr>
            <a:cxnSpLocks/>
            <a:stCxn id="15" idx="1"/>
          </p:cNvCxnSpPr>
          <p:nvPr/>
        </p:nvCxnSpPr>
        <p:spPr>
          <a:xfrm flipH="1" flipV="1">
            <a:off x="7148052" y="5390383"/>
            <a:ext cx="1554479" cy="9832"/>
          </a:xfrm>
          <a:prstGeom prst="straightConnector1">
            <a:avLst/>
          </a:prstGeom>
          <a:ln w="38100">
            <a:prstDash val="dash"/>
            <a:tailEnd type="triangle"/>
          </a:ln>
        </p:spPr>
        <p:style>
          <a:lnRef idx="2">
            <a:schemeClr val="dk1"/>
          </a:lnRef>
          <a:fillRef idx="0">
            <a:schemeClr val="dk1"/>
          </a:fillRef>
          <a:effectRef idx="1">
            <a:schemeClr val="dk1"/>
          </a:effectRef>
          <a:fontRef idx="minor">
            <a:schemeClr val="tx1"/>
          </a:fontRef>
        </p:style>
      </p:cxnSp>
      <p:sp>
        <p:nvSpPr>
          <p:cNvPr id="21" name="Rectangle 20">
            <a:extLst>
              <a:ext uri="{FF2B5EF4-FFF2-40B4-BE49-F238E27FC236}">
                <a16:creationId xmlns:a16="http://schemas.microsoft.com/office/drawing/2014/main" id="{8E33E6CE-D66D-83E0-9DFB-16688BC7D7F7}"/>
              </a:ext>
            </a:extLst>
          </p:cNvPr>
          <p:cNvSpPr/>
          <p:nvPr/>
        </p:nvSpPr>
        <p:spPr>
          <a:xfrm>
            <a:off x="5202249" y="4888937"/>
            <a:ext cx="1945803" cy="10225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Evaluation</a:t>
            </a:r>
          </a:p>
        </p:txBody>
      </p:sp>
      <p:cxnSp>
        <p:nvCxnSpPr>
          <p:cNvPr id="26" name="Straight Arrow Connector 25">
            <a:extLst>
              <a:ext uri="{FF2B5EF4-FFF2-40B4-BE49-F238E27FC236}">
                <a16:creationId xmlns:a16="http://schemas.microsoft.com/office/drawing/2014/main" id="{9711CA9E-4FD1-DBE0-C3B7-BBFC476275B6}"/>
              </a:ext>
            </a:extLst>
          </p:cNvPr>
          <p:cNvCxnSpPr/>
          <p:nvPr/>
        </p:nvCxnSpPr>
        <p:spPr>
          <a:xfrm flipH="1">
            <a:off x="3765755" y="5309419"/>
            <a:ext cx="1367668" cy="0"/>
          </a:xfrm>
          <a:prstGeom prst="straightConnector1">
            <a:avLst/>
          </a:prstGeom>
          <a:ln w="38100">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188491AC-409F-5E42-D79D-16362CDC08D2}"/>
              </a:ext>
            </a:extLst>
          </p:cNvPr>
          <p:cNvSpPr/>
          <p:nvPr/>
        </p:nvSpPr>
        <p:spPr>
          <a:xfrm>
            <a:off x="1268362" y="4888936"/>
            <a:ext cx="2428556" cy="10225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Select and Compare the models</a:t>
            </a:r>
          </a:p>
        </p:txBody>
      </p:sp>
    </p:spTree>
    <p:extLst>
      <p:ext uri="{BB962C8B-B14F-4D97-AF65-F5344CB8AC3E}">
        <p14:creationId xmlns:p14="http://schemas.microsoft.com/office/powerpoint/2010/main" val="394512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A3AC-D943-E741-21E6-9BB8F7CB1AF5}"/>
              </a:ext>
            </a:extLst>
          </p:cNvPr>
          <p:cNvSpPr>
            <a:spLocks noGrp="1"/>
          </p:cNvSpPr>
          <p:nvPr>
            <p:ph type="title"/>
          </p:nvPr>
        </p:nvSpPr>
        <p:spPr/>
        <p:txBody>
          <a:bodyPr/>
          <a:lstStyle/>
          <a:p>
            <a:r>
              <a:rPr lang="en-US" dirty="0"/>
              <a:t>Sample Data:</a:t>
            </a:r>
          </a:p>
        </p:txBody>
      </p:sp>
      <p:pic>
        <p:nvPicPr>
          <p:cNvPr id="5" name="Content Placeholder 4">
            <a:extLst>
              <a:ext uri="{FF2B5EF4-FFF2-40B4-BE49-F238E27FC236}">
                <a16:creationId xmlns:a16="http://schemas.microsoft.com/office/drawing/2014/main" id="{60CBFA4D-CFB8-B199-B16D-43C49172EAEA}"/>
              </a:ext>
            </a:extLst>
          </p:cNvPr>
          <p:cNvPicPr>
            <a:picLocks noGrp="1" noChangeAspect="1"/>
          </p:cNvPicPr>
          <p:nvPr>
            <p:ph idx="1"/>
          </p:nvPr>
        </p:nvPicPr>
        <p:blipFill>
          <a:blip r:embed="rId2"/>
          <a:stretch>
            <a:fillRect/>
          </a:stretch>
        </p:blipFill>
        <p:spPr>
          <a:xfrm>
            <a:off x="1540565" y="1620078"/>
            <a:ext cx="9004852" cy="4591879"/>
          </a:xfrm>
        </p:spPr>
      </p:pic>
    </p:spTree>
    <p:extLst>
      <p:ext uri="{BB962C8B-B14F-4D97-AF65-F5344CB8AC3E}">
        <p14:creationId xmlns:p14="http://schemas.microsoft.com/office/powerpoint/2010/main" val="103498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677A-4AF9-FBDB-1CDD-26DCEC8ACB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Graphical Representation of Data:</a:t>
            </a:r>
          </a:p>
        </p:txBody>
      </p:sp>
      <p:pic>
        <p:nvPicPr>
          <p:cNvPr id="5" name="Content Placeholder 4" descr="A bar graph with different colored bars">
            <a:extLst>
              <a:ext uri="{FF2B5EF4-FFF2-40B4-BE49-F238E27FC236}">
                <a16:creationId xmlns:a16="http://schemas.microsoft.com/office/drawing/2014/main" id="{FC5507B4-8868-63F8-AE3C-5A99D75C3B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291" y="1825625"/>
            <a:ext cx="4876800" cy="4351338"/>
          </a:xfrm>
          <a:ln w="38100">
            <a:solidFill>
              <a:schemeClr val="tx1"/>
            </a:solidFill>
          </a:ln>
        </p:spPr>
      </p:pic>
      <p:pic>
        <p:nvPicPr>
          <p:cNvPr id="3" name="Content Placeholder 4" descr="A bar graph with different colored bars&#10;&#10;Description automatically generated">
            <a:extLst>
              <a:ext uri="{FF2B5EF4-FFF2-40B4-BE49-F238E27FC236}">
                <a16:creationId xmlns:a16="http://schemas.microsoft.com/office/drawing/2014/main" id="{A157D580-E124-850B-DAD0-16CB4405A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086" y="1825625"/>
            <a:ext cx="5347359" cy="4351338"/>
          </a:xfrm>
          <a:prstGeom prst="rect">
            <a:avLst/>
          </a:prstGeom>
          <a:ln w="38100">
            <a:solidFill>
              <a:schemeClr val="tx1"/>
            </a:solidFill>
          </a:ln>
        </p:spPr>
      </p:pic>
    </p:spTree>
    <p:extLst>
      <p:ext uri="{BB962C8B-B14F-4D97-AF65-F5344CB8AC3E}">
        <p14:creationId xmlns:p14="http://schemas.microsoft.com/office/powerpoint/2010/main" val="26436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2ECE-312F-2ADA-B3B3-C9FDE260508D}"/>
              </a:ext>
            </a:extLst>
          </p:cNvPr>
          <p:cNvSpPr>
            <a:spLocks noGrp="1"/>
          </p:cNvSpPr>
          <p:nvPr>
            <p:ph type="title"/>
          </p:nvPr>
        </p:nvSpPr>
        <p:spPr>
          <a:xfrm>
            <a:off x="838200" y="365125"/>
            <a:ext cx="10515600" cy="396047"/>
          </a:xfrm>
        </p:spPr>
        <p:txBody>
          <a:bodyPr>
            <a:normAutofit fontScale="90000"/>
          </a:bodyPr>
          <a:lstStyle/>
          <a:p>
            <a:endParaRPr lang="en-US" dirty="0"/>
          </a:p>
        </p:txBody>
      </p:sp>
      <p:pic>
        <p:nvPicPr>
          <p:cNvPr id="7" name="Picture 6" descr="A bar graph with different colored bars">
            <a:extLst>
              <a:ext uri="{FF2B5EF4-FFF2-40B4-BE49-F238E27FC236}">
                <a16:creationId xmlns:a16="http://schemas.microsoft.com/office/drawing/2014/main" id="{3EDD6325-722F-64C6-683E-9A610FD95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688" y="2004529"/>
            <a:ext cx="5215112" cy="4278284"/>
          </a:xfrm>
          <a:prstGeom prst="rect">
            <a:avLst/>
          </a:prstGeom>
          <a:ln w="38100">
            <a:solidFill>
              <a:schemeClr val="tx1"/>
            </a:solidFill>
          </a:ln>
        </p:spPr>
      </p:pic>
      <p:pic>
        <p:nvPicPr>
          <p:cNvPr id="6" name="Content Placeholder 5" descr="A graph showing the distribution of classes">
            <a:extLst>
              <a:ext uri="{FF2B5EF4-FFF2-40B4-BE49-F238E27FC236}">
                <a16:creationId xmlns:a16="http://schemas.microsoft.com/office/drawing/2014/main" id="{A950C797-676F-6D16-1758-86A9BF2790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2691" y="2004529"/>
            <a:ext cx="5329852" cy="4278284"/>
          </a:xfrm>
          <a:prstGeom prst="rect">
            <a:avLst/>
          </a:prstGeom>
          <a:ln w="38100">
            <a:solidFill>
              <a:schemeClr val="tx1"/>
            </a:solidFill>
          </a:ln>
        </p:spPr>
      </p:pic>
    </p:spTree>
    <p:extLst>
      <p:ext uri="{BB962C8B-B14F-4D97-AF65-F5344CB8AC3E}">
        <p14:creationId xmlns:p14="http://schemas.microsoft.com/office/powerpoint/2010/main" val="83390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TotalTime>
  <Words>572</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Söhne</vt:lpstr>
      <vt:lpstr>Times New Roman</vt:lpstr>
      <vt:lpstr>Office Theme</vt:lpstr>
      <vt:lpstr>Bangla Text Classification Using Machine Learning  Approch</vt:lpstr>
      <vt:lpstr>Introduction:</vt:lpstr>
      <vt:lpstr>Project Objectives:</vt:lpstr>
      <vt:lpstr>Statement of Value:</vt:lpstr>
      <vt:lpstr>Approach:</vt:lpstr>
      <vt:lpstr>Hierarchy:</vt:lpstr>
      <vt:lpstr>Sample Data:</vt:lpstr>
      <vt:lpstr>Graphical Representation of Data:</vt:lpstr>
      <vt:lpstr>PowerPoint Presentation</vt:lpstr>
      <vt:lpstr>Visual Representation of Data into Training-Testing</vt:lpstr>
      <vt:lpstr>Deliverables:</vt:lpstr>
      <vt:lpstr>Output:</vt:lpstr>
      <vt:lpstr>Evaluation Metrics: Multinomial NB vs Logistic Regression</vt:lpstr>
      <vt:lpstr>Decision Tree vs SVM</vt:lpstr>
      <vt:lpstr>Random Forest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Davuluri, Mounika</dc:creator>
  <cp:lastModifiedBy>Tasnia Sharmin</cp:lastModifiedBy>
  <cp:revision>7</cp:revision>
  <dcterms:created xsi:type="dcterms:W3CDTF">2024-04-01T03:18:31Z</dcterms:created>
  <dcterms:modified xsi:type="dcterms:W3CDTF">2024-04-29T23:52:55Z</dcterms:modified>
</cp:coreProperties>
</file>