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4" r:id="rId6"/>
    <p:sldId id="257" r:id="rId7"/>
    <p:sldId id="272" r:id="rId8"/>
    <p:sldId id="274" r:id="rId9"/>
    <p:sldId id="268" r:id="rId10"/>
    <p:sldId id="269" r:id="rId11"/>
    <p:sldId id="260" r:id="rId12"/>
    <p:sldId id="266" r:id="rId13"/>
    <p:sldId id="275"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719" autoAdjust="0"/>
  </p:normalViewPr>
  <p:slideViewPr>
    <p:cSldViewPr snapToGrid="0">
      <p:cViewPr>
        <p:scale>
          <a:sx n="71" d="100"/>
          <a:sy n="71" d="100"/>
        </p:scale>
        <p:origin x="1138"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Recession Prediction</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Recession Prediction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Recession Prediction</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Recession Prediction</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Recession Prediction</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Recession Prediction</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Recession Prediction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Recession Prediction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Recession Prediction</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sldNum="0"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ed.stlouisfed.org/series/LRUN64TTUSQ156S" TargetMode="External"/><Relationship Id="rId2" Type="http://schemas.openxmlformats.org/officeDocument/2006/relationships/hyperlink" Target="https://fred.stlouisfed.org/series/GDP" TargetMode="External"/><Relationship Id="rId1" Type="http://schemas.openxmlformats.org/officeDocument/2006/relationships/slideLayout" Target="../slideLayouts/slideLayout3.xml"/><Relationship Id="rId6" Type="http://schemas.openxmlformats.org/officeDocument/2006/relationships/hyperlink" Target="https://thecleverprogrammer.com/2023/02/20/recession-analysis-using-python/" TargetMode="External"/><Relationship Id="rId5" Type="http://schemas.openxmlformats.org/officeDocument/2006/relationships/hyperlink" Target="https://fred.stlouisfed.org/series/PCE" TargetMode="External"/><Relationship Id="rId4" Type="http://schemas.openxmlformats.org/officeDocument/2006/relationships/hyperlink" Target="https://fred.stlouisfed.org/series/JTSLDL"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42114" y="3909526"/>
            <a:ext cx="6665169" cy="1903445"/>
          </a:xfrm>
        </p:spPr>
        <p:txBody>
          <a:bodyPr/>
          <a:lstStyle/>
          <a:p>
            <a:r>
              <a:rPr lang="en-US" sz="4400" dirty="0"/>
              <a:t>Recession Prediction</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slow" p14:dur="2000" advTm="8813"/>
    </mc:Choice>
    <mc:Fallback xmlns="">
      <p:transition spd="slow" advTm="88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56265" y="409724"/>
            <a:ext cx="5111750" cy="735659"/>
          </a:xfrm>
        </p:spPr>
        <p:txBody>
          <a:bodyPr>
            <a:normAutofit/>
          </a:bodyPr>
          <a:lstStyle/>
          <a:p>
            <a:r>
              <a:rPr lang="en-US" dirty="0"/>
              <a:t>References: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6265" y="1613647"/>
            <a:ext cx="7044026" cy="4507454"/>
          </a:xfrm>
        </p:spPr>
        <p:txBody>
          <a:bodyPr>
            <a:noAutofit/>
          </a:bodyPr>
          <a:lstStyle/>
          <a:p>
            <a:pPr marL="285750" marR="0" indent="-285750" algn="just">
              <a:lnSpc>
                <a:spcPct val="115000"/>
              </a:lnSpc>
              <a:spcBef>
                <a:spcPts val="0"/>
              </a:spcBef>
              <a:spcAft>
                <a:spcPts val="0"/>
              </a:spcAft>
              <a:buFont typeface="Arial" panose="020B0604020202020204" pitchFamily="34" charset="0"/>
              <a:buChar char="•"/>
            </a:pPr>
            <a:r>
              <a:rPr lang="en-US" sz="1800" b="1" u="sng" dirty="0">
                <a:solidFill>
                  <a:srgbClr val="0F0F3F"/>
                </a:solidFill>
                <a:latin typeface="Calibri" panose="020F0502020204030204" pitchFamily="34" charset="0"/>
                <a:ea typeface="MS Mincho" panose="02020609040205080304" pitchFamily="49" charset="-128"/>
                <a:cs typeface="Times New Roman" panose="02020603050405020304" pitchFamily="18" charset="0"/>
                <a:hlinkClick r:id="rId2"/>
              </a:rPr>
              <a:t>Gross Domestic Product (GDP) | FRED | St. Louis Fed (stlouisfed.org)</a:t>
            </a:r>
            <a:endPar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1" u="sng"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3"/>
              </a:rPr>
              <a:t>Unemployment Rate: Aged 15-64: All Persons for the United States (LRUN64TTUSQ156S) | FRED | St. Louis Fed (stlouisfed.org)</a:t>
            </a:r>
            <a:endPar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1" u="sng"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4"/>
              </a:rPr>
              <a:t>Layoffs and Discharges: Total Nonfarm (JTSLDL) | FRED | St. Louis Fed (stlouisfed.org)</a:t>
            </a:r>
            <a:endPar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1" u="sng"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5"/>
              </a:rPr>
              <a:t>Personal Consumption Expenditures (PCE) | FRED | St. Louis Fed (stlouisfed.org)</a:t>
            </a:r>
            <a:endPar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1" u="sng"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6"/>
              </a:rPr>
              <a:t>Recession Analysis using Python | Aman </a:t>
            </a:r>
            <a:r>
              <a:rPr lang="en-US" sz="1800" b="1" u="sng" dirty="0" err="1">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6"/>
              </a:rPr>
              <a:t>Kharwal</a:t>
            </a:r>
            <a:r>
              <a:rPr lang="en-US" sz="1800" b="1" u="sng"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hlinkClick r:id="rId6"/>
              </a:rPr>
              <a:t> (thecleverprogrammer.com)</a:t>
            </a:r>
            <a:endPar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Recession Prediction</a:t>
            </a:r>
            <a:endParaRPr lang="en-US" dirty="0"/>
          </a:p>
        </p:txBody>
      </p:sp>
    </p:spTree>
    <p:extLst>
      <p:ext uri="{BB962C8B-B14F-4D97-AF65-F5344CB8AC3E}">
        <p14:creationId xmlns:p14="http://schemas.microsoft.com/office/powerpoint/2010/main" val="151562484"/>
      </p:ext>
    </p:extLst>
  </p:cSld>
  <p:clrMapOvr>
    <a:masterClrMapping/>
  </p:clrMapOvr>
  <mc:AlternateContent xmlns:mc="http://schemas.openxmlformats.org/markup-compatibility/2006" xmlns:p14="http://schemas.microsoft.com/office/powerpoint/2010/main">
    <mc:Choice Requires="p14">
      <p:transition spd="slow" p14:dur="2000" advTm="29107"/>
    </mc:Choice>
    <mc:Fallback xmlns="">
      <p:transition spd="slow" advTm="2910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075852" y="1615736"/>
            <a:ext cx="5010539" cy="2368435"/>
          </a:xfrm>
        </p:spPr>
        <p:txBody>
          <a:bodyPr/>
          <a:lstStyle/>
          <a:p>
            <a:r>
              <a:rPr lang="en-US" sz="4000"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Recession Prediction</a:t>
            </a:r>
            <a:endParaRPr lang="en-US" dirty="0"/>
          </a:p>
        </p:txBody>
      </p:sp>
      <p:pic>
        <p:nvPicPr>
          <p:cNvPr id="14" name="Audio 13">
            <a:hlinkClick r:id="" action="ppaction://media"/>
            <a:extLst>
              <a:ext uri="{FF2B5EF4-FFF2-40B4-BE49-F238E27FC236}">
                <a16:creationId xmlns:a16="http://schemas.microsoft.com/office/drawing/2014/main" id="{7C0A8AF7-B029-5E51-2ACE-D1CF138DE163}"/>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2000" advTm="5266"/>
    </mc:Choice>
    <mc:Fallback xmlns="">
      <p:transition spd="slow" advTm="5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616744"/>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3152936" y="2092867"/>
            <a:ext cx="2317707" cy="343061"/>
          </a:xfrm>
        </p:spPr>
        <p:txBody>
          <a:bodyPr/>
          <a:lstStyle/>
          <a:p>
            <a:r>
              <a:rPr lang="en-US" sz="1800" dirty="0"/>
              <a:t>Waseema Begum</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6622297" y="2092867"/>
            <a:ext cx="2120656" cy="482323"/>
          </a:xfrm>
        </p:spPr>
        <p:txBody>
          <a:bodyPr/>
          <a:lstStyle/>
          <a:p>
            <a:r>
              <a:rPr lang="en-US" sz="1400" dirty="0"/>
              <a:t>Team Lead/Data Scientist</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152936" y="3011417"/>
            <a:ext cx="2330816" cy="343061"/>
          </a:xfrm>
        </p:spPr>
        <p:txBody>
          <a:bodyPr/>
          <a:lstStyle/>
          <a:p>
            <a:r>
              <a:rPr lang="en-US" sz="1800" dirty="0" err="1"/>
              <a:t>Likhita</a:t>
            </a:r>
            <a:r>
              <a:rPr lang="en-US" sz="1800" dirty="0"/>
              <a:t> </a:t>
            </a:r>
            <a:r>
              <a:rPr lang="en-US" sz="1800" dirty="0" err="1"/>
              <a:t>Yakanuru</a:t>
            </a:r>
            <a:endParaRPr lang="en-US" sz="1800" dirty="0"/>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3254703" y="3981306"/>
            <a:ext cx="2317707" cy="658955"/>
          </a:xfrm>
        </p:spPr>
        <p:txBody>
          <a:bodyPr/>
          <a:lstStyle/>
          <a:p>
            <a:r>
              <a:rPr lang="en-US" sz="1800" dirty="0"/>
              <a:t>Ajay Kumar Reddy </a:t>
            </a:r>
            <a:r>
              <a:rPr lang="en-US" sz="1800" dirty="0" err="1"/>
              <a:t>Vemapati</a:t>
            </a:r>
            <a:endParaRPr lang="en-US" sz="1800" dirty="0"/>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754651" y="4050117"/>
            <a:ext cx="1991558" cy="482323"/>
          </a:xfrm>
        </p:spPr>
        <p:txBody>
          <a:bodyPr>
            <a:noAutofit/>
          </a:bodyPr>
          <a:lstStyle/>
          <a:p>
            <a:r>
              <a:rPr lang="en-US" sz="1400" dirty="0"/>
              <a:t>Data Visualization </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t>Recession Prediction</a:t>
            </a:r>
            <a:endParaRPr lang="en-US" dirty="0"/>
          </a:p>
        </p:txBody>
      </p:sp>
      <p:sp>
        <p:nvSpPr>
          <p:cNvPr id="37" name="Text Placeholder 36">
            <a:extLst>
              <a:ext uri="{FF2B5EF4-FFF2-40B4-BE49-F238E27FC236}">
                <a16:creationId xmlns:a16="http://schemas.microsoft.com/office/drawing/2014/main" id="{C7952443-6FB2-C950-B013-28EDFE5CF762}"/>
              </a:ext>
            </a:extLst>
          </p:cNvPr>
          <p:cNvSpPr>
            <a:spLocks noGrp="1"/>
          </p:cNvSpPr>
          <p:nvPr>
            <p:ph type="body" idx="22"/>
          </p:nvPr>
        </p:nvSpPr>
        <p:spPr>
          <a:xfrm>
            <a:off x="6754651" y="3070741"/>
            <a:ext cx="1855949" cy="343061"/>
          </a:xfrm>
        </p:spPr>
        <p:txBody>
          <a:bodyPr/>
          <a:lstStyle/>
          <a:p>
            <a:r>
              <a:rPr lang="en-US" sz="1400" dirty="0"/>
              <a:t>Data Engineer</a:t>
            </a:r>
          </a:p>
        </p:txBody>
      </p:sp>
    </p:spTree>
    <p:extLst>
      <p:ext uri="{BB962C8B-B14F-4D97-AF65-F5344CB8AC3E}">
        <p14:creationId xmlns:p14="http://schemas.microsoft.com/office/powerpoint/2010/main" val="738127705"/>
      </p:ext>
    </p:extLst>
  </p:cSld>
  <p:clrMapOvr>
    <a:masterClrMapping/>
  </p:clrMapOvr>
  <mc:AlternateContent xmlns:mc="http://schemas.openxmlformats.org/markup-compatibility/2006" xmlns:p14="http://schemas.microsoft.com/office/powerpoint/2010/main">
    <mc:Choice Requires="p14">
      <p:transition spd="slow" p14:dur="2000" advTm="11713"/>
    </mc:Choice>
    <mc:Fallback xmlns="">
      <p:transition spd="slow" advTm="117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75911" y="246159"/>
            <a:ext cx="3406840" cy="765111"/>
          </a:xfrm>
        </p:spPr>
        <p:txBody>
          <a:bodyPr/>
          <a:lstStyle/>
          <a:p>
            <a:r>
              <a:rPr lang="en-US" dirty="0"/>
              <a:t>THE Problem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775893" y="1184988"/>
            <a:ext cx="4990425" cy="4823927"/>
          </a:xfrm>
        </p:spPr>
        <p:txBody>
          <a:bodyPr>
            <a:noAutofit/>
          </a:bodyPr>
          <a:lstStyle/>
          <a:p>
            <a:pPr marL="285750" indent="-285750" algn="just">
              <a:buFont typeface="Arial" panose="020B0604020202020204" pitchFamily="34" charset="0"/>
              <a:buChar char="•"/>
            </a:pPr>
            <a:r>
              <a:rPr lang="en-US" sz="1800" dirty="0"/>
              <a:t>The job market is extremely competitive and aggressive right now, especially for individuals who are just starting out in their professions and lack experience. </a:t>
            </a:r>
          </a:p>
          <a:p>
            <a:pPr marL="285750" indent="-285750" algn="just">
              <a:buFont typeface="Arial" panose="020B0604020202020204" pitchFamily="34" charset="0"/>
              <a:buChar char="•"/>
            </a:pPr>
            <a:r>
              <a:rPr lang="en-US" sz="1800" dirty="0"/>
              <a:t>Graduate students in 2024 should comprehend the causes of events of this nature since we experienced significant layoffs in 2023 and prepare for the following year accordingly. </a:t>
            </a:r>
          </a:p>
          <a:p>
            <a:pPr marL="285750" indent="-285750" algn="just">
              <a:buFont typeface="Arial" panose="020B0604020202020204" pitchFamily="34" charset="0"/>
              <a:buChar char="•"/>
            </a:pPr>
            <a:r>
              <a:rPr lang="en-US" sz="1800" dirty="0"/>
              <a:t>So, knowing whether or not a recession is imminent will be helpful in this aspect.</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Recession Prediction</a:t>
            </a:r>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slow" p14:dur="2000" advTm="20074"/>
    </mc:Choice>
    <mc:Fallback xmlns="">
      <p:transition spd="slow" advTm="200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56265" y="409724"/>
            <a:ext cx="5111750" cy="735659"/>
          </a:xfrm>
        </p:spPr>
        <p:txBody>
          <a:bodyPr>
            <a:normAutofit/>
          </a:bodyPr>
          <a:lstStyle/>
          <a:p>
            <a:r>
              <a:rPr lang="en-US" dirty="0"/>
              <a:t>Implementation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6265" y="1315616"/>
            <a:ext cx="7044026" cy="4397001"/>
          </a:xfrm>
        </p:spPr>
        <p:txBody>
          <a:bodyPr>
            <a:noAutofit/>
          </a:bodyPr>
          <a:lstStyle/>
          <a:p>
            <a:pPr marL="285750" marR="0" indent="-285750" algn="just">
              <a:lnSpc>
                <a:spcPct val="115000"/>
              </a:lnSpc>
              <a:spcBef>
                <a:spcPts val="0"/>
              </a:spcBef>
              <a:spcAft>
                <a:spcPts val="0"/>
              </a:spcAft>
              <a:buFont typeface="Arial" panose="020B0604020202020204" pitchFamily="34" charset="0"/>
              <a:buChar char="•"/>
            </a:pPr>
            <a:r>
              <a:rPr lang="en-US" sz="1800" dirty="0"/>
              <a:t>The project focuses on training the model with past years data and concluding if there will be any recession happening soon in future based on analysis.</a:t>
            </a:r>
          </a:p>
          <a:p>
            <a:pPr marL="285750" indent="-285750" algn="just">
              <a:buFont typeface="Arial" panose="020B0604020202020204" pitchFamily="34" charset="0"/>
              <a:buChar char="•"/>
            </a:pPr>
            <a:r>
              <a:rPr lang="en-US" sz="1800" dirty="0"/>
              <a:t>Data was collected from https://fred.stlouisfed.org and preprocessed to convert it into quarter intervals. Logistic regression is a powerful and interpretable model that produces a probability score for each observation, it is simple to implement and computationally efficient. Model is trained by splitting the complete dataset into 70% of training set and 30% of testing set. Its accuracy is tested, and maximum likelihood is estimated.</a:t>
            </a:r>
          </a:p>
          <a:p>
            <a:pPr marL="285750" indent="-285750" algn="just">
              <a:buFont typeface="Arial" panose="020B0604020202020204" pitchFamily="34" charset="0"/>
              <a:buChar char="•"/>
            </a:pPr>
            <a:r>
              <a:rPr lang="en-US" sz="1800" dirty="0"/>
              <a:t>The model can be used to envision the recession by assuming the features considered for deciding the outcome.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Recession Prediction</a:t>
            </a:r>
            <a:endParaRPr lang="en-US" dirty="0"/>
          </a:p>
        </p:txBody>
      </p:sp>
    </p:spTree>
    <p:extLst>
      <p:ext uri="{BB962C8B-B14F-4D97-AF65-F5344CB8AC3E}">
        <p14:creationId xmlns:p14="http://schemas.microsoft.com/office/powerpoint/2010/main" val="577852263"/>
      </p:ext>
    </p:extLst>
  </p:cSld>
  <p:clrMapOvr>
    <a:masterClrMapping/>
  </p:clrMapOvr>
  <mc:AlternateContent xmlns:mc="http://schemas.openxmlformats.org/markup-compatibility/2006" xmlns:p14="http://schemas.microsoft.com/office/powerpoint/2010/main">
    <mc:Choice Requires="p14">
      <p:transition spd="slow" p14:dur="2000" advTm="29107"/>
    </mc:Choice>
    <mc:Fallback xmlns="">
      <p:transition spd="slow" advTm="291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51147" y="284307"/>
            <a:ext cx="8421688" cy="1325563"/>
          </a:xfrm>
        </p:spPr>
        <p:txBody>
          <a:bodyPr/>
          <a:lstStyle/>
          <a:p>
            <a:r>
              <a:rPr lang="en-US" dirty="0"/>
              <a:t>Implementation continued…</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351147" y="1380737"/>
            <a:ext cx="9452925" cy="4975613"/>
          </a:xfrm>
        </p:spPr>
        <p:txBody>
          <a:bodyPr/>
          <a:lstStyle/>
          <a:p>
            <a:pPr marL="0" marR="0" algn="just"/>
            <a:endParaRPr lang="en-US" sz="1800" dirty="0">
              <a:solidFill>
                <a:srgbClr val="212529"/>
              </a:solidFill>
              <a:effectLst/>
              <a:latin typeface="+mn-lt"/>
              <a:ea typeface="Times New Roman" panose="02020603050405020304" pitchFamily="18" charset="0"/>
            </a:endParaRPr>
          </a:p>
          <a:p>
            <a:pPr marL="0" marR="0" algn="just"/>
            <a:endParaRPr lang="en-US" sz="1800" dirty="0">
              <a:solidFill>
                <a:srgbClr val="212529"/>
              </a:solidFill>
              <a:latin typeface="+mn-lt"/>
              <a:ea typeface="Times New Roman" panose="02020603050405020304" pitchFamily="18" charset="0"/>
            </a:endParaRPr>
          </a:p>
          <a:p>
            <a:pPr marL="0" marR="0" algn="just"/>
            <a:r>
              <a:rPr lang="en-US" sz="1800" dirty="0">
                <a:solidFill>
                  <a:srgbClr val="212529"/>
                </a:solidFill>
                <a:effectLst/>
                <a:latin typeface="+mn-lt"/>
                <a:ea typeface="Times New Roman" panose="02020603050405020304" pitchFamily="18" charset="0"/>
              </a:rPr>
              <a:t>A recession is an economic situation that arrives when the circulation of money in the economy is low for two consecutive quarters. Recession is calculated and analyzed according to the growth in GDP, the growth in the unemployment rate or Layoffs, and the growth in Personal Consumption Expenditures.</a:t>
            </a:r>
          </a:p>
          <a:p>
            <a:pPr marL="0" marR="0" algn="just"/>
            <a:endParaRPr lang="en-US" sz="1800" dirty="0">
              <a:effectLst/>
              <a:latin typeface="+mn-lt"/>
              <a:ea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MS Mincho" panose="02020609040205080304" pitchFamily="49" charset="-128"/>
                <a:cs typeface="Times New Roman" panose="02020603050405020304" pitchFamily="18" charset="0"/>
              </a:rPr>
              <a:t>For above factors, following values has been taken as cut off to decide whether the economy was in recession or not:</a:t>
            </a:r>
          </a:p>
          <a:p>
            <a:pPr marL="0" marR="0">
              <a:lnSpc>
                <a:spcPct val="115000"/>
              </a:lnSpc>
              <a:spcBef>
                <a:spcPts val="0"/>
              </a:spcBef>
              <a:spcAft>
                <a:spcPts val="0"/>
              </a:spcAft>
            </a:pPr>
            <a:endParaRPr lang="en-US" sz="1800" b="1" dirty="0">
              <a:solidFill>
                <a:srgbClr val="0F0F3F"/>
              </a:solidFill>
              <a:effectLst/>
              <a:latin typeface="+mn-l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MS Mincho" panose="02020609040205080304" pitchFamily="49" charset="-128"/>
                <a:cs typeface="Times New Roman" panose="02020603050405020304" pitchFamily="18" charset="0"/>
              </a:rPr>
              <a:t>GDP: percentage change in two consecutive quarters decreased.</a:t>
            </a:r>
            <a:endParaRPr lang="en-US" sz="1800" b="1" dirty="0">
              <a:solidFill>
                <a:srgbClr val="0F0F3F"/>
              </a:solidFill>
              <a:effectLst/>
              <a:latin typeface="+mn-l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MS Mincho" panose="02020609040205080304" pitchFamily="49" charset="-128"/>
                <a:cs typeface="Times New Roman" panose="02020603050405020304" pitchFamily="18" charset="0"/>
              </a:rPr>
              <a:t>Unemployment Rate: Greater than 7.5%</a:t>
            </a:r>
            <a:endParaRPr lang="en-US" sz="1800" b="1" dirty="0">
              <a:solidFill>
                <a:srgbClr val="0F0F3F"/>
              </a:solidFill>
              <a:effectLst/>
              <a:latin typeface="+mn-l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MS Mincho" panose="02020609040205080304" pitchFamily="49" charset="-128"/>
                <a:cs typeface="Times New Roman" panose="02020603050405020304" pitchFamily="18" charset="0"/>
              </a:rPr>
              <a:t>Layoffs: More than 5000 per quarte</a:t>
            </a:r>
            <a:endParaRPr lang="en-US" sz="1800" b="1" dirty="0">
              <a:solidFill>
                <a:srgbClr val="0F0F3F"/>
              </a:solidFill>
              <a:effectLst/>
              <a:latin typeface="+mn-l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MS Mincho" panose="02020609040205080304" pitchFamily="49" charset="-128"/>
                <a:cs typeface="Times New Roman" panose="02020603050405020304" pitchFamily="18" charset="0"/>
              </a:rPr>
              <a:t>Personal Consumption Expenditures: percentage change in two consecutive quarters got decreases.</a:t>
            </a:r>
          </a:p>
          <a:p>
            <a:pPr marL="0" marR="0">
              <a:lnSpc>
                <a:spcPct val="115000"/>
              </a:lnSpc>
              <a:spcBef>
                <a:spcPts val="0"/>
              </a:spcBef>
              <a:spcAft>
                <a:spcPts val="0"/>
              </a:spcAft>
            </a:pPr>
            <a:endParaRPr lang="en-US" sz="1800" b="1" dirty="0">
              <a:solidFill>
                <a:srgbClr val="0F0F3F"/>
              </a:solidFill>
              <a:effectLst/>
              <a:latin typeface="+mn-l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sz="1800" b="0" dirty="0">
                <a:solidFill>
                  <a:srgbClr val="0F0F3F"/>
                </a:solidFill>
                <a:effectLst/>
                <a:latin typeface="+mn-lt"/>
                <a:ea typeface="Times New Roman" panose="02020603050405020304" pitchFamily="18" charset="0"/>
                <a:cs typeface="Times New Roman" panose="02020603050405020304" pitchFamily="18" charset="0"/>
              </a:rPr>
              <a:t>The final decision is then made by combining all the above factors.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t>Recession Prediction</a:t>
            </a:r>
            <a:endParaRPr lang="en-US" dirty="0"/>
          </a:p>
        </p:txBody>
      </p:sp>
    </p:spTree>
    <p:extLst>
      <p:ext uri="{BB962C8B-B14F-4D97-AF65-F5344CB8AC3E}">
        <p14:creationId xmlns:p14="http://schemas.microsoft.com/office/powerpoint/2010/main" val="3329553185"/>
      </p:ext>
    </p:extLst>
  </p:cSld>
  <p:clrMapOvr>
    <a:masterClrMapping/>
  </p:clrMapOvr>
  <mc:AlternateContent xmlns:mc="http://schemas.openxmlformats.org/markup-compatibility/2006" xmlns:p14="http://schemas.microsoft.com/office/powerpoint/2010/main">
    <mc:Choice Requires="p14">
      <p:transition spd="slow" p14:dur="2000" advTm="31084"/>
    </mc:Choice>
    <mc:Fallback xmlns="">
      <p:transition spd="slow" advTm="310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1894"/>
            <a:ext cx="10515600" cy="1325563"/>
          </a:xfrm>
        </p:spPr>
        <p:txBody>
          <a:bodyPr/>
          <a:lstStyle/>
          <a:p>
            <a:pPr algn="l"/>
            <a:r>
              <a:rPr lang="en-US" dirty="0"/>
              <a:t>Methodology</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sz="900"/>
              <a:t>Recession Prediction</a:t>
            </a:r>
            <a:endParaRPr lang="en-US" dirty="0"/>
          </a:p>
        </p:txBody>
      </p:sp>
      <p:sp>
        <p:nvSpPr>
          <p:cNvPr id="8" name="TextBox 7">
            <a:extLst>
              <a:ext uri="{FF2B5EF4-FFF2-40B4-BE49-F238E27FC236}">
                <a16:creationId xmlns:a16="http://schemas.microsoft.com/office/drawing/2014/main" id="{7F4B7842-C70E-E34D-680F-18E057F98C3F}"/>
              </a:ext>
            </a:extLst>
          </p:cNvPr>
          <p:cNvSpPr txBox="1"/>
          <p:nvPr/>
        </p:nvSpPr>
        <p:spPr>
          <a:xfrm>
            <a:off x="931082" y="1332566"/>
            <a:ext cx="10108164" cy="4510466"/>
          </a:xfrm>
          <a:prstGeom prst="rect">
            <a:avLst/>
          </a:prstGeom>
          <a:noFill/>
        </p:spPr>
        <p:txBody>
          <a:bodyPr wrap="square" rtlCol="0">
            <a:spAutoFit/>
          </a:bodyPr>
          <a:lstStyle/>
          <a:p>
            <a:pPr marL="0" marR="0">
              <a:lnSpc>
                <a:spcPct val="115000"/>
              </a:lnSpc>
              <a:spcBef>
                <a:spcPts val="0"/>
              </a:spcBef>
              <a:spcAft>
                <a:spcPts val="0"/>
              </a:spcAft>
              <a:tabLst>
                <a:tab pos="914400" algn="l"/>
              </a:tabLst>
            </a:pPr>
            <a:r>
              <a:rPr lang="en-US" b="0" dirty="0">
                <a:solidFill>
                  <a:srgbClr val="0F0F3F"/>
                </a:solidFill>
                <a:effectLst/>
                <a:ea typeface="MS Mincho" panose="02020609040205080304" pitchFamily="49" charset="-128"/>
                <a:cs typeface="Times New Roman" panose="02020603050405020304" pitchFamily="18" charset="0"/>
              </a:rPr>
              <a:t>The methodology used for this solution is CRISP-DM (Cross Industry Standard Process for Data Mining):</a:t>
            </a:r>
          </a:p>
          <a:p>
            <a:pPr marL="0" marR="0">
              <a:lnSpc>
                <a:spcPct val="115000"/>
              </a:lnSpc>
              <a:spcBef>
                <a:spcPts val="0"/>
              </a:spcBef>
              <a:spcAft>
                <a:spcPts val="0"/>
              </a:spcAft>
              <a:tabLst>
                <a:tab pos="914400" algn="l"/>
              </a:tabLst>
            </a:pPr>
            <a:endParaRPr lang="en-US" b="1" dirty="0">
              <a:solidFill>
                <a:srgbClr val="0F0F3F"/>
              </a:solidFill>
              <a:effectLs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tabLst>
                <a:tab pos="914400" algn="l"/>
              </a:tabLst>
            </a:pPr>
            <a:r>
              <a:rPr lang="en-US" b="1" dirty="0">
                <a:solidFill>
                  <a:srgbClr val="0F0F3F"/>
                </a:solidFill>
                <a:effectLst/>
                <a:ea typeface="MS Mincho" panose="02020609040205080304" pitchFamily="49" charset="-128"/>
                <a:cs typeface="Times New Roman" panose="02020603050405020304" pitchFamily="18" charset="0"/>
              </a:rPr>
              <a:t>Business Understanding:</a:t>
            </a:r>
          </a:p>
          <a:p>
            <a:pPr marL="0" marR="0" indent="457200">
              <a:lnSpc>
                <a:spcPct val="115000"/>
              </a:lnSpc>
              <a:spcBef>
                <a:spcPts val="0"/>
              </a:spcBef>
              <a:spcAft>
                <a:spcPts val="0"/>
              </a:spcAft>
            </a:pPr>
            <a:r>
              <a:rPr lang="en-US" b="0" dirty="0">
                <a:solidFill>
                  <a:srgbClr val="0F0F3F"/>
                </a:solidFill>
                <a:effectLst/>
                <a:ea typeface="MS Mincho" panose="02020609040205080304" pitchFamily="49" charset="-128"/>
                <a:cs typeface="Times New Roman" panose="02020603050405020304" pitchFamily="18" charset="0"/>
              </a:rPr>
              <a:t>Examine the information on the indicators (Layoffs, GDP, unemployment, and consumer spending) to determine whether a recession is likely to occur.</a:t>
            </a:r>
          </a:p>
          <a:p>
            <a:pPr marL="0" marR="0" indent="457200">
              <a:lnSpc>
                <a:spcPct val="115000"/>
              </a:lnSpc>
              <a:spcBef>
                <a:spcPts val="0"/>
              </a:spcBef>
              <a:spcAft>
                <a:spcPts val="0"/>
              </a:spcAft>
            </a:pPr>
            <a:endParaRPr lang="en-US" b="1" dirty="0">
              <a:solidFill>
                <a:srgbClr val="0F0F3F"/>
              </a:solidFill>
              <a:effectLs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b="1" dirty="0">
                <a:solidFill>
                  <a:srgbClr val="0F0F3F"/>
                </a:solidFill>
                <a:effectLst/>
                <a:ea typeface="MS Mincho" panose="02020609040205080304" pitchFamily="49" charset="-128"/>
                <a:cs typeface="Times New Roman" panose="02020603050405020304" pitchFamily="18" charset="0"/>
              </a:rPr>
              <a:t>Data Understanding:</a:t>
            </a:r>
          </a:p>
          <a:p>
            <a:pPr marL="0" marR="0" indent="457200">
              <a:lnSpc>
                <a:spcPct val="115000"/>
              </a:lnSpc>
              <a:spcBef>
                <a:spcPts val="0"/>
              </a:spcBef>
              <a:spcAft>
                <a:spcPts val="0"/>
              </a:spcAft>
            </a:pPr>
            <a:r>
              <a:rPr lang="en-US" b="0" dirty="0">
                <a:solidFill>
                  <a:srgbClr val="0F0F3F"/>
                </a:solidFill>
                <a:effectLst/>
                <a:ea typeface="MS Mincho" panose="02020609040205080304" pitchFamily="49" charset="-128"/>
                <a:cs typeface="Times New Roman" panose="02020603050405020304" pitchFamily="18" charset="0"/>
              </a:rPr>
              <a:t>Gather information and carry out exploratory analysis to learn about the properties and structure of the data. </a:t>
            </a:r>
          </a:p>
          <a:p>
            <a:pPr marL="0" marR="0" indent="457200">
              <a:lnSpc>
                <a:spcPct val="115000"/>
              </a:lnSpc>
              <a:spcBef>
                <a:spcPts val="0"/>
              </a:spcBef>
              <a:spcAft>
                <a:spcPts val="0"/>
              </a:spcAft>
            </a:pPr>
            <a:endParaRPr lang="en-US" b="1" dirty="0">
              <a:solidFill>
                <a:srgbClr val="0F0F3F"/>
              </a:solidFill>
              <a:effectLst/>
              <a:ea typeface="MS Mincho" panose="02020609040205080304" pitchFamily="49" charset="-128"/>
              <a:cs typeface="Times New Roman" panose="02020603050405020304" pitchFamily="18" charset="0"/>
            </a:endParaRPr>
          </a:p>
          <a:p>
            <a:pPr marL="0" marR="0">
              <a:lnSpc>
                <a:spcPct val="115000"/>
              </a:lnSpc>
              <a:spcBef>
                <a:spcPts val="0"/>
              </a:spcBef>
              <a:spcAft>
                <a:spcPts val="0"/>
              </a:spcAft>
            </a:pPr>
            <a:r>
              <a:rPr lang="en-US" b="0" dirty="0">
                <a:solidFill>
                  <a:srgbClr val="0F0F3F"/>
                </a:solidFill>
                <a:effectLst/>
                <a:ea typeface="MS Mincho" panose="02020609040205080304" pitchFamily="49" charset="-128"/>
                <a:cs typeface="Times New Roman" panose="02020603050405020304" pitchFamily="18" charset="0"/>
              </a:rPr>
              <a:t>Used data sets such as </a:t>
            </a:r>
            <a:r>
              <a:rPr lang="en-US" b="1" dirty="0">
                <a:solidFill>
                  <a:srgbClr val="0F0F3F"/>
                </a:solidFill>
                <a:effectLst/>
                <a:ea typeface="MS Mincho" panose="02020609040205080304" pitchFamily="49" charset="-128"/>
                <a:cs typeface="Times New Roman" panose="02020603050405020304" pitchFamily="18" charset="0"/>
              </a:rPr>
              <a:t>Layoffs Dataset, Unemployment as per US state, Personal Consumption Expenditures and USA GDP dataset </a:t>
            </a:r>
            <a:r>
              <a:rPr lang="en-US" b="0" dirty="0">
                <a:solidFill>
                  <a:srgbClr val="0F0F3F"/>
                </a:solidFill>
                <a:effectLst/>
                <a:ea typeface="MS Mincho" panose="02020609040205080304" pitchFamily="49" charset="-128"/>
                <a:cs typeface="Times New Roman" panose="02020603050405020304" pitchFamily="18" charset="0"/>
              </a:rPr>
              <a:t>from Fred site.</a:t>
            </a:r>
            <a:endParaRPr lang="en-US" b="1" dirty="0">
              <a:solidFill>
                <a:srgbClr val="0F0F3F"/>
              </a:solidFill>
              <a:effectLst/>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2303579910"/>
      </p:ext>
    </p:extLst>
  </p:cSld>
  <p:clrMapOvr>
    <a:masterClrMapping/>
  </p:clrMapOvr>
  <mc:AlternateContent xmlns:mc="http://schemas.openxmlformats.org/markup-compatibility/2006" xmlns:p14="http://schemas.microsoft.com/office/powerpoint/2010/main">
    <mc:Choice Requires="p14">
      <p:transition spd="slow" p14:dur="2000" advTm="31555"/>
    </mc:Choice>
    <mc:Fallback xmlns="">
      <p:transition spd="slow" advTm="315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189911"/>
          </a:xfrm>
        </p:spPr>
        <p:txBody>
          <a:bodyPr/>
          <a:lstStyle/>
          <a:p>
            <a:pPr algn="l"/>
            <a:r>
              <a:rPr lang="en-US" dirty="0"/>
              <a:t>methodology continued…</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Recession Prediction</a:t>
            </a:r>
            <a:endParaRPr lang="en-US" dirty="0"/>
          </a:p>
        </p:txBody>
      </p:sp>
      <p:sp>
        <p:nvSpPr>
          <p:cNvPr id="6" name="TextBox 5">
            <a:extLst>
              <a:ext uri="{FF2B5EF4-FFF2-40B4-BE49-F238E27FC236}">
                <a16:creationId xmlns:a16="http://schemas.microsoft.com/office/drawing/2014/main" id="{304791E8-7AA1-713C-3266-87FEF4DBCED4}"/>
              </a:ext>
            </a:extLst>
          </p:cNvPr>
          <p:cNvSpPr txBox="1"/>
          <p:nvPr/>
        </p:nvSpPr>
        <p:spPr>
          <a:xfrm>
            <a:off x="838200" y="1324127"/>
            <a:ext cx="10629122" cy="5106013"/>
          </a:xfrm>
          <a:prstGeom prst="rect">
            <a:avLst/>
          </a:prstGeom>
          <a:noFill/>
        </p:spPr>
        <p:txBody>
          <a:bodyPr wrap="square" rtlCol="0">
            <a:spAutoFit/>
          </a:bodyPr>
          <a:lstStyle/>
          <a:p>
            <a:endParaRPr lang="en-US" b="1" dirty="0">
              <a:solidFill>
                <a:schemeClr val="accent6">
                  <a:lumMod val="75000"/>
                </a:schemeClr>
              </a:solidFill>
            </a:endParaRPr>
          </a:p>
          <a:p>
            <a:pPr marL="342900" marR="0" lvl="0" indent="-342900">
              <a:lnSpc>
                <a:spcPct val="115000"/>
              </a:lnSpc>
              <a:spcBef>
                <a:spcPts val="0"/>
              </a:spcBef>
              <a:spcAft>
                <a:spcPts val="0"/>
              </a:spcAft>
              <a:buFont typeface="Wingdings" panose="05000000000000000000" pitchFamily="2" charset="2"/>
              <a:buChar char=""/>
              <a:tabLst>
                <a:tab pos="457200" algn="l"/>
              </a:tabLst>
            </a:pPr>
            <a:r>
              <a:rPr lang="en-US" b="1" dirty="0">
                <a:solidFill>
                  <a:srgbClr val="0F0F3F"/>
                </a:solidFill>
                <a:effectLst/>
                <a:ea typeface="MS Mincho" panose="02020609040205080304" pitchFamily="49" charset="-128"/>
                <a:cs typeface="Times New Roman" panose="02020603050405020304" pitchFamily="18" charset="0"/>
              </a:rPr>
              <a:t>Data Preparation: </a:t>
            </a:r>
          </a:p>
          <a:p>
            <a:pPr marL="742950" marR="0" lvl="1" indent="-285750">
              <a:lnSpc>
                <a:spcPct val="115000"/>
              </a:lnSpc>
              <a:spcBef>
                <a:spcPts val="0"/>
              </a:spcBef>
              <a:spcAft>
                <a:spcPts val="0"/>
              </a:spcAft>
              <a:buFont typeface="Wingdings" panose="05000000000000000000" pitchFamily="2" charset="2"/>
              <a:buChar char=""/>
              <a:tabLst>
                <a:tab pos="914400" algn="l"/>
              </a:tabLst>
            </a:pPr>
            <a:r>
              <a:rPr lang="en-US" b="0" dirty="0">
                <a:solidFill>
                  <a:srgbClr val="0F0F3F"/>
                </a:solidFill>
                <a:effectLst/>
                <a:ea typeface="MS Mincho" panose="02020609040205080304" pitchFamily="49" charset="-128"/>
                <a:cs typeface="Times New Roman" panose="02020603050405020304" pitchFamily="18" charset="0"/>
              </a:rPr>
              <a:t>Cleaned the data, did feature engineering, and updated the data into a quarterly format for modeling. Taking care of missing values, eliminating outliers, and adding new features.</a:t>
            </a:r>
          </a:p>
          <a:p>
            <a:pPr marR="0" lvl="1">
              <a:lnSpc>
                <a:spcPct val="115000"/>
              </a:lnSpc>
              <a:spcBef>
                <a:spcPts val="0"/>
              </a:spcBef>
              <a:spcAft>
                <a:spcPts val="0"/>
              </a:spcAft>
              <a:tabLst>
                <a:tab pos="914400" algn="l"/>
              </a:tabLst>
            </a:pPr>
            <a:endParaRPr lang="en-US" b="1" dirty="0">
              <a:solidFill>
                <a:srgbClr val="0F0F3F"/>
              </a:solidFill>
              <a:effectLst/>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57200" algn="l"/>
              </a:tabLst>
            </a:pPr>
            <a:r>
              <a:rPr lang="en-US" b="1" dirty="0">
                <a:solidFill>
                  <a:srgbClr val="0F0F3F"/>
                </a:solidFill>
                <a:effectLst/>
                <a:ea typeface="MS Mincho" panose="02020609040205080304" pitchFamily="49" charset="-128"/>
                <a:cs typeface="Times New Roman" panose="02020603050405020304" pitchFamily="18" charset="0"/>
              </a:rPr>
              <a:t>Modeling</a:t>
            </a:r>
            <a:r>
              <a:rPr lang="en-US" b="0" dirty="0">
                <a:solidFill>
                  <a:srgbClr val="0F0F3F"/>
                </a:solidFill>
                <a:effectLst/>
                <a:ea typeface="MS Mincho" panose="02020609040205080304" pitchFamily="49" charset="-128"/>
                <a:cs typeface="Times New Roman" panose="02020603050405020304" pitchFamily="18" charset="0"/>
              </a:rPr>
              <a:t>:</a:t>
            </a:r>
            <a:endParaRPr lang="en-US" b="1" dirty="0">
              <a:solidFill>
                <a:srgbClr val="0F0F3F"/>
              </a:solidFill>
              <a:effectLst/>
              <a:ea typeface="MS Mincho" panose="02020609040205080304" pitchFamily="49" charset="-128"/>
              <a:cs typeface="Times New Roman" panose="02020603050405020304" pitchFamily="18" charset="0"/>
            </a:endParaRPr>
          </a:p>
          <a:p>
            <a:pPr marL="742950" marR="0" lvl="1" indent="-285750">
              <a:lnSpc>
                <a:spcPct val="115000"/>
              </a:lnSpc>
              <a:spcBef>
                <a:spcPts val="0"/>
              </a:spcBef>
              <a:spcAft>
                <a:spcPts val="0"/>
              </a:spcAft>
              <a:buFont typeface="Wingdings" panose="05000000000000000000" pitchFamily="2" charset="2"/>
              <a:buChar char=""/>
              <a:tabLst>
                <a:tab pos="914400" algn="l"/>
              </a:tabLst>
            </a:pPr>
            <a:r>
              <a:rPr lang="en-US" b="0" dirty="0">
                <a:solidFill>
                  <a:srgbClr val="0F0F3F"/>
                </a:solidFill>
                <a:effectLst/>
                <a:ea typeface="MS Mincho" panose="02020609040205080304" pitchFamily="49" charset="-128"/>
                <a:cs typeface="Times New Roman" panose="02020603050405020304" pitchFamily="18" charset="0"/>
              </a:rPr>
              <a:t>The Logistic Regression model is constructed based on the available data using methods like clustering, classification and analyzing the previous recession patterns.</a:t>
            </a:r>
          </a:p>
          <a:p>
            <a:pPr marR="0" lvl="1">
              <a:lnSpc>
                <a:spcPct val="115000"/>
              </a:lnSpc>
              <a:spcBef>
                <a:spcPts val="0"/>
              </a:spcBef>
              <a:spcAft>
                <a:spcPts val="0"/>
              </a:spcAft>
              <a:tabLst>
                <a:tab pos="914400" algn="l"/>
              </a:tabLst>
            </a:pPr>
            <a:endParaRPr lang="en-US" b="1" dirty="0">
              <a:solidFill>
                <a:srgbClr val="0F0F3F"/>
              </a:solidFill>
              <a:effectLst/>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57200" algn="l"/>
              </a:tabLst>
            </a:pPr>
            <a:r>
              <a:rPr lang="en-US" b="1" dirty="0">
                <a:solidFill>
                  <a:srgbClr val="0F0F3F"/>
                </a:solidFill>
                <a:effectLst/>
                <a:ea typeface="MS Mincho" panose="02020609040205080304" pitchFamily="49" charset="-128"/>
                <a:cs typeface="Times New Roman" panose="02020603050405020304" pitchFamily="18" charset="0"/>
              </a:rPr>
              <a:t>Evaluation:</a:t>
            </a:r>
          </a:p>
          <a:p>
            <a:pPr marL="742950" marR="0" lvl="1" indent="-285750">
              <a:lnSpc>
                <a:spcPct val="115000"/>
              </a:lnSpc>
              <a:spcBef>
                <a:spcPts val="0"/>
              </a:spcBef>
              <a:spcAft>
                <a:spcPts val="0"/>
              </a:spcAft>
              <a:buFont typeface="Wingdings" panose="05000000000000000000" pitchFamily="2" charset="2"/>
              <a:buChar char=""/>
              <a:tabLst>
                <a:tab pos="914400" algn="l"/>
              </a:tabLst>
            </a:pPr>
            <a:r>
              <a:rPr lang="en-US" b="0" dirty="0">
                <a:solidFill>
                  <a:srgbClr val="0F0F3F"/>
                </a:solidFill>
                <a:effectLst/>
                <a:ea typeface="MS Mincho" panose="02020609040205080304" pitchFamily="49" charset="-128"/>
                <a:cs typeface="Times New Roman" panose="02020603050405020304" pitchFamily="18" charset="0"/>
              </a:rPr>
              <a:t>Utilized relevant measures to assess the performance of the models, such as accuracy, precision, and recall. Depending on the findings of the evaluation, concluded the future outcomes.</a:t>
            </a:r>
          </a:p>
          <a:p>
            <a:pPr marR="0" lvl="1">
              <a:lnSpc>
                <a:spcPct val="115000"/>
              </a:lnSpc>
              <a:spcBef>
                <a:spcPts val="0"/>
              </a:spcBef>
              <a:spcAft>
                <a:spcPts val="0"/>
              </a:spcAft>
              <a:tabLst>
                <a:tab pos="914400" algn="l"/>
              </a:tabLst>
            </a:pPr>
            <a:endParaRPr lang="en-US" b="1" dirty="0">
              <a:solidFill>
                <a:srgbClr val="0F0F3F"/>
              </a:solidFill>
              <a:effectLst/>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457200" algn="l"/>
              </a:tabLst>
            </a:pPr>
            <a:r>
              <a:rPr lang="en-US" b="1" dirty="0">
                <a:solidFill>
                  <a:srgbClr val="0F0F3F"/>
                </a:solidFill>
                <a:effectLst/>
                <a:ea typeface="MS Mincho" panose="02020609040205080304" pitchFamily="49" charset="-128"/>
                <a:cs typeface="Times New Roman" panose="02020603050405020304" pitchFamily="18" charset="0"/>
              </a:rPr>
              <a:t>Deployment:</a:t>
            </a:r>
          </a:p>
          <a:p>
            <a:pPr marL="742950" marR="0" lvl="1" indent="-285750">
              <a:lnSpc>
                <a:spcPct val="115000"/>
              </a:lnSpc>
              <a:spcBef>
                <a:spcPts val="0"/>
              </a:spcBef>
              <a:spcAft>
                <a:spcPts val="0"/>
              </a:spcAft>
              <a:buFont typeface="Wingdings" panose="05000000000000000000" pitchFamily="2" charset="2"/>
              <a:buChar char=""/>
              <a:tabLst>
                <a:tab pos="914400" algn="l"/>
              </a:tabLst>
            </a:pPr>
            <a:r>
              <a:rPr lang="en-US" b="0" dirty="0">
                <a:solidFill>
                  <a:srgbClr val="0F0F3F"/>
                </a:solidFill>
                <a:effectLst/>
                <a:ea typeface="MS Mincho" panose="02020609040205080304" pitchFamily="49" charset="-128"/>
                <a:cs typeface="Times New Roman" panose="02020603050405020304" pitchFamily="18" charset="0"/>
              </a:rPr>
              <a:t>Deploy the models in a production setting and monitor their performance.</a:t>
            </a:r>
            <a:endParaRPr lang="en-US" b="1" dirty="0">
              <a:solidFill>
                <a:srgbClr val="0F0F3F"/>
              </a:solidFill>
              <a:effectLst/>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2499682613"/>
      </p:ext>
    </p:extLst>
  </p:cSld>
  <p:clrMapOvr>
    <a:masterClrMapping/>
  </p:clrMapOvr>
  <mc:AlternateContent xmlns:mc="http://schemas.openxmlformats.org/markup-compatibility/2006" xmlns:p14="http://schemas.microsoft.com/office/powerpoint/2010/main">
    <mc:Choice Requires="p14">
      <p:transition spd="slow" p14:dur="2000" advTm="37076"/>
    </mc:Choice>
    <mc:Fallback xmlns="">
      <p:transition spd="slow" advTm="370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201410" y="170726"/>
            <a:ext cx="8421688" cy="1325563"/>
          </a:xfrm>
        </p:spPr>
        <p:txBody>
          <a:bodyPr/>
          <a:lstStyle/>
          <a:p>
            <a:r>
              <a:rPr lang="en-US" dirty="0"/>
              <a:t>Results: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298229" y="994089"/>
            <a:ext cx="7283322" cy="1587748"/>
          </a:xfrm>
        </p:spPr>
        <p:txBody>
          <a:bodyPr/>
          <a:lstStyle/>
          <a:p>
            <a:pPr algn="just"/>
            <a:r>
              <a:rPr lang="en-US" sz="1800" dirty="0"/>
              <a:t>The generated graphs make it clear that after 2020, all the decisive factors will be steadily improving, and despite recent swings, they won't go below the cutoff point anytime soon. Therefore, even with frequent changes in economic factors, we can draw the conclusion that there won't be a recession anytime soon.</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t>Recession Prediction</a:t>
            </a:r>
            <a:endParaRPr lang="en-US" dirty="0"/>
          </a:p>
        </p:txBody>
      </p:sp>
      <p:pic>
        <p:nvPicPr>
          <p:cNvPr id="4" name="Picture 3">
            <a:extLst>
              <a:ext uri="{FF2B5EF4-FFF2-40B4-BE49-F238E27FC236}">
                <a16:creationId xmlns:a16="http://schemas.microsoft.com/office/drawing/2014/main" id="{D652A2E7-A1C7-ACC2-75D0-841537644392}"/>
              </a:ext>
            </a:extLst>
          </p:cNvPr>
          <p:cNvPicPr>
            <a:picLocks noChangeAspect="1"/>
          </p:cNvPicPr>
          <p:nvPr/>
        </p:nvPicPr>
        <p:blipFill>
          <a:blip r:embed="rId2"/>
          <a:stretch>
            <a:fillRect/>
          </a:stretch>
        </p:blipFill>
        <p:spPr>
          <a:xfrm>
            <a:off x="2336713" y="2581838"/>
            <a:ext cx="3403773" cy="1945714"/>
          </a:xfrm>
          <a:prstGeom prst="rect">
            <a:avLst/>
          </a:prstGeom>
        </p:spPr>
      </p:pic>
      <p:pic>
        <p:nvPicPr>
          <p:cNvPr id="5" name="Picture 4" descr="Chart, line chart&#10;&#10;Description automatically generated">
            <a:extLst>
              <a:ext uri="{FF2B5EF4-FFF2-40B4-BE49-F238E27FC236}">
                <a16:creationId xmlns:a16="http://schemas.microsoft.com/office/drawing/2014/main" id="{29D085C7-751E-C5E3-1ADD-B995D15F01B0}"/>
              </a:ext>
            </a:extLst>
          </p:cNvPr>
          <p:cNvPicPr>
            <a:picLocks noChangeAspect="1"/>
          </p:cNvPicPr>
          <p:nvPr/>
        </p:nvPicPr>
        <p:blipFill>
          <a:blip r:embed="rId3"/>
          <a:stretch>
            <a:fillRect/>
          </a:stretch>
        </p:blipFill>
        <p:spPr>
          <a:xfrm>
            <a:off x="5959131" y="2581837"/>
            <a:ext cx="3403774" cy="1945714"/>
          </a:xfrm>
          <a:prstGeom prst="rect">
            <a:avLst/>
          </a:prstGeom>
        </p:spPr>
      </p:pic>
      <p:pic>
        <p:nvPicPr>
          <p:cNvPr id="6" name="Picture 5" descr="Chart, histogram&#10;&#10;Description automatically generated">
            <a:extLst>
              <a:ext uri="{FF2B5EF4-FFF2-40B4-BE49-F238E27FC236}">
                <a16:creationId xmlns:a16="http://schemas.microsoft.com/office/drawing/2014/main" id="{E8AEFA66-C3CF-6957-C847-EDFF8127C357}"/>
              </a:ext>
            </a:extLst>
          </p:cNvPr>
          <p:cNvPicPr>
            <a:picLocks noChangeAspect="1"/>
          </p:cNvPicPr>
          <p:nvPr/>
        </p:nvPicPr>
        <p:blipFill>
          <a:blip r:embed="rId4"/>
          <a:stretch>
            <a:fillRect/>
          </a:stretch>
        </p:blipFill>
        <p:spPr>
          <a:xfrm>
            <a:off x="2324548" y="4615034"/>
            <a:ext cx="3415938" cy="1828798"/>
          </a:xfrm>
          <a:prstGeom prst="rect">
            <a:avLst/>
          </a:prstGeom>
        </p:spPr>
      </p:pic>
      <p:pic>
        <p:nvPicPr>
          <p:cNvPr id="7" name="Picture 6" descr="Chart, line chart&#10;&#10;Description automatically generated">
            <a:extLst>
              <a:ext uri="{FF2B5EF4-FFF2-40B4-BE49-F238E27FC236}">
                <a16:creationId xmlns:a16="http://schemas.microsoft.com/office/drawing/2014/main" id="{C9B60F47-96FB-5CC8-DD4A-4AB3904B17CC}"/>
              </a:ext>
            </a:extLst>
          </p:cNvPr>
          <p:cNvPicPr>
            <a:picLocks noChangeAspect="1"/>
          </p:cNvPicPr>
          <p:nvPr/>
        </p:nvPicPr>
        <p:blipFill>
          <a:blip r:embed="rId5"/>
          <a:stretch>
            <a:fillRect/>
          </a:stretch>
        </p:blipFill>
        <p:spPr>
          <a:xfrm>
            <a:off x="5959131" y="4615034"/>
            <a:ext cx="3403774" cy="1828798"/>
          </a:xfrm>
          <a:prstGeom prst="rect">
            <a:avLst/>
          </a:prstGeom>
        </p:spPr>
      </p:pic>
    </p:spTree>
    <p:extLst>
      <p:ext uri="{BB962C8B-B14F-4D97-AF65-F5344CB8AC3E}">
        <p14:creationId xmlns:p14="http://schemas.microsoft.com/office/powerpoint/2010/main" val="1663780162"/>
      </p:ext>
    </p:extLst>
  </p:cSld>
  <p:clrMapOvr>
    <a:masterClrMapping/>
  </p:clrMapOvr>
  <mc:AlternateContent xmlns:mc="http://schemas.openxmlformats.org/markup-compatibility/2006" xmlns:p14="http://schemas.microsoft.com/office/powerpoint/2010/main">
    <mc:Choice Requires="p14">
      <p:transition spd="slow" p14:dur="2000" advTm="27739"/>
    </mc:Choice>
    <mc:Fallback xmlns="">
      <p:transition spd="slow" advTm="277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691567" y="73382"/>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20658" y="1438240"/>
            <a:ext cx="6913835" cy="4693620"/>
          </a:xfrm>
        </p:spPr>
        <p:txBody>
          <a:bodyPr>
            <a:noAutofit/>
          </a:bodyPr>
          <a:lstStyle/>
          <a:p>
            <a:pPr marL="285750" marR="0" indent="-285750" algn="just">
              <a:lnSpc>
                <a:spcPct val="115000"/>
              </a:lnSpc>
              <a:spcBef>
                <a:spcPts val="0"/>
              </a:spcBef>
              <a:spcAft>
                <a:spcPts val="0"/>
              </a:spcAft>
              <a:buFont typeface="Arial" panose="020B0604020202020204" pitchFamily="34" charset="0"/>
              <a:buChar char="•"/>
            </a:pPr>
            <a:r>
              <a:rPr lang="en-US" sz="1800" b="0" dirty="0">
                <a:solidFill>
                  <a:srgbClr val="0F0F3F"/>
                </a:solidFill>
                <a:effectLst/>
                <a:ea typeface="MS Mincho" panose="02020609040205080304" pitchFamily="49" charset="-128"/>
                <a:cs typeface="Times New Roman" panose="02020603050405020304" pitchFamily="18" charset="0"/>
              </a:rPr>
              <a:t>In conclusion, based on the percentage change in GDP, consumer spending, and the typical number of layoffs over the prior quarters, we constructed a logistic regression model to forecast the likelihood of a recession.  </a:t>
            </a:r>
          </a:p>
          <a:p>
            <a:pPr marR="0" algn="just">
              <a:lnSpc>
                <a:spcPct val="115000"/>
              </a:lnSpc>
              <a:spcBef>
                <a:spcPts val="0"/>
              </a:spcBef>
              <a:spcAft>
                <a:spcPts val="0"/>
              </a:spcAft>
            </a:pPr>
            <a:endParaRPr lang="en-US" sz="1800" b="0" dirty="0">
              <a:solidFill>
                <a:srgbClr val="0F0F3F"/>
              </a:solidFill>
              <a:effectLst/>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0" dirty="0">
                <a:solidFill>
                  <a:srgbClr val="0F0F3F"/>
                </a:solidFill>
                <a:effectLst/>
                <a:ea typeface="MS Mincho" panose="02020609040205080304" pitchFamily="49" charset="-128"/>
                <a:cs typeface="Times New Roman" panose="02020603050405020304" pitchFamily="18" charset="0"/>
              </a:rPr>
              <a:t>We used the test data to determine the model's accuracy as well. Additional adjustments can be made to this to accommodate particular needs and information. </a:t>
            </a:r>
          </a:p>
          <a:p>
            <a:pPr marR="0" algn="just">
              <a:lnSpc>
                <a:spcPct val="115000"/>
              </a:lnSpc>
              <a:spcBef>
                <a:spcPts val="0"/>
              </a:spcBef>
              <a:spcAft>
                <a:spcPts val="0"/>
              </a:spcAft>
            </a:pPr>
            <a:endParaRPr lang="en-US" sz="1800" b="1" dirty="0">
              <a:solidFill>
                <a:srgbClr val="0F0F3F"/>
              </a:solidFill>
              <a:effectLst/>
              <a:ea typeface="MS Mincho" panose="02020609040205080304" pitchFamily="49" charset="-128"/>
              <a:cs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b="0" dirty="0">
                <a:solidFill>
                  <a:srgbClr val="0F0F3F"/>
                </a:solidFill>
                <a:effectLst/>
                <a:ea typeface="MS Mincho" panose="02020609040205080304" pitchFamily="49" charset="-128"/>
                <a:cs typeface="Times New Roman" panose="02020603050405020304" pitchFamily="18" charset="0"/>
              </a:rPr>
              <a:t>Also, it is important to note that no single indicator is sufficient to determine whether an economy is in a recession. A combination of these indicators should be analyzed to get a clearer picture of the overall economic situation. </a:t>
            </a:r>
            <a:endParaRPr lang="en-US" sz="1800" b="1" dirty="0">
              <a:solidFill>
                <a:srgbClr val="0F0F3F"/>
              </a:solidFill>
              <a:effectLst/>
              <a:ea typeface="MS Mincho" panose="02020609040205080304" pitchFamily="49" charset="-128"/>
              <a:cs typeface="Times New Roman" panose="02020603050405020304" pitchFamily="18" charset="0"/>
            </a:endParaRP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Recession Prediction</a:t>
            </a:r>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4="http://schemas.microsoft.com/office/powerpoint/2010/main">
    <mc:Choice Requires="p14">
      <p:transition spd="slow" p14:dur="2000" advTm="11937"/>
    </mc:Choice>
    <mc:Fallback xmlns="">
      <p:transition spd="slow" advTm="11937"/>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{97B21A15-F453-4A10-AA5F-F3C3A3149989}tf67328976_win32</Template>
  <TotalTime>545</TotalTime>
  <Words>845</Words>
  <Application>Microsoft Office PowerPoint</Application>
  <PresentationFormat>Widescreen</PresentationFormat>
  <Paragraphs>77</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Tenorite</vt:lpstr>
      <vt:lpstr>Wingdings</vt:lpstr>
      <vt:lpstr>Office Theme</vt:lpstr>
      <vt:lpstr>Recession Prediction</vt:lpstr>
      <vt:lpstr>MEET OUR TEAM</vt:lpstr>
      <vt:lpstr>THE Problem</vt:lpstr>
      <vt:lpstr>Implementation</vt:lpstr>
      <vt:lpstr>Implementation continued…</vt:lpstr>
      <vt:lpstr>Methodology</vt:lpstr>
      <vt:lpstr>methodology continued…</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Recession evident by 2024 in US?</dc:title>
  <dc:creator>Begum, Waseema</dc:creator>
  <cp:lastModifiedBy>Begum, Waseema</cp:lastModifiedBy>
  <cp:revision>38</cp:revision>
  <dcterms:created xsi:type="dcterms:W3CDTF">2023-03-22T21:53:35Z</dcterms:created>
  <dcterms:modified xsi:type="dcterms:W3CDTF">2023-05-01T07:54:22Z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