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6" r:id="rId10"/>
    <p:sldId id="264" r:id="rId11"/>
    <p:sldId id="265" r:id="rId12"/>
  </p:sldIdLst>
  <p:sldSz cx="9144000" cy="5143500" type="screen16x9"/>
  <p:notesSz cx="6858000" cy="9144000"/>
  <p:embeddedFontLst>
    <p:embeddedFont>
      <p:font typeface="Open Sans" panose="020B0606030504020204" pitchFamily="34" charset="0"/>
      <p:regular r:id="rId14"/>
      <p:bold r:id="rId15"/>
      <p:italic r:id="rId16"/>
      <p:boldItalic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75"/>
  </p:normalViewPr>
  <p:slideViewPr>
    <p:cSldViewPr snapToGrid="0">
      <p:cViewPr varScale="1">
        <p:scale>
          <a:sx n="159" d="100"/>
          <a:sy n="159" d="100"/>
        </p:scale>
        <p:origin x="52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3c646fb632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3c646fb632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3c646fb632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3c646fb632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3c646fb632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3c646fb632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3c646fb632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3c646fb632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3c646fb632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3c646fb632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3c646fb632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3c646fb632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3c646fb632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3c646fb632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3c646fb632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3c646fb632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3c646fb632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3c646fb632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orgs/DSCI-6007-02-group-09"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colab.research.google.com/drive/1MWrzg5yY1B5guLK0VthcZAN1NqNE0lRr?usp=shar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612550" y="1746322"/>
            <a:ext cx="8222100" cy="838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Stock Market prediction </a:t>
            </a:r>
            <a:endParaRPr/>
          </a:p>
        </p:txBody>
      </p:sp>
      <p:sp>
        <p:nvSpPr>
          <p:cNvPr id="86" name="Google Shape;86;p13"/>
          <p:cNvSpPr txBox="1">
            <a:spLocks noGrp="1"/>
          </p:cNvSpPr>
          <p:nvPr>
            <p:ph type="subTitle" idx="1"/>
          </p:nvPr>
        </p:nvSpPr>
        <p:spPr>
          <a:xfrm>
            <a:off x="612550" y="2687038"/>
            <a:ext cx="8222100" cy="8889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358"/>
              <a:buNone/>
            </a:pPr>
            <a:r>
              <a:rPr lang="en" sz="2085" b="1" u="sng">
                <a:latin typeface="Times New Roman"/>
                <a:ea typeface="Times New Roman"/>
                <a:cs typeface="Times New Roman"/>
                <a:sym typeface="Times New Roman"/>
              </a:rPr>
              <a:t>(DSCI 6007-02 Distributed and Scalable Data Engineering)</a:t>
            </a:r>
            <a:endParaRPr sz="2085" b="1" u="sng">
              <a:latin typeface="Times New Roman"/>
              <a:ea typeface="Times New Roman"/>
              <a:cs typeface="Times New Roman"/>
              <a:sym typeface="Times New Roman"/>
            </a:endParaRPr>
          </a:p>
          <a:p>
            <a:pPr marL="0" lvl="0" indent="0" algn="ctr" rtl="0">
              <a:lnSpc>
                <a:spcPct val="80000"/>
              </a:lnSpc>
              <a:spcBef>
                <a:spcPts val="0"/>
              </a:spcBef>
              <a:spcAft>
                <a:spcPts val="0"/>
              </a:spcAft>
              <a:buSzPts val="358"/>
              <a:buNone/>
            </a:pPr>
            <a:r>
              <a:rPr lang="en" sz="2085" b="1" u="sng">
                <a:latin typeface="Times New Roman"/>
                <a:ea typeface="Times New Roman"/>
                <a:cs typeface="Times New Roman"/>
                <a:sym typeface="Times New Roman"/>
              </a:rPr>
              <a:t>Group - 9</a:t>
            </a:r>
            <a:endParaRPr sz="2085" b="1" u="sng">
              <a:latin typeface="Times New Roman"/>
              <a:ea typeface="Times New Roman"/>
              <a:cs typeface="Times New Roman"/>
              <a:sym typeface="Times New Roman"/>
            </a:endParaRPr>
          </a:p>
          <a:p>
            <a:pPr marL="0" lvl="0" indent="0" algn="l" rtl="0">
              <a:lnSpc>
                <a:spcPct val="80000"/>
              </a:lnSpc>
              <a:spcBef>
                <a:spcPts val="0"/>
              </a:spcBef>
              <a:spcAft>
                <a:spcPts val="0"/>
              </a:spcAft>
              <a:buSzPts val="358"/>
              <a:buNone/>
            </a:pPr>
            <a:endParaRPr sz="1882" b="1"/>
          </a:p>
        </p:txBody>
      </p:sp>
      <p:sp>
        <p:nvSpPr>
          <p:cNvPr id="87" name="Google Shape;87;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 </a:t>
            </a:r>
            <a:endParaRPr/>
          </a:p>
        </p:txBody>
      </p:sp>
      <p:sp>
        <p:nvSpPr>
          <p:cNvPr id="147" name="Google Shape;147;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92500" lnSpcReduction="20000"/>
          </a:bodyPr>
          <a:lstStyle/>
          <a:p>
            <a:pPr marL="457200" marR="0" lvl="0" indent="-325755" algn="just" rtl="0">
              <a:lnSpc>
                <a:spcPct val="150000"/>
              </a:lnSpc>
              <a:spcBef>
                <a:spcPts val="0"/>
              </a:spcBef>
              <a:spcAft>
                <a:spcPts val="0"/>
              </a:spcAft>
              <a:buSzPct val="100000"/>
              <a:buChar char="➔"/>
            </a:pPr>
            <a:r>
              <a:rPr lang="en" dirty="0"/>
              <a:t>Distributed machine learning can help us make better predictions in the stock market by leveraging the power of parallel computing.</a:t>
            </a:r>
            <a:endParaRPr dirty="0"/>
          </a:p>
          <a:p>
            <a:pPr marL="457200" marR="0" lvl="0" indent="-325755" algn="just" rtl="0">
              <a:lnSpc>
                <a:spcPct val="150000"/>
              </a:lnSpc>
              <a:spcBef>
                <a:spcPts val="0"/>
              </a:spcBef>
              <a:spcAft>
                <a:spcPts val="0"/>
              </a:spcAft>
              <a:buSzPct val="100000"/>
              <a:buChar char="➔"/>
            </a:pPr>
            <a:r>
              <a:rPr lang="en" dirty="0"/>
              <a:t>Our approach demonstrated how we can use technical indicators and lagged features to improve the prediction performance in a distributed environment.</a:t>
            </a:r>
            <a:endParaRPr dirty="0"/>
          </a:p>
          <a:p>
            <a:pPr marL="457200" marR="0" lvl="0" indent="-325755" algn="just" rtl="0">
              <a:lnSpc>
                <a:spcPct val="150000"/>
              </a:lnSpc>
              <a:spcBef>
                <a:spcPts val="0"/>
              </a:spcBef>
              <a:spcAft>
                <a:spcPts val="0"/>
              </a:spcAft>
              <a:buSzPct val="100000"/>
              <a:buChar char="➔"/>
            </a:pPr>
            <a:r>
              <a:rPr lang="en" dirty="0"/>
              <a:t>The results showed that distributed gradient boosting outperformed other models in predicting stock prices for AAPL.</a:t>
            </a:r>
          </a:p>
          <a:p>
            <a:pPr marL="457200" marR="0" lvl="0" indent="-325755" algn="just" rtl="0">
              <a:lnSpc>
                <a:spcPct val="150000"/>
              </a:lnSpc>
              <a:spcBef>
                <a:spcPts val="0"/>
              </a:spcBef>
              <a:spcAft>
                <a:spcPts val="0"/>
              </a:spcAft>
              <a:buSzPct val="100000"/>
              <a:buChar char="➔"/>
            </a:pPr>
            <a:r>
              <a:rPr lang="en" dirty="0"/>
              <a:t>However, the prediction accuracy is subject to various factors, and investors should use caution when making investment decisions based on machine learning predictions.</a:t>
            </a:r>
            <a:endParaRPr sz="1200" dirty="0">
              <a:solidFill>
                <a:srgbClr val="374151"/>
              </a:solidFill>
              <a:highlight>
                <a:srgbClr val="F7F7F8"/>
              </a:highlight>
            </a:endParaRPr>
          </a:p>
          <a:p>
            <a:pPr marL="0" lvl="0" indent="0" algn="l" rtl="0">
              <a:spcBef>
                <a:spcPts val="1200"/>
              </a:spcBef>
              <a:spcAft>
                <a:spcPts val="1200"/>
              </a:spcAft>
              <a:buNone/>
            </a:pPr>
            <a:endParaRPr dirty="0"/>
          </a:p>
        </p:txBody>
      </p:sp>
      <p:sp>
        <p:nvSpPr>
          <p:cNvPr id="148" name="Google Shape;148;p2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Resources </a:t>
            </a:r>
            <a:endParaRPr/>
          </a:p>
        </p:txBody>
      </p:sp>
      <p:sp>
        <p:nvSpPr>
          <p:cNvPr id="154" name="Google Shape;154;p2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err="1"/>
              <a:t>Github</a:t>
            </a:r>
            <a:r>
              <a:rPr lang="en" dirty="0"/>
              <a:t> link :</a:t>
            </a:r>
            <a:r>
              <a:rPr lang="en" u="sng" dirty="0">
                <a:solidFill>
                  <a:schemeClr val="hlink"/>
                </a:solidFill>
                <a:hlinkClick r:id="rId3"/>
              </a:rPr>
              <a:t>Https://GitHub.com/orgs/DSCI-6007-02-group-09</a:t>
            </a:r>
            <a:endParaRPr dirty="0"/>
          </a:p>
          <a:p>
            <a:pPr marL="0" lvl="0" indent="0" algn="l" rtl="0">
              <a:spcBef>
                <a:spcPts val="1200"/>
              </a:spcBef>
              <a:spcAft>
                <a:spcPts val="1200"/>
              </a:spcAft>
              <a:buNone/>
            </a:pPr>
            <a:r>
              <a:rPr lang="en" dirty="0"/>
              <a:t>Python notebook: </a:t>
            </a:r>
            <a:r>
              <a:rPr lang="en" dirty="0">
                <a:hlinkClick r:id="rId4"/>
              </a:rPr>
              <a:t>https://</a:t>
            </a:r>
            <a:r>
              <a:rPr lang="en" dirty="0" err="1">
                <a:hlinkClick r:id="rId4"/>
              </a:rPr>
              <a:t>colab.research.google.com</a:t>
            </a:r>
            <a:r>
              <a:rPr lang="en" dirty="0">
                <a:hlinkClick r:id="rId4"/>
              </a:rPr>
              <a:t>/drive/1MWrzg5yY1B5guLK0VthcZAN1NqNE0lRr?usp=sharing</a:t>
            </a:r>
            <a:endParaRPr dirty="0"/>
          </a:p>
        </p:txBody>
      </p:sp>
      <p:sp>
        <p:nvSpPr>
          <p:cNvPr id="155" name="Google Shape;155;p2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Team Member </a:t>
            </a:r>
            <a:endParaRPr/>
          </a:p>
        </p:txBody>
      </p:sp>
      <p:sp>
        <p:nvSpPr>
          <p:cNvPr id="93" name="Google Shape;93;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BAHAREH ARGHAVANI NOBAR</a:t>
            </a:r>
            <a:endParaRPr/>
          </a:p>
          <a:p>
            <a:pPr marL="457200" lvl="0" indent="0" algn="l" rtl="0">
              <a:spcBef>
                <a:spcPts val="1200"/>
              </a:spcBef>
              <a:spcAft>
                <a:spcPts val="0"/>
              </a:spcAft>
              <a:buNone/>
            </a:pPr>
            <a:endParaRPr/>
          </a:p>
          <a:p>
            <a:pPr marL="457200" lvl="0" indent="-342900" algn="l" rtl="0">
              <a:lnSpc>
                <a:spcPct val="80000"/>
              </a:lnSpc>
              <a:spcBef>
                <a:spcPts val="1200"/>
              </a:spcBef>
              <a:spcAft>
                <a:spcPts val="0"/>
              </a:spcAft>
              <a:buSzPts val="1800"/>
              <a:buChar char="●"/>
            </a:pPr>
            <a:r>
              <a:rPr lang="en"/>
              <a:t>DEVNATH REDDY MOTATI</a:t>
            </a:r>
            <a:endParaRPr/>
          </a:p>
          <a:p>
            <a:pPr marL="457200" lvl="0" indent="0" algn="l" rtl="0">
              <a:lnSpc>
                <a:spcPct val="80000"/>
              </a:lnSpc>
              <a:spcBef>
                <a:spcPts val="1200"/>
              </a:spcBef>
              <a:spcAft>
                <a:spcPts val="0"/>
              </a:spcAft>
              <a:buNone/>
            </a:pPr>
            <a:endParaRPr/>
          </a:p>
          <a:p>
            <a:pPr marL="457200" lvl="0" indent="-342900" algn="l" rtl="0">
              <a:lnSpc>
                <a:spcPct val="80000"/>
              </a:lnSpc>
              <a:spcBef>
                <a:spcPts val="1200"/>
              </a:spcBef>
              <a:spcAft>
                <a:spcPts val="0"/>
              </a:spcAft>
              <a:buSzPts val="1800"/>
              <a:buChar char="●"/>
            </a:pPr>
            <a:r>
              <a:rPr lang="en"/>
              <a:t>VIJITHA PYETA GOUDA KAKE</a:t>
            </a:r>
            <a:endParaRPr/>
          </a:p>
          <a:p>
            <a:pPr marL="457200" lvl="0" indent="0" algn="l" rtl="0">
              <a:lnSpc>
                <a:spcPct val="80000"/>
              </a:lnSpc>
              <a:spcBef>
                <a:spcPts val="1200"/>
              </a:spcBef>
              <a:spcAft>
                <a:spcPts val="0"/>
              </a:spcAft>
              <a:buNone/>
            </a:pPr>
            <a:endParaRPr/>
          </a:p>
          <a:p>
            <a:pPr marL="457200" lvl="0" indent="-342900" algn="l" rtl="0">
              <a:lnSpc>
                <a:spcPct val="80000"/>
              </a:lnSpc>
              <a:spcBef>
                <a:spcPts val="1200"/>
              </a:spcBef>
              <a:spcAft>
                <a:spcPts val="0"/>
              </a:spcAft>
              <a:buSzPts val="1800"/>
              <a:buChar char="●"/>
            </a:pPr>
            <a:r>
              <a:rPr lang="en"/>
              <a:t>NAGA VENKATA SAI TEJA KEERTY</a:t>
            </a:r>
            <a:endParaRPr sz="2190">
              <a:solidFill>
                <a:srgbClr val="000000"/>
              </a:solidFill>
              <a:latin typeface="Open Sans"/>
              <a:ea typeface="Open Sans"/>
              <a:cs typeface="Open Sans"/>
              <a:sym typeface="Open Sans"/>
            </a:endParaRPr>
          </a:p>
          <a:p>
            <a:pPr marL="457200" lvl="0" indent="0" algn="l" rtl="0">
              <a:spcBef>
                <a:spcPts val="1200"/>
              </a:spcBef>
              <a:spcAft>
                <a:spcPts val="1200"/>
              </a:spcAft>
              <a:buNone/>
            </a:pPr>
            <a:endParaRPr/>
          </a:p>
        </p:txBody>
      </p:sp>
      <p:pic>
        <p:nvPicPr>
          <p:cNvPr id="94" name="Google Shape;94;p14"/>
          <p:cNvPicPr preferRelativeResize="0"/>
          <p:nvPr/>
        </p:nvPicPr>
        <p:blipFill>
          <a:blip r:embed="rId3">
            <a:alphaModFix/>
          </a:blip>
          <a:stretch>
            <a:fillRect/>
          </a:stretch>
        </p:blipFill>
        <p:spPr>
          <a:xfrm>
            <a:off x="6225625" y="1003175"/>
            <a:ext cx="2717300" cy="2544775"/>
          </a:xfrm>
          <a:prstGeom prst="rect">
            <a:avLst/>
          </a:prstGeom>
          <a:noFill/>
          <a:ln>
            <a:noFill/>
          </a:ln>
        </p:spPr>
      </p:pic>
      <p:sp>
        <p:nvSpPr>
          <p:cNvPr id="95" name="Google Shape;95;p1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Stock prediction is important for several reasons:</a:t>
            </a:r>
            <a:endParaRPr/>
          </a:p>
        </p:txBody>
      </p:sp>
      <p:sp>
        <p:nvSpPr>
          <p:cNvPr id="101" name="Google Shape;101;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just" rtl="0">
              <a:lnSpc>
                <a:spcPct val="150000"/>
              </a:lnSpc>
              <a:spcBef>
                <a:spcPts val="0"/>
              </a:spcBef>
              <a:spcAft>
                <a:spcPts val="0"/>
              </a:spcAft>
              <a:buSzPts val="1800"/>
              <a:buChar char="➔"/>
            </a:pPr>
            <a:r>
              <a:rPr lang="en"/>
              <a:t>The stock market is a complex system influenced by various factors such as economic indicators, company news, and global events.</a:t>
            </a:r>
            <a:endParaRPr/>
          </a:p>
          <a:p>
            <a:pPr marL="457200" lvl="0" indent="-342900" algn="just" rtl="0">
              <a:lnSpc>
                <a:spcPct val="150000"/>
              </a:lnSpc>
              <a:spcBef>
                <a:spcPts val="0"/>
              </a:spcBef>
              <a:spcAft>
                <a:spcPts val="0"/>
              </a:spcAft>
              <a:buSzPts val="1800"/>
              <a:buChar char="➔"/>
            </a:pPr>
            <a:r>
              <a:rPr lang="en"/>
              <a:t>Predicting the stock market is a challenging task, but machine learning techniques can help us make better predictions.</a:t>
            </a:r>
            <a:endParaRPr/>
          </a:p>
          <a:p>
            <a:pPr marL="457200" lvl="0" indent="-342900" algn="just" rtl="0">
              <a:lnSpc>
                <a:spcPct val="150000"/>
              </a:lnSpc>
              <a:spcBef>
                <a:spcPts val="0"/>
              </a:spcBef>
              <a:spcAft>
                <a:spcPts val="0"/>
              </a:spcAft>
              <a:buSzPts val="1800"/>
              <a:buChar char="➔"/>
            </a:pPr>
            <a:r>
              <a:rPr lang="en"/>
              <a:t>In this presentation, we will demonstrate how we can use machine learning to predict stock prices using Python and the scikit-learn library</a:t>
            </a:r>
            <a:endParaRPr/>
          </a:p>
        </p:txBody>
      </p:sp>
      <p:sp>
        <p:nvSpPr>
          <p:cNvPr id="102" name="Google Shape;102;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457200" lvl="0" indent="0" algn="l" rtl="0">
              <a:lnSpc>
                <a:spcPct val="115000"/>
              </a:lnSpc>
              <a:spcBef>
                <a:spcPts val="1500"/>
              </a:spcBef>
              <a:spcAft>
                <a:spcPts val="1500"/>
              </a:spcAft>
              <a:buNone/>
            </a:pPr>
            <a:r>
              <a:rPr lang="en"/>
              <a:t>Data Sources</a:t>
            </a:r>
            <a:endParaRPr/>
          </a:p>
        </p:txBody>
      </p:sp>
      <p:sp>
        <p:nvSpPr>
          <p:cNvPr id="108" name="Google Shape;108;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40000" lnSpcReduction="20000"/>
          </a:bodyPr>
          <a:lstStyle/>
          <a:p>
            <a:pPr marL="0" lvl="0" indent="0" algn="just" rtl="0">
              <a:lnSpc>
                <a:spcPct val="150000"/>
              </a:lnSpc>
              <a:spcBef>
                <a:spcPts val="1500"/>
              </a:spcBef>
              <a:spcAft>
                <a:spcPts val="0"/>
              </a:spcAft>
              <a:buNone/>
            </a:pPr>
            <a:r>
              <a:rPr lang="en" sz="2845" b="1"/>
              <a:t>Leveraging the Advantages of yfinance Library as a Data Source for Stock Market Prediction</a:t>
            </a:r>
            <a:endParaRPr sz="2845" b="1"/>
          </a:p>
          <a:p>
            <a:pPr marL="0" lvl="0" indent="0" algn="just" rtl="0">
              <a:lnSpc>
                <a:spcPct val="150000"/>
              </a:lnSpc>
              <a:spcBef>
                <a:spcPts val="1500"/>
              </a:spcBef>
              <a:spcAft>
                <a:spcPts val="0"/>
              </a:spcAft>
              <a:buNone/>
            </a:pPr>
            <a:endParaRPr sz="2345"/>
          </a:p>
          <a:p>
            <a:pPr marL="457200" lvl="0" indent="-289632" algn="just" rtl="0">
              <a:lnSpc>
                <a:spcPct val="150000"/>
              </a:lnSpc>
              <a:spcBef>
                <a:spcPts val="1500"/>
              </a:spcBef>
              <a:spcAft>
                <a:spcPts val="0"/>
              </a:spcAft>
              <a:buSzPct val="100000"/>
              <a:buChar char="●"/>
            </a:pPr>
            <a:r>
              <a:rPr lang="en" sz="2402"/>
              <a:t>Simple and Convenient: The yfinance library is a Python library that provides a simple and convenient interface for downloading historical data from Yahoo Finance. The library allows users to easily specify the tickers, dates, and intervals of the data they want to download, and it automatically handles the authentication and formatting of the data.</a:t>
            </a:r>
            <a:endParaRPr sz="2402"/>
          </a:p>
          <a:p>
            <a:pPr marL="457200" lvl="0" indent="-289632" algn="just" rtl="0">
              <a:lnSpc>
                <a:spcPct val="150000"/>
              </a:lnSpc>
              <a:spcBef>
                <a:spcPts val="0"/>
              </a:spcBef>
              <a:spcAft>
                <a:spcPts val="0"/>
              </a:spcAft>
              <a:buSzPct val="100000"/>
              <a:buChar char="●"/>
            </a:pPr>
            <a:r>
              <a:rPr lang="en" sz="2402"/>
              <a:t>High-Quality Data: The yfinance library retrieves data directly from Yahoo Finance, which is a reliable and high-quality source of financial data. The library provides access to a wide range of financial data, including stock prices, dividends, splits, and financial statements, which can be used for stock market prediction and analysis.</a:t>
            </a:r>
            <a:endParaRPr sz="2402"/>
          </a:p>
          <a:p>
            <a:pPr marL="457200" lvl="0" indent="-289632" algn="just" rtl="0">
              <a:lnSpc>
                <a:spcPct val="150000"/>
              </a:lnSpc>
              <a:spcBef>
                <a:spcPts val="0"/>
              </a:spcBef>
              <a:spcAft>
                <a:spcPts val="0"/>
              </a:spcAft>
              <a:buSzPct val="100000"/>
              <a:buChar char="●"/>
            </a:pPr>
            <a:r>
              <a:rPr lang="en" sz="2402"/>
              <a:t>Customizable: The yfinance library is highly customizable and allows users to specify a wide range of parameters for downloading and formatting the data. Users can specify the frequency of the data (daily, weekly, monthly, etc.), the time zone, and the format of the output data. This level of customization makes it easier for users to integrate the data into their analysis pipeline and tailor it to their specific needs.</a:t>
            </a:r>
            <a:endParaRPr sz="1802">
              <a:solidFill>
                <a:srgbClr val="374151"/>
              </a:solidFill>
              <a:highlight>
                <a:srgbClr val="F7F7F8"/>
              </a:highlight>
            </a:endParaRPr>
          </a:p>
          <a:p>
            <a:pPr marL="457200" lvl="0" indent="0" algn="just" rtl="0">
              <a:lnSpc>
                <a:spcPct val="150000"/>
              </a:lnSpc>
              <a:spcBef>
                <a:spcPts val="1500"/>
              </a:spcBef>
              <a:spcAft>
                <a:spcPts val="0"/>
              </a:spcAft>
              <a:buNone/>
            </a:pPr>
            <a:endParaRPr/>
          </a:p>
          <a:p>
            <a:pPr marL="0" lvl="0" indent="0" algn="l" rtl="0">
              <a:spcBef>
                <a:spcPts val="1500"/>
              </a:spcBef>
              <a:spcAft>
                <a:spcPts val="1200"/>
              </a:spcAft>
              <a:buNone/>
            </a:pPr>
            <a:endParaRPr/>
          </a:p>
        </p:txBody>
      </p:sp>
      <p:sp>
        <p:nvSpPr>
          <p:cNvPr id="109" name="Google Shape;109;p16"/>
          <p:cNvSpPr txBox="1">
            <a:spLocks noGrp="1"/>
          </p:cNvSpPr>
          <p:nvPr>
            <p:ph type="sldNum" idx="12"/>
          </p:nvPr>
        </p:nvSpPr>
        <p:spPr>
          <a:xfrm>
            <a:off x="8460431" y="4651190"/>
            <a:ext cx="548700" cy="338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Engineering </a:t>
            </a:r>
            <a:endParaRPr/>
          </a:p>
        </p:txBody>
      </p:sp>
      <p:sp>
        <p:nvSpPr>
          <p:cNvPr id="115" name="Google Shape;115;p17"/>
          <p:cNvSpPr txBox="1">
            <a:spLocks noGrp="1"/>
          </p:cNvSpPr>
          <p:nvPr>
            <p:ph type="body" idx="1"/>
          </p:nvPr>
        </p:nvSpPr>
        <p:spPr>
          <a:xfrm>
            <a:off x="311700" y="1229875"/>
            <a:ext cx="6206100" cy="3339000"/>
          </a:xfrm>
          <a:prstGeom prst="rect">
            <a:avLst/>
          </a:prstGeom>
        </p:spPr>
        <p:txBody>
          <a:bodyPr spcFirstLastPara="1" wrap="square" lIns="91425" tIns="91425" rIns="91425" bIns="91425" anchor="t" anchorCtr="0">
            <a:normAutofit fontScale="85000" lnSpcReduction="10000"/>
          </a:bodyPr>
          <a:lstStyle/>
          <a:p>
            <a:pPr marL="457200" marR="0" lvl="0" indent="-325755" algn="just" rtl="0">
              <a:lnSpc>
                <a:spcPct val="150000"/>
              </a:lnSpc>
              <a:spcBef>
                <a:spcPts val="0"/>
              </a:spcBef>
              <a:spcAft>
                <a:spcPts val="0"/>
              </a:spcAft>
              <a:buSzPct val="100000"/>
              <a:buChar char="➔"/>
            </a:pPr>
            <a:r>
              <a:rPr lang="en"/>
              <a:t>Identify relevant features for stock market prediction, such as technical indicators, fundamental ratios, and market sentiment data.</a:t>
            </a:r>
            <a:endParaRPr/>
          </a:p>
          <a:p>
            <a:pPr marL="457200" marR="0" lvl="0" indent="-325755" algn="just" rtl="0">
              <a:lnSpc>
                <a:spcPct val="150000"/>
              </a:lnSpc>
              <a:spcBef>
                <a:spcPts val="0"/>
              </a:spcBef>
              <a:spcAft>
                <a:spcPts val="0"/>
              </a:spcAft>
              <a:buSzPct val="100000"/>
              <a:buChar char="➔"/>
            </a:pPr>
            <a:r>
              <a:rPr lang="en"/>
              <a:t>Use techniques like correlation analysis, feature importance scores, and domain knowledge to select the most relevant features.</a:t>
            </a:r>
            <a:endParaRPr/>
          </a:p>
          <a:p>
            <a:pPr marL="457200" marR="0" lvl="0" indent="-325755" algn="just" rtl="0">
              <a:lnSpc>
                <a:spcPct val="150000"/>
              </a:lnSpc>
              <a:spcBef>
                <a:spcPts val="0"/>
              </a:spcBef>
              <a:spcAft>
                <a:spcPts val="0"/>
              </a:spcAft>
              <a:buSzPct val="100000"/>
              <a:buChar char="➔"/>
            </a:pPr>
            <a:r>
              <a:rPr lang="en"/>
              <a:t>Apply feature selection techniques, such as principal component analysis (PCA), to reduce the dimensionality of the feature space while retaining the most important information.</a:t>
            </a:r>
            <a:endParaRPr/>
          </a:p>
          <a:p>
            <a:pPr marL="0" lvl="0" indent="0" algn="l" rtl="0">
              <a:spcBef>
                <a:spcPts val="1200"/>
              </a:spcBef>
              <a:spcAft>
                <a:spcPts val="1200"/>
              </a:spcAft>
              <a:buNone/>
            </a:pPr>
            <a:endParaRPr/>
          </a:p>
        </p:txBody>
      </p:sp>
      <p:sp>
        <p:nvSpPr>
          <p:cNvPr id="116" name="Google Shape;116;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pic>
        <p:nvPicPr>
          <p:cNvPr id="117" name="Google Shape;117;p17"/>
          <p:cNvPicPr preferRelativeResize="0"/>
          <p:nvPr/>
        </p:nvPicPr>
        <p:blipFill>
          <a:blip r:embed="rId3">
            <a:alphaModFix/>
          </a:blip>
          <a:stretch>
            <a:fillRect/>
          </a:stretch>
        </p:blipFill>
        <p:spPr>
          <a:xfrm>
            <a:off x="6670200" y="1170200"/>
            <a:ext cx="2321400" cy="21962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500"/>
              </a:spcBef>
              <a:spcAft>
                <a:spcPts val="0"/>
              </a:spcAft>
              <a:buNone/>
            </a:pPr>
            <a:r>
              <a:rPr lang="en"/>
              <a:t>Model Selection </a:t>
            </a:r>
            <a:endParaRPr/>
          </a:p>
          <a:p>
            <a:pPr marL="0" lvl="0" indent="0" algn="l" rtl="0">
              <a:spcBef>
                <a:spcPts val="1500"/>
              </a:spcBef>
              <a:spcAft>
                <a:spcPts val="0"/>
              </a:spcAft>
              <a:buNone/>
            </a:pPr>
            <a:endParaRPr/>
          </a:p>
        </p:txBody>
      </p:sp>
      <p:sp>
        <p:nvSpPr>
          <p:cNvPr id="123" name="Google Shape;123;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marR="0" lvl="0" indent="-342900" algn="just" rtl="0">
              <a:lnSpc>
                <a:spcPct val="150000"/>
              </a:lnSpc>
              <a:spcBef>
                <a:spcPts val="0"/>
              </a:spcBef>
              <a:spcAft>
                <a:spcPts val="0"/>
              </a:spcAft>
              <a:buSzPts val="1800"/>
              <a:buChar char="➔"/>
            </a:pPr>
            <a:r>
              <a:rPr lang="en"/>
              <a:t>The machine learning model used in the notebook is a Support Vector Machine (SVM) for classification, which predicts whether the closing price of a stock will increase or decrease based on input features.</a:t>
            </a:r>
            <a:endParaRPr/>
          </a:p>
          <a:p>
            <a:pPr marL="457200" marR="0" lvl="0" indent="-342900" algn="just" rtl="0">
              <a:lnSpc>
                <a:spcPct val="150000"/>
              </a:lnSpc>
              <a:spcBef>
                <a:spcPts val="0"/>
              </a:spcBef>
              <a:spcAft>
                <a:spcPts val="0"/>
              </a:spcAft>
              <a:buSzPts val="1800"/>
              <a:buChar char="➔"/>
            </a:pPr>
            <a:r>
              <a:rPr lang="en"/>
              <a:t>SVM is a popular and powerful machine learning algorithm that can be used for both classification and regression tasks.</a:t>
            </a:r>
            <a:endParaRPr/>
          </a:p>
          <a:p>
            <a:pPr marL="457200" marR="0" lvl="0" indent="-342900" algn="just" rtl="0">
              <a:lnSpc>
                <a:spcPct val="150000"/>
              </a:lnSpc>
              <a:spcBef>
                <a:spcPts val="0"/>
              </a:spcBef>
              <a:spcAft>
                <a:spcPts val="0"/>
              </a:spcAft>
              <a:buSzPts val="1800"/>
              <a:buChar char="➔"/>
            </a:pPr>
            <a:r>
              <a:rPr lang="en"/>
              <a:t>The scikit-learn library's SVM implementation was used in the notebook, which is a widely used open-source machine learning library in Python</a:t>
            </a:r>
            <a:endParaRPr/>
          </a:p>
          <a:p>
            <a:pPr marL="0" lvl="0" indent="0" algn="l" rtl="0">
              <a:spcBef>
                <a:spcPts val="1200"/>
              </a:spcBef>
              <a:spcAft>
                <a:spcPts val="1200"/>
              </a:spcAft>
              <a:buNone/>
            </a:pPr>
            <a:endParaRPr/>
          </a:p>
        </p:txBody>
      </p:sp>
      <p:sp>
        <p:nvSpPr>
          <p:cNvPr id="124" name="Google Shape;124;p1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500"/>
              </a:spcBef>
              <a:spcAft>
                <a:spcPts val="1500"/>
              </a:spcAft>
              <a:buNone/>
            </a:pPr>
            <a:r>
              <a:rPr lang="en"/>
              <a:t>Model Evaluation</a:t>
            </a:r>
            <a:endParaRPr/>
          </a:p>
        </p:txBody>
      </p:sp>
      <p:sp>
        <p:nvSpPr>
          <p:cNvPr id="130" name="Google Shape;130;p19"/>
          <p:cNvSpPr txBox="1">
            <a:spLocks noGrp="1"/>
          </p:cNvSpPr>
          <p:nvPr>
            <p:ph type="body" idx="1"/>
          </p:nvPr>
        </p:nvSpPr>
        <p:spPr>
          <a:xfrm>
            <a:off x="311700" y="1229875"/>
            <a:ext cx="5892000" cy="3339000"/>
          </a:xfrm>
          <a:prstGeom prst="rect">
            <a:avLst/>
          </a:prstGeom>
        </p:spPr>
        <p:txBody>
          <a:bodyPr spcFirstLastPara="1" wrap="square" lIns="91425" tIns="91425" rIns="91425" bIns="91425" anchor="t" anchorCtr="0">
            <a:normAutofit/>
          </a:bodyPr>
          <a:lstStyle/>
          <a:p>
            <a:pPr marL="457200" marR="0" lvl="0" indent="-342900" algn="just" rtl="0">
              <a:lnSpc>
                <a:spcPct val="150000"/>
              </a:lnSpc>
              <a:spcBef>
                <a:spcPts val="0"/>
              </a:spcBef>
              <a:spcAft>
                <a:spcPts val="0"/>
              </a:spcAft>
              <a:buSzPts val="1800"/>
              <a:buChar char="➔"/>
            </a:pPr>
            <a:r>
              <a:rPr lang="en"/>
              <a:t>Cross-validation is used to evaluate the SVM model in the notebook.</a:t>
            </a:r>
            <a:endParaRPr/>
          </a:p>
          <a:p>
            <a:pPr marL="457200" marR="0" lvl="0" indent="-342900" algn="just" rtl="0">
              <a:lnSpc>
                <a:spcPct val="150000"/>
              </a:lnSpc>
              <a:spcBef>
                <a:spcPts val="0"/>
              </a:spcBef>
              <a:spcAft>
                <a:spcPts val="0"/>
              </a:spcAft>
              <a:buSzPts val="1800"/>
              <a:buChar char="➔"/>
            </a:pPr>
            <a:r>
              <a:rPr lang="en"/>
              <a:t>The accuracy score is computed as the average of the accuracy scores obtained on each fold.</a:t>
            </a:r>
            <a:endParaRPr/>
          </a:p>
          <a:p>
            <a:pPr marL="457200" marR="0" lvl="0" indent="-342900" algn="just" rtl="0">
              <a:lnSpc>
                <a:spcPct val="150000"/>
              </a:lnSpc>
              <a:spcBef>
                <a:spcPts val="0"/>
              </a:spcBef>
              <a:spcAft>
                <a:spcPts val="0"/>
              </a:spcAft>
              <a:buSzPts val="1800"/>
              <a:buChar char="➔"/>
            </a:pPr>
            <a:r>
              <a:rPr lang="en"/>
              <a:t>Other evaluation metrics such as precision, recall, and F1 score can also be used to evaluate the performance of classification models.</a:t>
            </a:r>
            <a:endParaRPr sz="1200">
              <a:solidFill>
                <a:srgbClr val="374151"/>
              </a:solidFill>
              <a:highlight>
                <a:srgbClr val="F7F7F8"/>
              </a:highlight>
            </a:endParaRPr>
          </a:p>
          <a:p>
            <a:pPr marL="0" lvl="0" indent="0" algn="l" rtl="0">
              <a:spcBef>
                <a:spcPts val="1200"/>
              </a:spcBef>
              <a:spcAft>
                <a:spcPts val="1200"/>
              </a:spcAft>
              <a:buNone/>
            </a:pPr>
            <a:endParaRPr/>
          </a:p>
        </p:txBody>
      </p:sp>
      <p:sp>
        <p:nvSpPr>
          <p:cNvPr id="131" name="Google Shape;131;p1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pic>
        <p:nvPicPr>
          <p:cNvPr id="132" name="Google Shape;132;p19"/>
          <p:cNvPicPr preferRelativeResize="0"/>
          <p:nvPr/>
        </p:nvPicPr>
        <p:blipFill>
          <a:blip r:embed="rId3">
            <a:alphaModFix/>
          </a:blip>
          <a:stretch>
            <a:fillRect/>
          </a:stretch>
        </p:blipFill>
        <p:spPr>
          <a:xfrm>
            <a:off x="6203601" y="533975"/>
            <a:ext cx="2901125" cy="2393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Deployment </a:t>
            </a:r>
            <a:endParaRPr dirty="0"/>
          </a:p>
        </p:txBody>
      </p:sp>
      <p:sp>
        <p:nvSpPr>
          <p:cNvPr id="138" name="Google Shape;138;p20"/>
          <p:cNvSpPr txBox="1">
            <a:spLocks noGrp="1"/>
          </p:cNvSpPr>
          <p:nvPr>
            <p:ph type="body" idx="1"/>
          </p:nvPr>
        </p:nvSpPr>
        <p:spPr>
          <a:xfrm>
            <a:off x="311700" y="1229875"/>
            <a:ext cx="5719200" cy="3339000"/>
          </a:xfrm>
          <a:prstGeom prst="rect">
            <a:avLst/>
          </a:prstGeom>
        </p:spPr>
        <p:txBody>
          <a:bodyPr spcFirstLastPara="1" wrap="square" lIns="91425" tIns="91425" rIns="91425" bIns="91425" anchor="t" anchorCtr="0">
            <a:normAutofit fontScale="85000" lnSpcReduction="10000"/>
          </a:bodyPr>
          <a:lstStyle/>
          <a:p>
            <a:pPr marL="457200" marR="0" lvl="0" indent="-317182" algn="just" rtl="0">
              <a:lnSpc>
                <a:spcPct val="150000"/>
              </a:lnSpc>
              <a:spcBef>
                <a:spcPts val="0"/>
              </a:spcBef>
              <a:spcAft>
                <a:spcPts val="0"/>
              </a:spcAft>
              <a:buSzPct val="100000"/>
              <a:buChar char="➔"/>
            </a:pPr>
            <a:r>
              <a:rPr lang="en" dirty="0"/>
              <a:t>After finalizing the model, a RESTful API or web service was created using a suitable framework like Flask.</a:t>
            </a:r>
          </a:p>
          <a:p>
            <a:pPr marL="457200" marR="0" lvl="0" indent="-317182" algn="just" rtl="0">
              <a:lnSpc>
                <a:spcPct val="150000"/>
              </a:lnSpc>
              <a:spcBef>
                <a:spcPts val="0"/>
              </a:spcBef>
              <a:spcAft>
                <a:spcPts val="0"/>
              </a:spcAft>
              <a:buSzPct val="100000"/>
              <a:buChar char="➔"/>
            </a:pPr>
            <a:r>
              <a:rPr lang="en" dirty="0"/>
              <a:t>The purpose of this API is to serve as the interface between the users and the LSTM model, allowing users to send requests to the model and receive predictions back.</a:t>
            </a:r>
          </a:p>
          <a:p>
            <a:pPr marL="457200" marR="0" lvl="0" indent="-317182" algn="just" rtl="0">
              <a:lnSpc>
                <a:spcPct val="150000"/>
              </a:lnSpc>
              <a:spcBef>
                <a:spcPts val="0"/>
              </a:spcBef>
              <a:spcAft>
                <a:spcPts val="0"/>
              </a:spcAft>
              <a:buSzPct val="100000"/>
              <a:buChar char="➔"/>
            </a:pPr>
            <a:r>
              <a:rPr lang="en" dirty="0"/>
              <a:t>Once the API was created, it will need to be deployed on a cloud platform such as AWS to ensure accessibility and scalability.</a:t>
            </a:r>
            <a:endParaRPr sz="1200" dirty="0">
              <a:solidFill>
                <a:srgbClr val="374151"/>
              </a:solidFill>
              <a:highlight>
                <a:srgbClr val="F7F7F8"/>
              </a:highlight>
            </a:endParaRPr>
          </a:p>
          <a:p>
            <a:pPr marL="0" lvl="0" indent="0" algn="l" rtl="0">
              <a:spcBef>
                <a:spcPts val="1200"/>
              </a:spcBef>
              <a:spcAft>
                <a:spcPts val="1200"/>
              </a:spcAft>
              <a:buNone/>
            </a:pPr>
            <a:endParaRPr dirty="0"/>
          </a:p>
        </p:txBody>
      </p:sp>
      <p:sp>
        <p:nvSpPr>
          <p:cNvPr id="139" name="Google Shape;139;p2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pic>
        <p:nvPicPr>
          <p:cNvPr id="140" name="Google Shape;140;p20"/>
          <p:cNvPicPr preferRelativeResize="0"/>
          <p:nvPr/>
        </p:nvPicPr>
        <p:blipFill>
          <a:blip r:embed="rId3">
            <a:alphaModFix/>
          </a:blip>
          <a:stretch>
            <a:fillRect/>
          </a:stretch>
        </p:blipFill>
        <p:spPr>
          <a:xfrm>
            <a:off x="6613200" y="1408350"/>
            <a:ext cx="2390650" cy="1714500"/>
          </a:xfrm>
          <a:prstGeom prst="rect">
            <a:avLst/>
          </a:prstGeom>
          <a:noFill/>
          <a:ln>
            <a:noFill/>
          </a:ln>
        </p:spPr>
      </p:pic>
      <p:pic>
        <p:nvPicPr>
          <p:cNvPr id="141" name="Google Shape;141;p20"/>
          <p:cNvPicPr preferRelativeResize="0"/>
          <p:nvPr/>
        </p:nvPicPr>
        <p:blipFill rotWithShape="1">
          <a:blip r:embed="rId4">
            <a:alphaModFix/>
          </a:blip>
          <a:srcRect l="22412" r="23711"/>
          <a:stretch/>
        </p:blipFill>
        <p:spPr>
          <a:xfrm>
            <a:off x="7026400" y="2690475"/>
            <a:ext cx="1644076" cy="1717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5EA64-4743-FC10-19B4-6A0F61B81810}"/>
              </a:ext>
            </a:extLst>
          </p:cNvPr>
          <p:cNvSpPr>
            <a:spLocks noGrp="1"/>
          </p:cNvSpPr>
          <p:nvPr>
            <p:ph type="title"/>
          </p:nvPr>
        </p:nvSpPr>
        <p:spPr>
          <a:xfrm>
            <a:off x="214181" y="177388"/>
            <a:ext cx="8520600" cy="607800"/>
          </a:xfrm>
        </p:spPr>
        <p:txBody>
          <a:bodyPr>
            <a:normAutofit fontScale="90000"/>
          </a:bodyPr>
          <a:lstStyle/>
          <a:p>
            <a:r>
              <a:rPr lang="en-US" dirty="0"/>
              <a:t>DEMO</a:t>
            </a:r>
          </a:p>
        </p:txBody>
      </p:sp>
      <p:sp>
        <p:nvSpPr>
          <p:cNvPr id="4" name="Slide Number Placeholder 3">
            <a:extLst>
              <a:ext uri="{FF2B5EF4-FFF2-40B4-BE49-F238E27FC236}">
                <a16:creationId xmlns:a16="http://schemas.microsoft.com/office/drawing/2014/main" id="{370E9993-661E-DEAB-1C59-566818C8CC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2356508710"/>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737</Words>
  <Application>Microsoft Macintosh PowerPoint</Application>
  <PresentationFormat>On-screen Show (16:9)</PresentationFormat>
  <Paragraphs>57</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Times New Roman</vt:lpstr>
      <vt:lpstr>Open Sans</vt:lpstr>
      <vt:lpstr>Roboto</vt:lpstr>
      <vt:lpstr>Geometric</vt:lpstr>
      <vt:lpstr>Stock Market prediction </vt:lpstr>
      <vt:lpstr>Team Member </vt:lpstr>
      <vt:lpstr>Stock prediction is important for several reasons:</vt:lpstr>
      <vt:lpstr>Data Sources</vt:lpstr>
      <vt:lpstr>Feature Engineering </vt:lpstr>
      <vt:lpstr>Model Selection  </vt:lpstr>
      <vt:lpstr>Model Evaluation</vt:lpstr>
      <vt:lpstr>Deployment </vt:lpstr>
      <vt:lpstr>DEMO</vt:lpstr>
      <vt:lpstr>Conclusion </vt:lpstr>
      <vt:lpstr>Resources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prediction </dc:title>
  <cp:lastModifiedBy>Motati, Devnath Reddy</cp:lastModifiedBy>
  <cp:revision>3</cp:revision>
  <dcterms:modified xsi:type="dcterms:W3CDTF">2023-05-01T03:16:28Z</dcterms:modified>
</cp:coreProperties>
</file>