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56" r:id="rId2"/>
    <p:sldId id="257" r:id="rId3"/>
    <p:sldId id="283" r:id="rId4"/>
    <p:sldId id="258" r:id="rId5"/>
    <p:sldId id="284" r:id="rId6"/>
    <p:sldId id="285" r:id="rId7"/>
    <p:sldId id="260" r:id="rId8"/>
    <p:sldId id="261" r:id="rId9"/>
    <p:sldId id="262" r:id="rId10"/>
    <p:sldId id="269" r:id="rId11"/>
    <p:sldId id="272" r:id="rId12"/>
    <p:sldId id="275" r:id="rId13"/>
    <p:sldId id="276" r:id="rId14"/>
    <p:sldId id="267" r:id="rId15"/>
    <p:sldId id="263" r:id="rId16"/>
    <p:sldId id="270"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05" autoAdjust="0"/>
    <p:restoredTop sz="94640"/>
  </p:normalViewPr>
  <p:slideViewPr>
    <p:cSldViewPr snapToGrid="0">
      <p:cViewPr varScale="1">
        <p:scale>
          <a:sx n="104" d="100"/>
          <a:sy n="104" d="100"/>
        </p:scale>
        <p:origin x="62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hyperlink" Target="https://app.powerbi.com/groups/me/reports/3d8caeb6-206d-42ac-afb5-a391d8038fe9/ReportSection?ctid=3c71cbab-b5ed-4f3b-ac0d-95509d6c0e93&amp;experience=power-bi" TargetMode="External"/><Relationship Id="rId1" Type="http://schemas.openxmlformats.org/officeDocument/2006/relationships/hyperlink" Target="https://github.com/DSCI-6007-03-Team09/DSCI-6007-03-Team09"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app.powerbi.com/groups/me/reports/3d8caeb6-206d-42ac-afb5-a391d8038fe9/ReportSection?ctid=3c71cbab-b5ed-4f3b-ac0d-95509d6c0e93&amp;experience=power-bi" TargetMode="External"/><Relationship Id="rId1" Type="http://schemas.openxmlformats.org/officeDocument/2006/relationships/hyperlink" Target="https://github.com/DSCI-6007-03-Team09/DSCI-6007-03-Team09"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A2202-8667-4B49-8FC3-93F84E7B5790}" type="doc">
      <dgm:prSet loTypeId="urn:microsoft.com/office/officeart/2005/8/layout/chevron1" loCatId="" qsTypeId="urn:microsoft.com/office/officeart/2005/8/quickstyle/simple1" qsCatId="simple" csTypeId="urn:microsoft.com/office/officeart/2005/8/colors/accent0_2" csCatId="mainScheme" phldr="1"/>
      <dgm:spPr/>
      <dgm:t>
        <a:bodyPr/>
        <a:lstStyle/>
        <a:p>
          <a:endParaRPr lang="en-US"/>
        </a:p>
      </dgm:t>
    </dgm:pt>
    <dgm:pt modelId="{375EFCC4-FB99-4543-8532-56C11B333217}">
      <dgm:prSet phldrT="[Text]" custT="1"/>
      <dgm:spPr/>
      <dgm:t>
        <a:bodyPr/>
        <a:lstStyle/>
        <a:p>
          <a:r>
            <a:rPr lang="en-US" sz="2000" kern="1200" dirty="0" err="1">
              <a:solidFill>
                <a:srgbClr val="355071">
                  <a:hueOff val="0"/>
                  <a:satOff val="0"/>
                  <a:lumOff val="0"/>
                  <a:alphaOff val="0"/>
                </a:srgbClr>
              </a:solidFill>
              <a:latin typeface="Tw Cen MT" panose="020B0602020104020603"/>
              <a:ea typeface="+mn-ea"/>
              <a:cs typeface="+mn-cs"/>
            </a:rPr>
            <a:t>Lohith</a:t>
          </a:r>
          <a:r>
            <a:rPr lang="en-US" sz="2000" kern="1200" dirty="0">
              <a:solidFill>
                <a:srgbClr val="355071">
                  <a:hueOff val="0"/>
                  <a:satOff val="0"/>
                  <a:lumOff val="0"/>
                  <a:alphaOff val="0"/>
                </a:srgbClr>
              </a:solidFill>
              <a:latin typeface="Tw Cen MT" panose="020B0602020104020603"/>
              <a:ea typeface="+mn-ea"/>
              <a:cs typeface="+mn-cs"/>
            </a:rPr>
            <a:t> </a:t>
          </a:r>
          <a:r>
            <a:rPr lang="en-US" sz="2000" kern="1200" dirty="0" err="1">
              <a:solidFill>
                <a:srgbClr val="355071">
                  <a:hueOff val="0"/>
                  <a:satOff val="0"/>
                  <a:lumOff val="0"/>
                  <a:alphaOff val="0"/>
                </a:srgbClr>
              </a:solidFill>
              <a:latin typeface="Tw Cen MT" panose="020B0602020104020603"/>
              <a:ea typeface="+mn-ea"/>
              <a:cs typeface="+mn-cs"/>
            </a:rPr>
            <a:t>kumar</a:t>
          </a:r>
          <a:r>
            <a:rPr lang="en-US" sz="2000" kern="1200" dirty="0">
              <a:solidFill>
                <a:srgbClr val="355071">
                  <a:hueOff val="0"/>
                  <a:satOff val="0"/>
                  <a:lumOff val="0"/>
                  <a:alphaOff val="0"/>
                </a:srgbClr>
              </a:solidFill>
              <a:latin typeface="Tw Cen MT" panose="020B0602020104020603"/>
              <a:ea typeface="+mn-ea"/>
              <a:cs typeface="+mn-cs"/>
            </a:rPr>
            <a:t> </a:t>
          </a:r>
          <a:r>
            <a:rPr lang="en-US" sz="2000" kern="1200" dirty="0" err="1">
              <a:solidFill>
                <a:srgbClr val="355071">
                  <a:hueOff val="0"/>
                  <a:satOff val="0"/>
                  <a:lumOff val="0"/>
                  <a:alphaOff val="0"/>
                </a:srgbClr>
              </a:solidFill>
              <a:latin typeface="Tw Cen MT" panose="020B0602020104020603"/>
              <a:ea typeface="+mn-ea"/>
              <a:cs typeface="+mn-cs"/>
            </a:rPr>
            <a:t>Bollampally</a:t>
          </a:r>
          <a:endParaRPr lang="en-US" sz="2000" kern="1200" dirty="0">
            <a:solidFill>
              <a:srgbClr val="355071">
                <a:hueOff val="0"/>
                <a:satOff val="0"/>
                <a:lumOff val="0"/>
                <a:alphaOff val="0"/>
              </a:srgbClr>
            </a:solidFill>
            <a:latin typeface="Tw Cen MT" panose="020B0602020104020603"/>
            <a:ea typeface="+mn-ea"/>
            <a:cs typeface="+mn-cs"/>
          </a:endParaRPr>
        </a:p>
      </dgm:t>
    </dgm:pt>
    <dgm:pt modelId="{1B195137-BA38-AD4D-8E35-C78DFB3630DC}" type="parTrans" cxnId="{27FCF14E-36B7-D14C-9FA7-440EBD751489}">
      <dgm:prSet/>
      <dgm:spPr/>
      <dgm:t>
        <a:bodyPr/>
        <a:lstStyle/>
        <a:p>
          <a:endParaRPr lang="en-US"/>
        </a:p>
      </dgm:t>
    </dgm:pt>
    <dgm:pt modelId="{DFEBCF35-D698-1841-B6D0-89C0C69B7E1A}" type="sibTrans" cxnId="{27FCF14E-36B7-D14C-9FA7-440EBD751489}">
      <dgm:prSet/>
      <dgm:spPr/>
      <dgm:t>
        <a:bodyPr/>
        <a:lstStyle/>
        <a:p>
          <a:endParaRPr lang="en-US"/>
        </a:p>
      </dgm:t>
    </dgm:pt>
    <dgm:pt modelId="{257F8F77-451B-424E-AC09-B24E056D756E}">
      <dgm:prSet phldrT="[Text]" custT="1"/>
      <dgm:spPr/>
      <dgm:t>
        <a:bodyPr/>
        <a:lstStyle/>
        <a:p>
          <a:r>
            <a:rPr lang="en-US" sz="2000" kern="1200" dirty="0">
              <a:solidFill>
                <a:srgbClr val="355071">
                  <a:hueOff val="0"/>
                  <a:satOff val="0"/>
                  <a:lumOff val="0"/>
                  <a:alphaOff val="0"/>
                </a:srgbClr>
              </a:solidFill>
              <a:latin typeface="Tw Cen MT" panose="020B0602020104020603"/>
              <a:ea typeface="+mn-ea"/>
              <a:cs typeface="+mn-cs"/>
            </a:rPr>
            <a:t>Jefrina Jahangir</a:t>
          </a:r>
        </a:p>
      </dgm:t>
    </dgm:pt>
    <dgm:pt modelId="{8A19F339-EFF9-0A4C-A04F-D93039B28126}" type="parTrans" cxnId="{F3D92195-56EE-4346-96C4-9E1FDA0152DD}">
      <dgm:prSet/>
      <dgm:spPr/>
      <dgm:t>
        <a:bodyPr/>
        <a:lstStyle/>
        <a:p>
          <a:endParaRPr lang="en-US"/>
        </a:p>
      </dgm:t>
    </dgm:pt>
    <dgm:pt modelId="{C045F89F-AD05-CF41-BC46-3BAEB67148E2}" type="sibTrans" cxnId="{F3D92195-56EE-4346-96C4-9E1FDA0152DD}">
      <dgm:prSet/>
      <dgm:spPr/>
      <dgm:t>
        <a:bodyPr/>
        <a:lstStyle/>
        <a:p>
          <a:endParaRPr lang="en-US"/>
        </a:p>
      </dgm:t>
    </dgm:pt>
    <dgm:pt modelId="{D35A875E-0176-F947-882E-A62D7F96FED8}">
      <dgm:prSet phldrT="[Text]" custT="1"/>
      <dgm:spPr/>
      <dgm:t>
        <a:bodyPr/>
        <a:lstStyle/>
        <a:p>
          <a:r>
            <a:rPr lang="en-US" sz="2000" kern="1200" dirty="0">
              <a:solidFill>
                <a:srgbClr val="355071">
                  <a:hueOff val="0"/>
                  <a:satOff val="0"/>
                  <a:lumOff val="0"/>
                  <a:alphaOff val="0"/>
                </a:srgbClr>
              </a:solidFill>
              <a:latin typeface="Tw Cen MT" panose="020B0602020104020603"/>
              <a:ea typeface="+mn-ea"/>
              <a:cs typeface="+mn-cs"/>
            </a:rPr>
            <a:t>Jahnavi </a:t>
          </a:r>
          <a:r>
            <a:rPr lang="en-US" sz="2000" kern="1200" dirty="0" err="1">
              <a:solidFill>
                <a:srgbClr val="355071">
                  <a:hueOff val="0"/>
                  <a:satOff val="0"/>
                  <a:lumOff val="0"/>
                  <a:alphaOff val="0"/>
                </a:srgbClr>
              </a:solidFill>
              <a:latin typeface="Tw Cen MT" panose="020B0602020104020603"/>
              <a:ea typeface="+mn-ea"/>
              <a:cs typeface="+mn-cs"/>
            </a:rPr>
            <a:t>Garikapati</a:t>
          </a:r>
          <a:endParaRPr lang="en-US" sz="2000" kern="1200" dirty="0">
            <a:solidFill>
              <a:srgbClr val="355071">
                <a:hueOff val="0"/>
                <a:satOff val="0"/>
                <a:lumOff val="0"/>
                <a:alphaOff val="0"/>
              </a:srgbClr>
            </a:solidFill>
            <a:latin typeface="Tw Cen MT" panose="020B0602020104020603"/>
            <a:ea typeface="+mn-ea"/>
            <a:cs typeface="+mn-cs"/>
          </a:endParaRPr>
        </a:p>
      </dgm:t>
    </dgm:pt>
    <dgm:pt modelId="{AE1DFF80-6227-6148-92E7-65A23030D04D}" type="parTrans" cxnId="{B80969FC-2946-6F40-A225-5E856C18F036}">
      <dgm:prSet/>
      <dgm:spPr/>
      <dgm:t>
        <a:bodyPr/>
        <a:lstStyle/>
        <a:p>
          <a:endParaRPr lang="en-US"/>
        </a:p>
      </dgm:t>
    </dgm:pt>
    <dgm:pt modelId="{0AF2C06F-7436-474D-AE6E-4C7CEE99A02E}" type="sibTrans" cxnId="{B80969FC-2946-6F40-A225-5E856C18F036}">
      <dgm:prSet/>
      <dgm:spPr/>
      <dgm:t>
        <a:bodyPr/>
        <a:lstStyle/>
        <a:p>
          <a:endParaRPr lang="en-US"/>
        </a:p>
      </dgm:t>
    </dgm:pt>
    <dgm:pt modelId="{C6B8B834-7966-3441-89AB-91CB730B022A}">
      <dgm:prSet phldrT="[Text]" custT="1"/>
      <dgm:spPr/>
      <dgm:t>
        <a:bodyPr/>
        <a:lstStyle/>
        <a:p>
          <a:r>
            <a:rPr lang="en-US" sz="2000" dirty="0">
              <a:solidFill>
                <a:srgbClr val="355071">
                  <a:hueOff val="0"/>
                  <a:satOff val="0"/>
                  <a:lumOff val="0"/>
                  <a:alphaOff val="0"/>
                </a:srgbClr>
              </a:solidFill>
              <a:latin typeface="Tw Cen MT" panose="020B0602020104020603"/>
              <a:ea typeface="+mn-ea"/>
              <a:cs typeface="+mn-cs"/>
            </a:rPr>
            <a:t>Damodar </a:t>
          </a:r>
          <a:r>
            <a:rPr lang="en-US" sz="2000" dirty="0" err="1">
              <a:solidFill>
                <a:srgbClr val="355071">
                  <a:hueOff val="0"/>
                  <a:satOff val="0"/>
                  <a:lumOff val="0"/>
                  <a:alphaOff val="0"/>
                </a:srgbClr>
              </a:solidFill>
              <a:latin typeface="Tw Cen MT" panose="020B0602020104020603"/>
              <a:ea typeface="+mn-ea"/>
              <a:cs typeface="+mn-cs"/>
            </a:rPr>
            <a:t>reddy</a:t>
          </a:r>
          <a:r>
            <a:rPr lang="en-US" sz="2000" dirty="0">
              <a:solidFill>
                <a:srgbClr val="355071">
                  <a:hueOff val="0"/>
                  <a:satOff val="0"/>
                  <a:lumOff val="0"/>
                  <a:alphaOff val="0"/>
                </a:srgbClr>
              </a:solidFill>
              <a:latin typeface="Tw Cen MT" panose="020B0602020104020603"/>
              <a:ea typeface="+mn-ea"/>
              <a:cs typeface="+mn-cs"/>
            </a:rPr>
            <a:t> </a:t>
          </a:r>
          <a:r>
            <a:rPr lang="en-US" sz="2000" dirty="0" err="1">
              <a:solidFill>
                <a:srgbClr val="355071">
                  <a:hueOff val="0"/>
                  <a:satOff val="0"/>
                  <a:lumOff val="0"/>
                  <a:alphaOff val="0"/>
                </a:srgbClr>
              </a:solidFill>
              <a:latin typeface="Tw Cen MT" panose="020B0602020104020603"/>
              <a:ea typeface="+mn-ea"/>
              <a:cs typeface="+mn-cs"/>
            </a:rPr>
            <a:t>Chirapureddy</a:t>
          </a:r>
          <a:endParaRPr lang="en-US" sz="2000" dirty="0"/>
        </a:p>
      </dgm:t>
    </dgm:pt>
    <dgm:pt modelId="{0CDEC426-DEEE-394A-9278-937D53CAB465}" type="parTrans" cxnId="{3E957A65-10DA-4D40-9994-78C3E6026BB8}">
      <dgm:prSet/>
      <dgm:spPr/>
      <dgm:t>
        <a:bodyPr/>
        <a:lstStyle/>
        <a:p>
          <a:endParaRPr lang="en-US"/>
        </a:p>
      </dgm:t>
    </dgm:pt>
    <dgm:pt modelId="{D5283044-BA2E-AA44-A653-764A0A7A568A}" type="sibTrans" cxnId="{3E957A65-10DA-4D40-9994-78C3E6026BB8}">
      <dgm:prSet/>
      <dgm:spPr/>
      <dgm:t>
        <a:bodyPr/>
        <a:lstStyle/>
        <a:p>
          <a:endParaRPr lang="en-US"/>
        </a:p>
      </dgm:t>
    </dgm:pt>
    <dgm:pt modelId="{C8C56B2E-ACAB-3345-A3FF-8DE6BD64F164}" type="pres">
      <dgm:prSet presAssocID="{3BAA2202-8667-4B49-8FC3-93F84E7B5790}" presName="Name0" presStyleCnt="0">
        <dgm:presLayoutVars>
          <dgm:dir/>
          <dgm:animLvl val="lvl"/>
          <dgm:resizeHandles val="exact"/>
        </dgm:presLayoutVars>
      </dgm:prSet>
      <dgm:spPr/>
    </dgm:pt>
    <dgm:pt modelId="{E3BE312E-8166-7B46-BF24-3E6F8CA4E6F8}" type="pres">
      <dgm:prSet presAssocID="{375EFCC4-FB99-4543-8532-56C11B333217}" presName="parTxOnly" presStyleLbl="node1" presStyleIdx="0" presStyleCnt="4">
        <dgm:presLayoutVars>
          <dgm:chMax val="0"/>
          <dgm:chPref val="0"/>
          <dgm:bulletEnabled val="1"/>
        </dgm:presLayoutVars>
      </dgm:prSet>
      <dgm:spPr/>
    </dgm:pt>
    <dgm:pt modelId="{106FB1E8-2EF7-104D-B027-331F092034FD}" type="pres">
      <dgm:prSet presAssocID="{DFEBCF35-D698-1841-B6D0-89C0C69B7E1A}" presName="parTxOnlySpace" presStyleCnt="0"/>
      <dgm:spPr/>
    </dgm:pt>
    <dgm:pt modelId="{A3A5CECB-6196-0E4B-9CB2-13E25E209533}" type="pres">
      <dgm:prSet presAssocID="{257F8F77-451B-424E-AC09-B24E056D756E}" presName="parTxOnly" presStyleLbl="node1" presStyleIdx="1" presStyleCnt="4">
        <dgm:presLayoutVars>
          <dgm:chMax val="0"/>
          <dgm:chPref val="0"/>
          <dgm:bulletEnabled val="1"/>
        </dgm:presLayoutVars>
      </dgm:prSet>
      <dgm:spPr/>
    </dgm:pt>
    <dgm:pt modelId="{F27B85C3-6063-304E-B48D-328BA9CA4733}" type="pres">
      <dgm:prSet presAssocID="{C045F89F-AD05-CF41-BC46-3BAEB67148E2}" presName="parTxOnlySpace" presStyleCnt="0"/>
      <dgm:spPr/>
    </dgm:pt>
    <dgm:pt modelId="{100FD97F-F08C-7D4F-851D-1E442BA19B11}" type="pres">
      <dgm:prSet presAssocID="{D35A875E-0176-F947-882E-A62D7F96FED8}" presName="parTxOnly" presStyleLbl="node1" presStyleIdx="2" presStyleCnt="4" custScaleY="102382">
        <dgm:presLayoutVars>
          <dgm:chMax val="0"/>
          <dgm:chPref val="0"/>
          <dgm:bulletEnabled val="1"/>
        </dgm:presLayoutVars>
      </dgm:prSet>
      <dgm:spPr/>
    </dgm:pt>
    <dgm:pt modelId="{F4CE24BB-8BB0-1743-ACAA-CDFC9E66BE8F}" type="pres">
      <dgm:prSet presAssocID="{0AF2C06F-7436-474D-AE6E-4C7CEE99A02E}" presName="parTxOnlySpace" presStyleCnt="0"/>
      <dgm:spPr/>
    </dgm:pt>
    <dgm:pt modelId="{DDB7DC88-D4FE-2A47-A545-C31B77516FE2}" type="pres">
      <dgm:prSet presAssocID="{C6B8B834-7966-3441-89AB-91CB730B022A}" presName="parTxOnly" presStyleLbl="node1" presStyleIdx="3" presStyleCnt="4">
        <dgm:presLayoutVars>
          <dgm:chMax val="0"/>
          <dgm:chPref val="0"/>
          <dgm:bulletEnabled val="1"/>
        </dgm:presLayoutVars>
      </dgm:prSet>
      <dgm:spPr/>
    </dgm:pt>
  </dgm:ptLst>
  <dgm:cxnLst>
    <dgm:cxn modelId="{F1849327-41E0-F941-9D68-D4103C1D37E5}" type="presOf" srcId="{C6B8B834-7966-3441-89AB-91CB730B022A}" destId="{DDB7DC88-D4FE-2A47-A545-C31B77516FE2}" srcOrd="0" destOrd="0" presId="urn:microsoft.com/office/officeart/2005/8/layout/chevron1"/>
    <dgm:cxn modelId="{3E957A65-10DA-4D40-9994-78C3E6026BB8}" srcId="{3BAA2202-8667-4B49-8FC3-93F84E7B5790}" destId="{C6B8B834-7966-3441-89AB-91CB730B022A}" srcOrd="3" destOrd="0" parTransId="{0CDEC426-DEEE-394A-9278-937D53CAB465}" sibTransId="{D5283044-BA2E-AA44-A653-764A0A7A568A}"/>
    <dgm:cxn modelId="{27FCF14E-36B7-D14C-9FA7-440EBD751489}" srcId="{3BAA2202-8667-4B49-8FC3-93F84E7B5790}" destId="{375EFCC4-FB99-4543-8532-56C11B333217}" srcOrd="0" destOrd="0" parTransId="{1B195137-BA38-AD4D-8E35-C78DFB3630DC}" sibTransId="{DFEBCF35-D698-1841-B6D0-89C0C69B7E1A}"/>
    <dgm:cxn modelId="{F3D92195-56EE-4346-96C4-9E1FDA0152DD}" srcId="{3BAA2202-8667-4B49-8FC3-93F84E7B5790}" destId="{257F8F77-451B-424E-AC09-B24E056D756E}" srcOrd="1" destOrd="0" parTransId="{8A19F339-EFF9-0A4C-A04F-D93039B28126}" sibTransId="{C045F89F-AD05-CF41-BC46-3BAEB67148E2}"/>
    <dgm:cxn modelId="{9DB3B5AE-9C9A-024B-BE3F-BAB5190F230A}" type="presOf" srcId="{257F8F77-451B-424E-AC09-B24E056D756E}" destId="{A3A5CECB-6196-0E4B-9CB2-13E25E209533}" srcOrd="0" destOrd="0" presId="urn:microsoft.com/office/officeart/2005/8/layout/chevron1"/>
    <dgm:cxn modelId="{2D95D4B2-4B20-3543-8C36-2B9361EC5584}" type="presOf" srcId="{3BAA2202-8667-4B49-8FC3-93F84E7B5790}" destId="{C8C56B2E-ACAB-3345-A3FF-8DE6BD64F164}" srcOrd="0" destOrd="0" presId="urn:microsoft.com/office/officeart/2005/8/layout/chevron1"/>
    <dgm:cxn modelId="{AD4E25D4-2F73-E449-96C1-1BB4033BD713}" type="presOf" srcId="{D35A875E-0176-F947-882E-A62D7F96FED8}" destId="{100FD97F-F08C-7D4F-851D-1E442BA19B11}" srcOrd="0" destOrd="0" presId="urn:microsoft.com/office/officeart/2005/8/layout/chevron1"/>
    <dgm:cxn modelId="{DC9C6DF7-2C30-E149-AE48-7633CAAD27A9}" type="presOf" srcId="{375EFCC4-FB99-4543-8532-56C11B333217}" destId="{E3BE312E-8166-7B46-BF24-3E6F8CA4E6F8}" srcOrd="0" destOrd="0" presId="urn:microsoft.com/office/officeart/2005/8/layout/chevron1"/>
    <dgm:cxn modelId="{B80969FC-2946-6F40-A225-5E856C18F036}" srcId="{3BAA2202-8667-4B49-8FC3-93F84E7B5790}" destId="{D35A875E-0176-F947-882E-A62D7F96FED8}" srcOrd="2" destOrd="0" parTransId="{AE1DFF80-6227-6148-92E7-65A23030D04D}" sibTransId="{0AF2C06F-7436-474D-AE6E-4C7CEE99A02E}"/>
    <dgm:cxn modelId="{D1F0A7D6-CA97-804A-AA8D-1A07EEAD4C3C}" type="presParOf" srcId="{C8C56B2E-ACAB-3345-A3FF-8DE6BD64F164}" destId="{E3BE312E-8166-7B46-BF24-3E6F8CA4E6F8}" srcOrd="0" destOrd="0" presId="urn:microsoft.com/office/officeart/2005/8/layout/chevron1"/>
    <dgm:cxn modelId="{B268D357-483D-3141-81B6-8F455B36176A}" type="presParOf" srcId="{C8C56B2E-ACAB-3345-A3FF-8DE6BD64F164}" destId="{106FB1E8-2EF7-104D-B027-331F092034FD}" srcOrd="1" destOrd="0" presId="urn:microsoft.com/office/officeart/2005/8/layout/chevron1"/>
    <dgm:cxn modelId="{C5AE482C-2D9A-864F-9479-EE01BCAF9B40}" type="presParOf" srcId="{C8C56B2E-ACAB-3345-A3FF-8DE6BD64F164}" destId="{A3A5CECB-6196-0E4B-9CB2-13E25E209533}" srcOrd="2" destOrd="0" presId="urn:microsoft.com/office/officeart/2005/8/layout/chevron1"/>
    <dgm:cxn modelId="{3B8BC796-A7F6-244D-95D1-C3E894B86B86}" type="presParOf" srcId="{C8C56B2E-ACAB-3345-A3FF-8DE6BD64F164}" destId="{F27B85C3-6063-304E-B48D-328BA9CA4733}" srcOrd="3" destOrd="0" presId="urn:microsoft.com/office/officeart/2005/8/layout/chevron1"/>
    <dgm:cxn modelId="{9F58F4EA-8769-EC4D-B24A-9B890FBD72FC}" type="presParOf" srcId="{C8C56B2E-ACAB-3345-A3FF-8DE6BD64F164}" destId="{100FD97F-F08C-7D4F-851D-1E442BA19B11}" srcOrd="4" destOrd="0" presId="urn:microsoft.com/office/officeart/2005/8/layout/chevron1"/>
    <dgm:cxn modelId="{67B78E2B-FC38-BD4B-92D5-66136A098745}" type="presParOf" srcId="{C8C56B2E-ACAB-3345-A3FF-8DE6BD64F164}" destId="{F4CE24BB-8BB0-1743-ACAA-CDFC9E66BE8F}" srcOrd="5" destOrd="0" presId="urn:microsoft.com/office/officeart/2005/8/layout/chevron1"/>
    <dgm:cxn modelId="{6A103FA5-6F45-C240-9BB6-5CD11090FD13}" type="presParOf" srcId="{C8C56B2E-ACAB-3345-A3FF-8DE6BD64F164}" destId="{DDB7DC88-D4FE-2A47-A545-C31B77516FE2}"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DFD919-7852-D346-BF45-ADCEEDB2A55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8F61532-CA3C-3F43-82A9-30B54377083B}">
      <dgm:prSet/>
      <dgm:spPr/>
      <dgm:t>
        <a:bodyPr/>
        <a:lstStyle/>
        <a:p>
          <a:r>
            <a:rPr lang="en-IN"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Github</a:t>
          </a:r>
          <a:r>
            <a:rPr lang="en-IN" baseline="0" dirty="0"/>
            <a:t> </a:t>
          </a:r>
          <a:endParaRPr lang="en-US" dirty="0"/>
        </a:p>
      </dgm:t>
      <dgm:extLst>
        <a:ext uri="{E40237B7-FDA0-4F09-8148-C483321AD2D9}">
          <dgm14:cNvPr xmlns:dgm14="http://schemas.microsoft.com/office/drawing/2010/diagram" id="0" name="">
            <a:hlinkClick xmlns:r="http://schemas.openxmlformats.org/officeDocument/2006/relationships" r:id="rId1"/>
          </dgm14:cNvPr>
        </a:ext>
      </dgm:extLst>
    </dgm:pt>
    <dgm:pt modelId="{7DDFDE8D-24EC-B34C-BD9C-D35DA118F9BC}" type="parTrans" cxnId="{1BF70F6F-79C2-6440-B514-5917A326EF47}">
      <dgm:prSet/>
      <dgm:spPr/>
      <dgm:t>
        <a:bodyPr/>
        <a:lstStyle/>
        <a:p>
          <a:endParaRPr lang="en-US"/>
        </a:p>
      </dgm:t>
    </dgm:pt>
    <dgm:pt modelId="{5A8F894F-5724-BA4E-8058-05193B356BF7}" type="sibTrans" cxnId="{1BF70F6F-79C2-6440-B514-5917A326EF47}">
      <dgm:prSet/>
      <dgm:spPr/>
      <dgm:t>
        <a:bodyPr/>
        <a:lstStyle/>
        <a:p>
          <a:endParaRPr lang="en-US"/>
        </a:p>
      </dgm:t>
    </dgm:pt>
    <dgm:pt modelId="{38BD9BD9-49B9-C14B-86AF-115DACB06033}">
      <dgm:prSet/>
      <dgm:spPr/>
      <dgm:t>
        <a:bodyPr/>
        <a:lstStyle/>
        <a:p>
          <a:r>
            <a:rPr lang="en-IN"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Power BI Reports</a:t>
          </a:r>
          <a:endParaRPr lang="en-US" dirty="0">
            <a:solidFill>
              <a:schemeClr val="tx1"/>
            </a:solidFill>
          </a:endParaRPr>
        </a:p>
      </dgm:t>
    </dgm:pt>
    <dgm:pt modelId="{9C10A30C-0973-9246-B65F-56C8445DB237}" type="parTrans" cxnId="{50DE7A46-F69C-F540-8C90-1FDDDCED7EB4}">
      <dgm:prSet/>
      <dgm:spPr/>
      <dgm:t>
        <a:bodyPr/>
        <a:lstStyle/>
        <a:p>
          <a:endParaRPr lang="en-US"/>
        </a:p>
      </dgm:t>
    </dgm:pt>
    <dgm:pt modelId="{673D809D-7117-1D4D-A2FD-49EA06147C57}" type="sibTrans" cxnId="{50DE7A46-F69C-F540-8C90-1FDDDCED7EB4}">
      <dgm:prSet/>
      <dgm:spPr/>
      <dgm:t>
        <a:bodyPr/>
        <a:lstStyle/>
        <a:p>
          <a:endParaRPr lang="en-US"/>
        </a:p>
      </dgm:t>
    </dgm:pt>
    <dgm:pt modelId="{A3F07EF2-7DEE-4349-9937-F36EC3DB78B8}" type="pres">
      <dgm:prSet presAssocID="{83DFD919-7852-D346-BF45-ADCEEDB2A551}" presName="linear" presStyleCnt="0">
        <dgm:presLayoutVars>
          <dgm:animLvl val="lvl"/>
          <dgm:resizeHandles val="exact"/>
        </dgm:presLayoutVars>
      </dgm:prSet>
      <dgm:spPr/>
    </dgm:pt>
    <dgm:pt modelId="{A968DA35-C778-D44D-8923-E6FB183AD33F}" type="pres">
      <dgm:prSet presAssocID="{48F61532-CA3C-3F43-82A9-30B54377083B}" presName="parentText" presStyleLbl="node1" presStyleIdx="0" presStyleCnt="2" custLinFactY="-60157" custLinFactNeighborY="-100000">
        <dgm:presLayoutVars>
          <dgm:chMax val="0"/>
          <dgm:bulletEnabled val="1"/>
        </dgm:presLayoutVars>
      </dgm:prSet>
      <dgm:spPr/>
    </dgm:pt>
    <dgm:pt modelId="{230083F9-328C-B34A-BABA-326A8032787F}" type="pres">
      <dgm:prSet presAssocID="{5A8F894F-5724-BA4E-8058-05193B356BF7}" presName="spacer" presStyleCnt="0"/>
      <dgm:spPr/>
    </dgm:pt>
    <dgm:pt modelId="{0974F875-6AE2-724E-BAC9-921F84EAE8A6}" type="pres">
      <dgm:prSet presAssocID="{38BD9BD9-49B9-C14B-86AF-115DACB06033}" presName="parentText" presStyleLbl="node1" presStyleIdx="1" presStyleCnt="2">
        <dgm:presLayoutVars>
          <dgm:chMax val="0"/>
          <dgm:bulletEnabled val="1"/>
        </dgm:presLayoutVars>
      </dgm:prSet>
      <dgm:spPr/>
    </dgm:pt>
  </dgm:ptLst>
  <dgm:cxnLst>
    <dgm:cxn modelId="{40C82014-DF52-9A42-88D2-772C8835C396}" type="presOf" srcId="{38BD9BD9-49B9-C14B-86AF-115DACB06033}" destId="{0974F875-6AE2-724E-BAC9-921F84EAE8A6}" srcOrd="0" destOrd="0" presId="urn:microsoft.com/office/officeart/2005/8/layout/vList2"/>
    <dgm:cxn modelId="{50DE7A46-F69C-F540-8C90-1FDDDCED7EB4}" srcId="{83DFD919-7852-D346-BF45-ADCEEDB2A551}" destId="{38BD9BD9-49B9-C14B-86AF-115DACB06033}" srcOrd="1" destOrd="0" parTransId="{9C10A30C-0973-9246-B65F-56C8445DB237}" sibTransId="{673D809D-7117-1D4D-A2FD-49EA06147C57}"/>
    <dgm:cxn modelId="{1BF70F6F-79C2-6440-B514-5917A326EF47}" srcId="{83DFD919-7852-D346-BF45-ADCEEDB2A551}" destId="{48F61532-CA3C-3F43-82A9-30B54377083B}" srcOrd="0" destOrd="0" parTransId="{7DDFDE8D-24EC-B34C-BD9C-D35DA118F9BC}" sibTransId="{5A8F894F-5724-BA4E-8058-05193B356BF7}"/>
    <dgm:cxn modelId="{A3389C79-6BB9-AE49-BA90-B5A596983F93}" type="presOf" srcId="{48F61532-CA3C-3F43-82A9-30B54377083B}" destId="{A968DA35-C778-D44D-8923-E6FB183AD33F}" srcOrd="0" destOrd="0" presId="urn:microsoft.com/office/officeart/2005/8/layout/vList2"/>
    <dgm:cxn modelId="{C644C6CE-8F26-1842-992C-440E233BC389}" type="presOf" srcId="{83DFD919-7852-D346-BF45-ADCEEDB2A551}" destId="{A3F07EF2-7DEE-4349-9937-F36EC3DB78B8}" srcOrd="0" destOrd="0" presId="urn:microsoft.com/office/officeart/2005/8/layout/vList2"/>
    <dgm:cxn modelId="{E975101A-86FD-8D44-9F58-1BB8458EE66B}" type="presParOf" srcId="{A3F07EF2-7DEE-4349-9937-F36EC3DB78B8}" destId="{A968DA35-C778-D44D-8923-E6FB183AD33F}" srcOrd="0" destOrd="0" presId="urn:microsoft.com/office/officeart/2005/8/layout/vList2"/>
    <dgm:cxn modelId="{A40F0686-97C6-7B4F-BD81-562EE4D87187}" type="presParOf" srcId="{A3F07EF2-7DEE-4349-9937-F36EC3DB78B8}" destId="{230083F9-328C-B34A-BABA-326A8032787F}" srcOrd="1" destOrd="0" presId="urn:microsoft.com/office/officeart/2005/8/layout/vList2"/>
    <dgm:cxn modelId="{9E783C0D-C4F2-F64F-BAD6-8EA787857BCD}" type="presParOf" srcId="{A3F07EF2-7DEE-4349-9937-F36EC3DB78B8}" destId="{0974F875-6AE2-724E-BAC9-921F84EAE8A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E312E-8166-7B46-BF24-3E6F8CA4E6F8}">
      <dsp:nvSpPr>
        <dsp:cNvPr id="0" name=""/>
        <dsp:cNvSpPr/>
      </dsp:nvSpPr>
      <dsp:spPr>
        <a:xfrm>
          <a:off x="4807" y="1152465"/>
          <a:ext cx="2798266" cy="1119306"/>
        </a:xfrm>
        <a:prstGeom prst="chevron">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rgbClr val="355071">
                  <a:hueOff val="0"/>
                  <a:satOff val="0"/>
                  <a:lumOff val="0"/>
                  <a:alphaOff val="0"/>
                </a:srgbClr>
              </a:solidFill>
              <a:latin typeface="Tw Cen MT" panose="020B0602020104020603"/>
              <a:ea typeface="+mn-ea"/>
              <a:cs typeface="+mn-cs"/>
            </a:rPr>
            <a:t>Lohith</a:t>
          </a:r>
          <a:r>
            <a:rPr lang="en-US" sz="2000" kern="1200" dirty="0">
              <a:solidFill>
                <a:srgbClr val="355071">
                  <a:hueOff val="0"/>
                  <a:satOff val="0"/>
                  <a:lumOff val="0"/>
                  <a:alphaOff val="0"/>
                </a:srgbClr>
              </a:solidFill>
              <a:latin typeface="Tw Cen MT" panose="020B0602020104020603"/>
              <a:ea typeface="+mn-ea"/>
              <a:cs typeface="+mn-cs"/>
            </a:rPr>
            <a:t> </a:t>
          </a:r>
          <a:r>
            <a:rPr lang="en-US" sz="2000" kern="1200" dirty="0" err="1">
              <a:solidFill>
                <a:srgbClr val="355071">
                  <a:hueOff val="0"/>
                  <a:satOff val="0"/>
                  <a:lumOff val="0"/>
                  <a:alphaOff val="0"/>
                </a:srgbClr>
              </a:solidFill>
              <a:latin typeface="Tw Cen MT" panose="020B0602020104020603"/>
              <a:ea typeface="+mn-ea"/>
              <a:cs typeface="+mn-cs"/>
            </a:rPr>
            <a:t>kumar</a:t>
          </a:r>
          <a:r>
            <a:rPr lang="en-US" sz="2000" kern="1200" dirty="0">
              <a:solidFill>
                <a:srgbClr val="355071">
                  <a:hueOff val="0"/>
                  <a:satOff val="0"/>
                  <a:lumOff val="0"/>
                  <a:alphaOff val="0"/>
                </a:srgbClr>
              </a:solidFill>
              <a:latin typeface="Tw Cen MT" panose="020B0602020104020603"/>
              <a:ea typeface="+mn-ea"/>
              <a:cs typeface="+mn-cs"/>
            </a:rPr>
            <a:t> </a:t>
          </a:r>
          <a:r>
            <a:rPr lang="en-US" sz="2000" kern="1200" dirty="0" err="1">
              <a:solidFill>
                <a:srgbClr val="355071">
                  <a:hueOff val="0"/>
                  <a:satOff val="0"/>
                  <a:lumOff val="0"/>
                  <a:alphaOff val="0"/>
                </a:srgbClr>
              </a:solidFill>
              <a:latin typeface="Tw Cen MT" panose="020B0602020104020603"/>
              <a:ea typeface="+mn-ea"/>
              <a:cs typeface="+mn-cs"/>
            </a:rPr>
            <a:t>Bollampally</a:t>
          </a:r>
          <a:endParaRPr lang="en-US" sz="2000" kern="1200" dirty="0">
            <a:solidFill>
              <a:srgbClr val="355071">
                <a:hueOff val="0"/>
                <a:satOff val="0"/>
                <a:lumOff val="0"/>
                <a:alphaOff val="0"/>
              </a:srgbClr>
            </a:solidFill>
            <a:latin typeface="Tw Cen MT" panose="020B0602020104020603"/>
            <a:ea typeface="+mn-ea"/>
            <a:cs typeface="+mn-cs"/>
          </a:endParaRPr>
        </a:p>
      </dsp:txBody>
      <dsp:txXfrm>
        <a:off x="564460" y="1152465"/>
        <a:ext cx="1678960" cy="1119306"/>
      </dsp:txXfrm>
    </dsp:sp>
    <dsp:sp modelId="{A3A5CECB-6196-0E4B-9CB2-13E25E209533}">
      <dsp:nvSpPr>
        <dsp:cNvPr id="0" name=""/>
        <dsp:cNvSpPr/>
      </dsp:nvSpPr>
      <dsp:spPr>
        <a:xfrm>
          <a:off x="2523246" y="1152465"/>
          <a:ext cx="2798266" cy="1119306"/>
        </a:xfrm>
        <a:prstGeom prst="chevron">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355071">
                  <a:hueOff val="0"/>
                  <a:satOff val="0"/>
                  <a:lumOff val="0"/>
                  <a:alphaOff val="0"/>
                </a:srgbClr>
              </a:solidFill>
              <a:latin typeface="Tw Cen MT" panose="020B0602020104020603"/>
              <a:ea typeface="+mn-ea"/>
              <a:cs typeface="+mn-cs"/>
            </a:rPr>
            <a:t>Jefrina Jahangir</a:t>
          </a:r>
        </a:p>
      </dsp:txBody>
      <dsp:txXfrm>
        <a:off x="3082899" y="1152465"/>
        <a:ext cx="1678960" cy="1119306"/>
      </dsp:txXfrm>
    </dsp:sp>
    <dsp:sp modelId="{100FD97F-F08C-7D4F-851D-1E442BA19B11}">
      <dsp:nvSpPr>
        <dsp:cNvPr id="0" name=""/>
        <dsp:cNvSpPr/>
      </dsp:nvSpPr>
      <dsp:spPr>
        <a:xfrm>
          <a:off x="5041686" y="1139134"/>
          <a:ext cx="2798266" cy="1145968"/>
        </a:xfrm>
        <a:prstGeom prst="chevron">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355071">
                  <a:hueOff val="0"/>
                  <a:satOff val="0"/>
                  <a:lumOff val="0"/>
                  <a:alphaOff val="0"/>
                </a:srgbClr>
              </a:solidFill>
              <a:latin typeface="Tw Cen MT" panose="020B0602020104020603"/>
              <a:ea typeface="+mn-ea"/>
              <a:cs typeface="+mn-cs"/>
            </a:rPr>
            <a:t>Jahnavi </a:t>
          </a:r>
          <a:r>
            <a:rPr lang="en-US" sz="2000" kern="1200" dirty="0" err="1">
              <a:solidFill>
                <a:srgbClr val="355071">
                  <a:hueOff val="0"/>
                  <a:satOff val="0"/>
                  <a:lumOff val="0"/>
                  <a:alphaOff val="0"/>
                </a:srgbClr>
              </a:solidFill>
              <a:latin typeface="Tw Cen MT" panose="020B0602020104020603"/>
              <a:ea typeface="+mn-ea"/>
              <a:cs typeface="+mn-cs"/>
            </a:rPr>
            <a:t>Garikapati</a:t>
          </a:r>
          <a:endParaRPr lang="en-US" sz="2000" kern="1200" dirty="0">
            <a:solidFill>
              <a:srgbClr val="355071">
                <a:hueOff val="0"/>
                <a:satOff val="0"/>
                <a:lumOff val="0"/>
                <a:alphaOff val="0"/>
              </a:srgbClr>
            </a:solidFill>
            <a:latin typeface="Tw Cen MT" panose="020B0602020104020603"/>
            <a:ea typeface="+mn-ea"/>
            <a:cs typeface="+mn-cs"/>
          </a:endParaRPr>
        </a:p>
      </dsp:txBody>
      <dsp:txXfrm>
        <a:off x="5614670" y="1139134"/>
        <a:ext cx="1652298" cy="1145968"/>
      </dsp:txXfrm>
    </dsp:sp>
    <dsp:sp modelId="{DDB7DC88-D4FE-2A47-A545-C31B77516FE2}">
      <dsp:nvSpPr>
        <dsp:cNvPr id="0" name=""/>
        <dsp:cNvSpPr/>
      </dsp:nvSpPr>
      <dsp:spPr>
        <a:xfrm>
          <a:off x="7560126" y="1152465"/>
          <a:ext cx="2798266" cy="1119306"/>
        </a:xfrm>
        <a:prstGeom prst="chevron">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355071">
                  <a:hueOff val="0"/>
                  <a:satOff val="0"/>
                  <a:lumOff val="0"/>
                  <a:alphaOff val="0"/>
                </a:srgbClr>
              </a:solidFill>
              <a:latin typeface="Tw Cen MT" panose="020B0602020104020603"/>
              <a:ea typeface="+mn-ea"/>
              <a:cs typeface="+mn-cs"/>
            </a:rPr>
            <a:t>Damodar </a:t>
          </a:r>
          <a:r>
            <a:rPr lang="en-US" sz="2000" kern="1200" dirty="0" err="1">
              <a:solidFill>
                <a:srgbClr val="355071">
                  <a:hueOff val="0"/>
                  <a:satOff val="0"/>
                  <a:lumOff val="0"/>
                  <a:alphaOff val="0"/>
                </a:srgbClr>
              </a:solidFill>
              <a:latin typeface="Tw Cen MT" panose="020B0602020104020603"/>
              <a:ea typeface="+mn-ea"/>
              <a:cs typeface="+mn-cs"/>
            </a:rPr>
            <a:t>reddy</a:t>
          </a:r>
          <a:r>
            <a:rPr lang="en-US" sz="2000" kern="1200" dirty="0">
              <a:solidFill>
                <a:srgbClr val="355071">
                  <a:hueOff val="0"/>
                  <a:satOff val="0"/>
                  <a:lumOff val="0"/>
                  <a:alphaOff val="0"/>
                </a:srgbClr>
              </a:solidFill>
              <a:latin typeface="Tw Cen MT" panose="020B0602020104020603"/>
              <a:ea typeface="+mn-ea"/>
              <a:cs typeface="+mn-cs"/>
            </a:rPr>
            <a:t> </a:t>
          </a:r>
          <a:r>
            <a:rPr lang="en-US" sz="2000" kern="1200" dirty="0" err="1">
              <a:solidFill>
                <a:srgbClr val="355071">
                  <a:hueOff val="0"/>
                  <a:satOff val="0"/>
                  <a:lumOff val="0"/>
                  <a:alphaOff val="0"/>
                </a:srgbClr>
              </a:solidFill>
              <a:latin typeface="Tw Cen MT" panose="020B0602020104020603"/>
              <a:ea typeface="+mn-ea"/>
              <a:cs typeface="+mn-cs"/>
            </a:rPr>
            <a:t>Chirapureddy</a:t>
          </a:r>
          <a:endParaRPr lang="en-US" sz="2000" kern="1200" dirty="0"/>
        </a:p>
      </dsp:txBody>
      <dsp:txXfrm>
        <a:off x="8119779" y="1152465"/>
        <a:ext cx="1678960" cy="1119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8DA35-C778-D44D-8923-E6FB183AD33F}">
      <dsp:nvSpPr>
        <dsp:cNvPr id="0" name=""/>
        <dsp:cNvSpPr/>
      </dsp:nvSpPr>
      <dsp:spPr>
        <a:xfrm>
          <a:off x="0" y="0"/>
          <a:ext cx="8125898" cy="13431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Github</a:t>
          </a:r>
          <a:r>
            <a:rPr lang="en-IN" sz="5600" kern="1200" baseline="0" dirty="0"/>
            <a:t> </a:t>
          </a:r>
          <a:endParaRPr lang="en-US" sz="5600" kern="1200" dirty="0"/>
        </a:p>
      </dsp:txBody>
      <dsp:txXfrm>
        <a:off x="65568" y="65568"/>
        <a:ext cx="7994762" cy="1212024"/>
      </dsp:txXfrm>
    </dsp:sp>
    <dsp:sp modelId="{0974F875-6AE2-724E-BAC9-921F84EAE8A6}">
      <dsp:nvSpPr>
        <dsp:cNvPr id="0" name=""/>
        <dsp:cNvSpPr/>
      </dsp:nvSpPr>
      <dsp:spPr>
        <a:xfrm>
          <a:off x="0" y="1522409"/>
          <a:ext cx="8125898" cy="13431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l" defTabSz="2489200">
            <a:lnSpc>
              <a:spcPct val="90000"/>
            </a:lnSpc>
            <a:spcBef>
              <a:spcPct val="0"/>
            </a:spcBef>
            <a:spcAft>
              <a:spcPct val="35000"/>
            </a:spcAft>
            <a:buNone/>
          </a:pPr>
          <a:r>
            <a:rPr lang="en-IN" sz="5600" kern="1200"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Power BI Reports</a:t>
          </a:r>
          <a:endParaRPr lang="en-US" sz="5600" kern="1200" dirty="0">
            <a:solidFill>
              <a:schemeClr val="tx1"/>
            </a:solidFill>
          </a:endParaRPr>
        </a:p>
      </dsp:txBody>
      <dsp:txXfrm>
        <a:off x="65568" y="1587977"/>
        <a:ext cx="7994762" cy="1212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96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588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9154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242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44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573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2274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3625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3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8706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908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102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785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361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820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4/24/2024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7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4/24/2024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04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4/24/2024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873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321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4/24/2024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2989474"/>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FE5A-3CEE-3A9F-00BA-76C3E5630861}"/>
              </a:ext>
            </a:extLst>
          </p:cNvPr>
          <p:cNvSpPr>
            <a:spLocks noGrp="1"/>
          </p:cNvSpPr>
          <p:nvPr>
            <p:ph type="ctrTitle"/>
          </p:nvPr>
        </p:nvSpPr>
        <p:spPr>
          <a:xfrm>
            <a:off x="2154823" y="1736746"/>
            <a:ext cx="7882354" cy="1165859"/>
          </a:xfrm>
        </p:spPr>
        <p:txBody>
          <a:bodyPr/>
          <a:lstStyle/>
          <a:p>
            <a:r>
              <a:rPr lang="en-US" sz="4800" b="1" dirty="0">
                <a:solidFill>
                  <a:schemeClr val="tx1"/>
                </a:solidFill>
              </a:rPr>
              <a:t>YOUTUBE DATA ANALYSIS</a:t>
            </a:r>
            <a:endParaRPr lang="en-US" b="1" dirty="0"/>
          </a:p>
        </p:txBody>
      </p:sp>
      <p:sp>
        <p:nvSpPr>
          <p:cNvPr id="3" name="Subtitle 2">
            <a:extLst>
              <a:ext uri="{FF2B5EF4-FFF2-40B4-BE49-F238E27FC236}">
                <a16:creationId xmlns:a16="http://schemas.microsoft.com/office/drawing/2014/main" id="{4D602F88-A5F4-AF79-1DF4-61BB5B20109B}"/>
              </a:ext>
            </a:extLst>
          </p:cNvPr>
          <p:cNvSpPr>
            <a:spLocks noGrp="1"/>
          </p:cNvSpPr>
          <p:nvPr>
            <p:ph type="subTitle" idx="1"/>
          </p:nvPr>
        </p:nvSpPr>
        <p:spPr>
          <a:xfrm>
            <a:off x="1751012" y="2884187"/>
            <a:ext cx="8689976" cy="1371599"/>
          </a:xfrm>
        </p:spPr>
        <p:txBody>
          <a:bodyPr/>
          <a:lstStyle/>
          <a:p>
            <a:pPr algn="ctr"/>
            <a:r>
              <a:rPr lang="en-US" b="1" dirty="0">
                <a:solidFill>
                  <a:schemeClr val="tx1"/>
                </a:solidFill>
              </a:rPr>
              <a:t>FINAL FROJECT: TEAM 09</a:t>
            </a:r>
          </a:p>
          <a:p>
            <a:r>
              <a:rPr lang="en-US" sz="2400" b="1" spc="97" dirty="0">
                <a:solidFill>
                  <a:schemeClr val="tx1"/>
                </a:solidFill>
                <a:latin typeface="Tahoma"/>
                <a:cs typeface="Tahoma"/>
              </a:rPr>
              <a:t>Distributed</a:t>
            </a:r>
            <a:r>
              <a:rPr lang="en-US" sz="2400" b="1" spc="-80" dirty="0">
                <a:solidFill>
                  <a:schemeClr val="tx1"/>
                </a:solidFill>
                <a:latin typeface="Tahoma"/>
                <a:cs typeface="Tahoma"/>
              </a:rPr>
              <a:t> </a:t>
            </a:r>
            <a:r>
              <a:rPr lang="en-US" sz="2400" b="1" spc="127" dirty="0">
                <a:solidFill>
                  <a:schemeClr val="tx1"/>
                </a:solidFill>
                <a:latin typeface="Tahoma"/>
                <a:cs typeface="Tahoma"/>
              </a:rPr>
              <a:t>and</a:t>
            </a:r>
            <a:r>
              <a:rPr lang="en-US" sz="2400" b="1" spc="-80" dirty="0">
                <a:solidFill>
                  <a:schemeClr val="tx1"/>
                </a:solidFill>
                <a:latin typeface="Tahoma"/>
                <a:cs typeface="Tahoma"/>
              </a:rPr>
              <a:t> </a:t>
            </a:r>
            <a:r>
              <a:rPr lang="en-US" sz="2400" b="1" spc="97" dirty="0">
                <a:solidFill>
                  <a:schemeClr val="tx1"/>
                </a:solidFill>
                <a:latin typeface="Tahoma"/>
                <a:cs typeface="Tahoma"/>
              </a:rPr>
              <a:t>Scalable</a:t>
            </a:r>
            <a:r>
              <a:rPr lang="en-US" sz="2400" b="1" spc="-76" dirty="0">
                <a:solidFill>
                  <a:schemeClr val="tx1"/>
                </a:solidFill>
                <a:latin typeface="Tahoma"/>
                <a:cs typeface="Tahoma"/>
              </a:rPr>
              <a:t> </a:t>
            </a:r>
            <a:r>
              <a:rPr lang="en-US" sz="2400" b="1" spc="93" dirty="0">
                <a:solidFill>
                  <a:schemeClr val="tx1"/>
                </a:solidFill>
                <a:latin typeface="Tahoma"/>
                <a:cs typeface="Tahoma"/>
              </a:rPr>
              <a:t>Data</a:t>
            </a:r>
            <a:r>
              <a:rPr lang="en-US" sz="2400" b="1" spc="-80" dirty="0">
                <a:solidFill>
                  <a:schemeClr val="tx1"/>
                </a:solidFill>
                <a:latin typeface="Tahoma"/>
                <a:cs typeface="Tahoma"/>
              </a:rPr>
              <a:t> </a:t>
            </a:r>
            <a:r>
              <a:rPr lang="en-US" sz="2400" b="1" spc="100" dirty="0">
                <a:solidFill>
                  <a:schemeClr val="tx1"/>
                </a:solidFill>
                <a:latin typeface="Tahoma"/>
                <a:cs typeface="Tahoma"/>
              </a:rPr>
              <a:t>Engineering</a:t>
            </a:r>
            <a:endParaRPr lang="en-US" sz="2400" b="1" dirty="0">
              <a:solidFill>
                <a:schemeClr val="tx1"/>
              </a:solidFill>
              <a:latin typeface="Tahoma"/>
              <a:cs typeface="Tahoma"/>
            </a:endParaRPr>
          </a:p>
          <a:p>
            <a:endParaRPr lang="en-US" dirty="0"/>
          </a:p>
        </p:txBody>
      </p:sp>
      <p:pic>
        <p:nvPicPr>
          <p:cNvPr id="4" name="Content Placeholder 4" descr="A red cube with silver buttons&#10;&#10;Description automatically generated">
            <a:extLst>
              <a:ext uri="{FF2B5EF4-FFF2-40B4-BE49-F238E27FC236}">
                <a16:creationId xmlns:a16="http://schemas.microsoft.com/office/drawing/2014/main" id="{2966BE39-9CD6-2BC1-2CDD-99FC9836B202}"/>
              </a:ext>
            </a:extLst>
          </p:cNvPr>
          <p:cNvPicPr>
            <a:picLocks noChangeAspect="1"/>
          </p:cNvPicPr>
          <p:nvPr/>
        </p:nvPicPr>
        <p:blipFill rotWithShape="1">
          <a:blip r:embed="rId2">
            <a:extLst>
              <a:ext uri="{28A0092B-C50C-407E-A947-70E740481C1C}">
                <a14:useLocalDpi xmlns:a14="http://schemas.microsoft.com/office/drawing/2010/main" val="0"/>
              </a:ext>
            </a:extLst>
          </a:blip>
          <a:srcRect l="1465" r="3181" b="-3"/>
          <a:stretch/>
        </p:blipFill>
        <p:spPr>
          <a:xfrm>
            <a:off x="9436857" y="4255786"/>
            <a:ext cx="2755143" cy="2602214"/>
          </a:xfrm>
          <a:prstGeom prst="rect">
            <a:avLst/>
          </a:prstGeom>
        </p:spPr>
      </p:pic>
    </p:spTree>
    <p:extLst>
      <p:ext uri="{BB962C8B-B14F-4D97-AF65-F5344CB8AC3E}">
        <p14:creationId xmlns:p14="http://schemas.microsoft.com/office/powerpoint/2010/main" val="241954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22A65-938E-4CB5-8258-248201617EE6}"/>
              </a:ext>
            </a:extLst>
          </p:cNvPr>
          <p:cNvSpPr>
            <a:spLocks noGrp="1"/>
          </p:cNvSpPr>
          <p:nvPr>
            <p:ph sz="quarter" idx="13"/>
          </p:nvPr>
        </p:nvSpPr>
        <p:spPr>
          <a:xfrm>
            <a:off x="1396758" y="953379"/>
            <a:ext cx="10363826" cy="4476043"/>
          </a:xfrm>
        </p:spPr>
        <p:txBody>
          <a:bodyPr/>
          <a:lstStyle/>
          <a:p>
            <a:pPr marL="0" indent="0">
              <a:buNone/>
            </a:pPr>
            <a:r>
              <a:rPr lang="en-US" sz="2800" b="1" dirty="0"/>
              <a:t>S3 BUCKET</a:t>
            </a:r>
          </a:p>
          <a:p>
            <a:r>
              <a:rPr lang="en-US" dirty="0"/>
              <a:t>We utilize an </a:t>
            </a:r>
            <a:r>
              <a:rPr lang="en-US" b="1" dirty="0"/>
              <a:t>S3 bucket </a:t>
            </a:r>
            <a:r>
              <a:rPr lang="en-US" dirty="0"/>
              <a:t>as the primary repository for raw data.</a:t>
            </a:r>
          </a:p>
          <a:p>
            <a:endParaRPr lang="en-US" dirty="0"/>
          </a:p>
          <a:p>
            <a:pPr marL="0" indent="0">
              <a:buNone/>
            </a:pPr>
            <a:endParaRPr lang="en-IN" dirty="0"/>
          </a:p>
        </p:txBody>
      </p:sp>
      <p:pic>
        <p:nvPicPr>
          <p:cNvPr id="4" name="Picture 3">
            <a:extLst>
              <a:ext uri="{FF2B5EF4-FFF2-40B4-BE49-F238E27FC236}">
                <a16:creationId xmlns:a16="http://schemas.microsoft.com/office/drawing/2014/main" id="{F1A94097-27DF-D164-6E34-DBC861C15E15}"/>
              </a:ext>
            </a:extLst>
          </p:cNvPr>
          <p:cNvPicPr>
            <a:picLocks noChangeAspect="1"/>
          </p:cNvPicPr>
          <p:nvPr/>
        </p:nvPicPr>
        <p:blipFill>
          <a:blip r:embed="rId2"/>
          <a:stretch>
            <a:fillRect/>
          </a:stretch>
        </p:blipFill>
        <p:spPr>
          <a:xfrm>
            <a:off x="1396758" y="2187386"/>
            <a:ext cx="9398483" cy="3187864"/>
          </a:xfrm>
          <a:prstGeom prst="rect">
            <a:avLst/>
          </a:prstGeom>
        </p:spPr>
      </p:pic>
    </p:spTree>
    <p:extLst>
      <p:ext uri="{BB962C8B-B14F-4D97-AF65-F5344CB8AC3E}">
        <p14:creationId xmlns:p14="http://schemas.microsoft.com/office/powerpoint/2010/main" val="132429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8F362-4D0C-4446-BDC5-899ACFD4C962}"/>
              </a:ext>
            </a:extLst>
          </p:cNvPr>
          <p:cNvSpPr txBox="1"/>
          <p:nvPr/>
        </p:nvSpPr>
        <p:spPr>
          <a:xfrm>
            <a:off x="830494" y="721929"/>
            <a:ext cx="8209178" cy="707886"/>
          </a:xfrm>
          <a:prstGeom prst="rect">
            <a:avLst/>
          </a:prstGeom>
          <a:noFill/>
        </p:spPr>
        <p:txBody>
          <a:bodyPr wrap="square" rtlCol="0">
            <a:spAutoFit/>
          </a:bodyPr>
          <a:lstStyle/>
          <a:p>
            <a:r>
              <a:rPr lang="en-US" sz="4000" b="1" dirty="0">
                <a:latin typeface="+mj-lt"/>
              </a:rPr>
              <a:t>Data Cleaning and Integration</a:t>
            </a:r>
            <a:endParaRPr lang="en-IN" sz="4000" b="1" dirty="0">
              <a:latin typeface="+mj-lt"/>
            </a:endParaRPr>
          </a:p>
        </p:txBody>
      </p:sp>
      <p:pic>
        <p:nvPicPr>
          <p:cNvPr id="17" name="Picture 16">
            <a:extLst>
              <a:ext uri="{FF2B5EF4-FFF2-40B4-BE49-F238E27FC236}">
                <a16:creationId xmlns:a16="http://schemas.microsoft.com/office/drawing/2014/main" id="{795B83CD-2901-4840-B295-A060B9CCE097}"/>
              </a:ext>
            </a:extLst>
          </p:cNvPr>
          <p:cNvPicPr>
            <a:picLocks noChangeAspect="1"/>
          </p:cNvPicPr>
          <p:nvPr/>
        </p:nvPicPr>
        <p:blipFill>
          <a:blip r:embed="rId2"/>
          <a:stretch>
            <a:fillRect/>
          </a:stretch>
        </p:blipFill>
        <p:spPr>
          <a:xfrm>
            <a:off x="9479309" y="0"/>
            <a:ext cx="1718401" cy="1429815"/>
          </a:xfrm>
          <a:prstGeom prst="rect">
            <a:avLst/>
          </a:prstGeom>
        </p:spPr>
      </p:pic>
      <p:pic>
        <p:nvPicPr>
          <p:cNvPr id="7" name="Picture 6">
            <a:extLst>
              <a:ext uri="{FF2B5EF4-FFF2-40B4-BE49-F238E27FC236}">
                <a16:creationId xmlns:a16="http://schemas.microsoft.com/office/drawing/2014/main" id="{8AA112CC-344E-E80A-D6E3-E78D7CF30D11}"/>
              </a:ext>
            </a:extLst>
          </p:cNvPr>
          <p:cNvPicPr>
            <a:picLocks noChangeAspect="1"/>
          </p:cNvPicPr>
          <p:nvPr/>
        </p:nvPicPr>
        <p:blipFill>
          <a:blip r:embed="rId3"/>
          <a:stretch>
            <a:fillRect/>
          </a:stretch>
        </p:blipFill>
        <p:spPr>
          <a:xfrm>
            <a:off x="7405390" y="2258717"/>
            <a:ext cx="3792320" cy="3042866"/>
          </a:xfrm>
          <a:prstGeom prst="rect">
            <a:avLst/>
          </a:prstGeom>
        </p:spPr>
      </p:pic>
      <p:sp>
        <p:nvSpPr>
          <p:cNvPr id="10" name="TextBox 9">
            <a:extLst>
              <a:ext uri="{FF2B5EF4-FFF2-40B4-BE49-F238E27FC236}">
                <a16:creationId xmlns:a16="http://schemas.microsoft.com/office/drawing/2014/main" id="{5B9C7B07-4F4B-77EA-B062-EFA879127FD8}"/>
              </a:ext>
            </a:extLst>
          </p:cNvPr>
          <p:cNvSpPr txBox="1"/>
          <p:nvPr/>
        </p:nvSpPr>
        <p:spPr>
          <a:xfrm>
            <a:off x="830494" y="2074610"/>
            <a:ext cx="6030574" cy="1938992"/>
          </a:xfrm>
          <a:prstGeom prst="rect">
            <a:avLst/>
          </a:prstGeom>
          <a:noFill/>
        </p:spPr>
        <p:txBody>
          <a:bodyPr wrap="square">
            <a:spAutoFit/>
          </a:bodyPr>
          <a:lstStyle/>
          <a:p>
            <a:pPr algn="just"/>
            <a:r>
              <a:rPr lang="en-US" sz="2000" dirty="0">
                <a:latin typeface="Times New Roman"/>
                <a:cs typeface="Times New Roman"/>
              </a:rPr>
              <a:t>We utilize AWS Glue to construct our ETL pipeline. This pipeline efficiently retrieves data from the S3 bucket, performs essential transformations like cleaning and joining, ensuring the accuracy and uniformity of the data. These steps are crucial for improving the dataset and preparing it for more in-depth analysis</a:t>
            </a:r>
            <a:r>
              <a:rPr lang="en-US" dirty="0"/>
              <a:t>.</a:t>
            </a:r>
          </a:p>
        </p:txBody>
      </p:sp>
    </p:spTree>
    <p:extLst>
      <p:ext uri="{BB962C8B-B14F-4D97-AF65-F5344CB8AC3E}">
        <p14:creationId xmlns:p14="http://schemas.microsoft.com/office/powerpoint/2010/main" val="282931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F24381-FC26-4421-8885-9061D2C7F9A3}"/>
              </a:ext>
            </a:extLst>
          </p:cNvPr>
          <p:cNvPicPr>
            <a:picLocks noChangeAspect="1"/>
          </p:cNvPicPr>
          <p:nvPr/>
        </p:nvPicPr>
        <p:blipFill>
          <a:blip r:embed="rId2"/>
          <a:stretch>
            <a:fillRect/>
          </a:stretch>
        </p:blipFill>
        <p:spPr>
          <a:xfrm>
            <a:off x="10324906" y="12274"/>
            <a:ext cx="975831" cy="1286965"/>
          </a:xfrm>
          <a:prstGeom prst="rect">
            <a:avLst/>
          </a:prstGeom>
        </p:spPr>
      </p:pic>
      <p:sp>
        <p:nvSpPr>
          <p:cNvPr id="12" name="TextBox 11">
            <a:extLst>
              <a:ext uri="{FF2B5EF4-FFF2-40B4-BE49-F238E27FC236}">
                <a16:creationId xmlns:a16="http://schemas.microsoft.com/office/drawing/2014/main" id="{3F0F5087-6F23-436B-8477-56A8AB25AA7E}"/>
              </a:ext>
            </a:extLst>
          </p:cNvPr>
          <p:cNvSpPr txBox="1"/>
          <p:nvPr/>
        </p:nvSpPr>
        <p:spPr>
          <a:xfrm>
            <a:off x="983089" y="3429000"/>
            <a:ext cx="4861125" cy="369332"/>
          </a:xfrm>
          <a:prstGeom prst="rect">
            <a:avLst/>
          </a:prstGeom>
          <a:noFill/>
        </p:spPr>
        <p:txBody>
          <a:bodyPr wrap="square">
            <a:spAutoFit/>
          </a:bodyPr>
          <a:lstStyle/>
          <a:p>
            <a:r>
              <a:rPr lang="en-US" b="1" dirty="0"/>
              <a:t>Query1: Selecting disabled rating videos:</a:t>
            </a:r>
          </a:p>
        </p:txBody>
      </p:sp>
      <p:pic>
        <p:nvPicPr>
          <p:cNvPr id="5" name="Picture 4">
            <a:extLst>
              <a:ext uri="{FF2B5EF4-FFF2-40B4-BE49-F238E27FC236}">
                <a16:creationId xmlns:a16="http://schemas.microsoft.com/office/drawing/2014/main" id="{08314E7B-E43E-C9C2-92C3-43EBDD4972C8}"/>
              </a:ext>
            </a:extLst>
          </p:cNvPr>
          <p:cNvPicPr>
            <a:picLocks noChangeAspect="1"/>
          </p:cNvPicPr>
          <p:nvPr/>
        </p:nvPicPr>
        <p:blipFill>
          <a:blip r:embed="rId3"/>
          <a:stretch>
            <a:fillRect/>
          </a:stretch>
        </p:blipFill>
        <p:spPr>
          <a:xfrm>
            <a:off x="7303537" y="2074783"/>
            <a:ext cx="3997200" cy="3100100"/>
          </a:xfrm>
          <a:prstGeom prst="rect">
            <a:avLst/>
          </a:prstGeom>
        </p:spPr>
      </p:pic>
      <p:sp>
        <p:nvSpPr>
          <p:cNvPr id="10" name="TextBox 9">
            <a:extLst>
              <a:ext uri="{FF2B5EF4-FFF2-40B4-BE49-F238E27FC236}">
                <a16:creationId xmlns:a16="http://schemas.microsoft.com/office/drawing/2014/main" id="{8A7B7B05-3D1B-CFE3-5037-0FD94560DB94}"/>
              </a:ext>
            </a:extLst>
          </p:cNvPr>
          <p:cNvSpPr txBox="1"/>
          <p:nvPr/>
        </p:nvSpPr>
        <p:spPr>
          <a:xfrm>
            <a:off x="985566" y="720566"/>
            <a:ext cx="5587068" cy="2708434"/>
          </a:xfrm>
          <a:prstGeom prst="rect">
            <a:avLst/>
          </a:prstGeom>
          <a:noFill/>
        </p:spPr>
        <p:txBody>
          <a:bodyPr wrap="square">
            <a:spAutoFit/>
          </a:bodyPr>
          <a:lstStyle/>
          <a:p>
            <a:pPr marL="0" indent="0">
              <a:buNone/>
            </a:pPr>
            <a:r>
              <a:rPr lang="en-US" sz="3200" b="1" dirty="0"/>
              <a:t>AWS ATHENA:</a:t>
            </a:r>
          </a:p>
          <a:p>
            <a:pPr marL="0" indent="0" algn="just">
              <a:buNone/>
            </a:pPr>
            <a:endParaRPr lang="en-US" sz="1800" b="1" dirty="0"/>
          </a:p>
          <a:p>
            <a:pPr marL="0" indent="0" algn="just">
              <a:buNone/>
            </a:pPr>
            <a:r>
              <a:rPr lang="en-US" sz="2000" dirty="0">
                <a:latin typeface="Times New Roman"/>
                <a:cs typeface="Times New Roman"/>
              </a:rPr>
              <a:t>To enable easy querying, we depend on AWS Athena, utilizing its features to effortlessly examine and analyze the data housed within our database tables. This enables us to extract valuable insights and make well-informed decisions through our data analysis efforts, as detailed below:</a:t>
            </a:r>
            <a:endParaRPr lang="en-IN" sz="2000" dirty="0">
              <a:latin typeface="Times New Roman"/>
              <a:cs typeface="Times New Roman"/>
            </a:endParaRPr>
          </a:p>
        </p:txBody>
      </p:sp>
    </p:spTree>
    <p:extLst>
      <p:ext uri="{BB962C8B-B14F-4D97-AF65-F5344CB8AC3E}">
        <p14:creationId xmlns:p14="http://schemas.microsoft.com/office/powerpoint/2010/main" val="98816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228556-B34C-46C3-BD3A-8324CF706C6A}"/>
              </a:ext>
            </a:extLst>
          </p:cNvPr>
          <p:cNvSpPr txBox="1"/>
          <p:nvPr/>
        </p:nvSpPr>
        <p:spPr>
          <a:xfrm>
            <a:off x="7046762" y="1283495"/>
            <a:ext cx="4979542" cy="923330"/>
          </a:xfrm>
          <a:prstGeom prst="rect">
            <a:avLst/>
          </a:prstGeom>
          <a:noFill/>
        </p:spPr>
        <p:txBody>
          <a:bodyPr wrap="square">
            <a:spAutoFit/>
          </a:bodyPr>
          <a:lstStyle/>
          <a:p>
            <a:r>
              <a:rPr lang="en-US" b="1" dirty="0"/>
              <a:t>Query3:- Finding the cleaned </a:t>
            </a:r>
            <a:r>
              <a:rPr lang="en-US" b="1" dirty="0" err="1"/>
              <a:t>statastics</a:t>
            </a:r>
            <a:r>
              <a:rPr lang="en-US" b="1" dirty="0"/>
              <a:t> reference data:</a:t>
            </a:r>
          </a:p>
          <a:p>
            <a:endParaRPr lang="en-US" b="1" dirty="0">
              <a:highlight>
                <a:srgbClr val="FFFF00"/>
              </a:highlight>
            </a:endParaRPr>
          </a:p>
        </p:txBody>
      </p:sp>
      <p:pic>
        <p:nvPicPr>
          <p:cNvPr id="6" name="Picture 5">
            <a:extLst>
              <a:ext uri="{FF2B5EF4-FFF2-40B4-BE49-F238E27FC236}">
                <a16:creationId xmlns:a16="http://schemas.microsoft.com/office/drawing/2014/main" id="{DFD089FD-0F7F-4B88-9D07-F7CA0D1D686B}"/>
              </a:ext>
            </a:extLst>
          </p:cNvPr>
          <p:cNvPicPr>
            <a:picLocks noChangeAspect="1"/>
          </p:cNvPicPr>
          <p:nvPr/>
        </p:nvPicPr>
        <p:blipFill>
          <a:blip r:embed="rId2"/>
          <a:stretch>
            <a:fillRect/>
          </a:stretch>
        </p:blipFill>
        <p:spPr>
          <a:xfrm>
            <a:off x="7126541" y="2297930"/>
            <a:ext cx="4359937" cy="3489179"/>
          </a:xfrm>
          <a:prstGeom prst="rect">
            <a:avLst/>
          </a:prstGeom>
        </p:spPr>
      </p:pic>
      <p:pic>
        <p:nvPicPr>
          <p:cNvPr id="15" name="Picture 14">
            <a:extLst>
              <a:ext uri="{FF2B5EF4-FFF2-40B4-BE49-F238E27FC236}">
                <a16:creationId xmlns:a16="http://schemas.microsoft.com/office/drawing/2014/main" id="{CD9B3FE1-C129-A154-26DF-524E65CF7E48}"/>
              </a:ext>
            </a:extLst>
          </p:cNvPr>
          <p:cNvPicPr>
            <a:picLocks noChangeAspect="1"/>
          </p:cNvPicPr>
          <p:nvPr/>
        </p:nvPicPr>
        <p:blipFill>
          <a:blip r:embed="rId3"/>
          <a:stretch>
            <a:fillRect/>
          </a:stretch>
        </p:blipFill>
        <p:spPr>
          <a:xfrm>
            <a:off x="715735" y="2297930"/>
            <a:ext cx="6039489" cy="3489179"/>
          </a:xfrm>
          <a:prstGeom prst="rect">
            <a:avLst/>
          </a:prstGeom>
        </p:spPr>
      </p:pic>
      <p:sp>
        <p:nvSpPr>
          <p:cNvPr id="16" name="TextBox 15">
            <a:extLst>
              <a:ext uri="{FF2B5EF4-FFF2-40B4-BE49-F238E27FC236}">
                <a16:creationId xmlns:a16="http://schemas.microsoft.com/office/drawing/2014/main" id="{26C5D1CC-3069-B7BE-542B-FCD2ABA73DC7}"/>
              </a:ext>
            </a:extLst>
          </p:cNvPr>
          <p:cNvSpPr txBox="1"/>
          <p:nvPr/>
        </p:nvSpPr>
        <p:spPr>
          <a:xfrm>
            <a:off x="715735" y="1283495"/>
            <a:ext cx="4979542" cy="923330"/>
          </a:xfrm>
          <a:prstGeom prst="rect">
            <a:avLst/>
          </a:prstGeom>
          <a:noFill/>
        </p:spPr>
        <p:txBody>
          <a:bodyPr wrap="square">
            <a:spAutoFit/>
          </a:bodyPr>
          <a:lstStyle/>
          <a:p>
            <a:r>
              <a:rPr lang="en-US" b="1" dirty="0"/>
              <a:t>Query2:- Finding the raw </a:t>
            </a:r>
            <a:r>
              <a:rPr lang="en-US" b="1" dirty="0" err="1"/>
              <a:t>statastics</a:t>
            </a:r>
            <a:r>
              <a:rPr lang="en-US" b="1" dirty="0"/>
              <a:t> reference data:</a:t>
            </a:r>
          </a:p>
          <a:p>
            <a:endParaRPr lang="en-US" b="1" dirty="0">
              <a:highlight>
                <a:srgbClr val="FFFF00"/>
              </a:highlight>
            </a:endParaRPr>
          </a:p>
        </p:txBody>
      </p:sp>
    </p:spTree>
    <p:extLst>
      <p:ext uri="{BB962C8B-B14F-4D97-AF65-F5344CB8AC3E}">
        <p14:creationId xmlns:p14="http://schemas.microsoft.com/office/powerpoint/2010/main" val="353290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E30B-7D79-6BC1-0F95-219A71ABC6A4}"/>
              </a:ext>
            </a:extLst>
          </p:cNvPr>
          <p:cNvSpPr>
            <a:spLocks noGrp="1"/>
          </p:cNvSpPr>
          <p:nvPr>
            <p:ph type="title"/>
          </p:nvPr>
        </p:nvSpPr>
        <p:spPr>
          <a:xfrm>
            <a:off x="1612272" y="552695"/>
            <a:ext cx="7568073" cy="788276"/>
          </a:xfrm>
        </p:spPr>
        <p:txBody>
          <a:bodyPr/>
          <a:lstStyle/>
          <a:p>
            <a:r>
              <a:rPr lang="en-US" b="1" dirty="0">
                <a:solidFill>
                  <a:schemeClr val="tx1"/>
                </a:solidFill>
              </a:rPr>
              <a:t>Power</a:t>
            </a:r>
            <a:r>
              <a:rPr lang="en-US" b="1" dirty="0">
                <a:solidFill>
                  <a:schemeClr val="tx2">
                    <a:lumMod val="75000"/>
                  </a:schemeClr>
                </a:solidFill>
              </a:rPr>
              <a:t> </a:t>
            </a:r>
            <a:r>
              <a:rPr lang="en-US" b="1" dirty="0">
                <a:solidFill>
                  <a:schemeClr val="tx1"/>
                </a:solidFill>
              </a:rPr>
              <a:t>BI</a:t>
            </a:r>
            <a:r>
              <a:rPr lang="en-US" b="1" dirty="0">
                <a:solidFill>
                  <a:schemeClr val="tx2">
                    <a:lumMod val="75000"/>
                  </a:schemeClr>
                </a:solidFill>
              </a:rPr>
              <a:t> </a:t>
            </a:r>
            <a:r>
              <a:rPr lang="en-US" b="1" dirty="0">
                <a:solidFill>
                  <a:schemeClr val="tx1"/>
                </a:solidFill>
              </a:rPr>
              <a:t>Visualization</a:t>
            </a:r>
          </a:p>
        </p:txBody>
      </p:sp>
      <p:pic>
        <p:nvPicPr>
          <p:cNvPr id="6" name="Content Placeholder 3">
            <a:extLst>
              <a:ext uri="{FF2B5EF4-FFF2-40B4-BE49-F238E27FC236}">
                <a16:creationId xmlns:a16="http://schemas.microsoft.com/office/drawing/2014/main" id="{FB15CE15-4181-7F9E-AC13-1A1CD689E468}"/>
              </a:ext>
            </a:extLst>
          </p:cNvPr>
          <p:cNvPicPr>
            <a:picLocks noChangeAspect="1"/>
          </p:cNvPicPr>
          <p:nvPr/>
        </p:nvPicPr>
        <p:blipFill>
          <a:blip r:embed="rId2"/>
          <a:stretch>
            <a:fillRect/>
          </a:stretch>
        </p:blipFill>
        <p:spPr>
          <a:xfrm>
            <a:off x="1612272" y="1450058"/>
            <a:ext cx="8967456" cy="4461109"/>
          </a:xfrm>
          <a:prstGeom prst="rect">
            <a:avLst/>
          </a:prstGeom>
        </p:spPr>
      </p:pic>
    </p:spTree>
    <p:extLst>
      <p:ext uri="{BB962C8B-B14F-4D97-AF65-F5344CB8AC3E}">
        <p14:creationId xmlns:p14="http://schemas.microsoft.com/office/powerpoint/2010/main" val="166929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94A6-D954-B1D5-098C-DBAC5DEEB364}"/>
              </a:ext>
            </a:extLst>
          </p:cNvPr>
          <p:cNvSpPr>
            <a:spLocks noGrp="1"/>
          </p:cNvSpPr>
          <p:nvPr>
            <p:ph type="title"/>
          </p:nvPr>
        </p:nvSpPr>
        <p:spPr/>
        <p:txBody>
          <a:bodyPr/>
          <a:lstStyle/>
          <a:p>
            <a:r>
              <a:rPr lang="en-US" b="1" dirty="0">
                <a:solidFill>
                  <a:schemeClr val="tx1"/>
                </a:solidFill>
              </a:rPr>
              <a:t>Lessons learned</a:t>
            </a:r>
          </a:p>
        </p:txBody>
      </p:sp>
      <p:sp>
        <p:nvSpPr>
          <p:cNvPr id="7" name="TextBox 6">
            <a:extLst>
              <a:ext uri="{FF2B5EF4-FFF2-40B4-BE49-F238E27FC236}">
                <a16:creationId xmlns:a16="http://schemas.microsoft.com/office/drawing/2014/main" id="{3A89CC35-5125-1370-0301-9A1659BBC974}"/>
              </a:ext>
            </a:extLst>
          </p:cNvPr>
          <p:cNvSpPr txBox="1"/>
          <p:nvPr/>
        </p:nvSpPr>
        <p:spPr>
          <a:xfrm>
            <a:off x="646111" y="1460358"/>
            <a:ext cx="10364451" cy="3477875"/>
          </a:xfrm>
          <a:prstGeom prst="rect">
            <a:avLst/>
          </a:prstGeom>
          <a:noFill/>
        </p:spPr>
        <p:txBody>
          <a:bodyPr wrap="square">
            <a:spAutoFit/>
          </a:bodyPr>
          <a:lstStyle/>
          <a:p>
            <a:pPr algn="just"/>
            <a:r>
              <a:rPr lang="en-US" sz="2000" b="1" dirty="0">
                <a:latin typeface="Times New Roman"/>
                <a:cs typeface="Times New Roman"/>
              </a:rPr>
              <a:t>Challenges Overcame</a:t>
            </a:r>
            <a:r>
              <a:rPr lang="en-US" sz="2000" dirty="0">
                <a:latin typeface="Times New Roman"/>
                <a:cs typeface="Times New Roman"/>
              </a:rPr>
              <a:t>: During the project, we faced obstacles such as data preprocessing complexities and model evaluation.</a:t>
            </a:r>
          </a:p>
          <a:p>
            <a:pPr algn="just"/>
            <a:endParaRPr lang="en-US" sz="2000" dirty="0">
              <a:latin typeface="Times New Roman"/>
              <a:cs typeface="Times New Roman"/>
            </a:endParaRPr>
          </a:p>
          <a:p>
            <a:pPr algn="just"/>
            <a:r>
              <a:rPr lang="en-US" dirty="0"/>
              <a:t> </a:t>
            </a:r>
            <a:r>
              <a:rPr lang="en-US" sz="2000" b="1" dirty="0">
                <a:latin typeface="Times New Roman"/>
                <a:cs typeface="Times New Roman"/>
              </a:rPr>
              <a:t>Helpful Resources: </a:t>
            </a:r>
            <a:r>
              <a:rPr lang="en-US" sz="2000" dirty="0">
                <a:latin typeface="Times New Roman"/>
                <a:cs typeface="Times New Roman"/>
              </a:rPr>
              <a:t>We got AWS documentation, </a:t>
            </a:r>
            <a:r>
              <a:rPr lang="en-US" sz="2000" dirty="0" err="1">
                <a:latin typeface="Times New Roman"/>
                <a:cs typeface="Times New Roman"/>
              </a:rPr>
              <a:t>linkdn</a:t>
            </a:r>
            <a:r>
              <a:rPr lang="en-US" sz="2000" dirty="0">
                <a:latin typeface="Times New Roman"/>
                <a:cs typeface="Times New Roman"/>
              </a:rPr>
              <a:t> learning, and experienced people support to overcoming challenges and gaining insights.</a:t>
            </a:r>
          </a:p>
          <a:p>
            <a:pPr algn="just"/>
            <a:r>
              <a:rPr lang="en-US" sz="2000" dirty="0">
                <a:latin typeface="Times New Roman"/>
                <a:cs typeface="Times New Roman"/>
              </a:rPr>
              <a:t> </a:t>
            </a:r>
          </a:p>
          <a:p>
            <a:pPr algn="just"/>
            <a:r>
              <a:rPr lang="en-US" sz="2000" b="1" dirty="0">
                <a:latin typeface="Times New Roman"/>
                <a:cs typeface="Times New Roman"/>
              </a:rPr>
              <a:t>New Skills: </a:t>
            </a:r>
            <a:r>
              <a:rPr lang="en-US" sz="2000" dirty="0">
                <a:latin typeface="Times New Roman"/>
                <a:cs typeface="Times New Roman"/>
              </a:rPr>
              <a:t>We developed proficiency in AWS services, data preprocessing techniques, and machine learning model evaluation. </a:t>
            </a:r>
          </a:p>
          <a:p>
            <a:pPr algn="just"/>
            <a:endParaRPr lang="en-US" sz="2000" dirty="0">
              <a:latin typeface="Times New Roman"/>
              <a:cs typeface="Times New Roman"/>
            </a:endParaRPr>
          </a:p>
          <a:p>
            <a:pPr algn="just"/>
            <a:r>
              <a:rPr lang="en-US" sz="2000" b="1" dirty="0">
                <a:latin typeface="Times New Roman"/>
                <a:cs typeface="Times New Roman"/>
              </a:rPr>
              <a:t>Next Steps: </a:t>
            </a:r>
            <a:r>
              <a:rPr lang="en-US" sz="2000" dirty="0">
                <a:latin typeface="Times New Roman"/>
                <a:cs typeface="Times New Roman"/>
              </a:rPr>
              <a:t>In the future, we aim to improve our models, delve into more advanced analytics methods, and bolster scalability to accommodate larger datasets.</a:t>
            </a:r>
          </a:p>
        </p:txBody>
      </p:sp>
    </p:spTree>
    <p:extLst>
      <p:ext uri="{BB962C8B-B14F-4D97-AF65-F5344CB8AC3E}">
        <p14:creationId xmlns:p14="http://schemas.microsoft.com/office/powerpoint/2010/main" val="352268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BBD4-05C5-4D19-8CD1-0F924DD52BE9}"/>
              </a:ext>
            </a:extLst>
          </p:cNvPr>
          <p:cNvSpPr>
            <a:spLocks noGrp="1"/>
          </p:cNvSpPr>
          <p:nvPr>
            <p:ph type="title"/>
          </p:nvPr>
        </p:nvSpPr>
        <p:spPr>
          <a:xfrm>
            <a:off x="913774" y="1256653"/>
            <a:ext cx="9404723" cy="1400530"/>
          </a:xfrm>
        </p:spPr>
        <p:txBody>
          <a:bodyPr/>
          <a:lstStyle/>
          <a:p>
            <a:r>
              <a:rPr lang="en-US" b="1" dirty="0">
                <a:solidFill>
                  <a:schemeClr val="tx1"/>
                </a:solidFill>
              </a:rPr>
              <a:t>DEMO</a:t>
            </a:r>
            <a:endParaRPr lang="en-IN" b="1" dirty="0">
              <a:solidFill>
                <a:schemeClr val="tx1"/>
              </a:solidFill>
            </a:endParaRPr>
          </a:p>
        </p:txBody>
      </p:sp>
      <p:graphicFrame>
        <p:nvGraphicFramePr>
          <p:cNvPr id="4" name="Content Placeholder 3">
            <a:extLst>
              <a:ext uri="{FF2B5EF4-FFF2-40B4-BE49-F238E27FC236}">
                <a16:creationId xmlns:a16="http://schemas.microsoft.com/office/drawing/2014/main" id="{E8552A17-E395-22AF-4528-5CF93BB1617C}"/>
              </a:ext>
            </a:extLst>
          </p:cNvPr>
          <p:cNvGraphicFramePr>
            <a:graphicFrameLocks noGrp="1"/>
          </p:cNvGraphicFramePr>
          <p:nvPr>
            <p:ph sz="quarter" idx="13"/>
            <p:extLst>
              <p:ext uri="{D42A27DB-BD31-4B8C-83A1-F6EECF244321}">
                <p14:modId xmlns:p14="http://schemas.microsoft.com/office/powerpoint/2010/main" val="1068520661"/>
              </p:ext>
            </p:extLst>
          </p:nvPr>
        </p:nvGraphicFramePr>
        <p:xfrm>
          <a:off x="913774" y="2804569"/>
          <a:ext cx="8125898" cy="2883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39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167BF-3723-AC89-403C-4F26A794E7A8}"/>
              </a:ext>
            </a:extLst>
          </p:cNvPr>
          <p:cNvSpPr txBox="1"/>
          <p:nvPr/>
        </p:nvSpPr>
        <p:spPr>
          <a:xfrm>
            <a:off x="3610039" y="2828835"/>
            <a:ext cx="4971922" cy="1200329"/>
          </a:xfrm>
          <a:prstGeom prst="rect">
            <a:avLst/>
          </a:prstGeom>
          <a:noFill/>
        </p:spPr>
        <p:txBody>
          <a:bodyPr wrap="square" rtlCol="0">
            <a:spAutoFit/>
          </a:bodyPr>
          <a:lstStyle/>
          <a:p>
            <a:r>
              <a:rPr lang="en-US" sz="7200" b="1" dirty="0">
                <a:latin typeface="+mj-lt"/>
              </a:rPr>
              <a:t>Thank You</a:t>
            </a:r>
          </a:p>
        </p:txBody>
      </p:sp>
    </p:spTree>
    <p:extLst>
      <p:ext uri="{BB962C8B-B14F-4D97-AF65-F5344CB8AC3E}">
        <p14:creationId xmlns:p14="http://schemas.microsoft.com/office/powerpoint/2010/main" val="212111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46FB-8C4B-E76C-045A-0C824229D640}"/>
              </a:ext>
            </a:extLst>
          </p:cNvPr>
          <p:cNvSpPr>
            <a:spLocks noGrp="1"/>
          </p:cNvSpPr>
          <p:nvPr>
            <p:ph type="title"/>
          </p:nvPr>
        </p:nvSpPr>
        <p:spPr>
          <a:xfrm>
            <a:off x="913775" y="906849"/>
            <a:ext cx="9404723" cy="1400530"/>
          </a:xfrm>
        </p:spPr>
        <p:txBody>
          <a:bodyPr/>
          <a:lstStyle/>
          <a:p>
            <a:r>
              <a:rPr lang="en-US" b="1" dirty="0">
                <a:solidFill>
                  <a:schemeClr val="tx1"/>
                </a:solidFill>
              </a:rPr>
              <a:t>OUR TEAM</a:t>
            </a:r>
          </a:p>
        </p:txBody>
      </p:sp>
      <p:graphicFrame>
        <p:nvGraphicFramePr>
          <p:cNvPr id="4" name="Content Placeholder 3">
            <a:extLst>
              <a:ext uri="{FF2B5EF4-FFF2-40B4-BE49-F238E27FC236}">
                <a16:creationId xmlns:a16="http://schemas.microsoft.com/office/drawing/2014/main" id="{1BDEF658-AC8B-56C7-8018-1161F26B68F6}"/>
              </a:ext>
            </a:extLst>
          </p:cNvPr>
          <p:cNvGraphicFramePr>
            <a:graphicFrameLocks noGrp="1"/>
          </p:cNvGraphicFramePr>
          <p:nvPr>
            <p:ph sz="quarter" idx="13"/>
            <p:extLst>
              <p:ext uri="{D42A27DB-BD31-4B8C-83A1-F6EECF244321}">
                <p14:modId xmlns:p14="http://schemas.microsoft.com/office/powerpoint/2010/main" val="3241620418"/>
              </p:ext>
            </p:extLst>
          </p:nvPr>
        </p:nvGraphicFramePr>
        <p:xfrm>
          <a:off x="915025" y="1716881"/>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0DECB88-4713-72F1-D383-141CF76EBE69}"/>
              </a:ext>
            </a:extLst>
          </p:cNvPr>
          <p:cNvSpPr txBox="1"/>
          <p:nvPr/>
        </p:nvSpPr>
        <p:spPr>
          <a:xfrm>
            <a:off x="129133" y="4142226"/>
            <a:ext cx="11933734" cy="646331"/>
          </a:xfrm>
          <a:prstGeom prst="rect">
            <a:avLst/>
          </a:prstGeom>
          <a:noFill/>
        </p:spPr>
        <p:txBody>
          <a:bodyPr wrap="square" rtlCol="0">
            <a:spAutoFit/>
          </a:bodyPr>
          <a:lstStyle/>
          <a:p>
            <a:r>
              <a:rPr lang="en-US" dirty="0"/>
              <a:t>                 Data Engineer                 ML Engineer                    Data Analyst          	 Research And </a:t>
            </a:r>
          </a:p>
          <a:p>
            <a:r>
              <a:rPr lang="en-US" dirty="0"/>
              <a:t>																			Documentation</a:t>
            </a:r>
          </a:p>
        </p:txBody>
      </p:sp>
    </p:spTree>
    <p:extLst>
      <p:ext uri="{BB962C8B-B14F-4D97-AF65-F5344CB8AC3E}">
        <p14:creationId xmlns:p14="http://schemas.microsoft.com/office/powerpoint/2010/main" val="115778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C0A9-C6B5-A07B-1503-DF83F0CEF5ED}"/>
              </a:ext>
            </a:extLst>
          </p:cNvPr>
          <p:cNvSpPr>
            <a:spLocks noGrp="1"/>
          </p:cNvSpPr>
          <p:nvPr>
            <p:ph type="title"/>
          </p:nvPr>
        </p:nvSpPr>
        <p:spPr>
          <a:xfrm>
            <a:off x="797391" y="569319"/>
            <a:ext cx="9404723" cy="1400530"/>
          </a:xfrm>
        </p:spPr>
        <p:txBody>
          <a:bodyPr/>
          <a:lstStyle/>
          <a:p>
            <a:r>
              <a:rPr lang="en-US" b="1" dirty="0"/>
              <a:t>INTRODUCTION</a:t>
            </a:r>
          </a:p>
        </p:txBody>
      </p:sp>
      <p:sp>
        <p:nvSpPr>
          <p:cNvPr id="7" name="TextBox 6">
            <a:extLst>
              <a:ext uri="{FF2B5EF4-FFF2-40B4-BE49-F238E27FC236}">
                <a16:creationId xmlns:a16="http://schemas.microsoft.com/office/drawing/2014/main" id="{38435CB5-06FB-6B0E-BF8A-B1C2455417BB}"/>
              </a:ext>
            </a:extLst>
          </p:cNvPr>
          <p:cNvSpPr txBox="1"/>
          <p:nvPr/>
        </p:nvSpPr>
        <p:spPr>
          <a:xfrm>
            <a:off x="797391" y="1584804"/>
            <a:ext cx="8365732"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a:cs typeface="Times New Roman"/>
              </a:rPr>
              <a:t>YouTube is the world's largest video-sharing platform, it is not only a hub for entertainment but also a goldmine of data waiting to be explored.</a:t>
            </a:r>
          </a:p>
          <a:p>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Analyzing YouTube data offers invaluable insights into audience behavior, content performance, and trends shaping digital media consumption.</a:t>
            </a:r>
          </a:p>
          <a:p>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Data analysis can help identify potential risks, such as copyright infringements or community guideline violations, allowing for proactive measures to mitigate them.</a:t>
            </a:r>
          </a:p>
          <a:p>
            <a:endParaRPr lang="en-US" sz="2000" dirty="0">
              <a:latin typeface="Times New Roman"/>
              <a:cs typeface="Times New Roman"/>
            </a:endParaRPr>
          </a:p>
          <a:p>
            <a:pPr marL="342900" indent="-342900">
              <a:buFont typeface="Arial" panose="020B0604020202020204" pitchFamily="34" charset="0"/>
              <a:buChar char="•"/>
            </a:pPr>
            <a:r>
              <a:rPr lang="en-US" sz="2000" dirty="0">
                <a:latin typeface="Times New Roman"/>
                <a:cs typeface="Times New Roman"/>
              </a:rPr>
              <a:t>Understanding viewer behavior and preferences can lead to more effective monetization strategies, such as sponsored content, merchandise sales, or Patreon support.</a:t>
            </a:r>
          </a:p>
        </p:txBody>
      </p:sp>
    </p:spTree>
    <p:extLst>
      <p:ext uri="{BB962C8B-B14F-4D97-AF65-F5344CB8AC3E}">
        <p14:creationId xmlns:p14="http://schemas.microsoft.com/office/powerpoint/2010/main" val="174073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6B9B-D138-0875-F967-9205A8F798BC}"/>
              </a:ext>
            </a:extLst>
          </p:cNvPr>
          <p:cNvSpPr>
            <a:spLocks noGrp="1"/>
          </p:cNvSpPr>
          <p:nvPr>
            <p:ph type="title"/>
          </p:nvPr>
        </p:nvSpPr>
        <p:spPr>
          <a:xfrm>
            <a:off x="1184952" y="514177"/>
            <a:ext cx="8293287" cy="1155460"/>
          </a:xfrm>
        </p:spPr>
        <p:txBody>
          <a:bodyPr/>
          <a:lstStyle/>
          <a:p>
            <a:r>
              <a:rPr lang="en-US" b="1" dirty="0">
                <a:solidFill>
                  <a:schemeClr val="tx1"/>
                </a:solidFill>
              </a:rPr>
              <a:t>Business Question Overview</a:t>
            </a:r>
          </a:p>
        </p:txBody>
      </p:sp>
      <p:sp>
        <p:nvSpPr>
          <p:cNvPr id="8" name="TextBox 7">
            <a:extLst>
              <a:ext uri="{FF2B5EF4-FFF2-40B4-BE49-F238E27FC236}">
                <a16:creationId xmlns:a16="http://schemas.microsoft.com/office/drawing/2014/main" id="{007E4E78-264C-13AE-868C-5F5D15AB7512}"/>
              </a:ext>
            </a:extLst>
          </p:cNvPr>
          <p:cNvSpPr txBox="1"/>
          <p:nvPr/>
        </p:nvSpPr>
        <p:spPr>
          <a:xfrm>
            <a:off x="1184952" y="1669637"/>
            <a:ext cx="9822095" cy="3431709"/>
          </a:xfrm>
          <a:prstGeom prst="rect">
            <a:avLst/>
          </a:prstGeom>
          <a:noFill/>
        </p:spPr>
        <p:txBody>
          <a:bodyPr wrap="square">
            <a:spAutoFit/>
          </a:bodyPr>
          <a:lstStyle/>
          <a:p>
            <a:r>
              <a:rPr lang="en-US" sz="2000" b="1" i="0" dirty="0">
                <a:effectLst/>
                <a:latin typeface="Times New Roman"/>
                <a:cs typeface="Times New Roman"/>
              </a:rPr>
              <a:t>Content Optimization:</a:t>
            </a:r>
          </a:p>
          <a:p>
            <a:r>
              <a:rPr lang="en-US" sz="2000" dirty="0">
                <a:latin typeface="Times New Roman"/>
                <a:cs typeface="Times New Roman"/>
              </a:rPr>
              <a:t>Question: What specific elements in video content significantly impact rapid trendiness and sustained engagement</a:t>
            </a:r>
            <a:r>
              <a:rPr lang="en-US" sz="1700" b="0" i="0" dirty="0">
                <a:effectLst/>
                <a:latin typeface="Times New Roman"/>
                <a:cs typeface="Times New Roman"/>
              </a:rPr>
              <a:t>?</a:t>
            </a:r>
          </a:p>
          <a:p>
            <a:endParaRPr lang="en-US" sz="1700" b="0" i="0" dirty="0">
              <a:effectLst/>
              <a:latin typeface="Times New Roman"/>
              <a:cs typeface="Times New Roman"/>
            </a:endParaRPr>
          </a:p>
          <a:p>
            <a:r>
              <a:rPr lang="en-US" sz="2000" b="1" i="0" dirty="0">
                <a:effectLst/>
                <a:latin typeface="Times New Roman"/>
                <a:cs typeface="Times New Roman"/>
              </a:rPr>
              <a:t>Geographic Tailoring:</a:t>
            </a:r>
          </a:p>
          <a:p>
            <a:r>
              <a:rPr lang="en-US" sz="2000" b="0" i="0" dirty="0">
                <a:effectLst/>
                <a:latin typeface="Times New Roman"/>
                <a:cs typeface="Times New Roman"/>
              </a:rPr>
              <a:t>Question: How can content creators tailor their videos based on geographic variations to maximize audience appeal in different regions?</a:t>
            </a:r>
          </a:p>
          <a:p>
            <a:endParaRPr lang="en-US" sz="2000" b="0" i="0" dirty="0">
              <a:effectLst/>
              <a:latin typeface="Times New Roman"/>
              <a:cs typeface="Times New Roman"/>
            </a:endParaRPr>
          </a:p>
          <a:p>
            <a:r>
              <a:rPr lang="en-US" sz="2000" b="1" i="0" dirty="0">
                <a:effectLst/>
                <a:latin typeface="Times New Roman"/>
                <a:cs typeface="Times New Roman"/>
              </a:rPr>
              <a:t>Optimal Timing and Length:</a:t>
            </a:r>
          </a:p>
          <a:p>
            <a:r>
              <a:rPr lang="en-US" sz="2000" b="0" i="0" dirty="0">
                <a:effectLst/>
                <a:latin typeface="Times New Roman"/>
                <a:cs typeface="Times New Roman"/>
              </a:rPr>
              <a:t>Question: What are the optimal times, days, and video lengths for publishing content to ensure higher visibility and trendiness?</a:t>
            </a:r>
            <a:endParaRPr lang="en-US" sz="2000" dirty="0">
              <a:latin typeface="Times New Roman"/>
              <a:cs typeface="Times New Roman"/>
            </a:endParaRPr>
          </a:p>
        </p:txBody>
      </p:sp>
    </p:spTree>
    <p:extLst>
      <p:ext uri="{BB962C8B-B14F-4D97-AF65-F5344CB8AC3E}">
        <p14:creationId xmlns:p14="http://schemas.microsoft.com/office/powerpoint/2010/main" val="185247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5BD4-B537-B4ED-4D59-50F460494FF1}"/>
              </a:ext>
            </a:extLst>
          </p:cNvPr>
          <p:cNvSpPr>
            <a:spLocks noGrp="1"/>
          </p:cNvSpPr>
          <p:nvPr>
            <p:ph type="title"/>
          </p:nvPr>
        </p:nvSpPr>
        <p:spPr>
          <a:xfrm>
            <a:off x="965231" y="612277"/>
            <a:ext cx="9404723" cy="903540"/>
          </a:xfrm>
        </p:spPr>
        <p:txBody>
          <a:bodyPr/>
          <a:lstStyle/>
          <a:p>
            <a:r>
              <a:rPr lang="en" b="1"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cs typeface="Times New Roman"/>
              </a:rPr>
              <a:t>The Solutions</a:t>
            </a:r>
            <a:endParaRPr lang="en-US" dirty="0">
              <a:solidFill>
                <a:schemeClr val="tx1"/>
              </a:solidFill>
            </a:endParaRPr>
          </a:p>
        </p:txBody>
      </p:sp>
      <p:sp>
        <p:nvSpPr>
          <p:cNvPr id="5" name="Google Shape;110;p19">
            <a:extLst>
              <a:ext uri="{FF2B5EF4-FFF2-40B4-BE49-F238E27FC236}">
                <a16:creationId xmlns:a16="http://schemas.microsoft.com/office/drawing/2014/main" id="{1B36A392-9319-3370-7AE4-CA1C48FDCF8A}"/>
              </a:ext>
            </a:extLst>
          </p:cNvPr>
          <p:cNvSpPr txBox="1"/>
          <p:nvPr/>
        </p:nvSpPr>
        <p:spPr>
          <a:xfrm>
            <a:off x="1121410" y="2140752"/>
            <a:ext cx="3169808" cy="2507549"/>
          </a:xfrm>
          <a:prstGeom prst="rect">
            <a:avLst/>
          </a:prstGeom>
          <a:solidFill>
            <a:schemeClr val="accent1"/>
          </a:solidFill>
          <a:ln>
            <a:solidFill>
              <a:schemeClr val="accent1"/>
            </a:solidFill>
          </a:ln>
        </p:spPr>
        <p:txBody>
          <a:bodyPr spcFirstLastPara="1" wrap="square" lIns="0" tIns="0" rIns="0" bIns="0" anchor="t" anchorCtr="0">
            <a:noAutofit/>
          </a:bodyPr>
          <a:lstStyle/>
          <a:p>
            <a:pPr marR="0" lvl="0" algn="ctr" rtl="0">
              <a:lnSpc>
                <a:spcPct val="150000"/>
              </a:lnSpc>
              <a:spcBef>
                <a:spcPts val="0"/>
              </a:spcBef>
              <a:spcAft>
                <a:spcPts val="0"/>
              </a:spcAft>
              <a:buClr>
                <a:schemeClr val="lt1"/>
              </a:buClr>
              <a:buSzPts val="1200"/>
            </a:pPr>
            <a:r>
              <a:rPr lang="en-IN" b="1" dirty="0">
                <a:solidFill>
                  <a:schemeClr val="lt1"/>
                </a:solidFill>
                <a:latin typeface="Times New Roman" panose="02020603050405020304" pitchFamily="18" charset="0"/>
                <a:ea typeface="Roboto"/>
                <a:cs typeface="Times New Roman" panose="02020603050405020304" pitchFamily="18" charset="0"/>
                <a:sym typeface="Roboto"/>
              </a:rPr>
              <a:t>Content Optimization</a:t>
            </a:r>
          </a:p>
          <a:p>
            <a:pPr marL="171450" marR="0" lvl="0" indent="-171450" algn="ctr" rtl="0">
              <a:lnSpc>
                <a:spcPct val="150000"/>
              </a:lnSpc>
              <a:spcBef>
                <a:spcPts val="0"/>
              </a:spcBef>
              <a:spcAft>
                <a:spcPts val="0"/>
              </a:spcAft>
              <a:buClr>
                <a:schemeClr val="lt1"/>
              </a:buClr>
              <a:buSzPts val="1200"/>
              <a:buFont typeface="Arial" panose="020B0604020202020204" pitchFamily="34" charset="0"/>
              <a:buChar char="•"/>
            </a:pPr>
            <a:endParaRPr lang="en-IN" sz="1300" dirty="0">
              <a:solidFill>
                <a:schemeClr val="lt1"/>
              </a:solidFill>
              <a:latin typeface="Times New Roman" panose="02020603050405020304" pitchFamily="18" charset="0"/>
              <a:ea typeface="Roboto"/>
              <a:cs typeface="Times New Roman" panose="02020603050405020304" pitchFamily="18" charset="0"/>
              <a:sym typeface="Roboto"/>
            </a:endParaRPr>
          </a:p>
          <a:p>
            <a:pPr marR="0" lvl="0" algn="ctr" rtl="0">
              <a:lnSpc>
                <a:spcPct val="150000"/>
              </a:lnSpc>
              <a:spcBef>
                <a:spcPts val="0"/>
              </a:spcBef>
              <a:spcAft>
                <a:spcPts val="0"/>
              </a:spcAft>
              <a:buClr>
                <a:schemeClr val="lt1"/>
              </a:buClr>
              <a:buSzPts val="1200"/>
            </a:pPr>
            <a:r>
              <a:rPr lang="en-IN" sz="1300" b="1" dirty="0">
                <a:solidFill>
                  <a:schemeClr val="lt1"/>
                </a:solidFill>
                <a:latin typeface="Times New Roman" panose="02020603050405020304" pitchFamily="18" charset="0"/>
                <a:ea typeface="Roboto"/>
                <a:cs typeface="Times New Roman" panose="02020603050405020304" pitchFamily="18" charset="0"/>
                <a:sym typeface="Roboto"/>
              </a:rPr>
              <a:t>Data Analysis: </a:t>
            </a:r>
          </a:p>
          <a:p>
            <a:pPr marR="0" lvl="0" algn="ctr" rtl="0">
              <a:lnSpc>
                <a:spcPct val="150000"/>
              </a:lnSpc>
              <a:spcBef>
                <a:spcPts val="0"/>
              </a:spcBef>
              <a:spcAft>
                <a:spcPts val="0"/>
              </a:spcAft>
              <a:buClr>
                <a:schemeClr val="lt1"/>
              </a:buClr>
              <a:buSzPts val="1200"/>
            </a:pPr>
            <a:r>
              <a:rPr lang="en-IN" sz="1300" dirty="0">
                <a:solidFill>
                  <a:schemeClr val="lt1"/>
                </a:solidFill>
                <a:latin typeface="Times New Roman" panose="02020603050405020304" pitchFamily="18" charset="0"/>
                <a:ea typeface="Roboto"/>
                <a:cs typeface="Times New Roman" panose="02020603050405020304" pitchFamily="18" charset="0"/>
                <a:sym typeface="Roboto"/>
              </a:rPr>
              <a:t>Engaging titles, relevant tags.</a:t>
            </a:r>
          </a:p>
          <a:p>
            <a:pPr marR="0" lvl="0" algn="ctr" rtl="0">
              <a:lnSpc>
                <a:spcPct val="150000"/>
              </a:lnSpc>
              <a:spcBef>
                <a:spcPts val="0"/>
              </a:spcBef>
              <a:spcAft>
                <a:spcPts val="0"/>
              </a:spcAft>
              <a:buClr>
                <a:schemeClr val="lt1"/>
              </a:buClr>
              <a:buSzPts val="1200"/>
            </a:pPr>
            <a:r>
              <a:rPr lang="en-IN" sz="1300" b="1" dirty="0">
                <a:solidFill>
                  <a:schemeClr val="lt1"/>
                </a:solidFill>
                <a:latin typeface="Times New Roman" panose="02020603050405020304" pitchFamily="18" charset="0"/>
                <a:ea typeface="Roboto"/>
                <a:cs typeface="Times New Roman" panose="02020603050405020304" pitchFamily="18" charset="0"/>
                <a:sym typeface="Roboto"/>
              </a:rPr>
              <a:t>Sentiment Analysis: </a:t>
            </a:r>
          </a:p>
          <a:p>
            <a:pPr marR="0" lvl="0" algn="ctr" rtl="0">
              <a:lnSpc>
                <a:spcPct val="150000"/>
              </a:lnSpc>
              <a:spcBef>
                <a:spcPts val="0"/>
              </a:spcBef>
              <a:spcAft>
                <a:spcPts val="0"/>
              </a:spcAft>
              <a:buClr>
                <a:schemeClr val="lt1"/>
              </a:buClr>
              <a:buSzPts val="1200"/>
            </a:pPr>
            <a:r>
              <a:rPr lang="en-IN" sz="1300" b="1" dirty="0">
                <a:solidFill>
                  <a:schemeClr val="lt1"/>
                </a:solidFill>
                <a:latin typeface="Times New Roman" panose="02020603050405020304" pitchFamily="18" charset="0"/>
                <a:ea typeface="Roboto"/>
                <a:cs typeface="Times New Roman" panose="02020603050405020304" pitchFamily="18" charset="0"/>
                <a:sym typeface="Roboto"/>
              </a:rPr>
              <a:t>Understand audience reactions.</a:t>
            </a:r>
            <a:endParaRPr lang="en-IN" sz="2000" b="1"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7" name="Google Shape;113;p19">
            <a:extLst>
              <a:ext uri="{FF2B5EF4-FFF2-40B4-BE49-F238E27FC236}">
                <a16:creationId xmlns:a16="http://schemas.microsoft.com/office/drawing/2014/main" id="{45C0614D-3EC9-E491-38B5-A2474262B630}"/>
              </a:ext>
            </a:extLst>
          </p:cNvPr>
          <p:cNvSpPr txBox="1"/>
          <p:nvPr/>
        </p:nvSpPr>
        <p:spPr>
          <a:xfrm>
            <a:off x="4745350" y="2147159"/>
            <a:ext cx="2906132" cy="2507549"/>
          </a:xfrm>
          <a:prstGeom prst="rect">
            <a:avLst/>
          </a:prstGeom>
          <a:solidFill>
            <a:schemeClr val="tx2"/>
          </a:solidFill>
          <a:ln>
            <a:noFill/>
          </a:ln>
        </p:spPr>
        <p:txBody>
          <a:bodyPr spcFirstLastPara="1" wrap="square" lIns="0" tIns="0" rIns="0" bIns="0" anchor="t" anchorCtr="0">
            <a:noAutofit/>
          </a:bodyPr>
          <a:lstStyle/>
          <a:p>
            <a:pPr algn="ctr">
              <a:lnSpc>
                <a:spcPct val="150000"/>
              </a:lnSpc>
              <a:buClr>
                <a:schemeClr val="lt1"/>
              </a:buClr>
              <a:buSzPts val="1200"/>
            </a:pPr>
            <a:r>
              <a:rPr lang="en-US" b="1" dirty="0">
                <a:solidFill>
                  <a:schemeClr val="bg2"/>
                </a:solidFill>
                <a:latin typeface="Times New Roman"/>
                <a:ea typeface="Roboto"/>
                <a:cs typeface="Times New Roman"/>
                <a:sym typeface="Roboto"/>
              </a:rPr>
              <a:t>Geographic Tailoring:</a:t>
            </a:r>
          </a:p>
          <a:p>
            <a:pPr marL="285750" indent="-285750" algn="ctr">
              <a:lnSpc>
                <a:spcPct val="150000"/>
              </a:lnSpc>
              <a:buClr>
                <a:schemeClr val="lt1"/>
              </a:buClr>
              <a:buSzPts val="1200"/>
              <a:buFont typeface="Arial" panose="020B0604020202020204" pitchFamily="34" charset="0"/>
              <a:buChar char="•"/>
            </a:pPr>
            <a:endParaRPr lang="en-US" sz="1300" dirty="0">
              <a:solidFill>
                <a:schemeClr val="bg2"/>
              </a:solidFill>
              <a:latin typeface="Times New Roman"/>
              <a:ea typeface="Roboto"/>
              <a:cs typeface="Times New Roman"/>
              <a:sym typeface="Roboto"/>
            </a:endParaRPr>
          </a:p>
          <a:p>
            <a:pPr algn="ctr">
              <a:lnSpc>
                <a:spcPct val="150000"/>
              </a:lnSpc>
              <a:buClr>
                <a:schemeClr val="lt1"/>
              </a:buClr>
              <a:buSzPts val="1200"/>
            </a:pPr>
            <a:r>
              <a:rPr lang="en-US" sz="1300" b="1" dirty="0">
                <a:solidFill>
                  <a:schemeClr val="bg2"/>
                </a:solidFill>
                <a:latin typeface="Times New Roman"/>
                <a:ea typeface="Roboto"/>
                <a:cs typeface="Times New Roman"/>
                <a:sym typeface="Roboto"/>
              </a:rPr>
              <a:t>Analyze Regional Data: </a:t>
            </a:r>
          </a:p>
          <a:p>
            <a:pPr algn="ctr">
              <a:lnSpc>
                <a:spcPct val="150000"/>
              </a:lnSpc>
              <a:buClr>
                <a:schemeClr val="lt1"/>
              </a:buClr>
              <a:buSzPts val="1200"/>
            </a:pPr>
            <a:r>
              <a:rPr lang="en-US" sz="1300" dirty="0">
                <a:solidFill>
                  <a:schemeClr val="bg2"/>
                </a:solidFill>
                <a:latin typeface="Times New Roman"/>
                <a:ea typeface="Roboto"/>
                <a:cs typeface="Times New Roman"/>
                <a:sym typeface="Roboto"/>
              </a:rPr>
              <a:t>Identify preferences.</a:t>
            </a:r>
          </a:p>
          <a:p>
            <a:pPr algn="ctr">
              <a:lnSpc>
                <a:spcPct val="150000"/>
              </a:lnSpc>
              <a:buClr>
                <a:schemeClr val="lt1"/>
              </a:buClr>
              <a:buSzPts val="1200"/>
            </a:pPr>
            <a:r>
              <a:rPr lang="en-US" sz="1300" b="1" dirty="0">
                <a:solidFill>
                  <a:schemeClr val="bg2"/>
                </a:solidFill>
                <a:latin typeface="Times New Roman"/>
                <a:ea typeface="Roboto"/>
                <a:cs typeface="Times New Roman"/>
                <a:sym typeface="Roboto"/>
              </a:rPr>
              <a:t>Tailor Content: </a:t>
            </a:r>
          </a:p>
          <a:p>
            <a:pPr algn="ctr">
              <a:lnSpc>
                <a:spcPct val="150000"/>
              </a:lnSpc>
              <a:buClr>
                <a:schemeClr val="lt1"/>
              </a:buClr>
              <a:buSzPts val="1200"/>
            </a:pPr>
            <a:r>
              <a:rPr lang="en-US" sz="1300" dirty="0">
                <a:solidFill>
                  <a:schemeClr val="bg2"/>
                </a:solidFill>
                <a:latin typeface="Times New Roman"/>
                <a:ea typeface="Roboto"/>
                <a:cs typeface="Times New Roman"/>
                <a:sym typeface="Roboto"/>
              </a:rPr>
              <a:t>Cultural references, trending topics.</a:t>
            </a:r>
            <a:endParaRPr lang="en-US" sz="1300" dirty="0">
              <a:solidFill>
                <a:schemeClr val="bg2"/>
              </a:solidFill>
              <a:latin typeface="Times New Roman" panose="02020603050405020304" pitchFamily="18" charset="0"/>
              <a:ea typeface="Roboto"/>
              <a:cs typeface="Times New Roman" panose="02020603050405020304" pitchFamily="18" charset="0"/>
            </a:endParaRPr>
          </a:p>
        </p:txBody>
      </p:sp>
      <p:sp>
        <p:nvSpPr>
          <p:cNvPr id="8" name="Google Shape;113;p19">
            <a:extLst>
              <a:ext uri="{FF2B5EF4-FFF2-40B4-BE49-F238E27FC236}">
                <a16:creationId xmlns:a16="http://schemas.microsoft.com/office/drawing/2014/main" id="{C4867FA9-DAF6-8B24-9BE8-F2E8BFEA1317}"/>
              </a:ext>
            </a:extLst>
          </p:cNvPr>
          <p:cNvSpPr txBox="1"/>
          <p:nvPr/>
        </p:nvSpPr>
        <p:spPr>
          <a:xfrm>
            <a:off x="8105614" y="2140752"/>
            <a:ext cx="2906132" cy="2476718"/>
          </a:xfrm>
          <a:prstGeom prst="rect">
            <a:avLst/>
          </a:prstGeom>
          <a:solidFill>
            <a:schemeClr val="tx1"/>
          </a:solidFill>
          <a:ln>
            <a:noFill/>
          </a:ln>
        </p:spPr>
        <p:txBody>
          <a:bodyPr spcFirstLastPara="1" wrap="square" lIns="0" tIns="0" rIns="0" bIns="0" anchor="t" anchorCtr="0">
            <a:noAutofit/>
          </a:bodyPr>
          <a:lstStyle/>
          <a:p>
            <a:pPr marL="0" marR="0" lvl="0" indent="0" algn="ctr" defTabSz="457200" rtl="0" eaLnBrk="1" fontAlgn="auto" latinLnBrk="0" hangingPunct="1">
              <a:lnSpc>
                <a:spcPct val="150000"/>
              </a:lnSpc>
              <a:spcBef>
                <a:spcPts val="0"/>
              </a:spcBef>
              <a:spcAft>
                <a:spcPts val="0"/>
              </a:spcAft>
              <a:buClr>
                <a:prstClr val="white"/>
              </a:buClr>
              <a:buSzPts val="1200"/>
              <a:buFontTx/>
              <a:buNone/>
              <a:tabLst/>
              <a:defRPr/>
            </a:pPr>
            <a:r>
              <a:rPr kumimoji="0" lang="en-US" b="1" i="0" u="none" strike="noStrike" kern="1200" cap="none" spc="0" normalizeH="0" baseline="0" noProof="0" dirty="0">
                <a:ln>
                  <a:noFill/>
                </a:ln>
                <a:solidFill>
                  <a:schemeClr val="bg1"/>
                </a:solidFill>
                <a:effectLst/>
                <a:uLnTx/>
                <a:uFillTx/>
                <a:latin typeface="Times New Roman"/>
                <a:ea typeface="+mn-ea"/>
                <a:cs typeface="Times New Roman"/>
              </a:rPr>
              <a:t>Optimal Timing and Length:</a:t>
            </a:r>
          </a:p>
          <a:p>
            <a:pPr marL="0" marR="0" lvl="0" indent="0" algn="ctr" defTabSz="457200" rtl="0" eaLnBrk="1" fontAlgn="auto" latinLnBrk="0" hangingPunct="1">
              <a:lnSpc>
                <a:spcPct val="150000"/>
              </a:lnSpc>
              <a:spcBef>
                <a:spcPts val="0"/>
              </a:spcBef>
              <a:spcAft>
                <a:spcPts val="0"/>
              </a:spcAft>
              <a:buClr>
                <a:prstClr val="white"/>
              </a:buClr>
              <a:buSzPts val="1200"/>
              <a:buFontTx/>
              <a:buNone/>
              <a:tabLst/>
              <a:defRPr/>
            </a:pPr>
            <a:endParaRPr kumimoji="0" lang="en-US" sz="1600" b="0" i="0" u="none" strike="noStrike" kern="1200" cap="none" spc="0" normalizeH="0" baseline="0" noProof="0" dirty="0">
              <a:ln>
                <a:noFill/>
              </a:ln>
              <a:solidFill>
                <a:schemeClr val="bg1"/>
              </a:solidFill>
              <a:effectLst/>
              <a:uLnTx/>
              <a:uFillTx/>
              <a:latin typeface="Times New Roman"/>
              <a:ea typeface="+mn-ea"/>
              <a:cs typeface="Times New Roman"/>
            </a:endParaRPr>
          </a:p>
          <a:p>
            <a:pPr marL="0" marR="0" lvl="0" indent="0" algn="ctr" defTabSz="457200" rtl="0" eaLnBrk="1" fontAlgn="auto" latinLnBrk="0" hangingPunct="1">
              <a:lnSpc>
                <a:spcPct val="150000"/>
              </a:lnSpc>
              <a:spcBef>
                <a:spcPts val="0"/>
              </a:spcBef>
              <a:spcAft>
                <a:spcPts val="0"/>
              </a:spcAft>
              <a:buClr>
                <a:prstClr val="white"/>
              </a:buClr>
              <a:buSzPts val="1200"/>
              <a:buFontTx/>
              <a:buNone/>
              <a:tabLst/>
              <a:defRPr/>
            </a:pPr>
            <a:r>
              <a:rPr kumimoji="0" lang="en-US" sz="1300" b="1" i="0" u="none" strike="noStrike" kern="1200" cap="none" spc="0" normalizeH="0" baseline="0" noProof="0" dirty="0">
                <a:ln>
                  <a:noFill/>
                </a:ln>
                <a:solidFill>
                  <a:schemeClr val="bg1"/>
                </a:solidFill>
                <a:effectLst/>
                <a:uLnTx/>
                <a:uFillTx/>
                <a:latin typeface="Times New Roman"/>
                <a:ea typeface="+mn-ea"/>
                <a:cs typeface="Times New Roman"/>
              </a:rPr>
              <a:t>Time-Series Analysis:</a:t>
            </a:r>
            <a:r>
              <a:rPr kumimoji="0" lang="en-US" sz="1300" b="0" i="0" u="none" strike="noStrike" kern="1200" cap="none" spc="0" normalizeH="0" baseline="0" noProof="0" dirty="0">
                <a:ln>
                  <a:noFill/>
                </a:ln>
                <a:solidFill>
                  <a:schemeClr val="bg1"/>
                </a:solidFill>
                <a:effectLst/>
                <a:uLnTx/>
                <a:uFillTx/>
                <a:latin typeface="Times New Roman"/>
                <a:ea typeface="+mn-ea"/>
                <a:cs typeface="Times New Roman"/>
              </a:rPr>
              <a:t> </a:t>
            </a:r>
          </a:p>
          <a:p>
            <a:pPr marL="0" marR="0" lvl="0" indent="0" algn="ctr" defTabSz="457200" rtl="0" eaLnBrk="1" fontAlgn="auto" latinLnBrk="0" hangingPunct="1">
              <a:lnSpc>
                <a:spcPct val="150000"/>
              </a:lnSpc>
              <a:spcBef>
                <a:spcPts val="0"/>
              </a:spcBef>
              <a:spcAft>
                <a:spcPts val="0"/>
              </a:spcAft>
              <a:buClr>
                <a:prstClr val="white"/>
              </a:buClr>
              <a:buSzPts val="1200"/>
              <a:buFontTx/>
              <a:buNone/>
              <a:tabLst/>
              <a:defRPr/>
            </a:pPr>
            <a:r>
              <a:rPr kumimoji="0" lang="en-US" sz="1300" b="0" i="0" u="none" strike="noStrike" kern="1200" cap="none" spc="0" normalizeH="0" baseline="0" noProof="0" dirty="0">
                <a:ln>
                  <a:noFill/>
                </a:ln>
                <a:solidFill>
                  <a:schemeClr val="bg1"/>
                </a:solidFill>
                <a:effectLst/>
                <a:uLnTx/>
                <a:uFillTx/>
                <a:latin typeface="Times New Roman"/>
                <a:ea typeface="+mn-ea"/>
                <a:cs typeface="Times New Roman"/>
              </a:rPr>
              <a:t>Peak hours and days.</a:t>
            </a:r>
          </a:p>
          <a:p>
            <a:pPr marL="0" marR="0" lvl="0" indent="0" algn="ctr" defTabSz="457200" rtl="0" eaLnBrk="1" fontAlgn="auto" latinLnBrk="0" hangingPunct="1">
              <a:lnSpc>
                <a:spcPct val="150000"/>
              </a:lnSpc>
              <a:spcBef>
                <a:spcPts val="0"/>
              </a:spcBef>
              <a:spcAft>
                <a:spcPts val="0"/>
              </a:spcAft>
              <a:buClr>
                <a:prstClr val="white"/>
              </a:buClr>
              <a:buSzPts val="1200"/>
              <a:buFontTx/>
              <a:buNone/>
              <a:tabLst/>
              <a:defRPr/>
            </a:pPr>
            <a:r>
              <a:rPr kumimoji="0" lang="en-US" sz="1300" b="1" i="0" u="none" strike="noStrike" kern="1200" cap="none" spc="0" normalizeH="0" baseline="0" noProof="0" dirty="0">
                <a:ln>
                  <a:noFill/>
                </a:ln>
                <a:solidFill>
                  <a:schemeClr val="bg1"/>
                </a:solidFill>
                <a:effectLst/>
                <a:uLnTx/>
                <a:uFillTx/>
                <a:latin typeface="Times New Roman"/>
                <a:ea typeface="+mn-ea"/>
                <a:cs typeface="Times New Roman"/>
              </a:rPr>
              <a:t>Length Trends: </a:t>
            </a:r>
          </a:p>
          <a:p>
            <a:pPr marL="0" marR="0" lvl="0" indent="0" algn="ctr" defTabSz="457200" rtl="0" eaLnBrk="1" fontAlgn="auto" latinLnBrk="0" hangingPunct="1">
              <a:lnSpc>
                <a:spcPct val="150000"/>
              </a:lnSpc>
              <a:spcBef>
                <a:spcPts val="0"/>
              </a:spcBef>
              <a:spcAft>
                <a:spcPts val="0"/>
              </a:spcAft>
              <a:buClr>
                <a:prstClr val="white"/>
              </a:buClr>
              <a:buSzPts val="1200"/>
              <a:buFontTx/>
              <a:buNone/>
              <a:tabLst/>
              <a:defRPr/>
            </a:pPr>
            <a:r>
              <a:rPr kumimoji="0" lang="en-US" sz="1300" b="0" i="0" u="none" strike="noStrike" kern="1200" cap="none" spc="0" normalizeH="0" baseline="0" noProof="0" dirty="0">
                <a:ln>
                  <a:noFill/>
                </a:ln>
                <a:solidFill>
                  <a:schemeClr val="bg1"/>
                </a:solidFill>
                <a:effectLst/>
                <a:uLnTx/>
                <a:uFillTx/>
                <a:latin typeface="Times New Roman"/>
                <a:ea typeface="+mn-ea"/>
                <a:cs typeface="Times New Roman"/>
              </a:rPr>
              <a:t>Optimal duration for engagement.</a:t>
            </a:r>
          </a:p>
          <a:p>
            <a:pPr algn="ctr">
              <a:lnSpc>
                <a:spcPct val="150000"/>
              </a:lnSpc>
              <a:buClr>
                <a:schemeClr val="lt1"/>
              </a:buClr>
              <a:buSzPts val="1200"/>
            </a:pPr>
            <a:endParaRPr lang="en-US" sz="1300" dirty="0">
              <a:solidFill>
                <a:schemeClr val="bg2"/>
              </a:solidFill>
              <a:latin typeface="Times New Roman" panose="02020603050405020304" pitchFamily="18" charset="0"/>
              <a:ea typeface="Roboto"/>
              <a:cs typeface="Times New Roman" panose="02020603050405020304" pitchFamily="18" charset="0"/>
            </a:endParaRPr>
          </a:p>
        </p:txBody>
      </p:sp>
    </p:spTree>
    <p:extLst>
      <p:ext uri="{BB962C8B-B14F-4D97-AF65-F5344CB8AC3E}">
        <p14:creationId xmlns:p14="http://schemas.microsoft.com/office/powerpoint/2010/main" val="256062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41CF-F926-5817-26F5-7D45656E79C4}"/>
              </a:ext>
            </a:extLst>
          </p:cNvPr>
          <p:cNvSpPr>
            <a:spLocks noGrp="1"/>
          </p:cNvSpPr>
          <p:nvPr>
            <p:ph type="title"/>
          </p:nvPr>
        </p:nvSpPr>
        <p:spPr>
          <a:xfrm>
            <a:off x="827031" y="555358"/>
            <a:ext cx="9404723" cy="1400530"/>
          </a:xfrm>
        </p:spPr>
        <p:txBody>
          <a:bodyPr/>
          <a:lstStyle/>
          <a:p>
            <a:r>
              <a:rPr lang="en-US" b="1" dirty="0">
                <a:solidFill>
                  <a:schemeClr val="tx1"/>
                </a:solidFill>
              </a:rPr>
              <a:t>Project Goals</a:t>
            </a:r>
          </a:p>
        </p:txBody>
      </p:sp>
      <p:sp>
        <p:nvSpPr>
          <p:cNvPr id="7" name="TextBox 6">
            <a:extLst>
              <a:ext uri="{FF2B5EF4-FFF2-40B4-BE49-F238E27FC236}">
                <a16:creationId xmlns:a16="http://schemas.microsoft.com/office/drawing/2014/main" id="{243E4291-243B-9462-92E9-8EAA78988B78}"/>
              </a:ext>
            </a:extLst>
          </p:cNvPr>
          <p:cNvSpPr txBox="1"/>
          <p:nvPr/>
        </p:nvSpPr>
        <p:spPr>
          <a:xfrm>
            <a:off x="821620" y="1508949"/>
            <a:ext cx="10548760" cy="4093428"/>
          </a:xfrm>
          <a:prstGeom prst="rect">
            <a:avLst/>
          </a:prstGeom>
          <a:noFill/>
        </p:spPr>
        <p:txBody>
          <a:bodyPr wrap="square">
            <a:spAutoFit/>
          </a:bodyPr>
          <a:lstStyle/>
          <a:p>
            <a:pPr algn="l">
              <a:buFont typeface="+mj-lt"/>
              <a:buAutoNum type="arabicPeriod"/>
            </a:pPr>
            <a:r>
              <a:rPr lang="en-US" sz="2000" b="1" dirty="0">
                <a:latin typeface="Times New Roman"/>
                <a:cs typeface="Times New Roman"/>
              </a:rPr>
              <a:t>Data Ingestion </a:t>
            </a:r>
            <a:r>
              <a:rPr lang="en-US" sz="2000" dirty="0">
                <a:latin typeface="Times New Roman"/>
                <a:cs typeface="Times New Roman"/>
              </a:rPr>
              <a:t>— Build a mechanism to ingest data from different sources</a:t>
            </a:r>
          </a:p>
          <a:p>
            <a:pPr algn="l">
              <a:buFont typeface="+mj-lt"/>
              <a:buAutoNum type="arabicPeriod"/>
            </a:pPr>
            <a:endParaRPr lang="en-US" sz="2000" dirty="0">
              <a:latin typeface="Times New Roman"/>
              <a:cs typeface="Times New Roman"/>
            </a:endParaRPr>
          </a:p>
          <a:p>
            <a:pPr algn="l">
              <a:buFont typeface="+mj-lt"/>
              <a:buAutoNum type="arabicPeriod"/>
            </a:pPr>
            <a:r>
              <a:rPr lang="en-US" sz="2000" b="1" dirty="0">
                <a:latin typeface="Times New Roman"/>
                <a:cs typeface="Times New Roman"/>
              </a:rPr>
              <a:t>ETL System </a:t>
            </a:r>
            <a:r>
              <a:rPr lang="en-US" sz="2000" dirty="0">
                <a:latin typeface="Times New Roman"/>
                <a:cs typeface="Times New Roman"/>
              </a:rPr>
              <a:t>— We are getting data in raw format, transforming this data into the proper format.</a:t>
            </a:r>
          </a:p>
          <a:p>
            <a:endParaRPr lang="en-US" sz="2000" dirty="0">
              <a:latin typeface="Times New Roman"/>
              <a:cs typeface="Times New Roman"/>
            </a:endParaRPr>
          </a:p>
          <a:p>
            <a:r>
              <a:rPr lang="en-US" sz="2000" dirty="0">
                <a:latin typeface="Times New Roman"/>
                <a:cs typeface="Times New Roman"/>
              </a:rPr>
              <a:t>3. </a:t>
            </a:r>
            <a:r>
              <a:rPr lang="en-US" sz="2000" b="1" dirty="0">
                <a:latin typeface="Times New Roman"/>
                <a:cs typeface="Times New Roman"/>
              </a:rPr>
              <a:t>Data lake </a:t>
            </a:r>
            <a:r>
              <a:rPr lang="en-US" sz="2000" dirty="0">
                <a:latin typeface="Times New Roman"/>
                <a:cs typeface="Times New Roman"/>
              </a:rPr>
              <a:t>— We will be getting data from multiple sources so we need centralized repo to store them</a:t>
            </a:r>
          </a:p>
          <a:p>
            <a:endParaRPr lang="en-US" sz="2000" dirty="0">
              <a:latin typeface="Times New Roman"/>
              <a:cs typeface="Times New Roman"/>
            </a:endParaRPr>
          </a:p>
          <a:p>
            <a:r>
              <a:rPr lang="en-US" sz="2000" dirty="0">
                <a:latin typeface="Times New Roman"/>
                <a:cs typeface="Times New Roman"/>
              </a:rPr>
              <a:t>4. </a:t>
            </a:r>
            <a:r>
              <a:rPr lang="en-US" sz="2000" b="1" dirty="0">
                <a:latin typeface="Times New Roman"/>
                <a:cs typeface="Times New Roman"/>
              </a:rPr>
              <a:t>Scalability</a:t>
            </a:r>
            <a:r>
              <a:rPr lang="en-US" sz="2000" dirty="0">
                <a:latin typeface="Times New Roman"/>
                <a:cs typeface="Times New Roman"/>
              </a:rPr>
              <a:t> — As the size of our data increases, we need to make sure our system scales with it</a:t>
            </a:r>
          </a:p>
          <a:p>
            <a:endParaRPr lang="en-US" sz="2000" dirty="0">
              <a:latin typeface="Times New Roman"/>
              <a:cs typeface="Times New Roman"/>
            </a:endParaRPr>
          </a:p>
          <a:p>
            <a:r>
              <a:rPr lang="en-US" sz="2000" dirty="0">
                <a:latin typeface="Times New Roman"/>
                <a:cs typeface="Times New Roman"/>
              </a:rPr>
              <a:t>5. </a:t>
            </a:r>
            <a:r>
              <a:rPr lang="en-US" sz="2000" b="1" dirty="0">
                <a:latin typeface="Times New Roman"/>
                <a:cs typeface="Times New Roman"/>
              </a:rPr>
              <a:t>Cloud</a:t>
            </a:r>
            <a:r>
              <a:rPr lang="en-US" sz="2000" dirty="0">
                <a:latin typeface="Times New Roman"/>
                <a:cs typeface="Times New Roman"/>
              </a:rPr>
              <a:t> — We can’t process vast amounts of data on our local computer so we need to use the cloud, in this case, we will use AWS.</a:t>
            </a:r>
          </a:p>
          <a:p>
            <a:endParaRPr lang="en-US" sz="2000" dirty="0">
              <a:latin typeface="Times New Roman"/>
              <a:cs typeface="Times New Roman"/>
            </a:endParaRPr>
          </a:p>
          <a:p>
            <a:r>
              <a:rPr lang="en-US" sz="2000" dirty="0">
                <a:latin typeface="Times New Roman"/>
                <a:cs typeface="Times New Roman"/>
              </a:rPr>
              <a:t>6.</a:t>
            </a:r>
            <a:r>
              <a:rPr lang="en-US" sz="2000" b="1" dirty="0">
                <a:latin typeface="Times New Roman"/>
                <a:cs typeface="Times New Roman"/>
              </a:rPr>
              <a:t> Reporting </a:t>
            </a:r>
            <a:r>
              <a:rPr lang="en-US" sz="2000" dirty="0">
                <a:latin typeface="Times New Roman"/>
                <a:cs typeface="Times New Roman"/>
              </a:rPr>
              <a:t>— Build a dashboard to get answers to the question we asked earlier</a:t>
            </a:r>
          </a:p>
        </p:txBody>
      </p:sp>
    </p:spTree>
    <p:extLst>
      <p:ext uri="{BB962C8B-B14F-4D97-AF65-F5344CB8AC3E}">
        <p14:creationId xmlns:p14="http://schemas.microsoft.com/office/powerpoint/2010/main" val="192664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A1D1-269C-37A0-9536-08D0E79632EE}"/>
              </a:ext>
            </a:extLst>
          </p:cNvPr>
          <p:cNvSpPr>
            <a:spLocks noGrp="1"/>
          </p:cNvSpPr>
          <p:nvPr>
            <p:ph type="title"/>
          </p:nvPr>
        </p:nvSpPr>
        <p:spPr>
          <a:xfrm>
            <a:off x="847187" y="850179"/>
            <a:ext cx="7652157" cy="1168242"/>
          </a:xfrm>
        </p:spPr>
        <p:txBody>
          <a:bodyPr>
            <a:normAutofit fontScale="90000"/>
          </a:bodyPr>
          <a:lstStyle/>
          <a:p>
            <a:r>
              <a:rPr lang="en-US" b="1" dirty="0">
                <a:solidFill>
                  <a:schemeClr val="tx1"/>
                </a:solidFill>
              </a:rPr>
              <a:t>Methodology</a:t>
            </a:r>
            <a:br>
              <a:rPr lang="en-US" b="1" dirty="0">
                <a:solidFill>
                  <a:schemeClr val="tx1"/>
                </a:solidFill>
              </a:rPr>
            </a:br>
            <a:r>
              <a:rPr lang="en-US" b="1" dirty="0">
                <a:solidFill>
                  <a:schemeClr val="tx1"/>
                </a:solidFill>
              </a:rPr>
              <a:t>CRISP-DM</a:t>
            </a:r>
          </a:p>
        </p:txBody>
      </p:sp>
      <p:sp>
        <p:nvSpPr>
          <p:cNvPr id="3" name="Content Placeholder 2">
            <a:extLst>
              <a:ext uri="{FF2B5EF4-FFF2-40B4-BE49-F238E27FC236}">
                <a16:creationId xmlns:a16="http://schemas.microsoft.com/office/drawing/2014/main" id="{95788ADE-9DF8-7E7B-794F-A0D35877730B}"/>
              </a:ext>
            </a:extLst>
          </p:cNvPr>
          <p:cNvSpPr>
            <a:spLocks noGrp="1"/>
          </p:cNvSpPr>
          <p:nvPr>
            <p:ph sz="quarter" idx="13"/>
          </p:nvPr>
        </p:nvSpPr>
        <p:spPr>
          <a:xfrm>
            <a:off x="847187" y="2398492"/>
            <a:ext cx="4691289" cy="3424107"/>
          </a:xfrm>
        </p:spPr>
        <p:txBody>
          <a:bodyPr>
            <a:normAutofit/>
          </a:bodyPr>
          <a:lstStyle/>
          <a:p>
            <a:pPr marL="8467" defTabSz="609630">
              <a:spcBef>
                <a:spcPts val="90"/>
              </a:spcBef>
            </a:pPr>
            <a:r>
              <a:rPr lang="en-US" spc="-27" dirty="0">
                <a:latin typeface="Tahoma"/>
                <a:cs typeface="Tahoma"/>
              </a:rPr>
              <a:t>GAIN</a:t>
            </a:r>
            <a:r>
              <a:rPr lang="en-US" spc="-136" dirty="0">
                <a:latin typeface="Tahoma"/>
                <a:cs typeface="Tahoma"/>
              </a:rPr>
              <a:t> </a:t>
            </a:r>
            <a:r>
              <a:rPr lang="en-US" spc="7" dirty="0">
                <a:latin typeface="Tahoma"/>
                <a:cs typeface="Tahoma"/>
              </a:rPr>
              <a:t>BUSINESS</a:t>
            </a:r>
            <a:r>
              <a:rPr lang="en-US" spc="-133" dirty="0">
                <a:latin typeface="Tahoma"/>
                <a:cs typeface="Tahoma"/>
              </a:rPr>
              <a:t> </a:t>
            </a:r>
            <a:r>
              <a:rPr lang="en-US" spc="23" dirty="0">
                <a:latin typeface="Tahoma"/>
                <a:cs typeface="Tahoma"/>
              </a:rPr>
              <a:t>UNDERSTANDING</a:t>
            </a:r>
            <a:endParaRPr lang="en-US" dirty="0">
              <a:latin typeface="Tahoma"/>
              <a:cs typeface="Tahoma"/>
            </a:endParaRPr>
          </a:p>
          <a:p>
            <a:pPr marL="8467" marR="3387" defTabSz="609630">
              <a:spcBef>
                <a:spcPts val="477"/>
              </a:spcBef>
            </a:pPr>
            <a:r>
              <a:rPr lang="en-US" spc="113" dirty="0">
                <a:latin typeface="Tahoma"/>
                <a:cs typeface="Tahoma"/>
              </a:rPr>
              <a:t>DATA</a:t>
            </a:r>
            <a:r>
              <a:rPr lang="en-US" spc="-143" dirty="0">
                <a:latin typeface="Tahoma"/>
                <a:cs typeface="Tahoma"/>
              </a:rPr>
              <a:t> </a:t>
            </a:r>
            <a:r>
              <a:rPr lang="en-US" spc="10" dirty="0">
                <a:latin typeface="Tahoma"/>
                <a:cs typeface="Tahoma"/>
              </a:rPr>
              <a:t>COLLECTION</a:t>
            </a:r>
            <a:r>
              <a:rPr lang="en-US" spc="-140" dirty="0">
                <a:latin typeface="Tahoma"/>
                <a:cs typeface="Tahoma"/>
              </a:rPr>
              <a:t> </a:t>
            </a:r>
            <a:r>
              <a:rPr lang="en-US" spc="97" dirty="0">
                <a:latin typeface="Tahoma"/>
                <a:cs typeface="Tahoma"/>
              </a:rPr>
              <a:t>AND</a:t>
            </a:r>
            <a:r>
              <a:rPr lang="en-US" spc="-140" dirty="0">
                <a:latin typeface="Tahoma"/>
                <a:cs typeface="Tahoma"/>
              </a:rPr>
              <a:t> </a:t>
            </a:r>
            <a:r>
              <a:rPr lang="en-US" spc="-13" dirty="0">
                <a:latin typeface="Tahoma"/>
                <a:cs typeface="Tahoma"/>
              </a:rPr>
              <a:t>INTEGRATION </a:t>
            </a:r>
            <a:r>
              <a:rPr lang="en-US" spc="-646" dirty="0">
                <a:latin typeface="Tahoma"/>
                <a:cs typeface="Tahoma"/>
              </a:rPr>
              <a:t> </a:t>
            </a:r>
          </a:p>
          <a:p>
            <a:pPr marL="8467" marR="3387" defTabSz="609630">
              <a:spcBef>
                <a:spcPts val="477"/>
              </a:spcBef>
            </a:pPr>
            <a:r>
              <a:rPr lang="en-US" spc="113" dirty="0">
                <a:latin typeface="Tahoma"/>
                <a:cs typeface="Tahoma"/>
              </a:rPr>
              <a:t>DATA </a:t>
            </a:r>
            <a:r>
              <a:rPr lang="en-US" spc="17" dirty="0">
                <a:latin typeface="Tahoma"/>
                <a:cs typeface="Tahoma"/>
              </a:rPr>
              <a:t>CLEANING </a:t>
            </a:r>
            <a:r>
              <a:rPr lang="en-US" spc="97" dirty="0">
                <a:latin typeface="Tahoma"/>
                <a:cs typeface="Tahoma"/>
              </a:rPr>
              <a:t>AND </a:t>
            </a:r>
            <a:r>
              <a:rPr lang="en-US" spc="43" dirty="0">
                <a:latin typeface="Tahoma"/>
                <a:cs typeface="Tahoma"/>
              </a:rPr>
              <a:t>PREPARATION</a:t>
            </a:r>
          </a:p>
          <a:p>
            <a:pPr marL="8467" marR="3387" defTabSz="609630">
              <a:spcBef>
                <a:spcPts val="477"/>
              </a:spcBef>
            </a:pPr>
            <a:r>
              <a:rPr lang="en-US" spc="113" dirty="0">
                <a:latin typeface="Tahoma"/>
                <a:cs typeface="Tahoma"/>
              </a:rPr>
              <a:t>DATA</a:t>
            </a:r>
            <a:r>
              <a:rPr lang="en-US" spc="-136" dirty="0">
                <a:latin typeface="Tahoma"/>
                <a:cs typeface="Tahoma"/>
              </a:rPr>
              <a:t> </a:t>
            </a:r>
            <a:r>
              <a:rPr lang="en-US" dirty="0">
                <a:latin typeface="Tahoma"/>
                <a:cs typeface="Tahoma"/>
              </a:rPr>
              <a:t>MODELING</a:t>
            </a:r>
            <a:r>
              <a:rPr lang="en-US" spc="-136" dirty="0">
                <a:latin typeface="Tahoma"/>
                <a:cs typeface="Tahoma"/>
              </a:rPr>
              <a:t> </a:t>
            </a:r>
            <a:r>
              <a:rPr lang="en-US" spc="97" dirty="0">
                <a:latin typeface="Tahoma"/>
                <a:cs typeface="Tahoma"/>
              </a:rPr>
              <a:t>AND</a:t>
            </a:r>
            <a:r>
              <a:rPr lang="en-US" spc="-136" dirty="0">
                <a:latin typeface="Tahoma"/>
                <a:cs typeface="Tahoma"/>
              </a:rPr>
              <a:t> </a:t>
            </a:r>
            <a:r>
              <a:rPr lang="en-US" spc="23" dirty="0">
                <a:latin typeface="Tahoma"/>
                <a:cs typeface="Tahoma"/>
              </a:rPr>
              <a:t>ANALYSIS</a:t>
            </a:r>
            <a:endParaRPr lang="en-US" dirty="0">
              <a:latin typeface="Tahoma"/>
              <a:cs typeface="Tahoma"/>
            </a:endParaRPr>
          </a:p>
          <a:p>
            <a:pPr marL="0" indent="0">
              <a:buNone/>
            </a:pPr>
            <a:endParaRPr lang="en-US" dirty="0"/>
          </a:p>
        </p:txBody>
      </p:sp>
      <p:pic>
        <p:nvPicPr>
          <p:cNvPr id="4" name="object 10">
            <a:extLst>
              <a:ext uri="{FF2B5EF4-FFF2-40B4-BE49-F238E27FC236}">
                <a16:creationId xmlns:a16="http://schemas.microsoft.com/office/drawing/2014/main" id="{74DC8745-F725-8EE4-DC98-04F930438B07}"/>
              </a:ext>
            </a:extLst>
          </p:cNvPr>
          <p:cNvPicPr/>
          <p:nvPr/>
        </p:nvPicPr>
        <p:blipFill rotWithShape="1">
          <a:blip r:embed="rId2" cstate="print"/>
          <a:srcRect l="1806" r="866" b="-2"/>
          <a:stretch/>
        </p:blipFill>
        <p:spPr>
          <a:xfrm>
            <a:off x="5432116" y="1434300"/>
            <a:ext cx="5626602" cy="446327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9140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43DB9-9349-49E7-8DA2-84B87668C362}"/>
              </a:ext>
            </a:extLst>
          </p:cNvPr>
          <p:cNvSpPr>
            <a:spLocks noGrp="1"/>
          </p:cNvSpPr>
          <p:nvPr>
            <p:ph type="title"/>
          </p:nvPr>
        </p:nvSpPr>
        <p:spPr>
          <a:xfrm>
            <a:off x="623903" y="104178"/>
            <a:ext cx="7032474" cy="646331"/>
          </a:xfrm>
        </p:spPr>
        <p:txBody>
          <a:bodyPr>
            <a:normAutofit fontScale="90000"/>
          </a:bodyPr>
          <a:lstStyle/>
          <a:p>
            <a:r>
              <a:rPr lang="en-US" b="1" dirty="0">
                <a:solidFill>
                  <a:schemeClr val="tx1"/>
                </a:solidFill>
              </a:rPr>
              <a:t>Dataset</a:t>
            </a:r>
            <a:endParaRPr lang="en-IN" b="1" dirty="0">
              <a:solidFill>
                <a:schemeClr val="tx1"/>
              </a:solidFill>
            </a:endParaRPr>
          </a:p>
        </p:txBody>
      </p:sp>
      <p:sp>
        <p:nvSpPr>
          <p:cNvPr id="19" name="TextBox 18">
            <a:extLst>
              <a:ext uri="{FF2B5EF4-FFF2-40B4-BE49-F238E27FC236}">
                <a16:creationId xmlns:a16="http://schemas.microsoft.com/office/drawing/2014/main" id="{D89B76DA-39E5-4898-8E83-0C1BD5449645}"/>
              </a:ext>
            </a:extLst>
          </p:cNvPr>
          <p:cNvSpPr txBox="1"/>
          <p:nvPr/>
        </p:nvSpPr>
        <p:spPr>
          <a:xfrm>
            <a:off x="7784565" y="2567673"/>
            <a:ext cx="4175811" cy="400110"/>
          </a:xfrm>
          <a:prstGeom prst="rect">
            <a:avLst/>
          </a:prstGeom>
          <a:noFill/>
        </p:spPr>
        <p:txBody>
          <a:bodyPr wrap="square" rtlCol="0">
            <a:spAutoFit/>
          </a:bodyPr>
          <a:lstStyle/>
          <a:p>
            <a:r>
              <a:rPr lang="en-US" sz="2000" dirty="0"/>
              <a:t>We Had 10 individual Datasets</a:t>
            </a:r>
          </a:p>
        </p:txBody>
      </p:sp>
      <p:sp>
        <p:nvSpPr>
          <p:cNvPr id="3" name="TextBox 2">
            <a:extLst>
              <a:ext uri="{FF2B5EF4-FFF2-40B4-BE49-F238E27FC236}">
                <a16:creationId xmlns:a16="http://schemas.microsoft.com/office/drawing/2014/main" id="{76619987-BDB9-B2B5-61F6-D57BBA2A7E34}"/>
              </a:ext>
            </a:extLst>
          </p:cNvPr>
          <p:cNvSpPr txBox="1"/>
          <p:nvPr/>
        </p:nvSpPr>
        <p:spPr>
          <a:xfrm>
            <a:off x="966840" y="2628575"/>
            <a:ext cx="1253447" cy="307777"/>
          </a:xfrm>
          <a:prstGeom prst="rect">
            <a:avLst/>
          </a:prstGeom>
          <a:noFill/>
        </p:spPr>
        <p:txBody>
          <a:bodyPr wrap="square" rtlCol="0">
            <a:spAutoFit/>
          </a:bodyPr>
          <a:lstStyle/>
          <a:p>
            <a:r>
              <a:rPr lang="en-US" sz="1400" dirty="0"/>
              <a:t>CA Videos.csv</a:t>
            </a:r>
          </a:p>
        </p:txBody>
      </p:sp>
      <p:sp>
        <p:nvSpPr>
          <p:cNvPr id="10" name="TextBox 9">
            <a:extLst>
              <a:ext uri="{FF2B5EF4-FFF2-40B4-BE49-F238E27FC236}">
                <a16:creationId xmlns:a16="http://schemas.microsoft.com/office/drawing/2014/main" id="{4D749F02-D0C2-A9E3-15CB-ABE4553BDD73}"/>
              </a:ext>
            </a:extLst>
          </p:cNvPr>
          <p:cNvSpPr txBox="1"/>
          <p:nvPr/>
        </p:nvSpPr>
        <p:spPr>
          <a:xfrm>
            <a:off x="7784565" y="3034185"/>
            <a:ext cx="3418303" cy="1200329"/>
          </a:xfrm>
          <a:prstGeom prst="rect">
            <a:avLst/>
          </a:prstGeom>
          <a:noFill/>
        </p:spPr>
        <p:txBody>
          <a:bodyPr wrap="square" rtlCol="0">
            <a:spAutoFit/>
          </a:bodyPr>
          <a:lstStyle/>
          <a:p>
            <a:r>
              <a:rPr lang="en-US" b="1" dirty="0"/>
              <a:t>Dataset: </a:t>
            </a:r>
            <a:r>
              <a:rPr lang="en-US" dirty="0"/>
              <a:t>https://www.kaggle.com/datasets/datasnaek/youtube-new?resource=download</a:t>
            </a:r>
          </a:p>
        </p:txBody>
      </p:sp>
      <p:pic>
        <p:nvPicPr>
          <p:cNvPr id="9" name="Picture 8">
            <a:extLst>
              <a:ext uri="{FF2B5EF4-FFF2-40B4-BE49-F238E27FC236}">
                <a16:creationId xmlns:a16="http://schemas.microsoft.com/office/drawing/2014/main" id="{44059130-4DE2-6DAF-E63F-9024893E4348}"/>
              </a:ext>
            </a:extLst>
          </p:cNvPr>
          <p:cNvPicPr>
            <a:picLocks noChangeAspect="1"/>
          </p:cNvPicPr>
          <p:nvPr/>
        </p:nvPicPr>
        <p:blipFill>
          <a:blip r:embed="rId2"/>
          <a:stretch>
            <a:fillRect/>
          </a:stretch>
        </p:blipFill>
        <p:spPr>
          <a:xfrm>
            <a:off x="764071" y="875660"/>
            <a:ext cx="1845539" cy="1800028"/>
          </a:xfrm>
          <a:prstGeom prst="rect">
            <a:avLst/>
          </a:prstGeom>
        </p:spPr>
      </p:pic>
      <p:pic>
        <p:nvPicPr>
          <p:cNvPr id="12" name="Picture 11">
            <a:extLst>
              <a:ext uri="{FF2B5EF4-FFF2-40B4-BE49-F238E27FC236}">
                <a16:creationId xmlns:a16="http://schemas.microsoft.com/office/drawing/2014/main" id="{2BDF24C0-7B3C-6551-4EB9-2A1D84F78B5F}"/>
              </a:ext>
            </a:extLst>
          </p:cNvPr>
          <p:cNvPicPr>
            <a:picLocks noChangeAspect="1"/>
          </p:cNvPicPr>
          <p:nvPr/>
        </p:nvPicPr>
        <p:blipFill>
          <a:blip r:embed="rId3"/>
          <a:stretch>
            <a:fillRect/>
          </a:stretch>
        </p:blipFill>
        <p:spPr>
          <a:xfrm>
            <a:off x="2730217" y="875660"/>
            <a:ext cx="1947665" cy="1794657"/>
          </a:xfrm>
          <a:prstGeom prst="rect">
            <a:avLst/>
          </a:prstGeom>
        </p:spPr>
      </p:pic>
      <p:sp>
        <p:nvSpPr>
          <p:cNvPr id="13" name="TextBox 12">
            <a:extLst>
              <a:ext uri="{FF2B5EF4-FFF2-40B4-BE49-F238E27FC236}">
                <a16:creationId xmlns:a16="http://schemas.microsoft.com/office/drawing/2014/main" id="{492BA488-B49A-5804-58F2-2E645E23C346}"/>
              </a:ext>
            </a:extLst>
          </p:cNvPr>
          <p:cNvSpPr txBox="1"/>
          <p:nvPr/>
        </p:nvSpPr>
        <p:spPr>
          <a:xfrm>
            <a:off x="2950925" y="2615494"/>
            <a:ext cx="1253447" cy="307777"/>
          </a:xfrm>
          <a:prstGeom prst="rect">
            <a:avLst/>
          </a:prstGeom>
          <a:noFill/>
        </p:spPr>
        <p:txBody>
          <a:bodyPr wrap="square" rtlCol="0">
            <a:spAutoFit/>
          </a:bodyPr>
          <a:lstStyle/>
          <a:p>
            <a:r>
              <a:rPr lang="en-US" sz="1400" dirty="0"/>
              <a:t>DE Videos.csv</a:t>
            </a:r>
          </a:p>
        </p:txBody>
      </p:sp>
      <p:pic>
        <p:nvPicPr>
          <p:cNvPr id="15" name="Picture 14">
            <a:extLst>
              <a:ext uri="{FF2B5EF4-FFF2-40B4-BE49-F238E27FC236}">
                <a16:creationId xmlns:a16="http://schemas.microsoft.com/office/drawing/2014/main" id="{61C00931-9D84-04EF-B7B4-01FA787939D3}"/>
              </a:ext>
            </a:extLst>
          </p:cNvPr>
          <p:cNvPicPr>
            <a:picLocks noChangeAspect="1"/>
          </p:cNvPicPr>
          <p:nvPr/>
        </p:nvPicPr>
        <p:blipFill>
          <a:blip r:embed="rId4"/>
          <a:stretch>
            <a:fillRect/>
          </a:stretch>
        </p:blipFill>
        <p:spPr>
          <a:xfrm>
            <a:off x="4798489" y="912176"/>
            <a:ext cx="2146841" cy="1735503"/>
          </a:xfrm>
          <a:prstGeom prst="rect">
            <a:avLst/>
          </a:prstGeom>
        </p:spPr>
      </p:pic>
      <p:sp>
        <p:nvSpPr>
          <p:cNvPr id="16" name="TextBox 15">
            <a:extLst>
              <a:ext uri="{FF2B5EF4-FFF2-40B4-BE49-F238E27FC236}">
                <a16:creationId xmlns:a16="http://schemas.microsoft.com/office/drawing/2014/main" id="{BF20D875-E34B-E3EC-219A-13A73C2E738B}"/>
              </a:ext>
            </a:extLst>
          </p:cNvPr>
          <p:cNvSpPr txBox="1"/>
          <p:nvPr/>
        </p:nvSpPr>
        <p:spPr>
          <a:xfrm>
            <a:off x="5209364" y="2616302"/>
            <a:ext cx="1253447" cy="307777"/>
          </a:xfrm>
          <a:prstGeom prst="rect">
            <a:avLst/>
          </a:prstGeom>
          <a:noFill/>
        </p:spPr>
        <p:txBody>
          <a:bodyPr wrap="square" rtlCol="0">
            <a:spAutoFit/>
          </a:bodyPr>
          <a:lstStyle/>
          <a:p>
            <a:r>
              <a:rPr lang="en-US" sz="1400" dirty="0"/>
              <a:t>FR Videos.csv</a:t>
            </a:r>
          </a:p>
        </p:txBody>
      </p:sp>
      <p:pic>
        <p:nvPicPr>
          <p:cNvPr id="18" name="Picture 17">
            <a:extLst>
              <a:ext uri="{FF2B5EF4-FFF2-40B4-BE49-F238E27FC236}">
                <a16:creationId xmlns:a16="http://schemas.microsoft.com/office/drawing/2014/main" id="{95F0C198-ACF0-2371-A7F9-48542CD352F8}"/>
              </a:ext>
            </a:extLst>
          </p:cNvPr>
          <p:cNvPicPr>
            <a:picLocks noChangeAspect="1"/>
          </p:cNvPicPr>
          <p:nvPr/>
        </p:nvPicPr>
        <p:blipFill>
          <a:blip r:embed="rId5"/>
          <a:stretch>
            <a:fillRect/>
          </a:stretch>
        </p:blipFill>
        <p:spPr>
          <a:xfrm>
            <a:off x="764071" y="3096749"/>
            <a:ext cx="1845539" cy="1671430"/>
          </a:xfrm>
          <a:prstGeom prst="rect">
            <a:avLst/>
          </a:prstGeom>
        </p:spPr>
      </p:pic>
      <p:sp>
        <p:nvSpPr>
          <p:cNvPr id="20" name="TextBox 19">
            <a:extLst>
              <a:ext uri="{FF2B5EF4-FFF2-40B4-BE49-F238E27FC236}">
                <a16:creationId xmlns:a16="http://schemas.microsoft.com/office/drawing/2014/main" id="{8F3A9E1E-0DC1-2DD9-5851-4608C38624F9}"/>
              </a:ext>
            </a:extLst>
          </p:cNvPr>
          <p:cNvSpPr txBox="1"/>
          <p:nvPr/>
        </p:nvSpPr>
        <p:spPr>
          <a:xfrm>
            <a:off x="1118173" y="4723439"/>
            <a:ext cx="1253447" cy="307777"/>
          </a:xfrm>
          <a:prstGeom prst="rect">
            <a:avLst/>
          </a:prstGeom>
          <a:noFill/>
        </p:spPr>
        <p:txBody>
          <a:bodyPr wrap="square" rtlCol="0">
            <a:spAutoFit/>
          </a:bodyPr>
          <a:lstStyle/>
          <a:p>
            <a:r>
              <a:rPr lang="en-US" sz="1400" dirty="0"/>
              <a:t>GB Videos.csv</a:t>
            </a:r>
          </a:p>
        </p:txBody>
      </p:sp>
      <p:pic>
        <p:nvPicPr>
          <p:cNvPr id="22" name="Picture 21">
            <a:extLst>
              <a:ext uri="{FF2B5EF4-FFF2-40B4-BE49-F238E27FC236}">
                <a16:creationId xmlns:a16="http://schemas.microsoft.com/office/drawing/2014/main" id="{4FBDCA60-7DF1-199C-72AC-762AD89CADD3}"/>
              </a:ext>
            </a:extLst>
          </p:cNvPr>
          <p:cNvPicPr>
            <a:picLocks noChangeAspect="1"/>
          </p:cNvPicPr>
          <p:nvPr/>
        </p:nvPicPr>
        <p:blipFill>
          <a:blip r:embed="rId6"/>
          <a:stretch>
            <a:fillRect/>
          </a:stretch>
        </p:blipFill>
        <p:spPr>
          <a:xfrm>
            <a:off x="2835405" y="3096749"/>
            <a:ext cx="1947666" cy="1671430"/>
          </a:xfrm>
          <a:prstGeom prst="rect">
            <a:avLst/>
          </a:prstGeom>
        </p:spPr>
      </p:pic>
      <p:sp>
        <p:nvSpPr>
          <p:cNvPr id="23" name="TextBox 22">
            <a:extLst>
              <a:ext uri="{FF2B5EF4-FFF2-40B4-BE49-F238E27FC236}">
                <a16:creationId xmlns:a16="http://schemas.microsoft.com/office/drawing/2014/main" id="{53E9DC09-1BA7-D400-3FA5-AFD5BEEB7340}"/>
              </a:ext>
            </a:extLst>
          </p:cNvPr>
          <p:cNvSpPr txBox="1"/>
          <p:nvPr/>
        </p:nvSpPr>
        <p:spPr>
          <a:xfrm>
            <a:off x="2953816" y="4725920"/>
            <a:ext cx="1253447" cy="307777"/>
          </a:xfrm>
          <a:prstGeom prst="rect">
            <a:avLst/>
          </a:prstGeom>
          <a:noFill/>
        </p:spPr>
        <p:txBody>
          <a:bodyPr wrap="square" rtlCol="0">
            <a:spAutoFit/>
          </a:bodyPr>
          <a:lstStyle/>
          <a:p>
            <a:r>
              <a:rPr lang="en-US" sz="1400" dirty="0"/>
              <a:t>IN Videos.csv</a:t>
            </a:r>
          </a:p>
        </p:txBody>
      </p:sp>
      <p:pic>
        <p:nvPicPr>
          <p:cNvPr id="25" name="Picture 24">
            <a:extLst>
              <a:ext uri="{FF2B5EF4-FFF2-40B4-BE49-F238E27FC236}">
                <a16:creationId xmlns:a16="http://schemas.microsoft.com/office/drawing/2014/main" id="{4E4C3659-4689-B0FD-1796-A3F4011BC2BF}"/>
              </a:ext>
            </a:extLst>
          </p:cNvPr>
          <p:cNvPicPr>
            <a:picLocks noChangeAspect="1"/>
          </p:cNvPicPr>
          <p:nvPr/>
        </p:nvPicPr>
        <p:blipFill>
          <a:blip r:embed="rId7"/>
          <a:stretch>
            <a:fillRect/>
          </a:stretch>
        </p:blipFill>
        <p:spPr>
          <a:xfrm>
            <a:off x="4997114" y="3096749"/>
            <a:ext cx="1947667" cy="1671429"/>
          </a:xfrm>
          <a:prstGeom prst="rect">
            <a:avLst/>
          </a:prstGeom>
        </p:spPr>
      </p:pic>
      <p:sp>
        <p:nvSpPr>
          <p:cNvPr id="26" name="TextBox 25">
            <a:extLst>
              <a:ext uri="{FF2B5EF4-FFF2-40B4-BE49-F238E27FC236}">
                <a16:creationId xmlns:a16="http://schemas.microsoft.com/office/drawing/2014/main" id="{CC4855AD-2CFC-225D-414B-C6EB82A3DDAD}"/>
              </a:ext>
            </a:extLst>
          </p:cNvPr>
          <p:cNvSpPr txBox="1"/>
          <p:nvPr/>
        </p:nvSpPr>
        <p:spPr>
          <a:xfrm>
            <a:off x="5335708" y="4713936"/>
            <a:ext cx="1253447" cy="307777"/>
          </a:xfrm>
          <a:prstGeom prst="rect">
            <a:avLst/>
          </a:prstGeom>
          <a:noFill/>
        </p:spPr>
        <p:txBody>
          <a:bodyPr wrap="square" rtlCol="0">
            <a:spAutoFit/>
          </a:bodyPr>
          <a:lstStyle/>
          <a:p>
            <a:r>
              <a:rPr lang="en-US" sz="1400" dirty="0"/>
              <a:t>JP Videos.csv</a:t>
            </a:r>
          </a:p>
        </p:txBody>
      </p:sp>
      <p:pic>
        <p:nvPicPr>
          <p:cNvPr id="28" name="Picture 27">
            <a:extLst>
              <a:ext uri="{FF2B5EF4-FFF2-40B4-BE49-F238E27FC236}">
                <a16:creationId xmlns:a16="http://schemas.microsoft.com/office/drawing/2014/main" id="{752DAE2B-B4EE-BBAC-7AD7-22DDD7348396}"/>
              </a:ext>
            </a:extLst>
          </p:cNvPr>
          <p:cNvPicPr>
            <a:picLocks noChangeAspect="1"/>
          </p:cNvPicPr>
          <p:nvPr/>
        </p:nvPicPr>
        <p:blipFill>
          <a:blip r:embed="rId8"/>
          <a:stretch>
            <a:fillRect/>
          </a:stretch>
        </p:blipFill>
        <p:spPr>
          <a:xfrm>
            <a:off x="794132" y="5266400"/>
            <a:ext cx="1225959" cy="883090"/>
          </a:xfrm>
          <a:prstGeom prst="rect">
            <a:avLst/>
          </a:prstGeom>
        </p:spPr>
      </p:pic>
      <p:sp>
        <p:nvSpPr>
          <p:cNvPr id="29" name="TextBox 28">
            <a:extLst>
              <a:ext uri="{FF2B5EF4-FFF2-40B4-BE49-F238E27FC236}">
                <a16:creationId xmlns:a16="http://schemas.microsoft.com/office/drawing/2014/main" id="{BD95D9ED-7616-0822-6980-21CC48B72968}"/>
              </a:ext>
            </a:extLst>
          </p:cNvPr>
          <p:cNvSpPr txBox="1"/>
          <p:nvPr/>
        </p:nvSpPr>
        <p:spPr>
          <a:xfrm>
            <a:off x="822278" y="6230785"/>
            <a:ext cx="1253447" cy="307777"/>
          </a:xfrm>
          <a:prstGeom prst="rect">
            <a:avLst/>
          </a:prstGeom>
          <a:noFill/>
        </p:spPr>
        <p:txBody>
          <a:bodyPr wrap="square" rtlCol="0">
            <a:spAutoFit/>
          </a:bodyPr>
          <a:lstStyle/>
          <a:p>
            <a:r>
              <a:rPr lang="en-US" sz="1400" dirty="0"/>
              <a:t>KR Videos.csv</a:t>
            </a:r>
          </a:p>
        </p:txBody>
      </p:sp>
      <p:pic>
        <p:nvPicPr>
          <p:cNvPr id="32" name="Picture 31">
            <a:extLst>
              <a:ext uri="{FF2B5EF4-FFF2-40B4-BE49-F238E27FC236}">
                <a16:creationId xmlns:a16="http://schemas.microsoft.com/office/drawing/2014/main" id="{2D46E7AE-60AC-AA90-DE23-9540E4DF9CAD}"/>
              </a:ext>
            </a:extLst>
          </p:cNvPr>
          <p:cNvPicPr>
            <a:picLocks noChangeAspect="1"/>
          </p:cNvPicPr>
          <p:nvPr/>
        </p:nvPicPr>
        <p:blipFill>
          <a:blip r:embed="rId9"/>
          <a:stretch>
            <a:fillRect/>
          </a:stretch>
        </p:blipFill>
        <p:spPr>
          <a:xfrm>
            <a:off x="2255538" y="5256375"/>
            <a:ext cx="1687986" cy="903141"/>
          </a:xfrm>
          <a:prstGeom prst="rect">
            <a:avLst/>
          </a:prstGeom>
        </p:spPr>
      </p:pic>
      <p:sp>
        <p:nvSpPr>
          <p:cNvPr id="33" name="TextBox 32">
            <a:extLst>
              <a:ext uri="{FF2B5EF4-FFF2-40B4-BE49-F238E27FC236}">
                <a16:creationId xmlns:a16="http://schemas.microsoft.com/office/drawing/2014/main" id="{D836F247-7000-329E-A963-224D2CF9019D}"/>
              </a:ext>
            </a:extLst>
          </p:cNvPr>
          <p:cNvSpPr txBox="1"/>
          <p:nvPr/>
        </p:nvSpPr>
        <p:spPr>
          <a:xfrm>
            <a:off x="2500028" y="6227827"/>
            <a:ext cx="1253447" cy="307777"/>
          </a:xfrm>
          <a:prstGeom prst="rect">
            <a:avLst/>
          </a:prstGeom>
          <a:noFill/>
        </p:spPr>
        <p:txBody>
          <a:bodyPr wrap="square" rtlCol="0">
            <a:spAutoFit/>
          </a:bodyPr>
          <a:lstStyle/>
          <a:p>
            <a:r>
              <a:rPr lang="en-US" sz="1400" dirty="0"/>
              <a:t>MX Videos.csv</a:t>
            </a:r>
          </a:p>
        </p:txBody>
      </p:sp>
      <p:pic>
        <p:nvPicPr>
          <p:cNvPr id="36" name="Picture 35">
            <a:extLst>
              <a:ext uri="{FF2B5EF4-FFF2-40B4-BE49-F238E27FC236}">
                <a16:creationId xmlns:a16="http://schemas.microsoft.com/office/drawing/2014/main" id="{C347B4C8-8993-14A4-8CBD-FEC445A8DCDE}"/>
              </a:ext>
            </a:extLst>
          </p:cNvPr>
          <p:cNvPicPr>
            <a:picLocks noChangeAspect="1"/>
          </p:cNvPicPr>
          <p:nvPr/>
        </p:nvPicPr>
        <p:blipFill>
          <a:blip r:embed="rId10"/>
          <a:stretch>
            <a:fillRect/>
          </a:stretch>
        </p:blipFill>
        <p:spPr>
          <a:xfrm>
            <a:off x="4140140" y="5256375"/>
            <a:ext cx="1485263" cy="975230"/>
          </a:xfrm>
          <a:prstGeom prst="rect">
            <a:avLst/>
          </a:prstGeom>
        </p:spPr>
      </p:pic>
      <p:sp>
        <p:nvSpPr>
          <p:cNvPr id="37" name="TextBox 36">
            <a:extLst>
              <a:ext uri="{FF2B5EF4-FFF2-40B4-BE49-F238E27FC236}">
                <a16:creationId xmlns:a16="http://schemas.microsoft.com/office/drawing/2014/main" id="{0EDB2936-ADAB-FDAC-12ED-720741DD3C35}"/>
              </a:ext>
            </a:extLst>
          </p:cNvPr>
          <p:cNvSpPr txBox="1"/>
          <p:nvPr/>
        </p:nvSpPr>
        <p:spPr>
          <a:xfrm>
            <a:off x="4207263" y="6205038"/>
            <a:ext cx="1253447" cy="307777"/>
          </a:xfrm>
          <a:prstGeom prst="rect">
            <a:avLst/>
          </a:prstGeom>
          <a:noFill/>
        </p:spPr>
        <p:txBody>
          <a:bodyPr wrap="square" rtlCol="0">
            <a:spAutoFit/>
          </a:bodyPr>
          <a:lstStyle/>
          <a:p>
            <a:r>
              <a:rPr lang="en-US" sz="1400" dirty="0"/>
              <a:t>RU Videos.csv</a:t>
            </a:r>
          </a:p>
        </p:txBody>
      </p:sp>
      <p:pic>
        <p:nvPicPr>
          <p:cNvPr id="39" name="Picture 38">
            <a:extLst>
              <a:ext uri="{FF2B5EF4-FFF2-40B4-BE49-F238E27FC236}">
                <a16:creationId xmlns:a16="http://schemas.microsoft.com/office/drawing/2014/main" id="{CAD2B8C8-8722-35AD-6FF0-3A8BDB5BEB95}"/>
              </a:ext>
            </a:extLst>
          </p:cNvPr>
          <p:cNvPicPr>
            <a:picLocks noChangeAspect="1"/>
          </p:cNvPicPr>
          <p:nvPr/>
        </p:nvPicPr>
        <p:blipFill>
          <a:blip r:embed="rId11"/>
          <a:stretch>
            <a:fillRect/>
          </a:stretch>
        </p:blipFill>
        <p:spPr>
          <a:xfrm>
            <a:off x="5793307" y="5256375"/>
            <a:ext cx="1364628" cy="992305"/>
          </a:xfrm>
          <a:prstGeom prst="rect">
            <a:avLst/>
          </a:prstGeom>
        </p:spPr>
      </p:pic>
      <p:sp>
        <p:nvSpPr>
          <p:cNvPr id="40" name="TextBox 39">
            <a:extLst>
              <a:ext uri="{FF2B5EF4-FFF2-40B4-BE49-F238E27FC236}">
                <a16:creationId xmlns:a16="http://schemas.microsoft.com/office/drawing/2014/main" id="{AF00E825-DC1B-6B0E-5845-0C1C9D9EB856}"/>
              </a:ext>
            </a:extLst>
          </p:cNvPr>
          <p:cNvSpPr txBox="1"/>
          <p:nvPr/>
        </p:nvSpPr>
        <p:spPr>
          <a:xfrm>
            <a:off x="5884405" y="6225891"/>
            <a:ext cx="1253447" cy="307777"/>
          </a:xfrm>
          <a:prstGeom prst="rect">
            <a:avLst/>
          </a:prstGeom>
          <a:noFill/>
        </p:spPr>
        <p:txBody>
          <a:bodyPr wrap="square" rtlCol="0">
            <a:spAutoFit/>
          </a:bodyPr>
          <a:lstStyle/>
          <a:p>
            <a:r>
              <a:rPr lang="en-US" sz="1400" dirty="0"/>
              <a:t>US Videos.csv</a:t>
            </a:r>
          </a:p>
        </p:txBody>
      </p:sp>
    </p:spTree>
    <p:extLst>
      <p:ext uri="{BB962C8B-B14F-4D97-AF65-F5344CB8AC3E}">
        <p14:creationId xmlns:p14="http://schemas.microsoft.com/office/powerpoint/2010/main" val="6325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F8F7-E9AC-9332-45D1-CC5DAE1B874F}"/>
              </a:ext>
            </a:extLst>
          </p:cNvPr>
          <p:cNvSpPr>
            <a:spLocks noGrp="1"/>
          </p:cNvSpPr>
          <p:nvPr>
            <p:ph type="title"/>
          </p:nvPr>
        </p:nvSpPr>
        <p:spPr>
          <a:xfrm>
            <a:off x="1051147" y="557045"/>
            <a:ext cx="9404723" cy="1400530"/>
          </a:xfrm>
        </p:spPr>
        <p:txBody>
          <a:bodyPr/>
          <a:lstStyle/>
          <a:p>
            <a:r>
              <a:rPr lang="en-US" sz="4000" b="1" dirty="0">
                <a:solidFill>
                  <a:schemeClr val="tx1"/>
                </a:solidFill>
              </a:rPr>
              <a:t>Architecture diagram of the solution</a:t>
            </a:r>
          </a:p>
        </p:txBody>
      </p:sp>
      <p:pic>
        <p:nvPicPr>
          <p:cNvPr id="6" name="Content Placeholder 3" descr="A screenshot of a computer&#10;&#10;Description automatically generated">
            <a:extLst>
              <a:ext uri="{FF2B5EF4-FFF2-40B4-BE49-F238E27FC236}">
                <a16:creationId xmlns:a16="http://schemas.microsoft.com/office/drawing/2014/main" id="{6501DDFD-6A25-B1D6-B41A-5E40561B9E29}"/>
              </a:ext>
            </a:extLst>
          </p:cNvPr>
          <p:cNvPicPr>
            <a:picLocks noChangeAspect="1"/>
          </p:cNvPicPr>
          <p:nvPr/>
        </p:nvPicPr>
        <p:blipFill rotWithShape="1">
          <a:blip r:embed="rId2"/>
          <a:srcRect t="14965" b="1890"/>
          <a:stretch/>
        </p:blipFill>
        <p:spPr>
          <a:xfrm>
            <a:off x="1951983" y="1666181"/>
            <a:ext cx="8288033" cy="3635025"/>
          </a:xfrm>
          <a:prstGeom prst="rect">
            <a:avLst/>
          </a:prstGeom>
        </p:spPr>
      </p:pic>
    </p:spTree>
    <p:extLst>
      <p:ext uri="{BB962C8B-B14F-4D97-AF65-F5344CB8AC3E}">
        <p14:creationId xmlns:p14="http://schemas.microsoft.com/office/powerpoint/2010/main" val="3402312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502</TotalTime>
  <Words>752</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Tahoma</vt:lpstr>
      <vt:lpstr>Times New Roman</vt:lpstr>
      <vt:lpstr>Tw Cen MT</vt:lpstr>
      <vt:lpstr>Wingdings 3</vt:lpstr>
      <vt:lpstr>Ion</vt:lpstr>
      <vt:lpstr>YOUTUBE DATA ANALYSIS</vt:lpstr>
      <vt:lpstr>OUR TEAM</vt:lpstr>
      <vt:lpstr>INTRODUCTION</vt:lpstr>
      <vt:lpstr>Business Question Overview</vt:lpstr>
      <vt:lpstr>The Solutions</vt:lpstr>
      <vt:lpstr>Project Goals</vt:lpstr>
      <vt:lpstr>Methodology CRISP-DM</vt:lpstr>
      <vt:lpstr>Dataset</vt:lpstr>
      <vt:lpstr>Architecture diagram of the solution</vt:lpstr>
      <vt:lpstr>PowerPoint Presentation</vt:lpstr>
      <vt:lpstr>PowerPoint Presentation</vt:lpstr>
      <vt:lpstr>PowerPoint Presentation</vt:lpstr>
      <vt:lpstr>PowerPoint Presentation</vt:lpstr>
      <vt:lpstr>Power BI Visualization</vt:lpstr>
      <vt:lpstr>Lessons learned</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for Auto Insurance</dc:title>
  <dc:creator>Sarin, Radiah Zaman</dc:creator>
  <cp:lastModifiedBy>Jefrina Joyita</cp:lastModifiedBy>
  <cp:revision>25</cp:revision>
  <dcterms:created xsi:type="dcterms:W3CDTF">2024-04-20T16:10:35Z</dcterms:created>
  <dcterms:modified xsi:type="dcterms:W3CDTF">2024-04-24T14:11:18Z</dcterms:modified>
</cp:coreProperties>
</file>