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96" r:id="rId3"/>
    <p:sldId id="290" r:id="rId4"/>
    <p:sldId id="291" r:id="rId5"/>
    <p:sldId id="292" r:id="rId6"/>
    <p:sldId id="257" r:id="rId7"/>
    <p:sldId id="258" r:id="rId8"/>
    <p:sldId id="259" r:id="rId9"/>
    <p:sldId id="260" r:id="rId10"/>
    <p:sldId id="261" r:id="rId11"/>
    <p:sldId id="262" r:id="rId12"/>
    <p:sldId id="293" r:id="rId13"/>
    <p:sldId id="263" r:id="rId14"/>
    <p:sldId id="294" r:id="rId1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10"/>
  </p:normalViewPr>
  <p:slideViewPr>
    <p:cSldViewPr snapToGrid="0" snapToObjects="1">
      <p:cViewPr>
        <p:scale>
          <a:sx n="100" d="100"/>
          <a:sy n="100" d="100"/>
        </p:scale>
        <p:origin x="3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jpeg"/><Relationship Id="rId5" Type="http://schemas.openxmlformats.org/officeDocument/2006/relationships/image" Target="../media/image16.png"/><Relationship Id="rId4"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jpeg"/><Relationship Id="rId5" Type="http://schemas.openxmlformats.org/officeDocument/2006/relationships/image" Target="../media/image16.png"/><Relationship Id="rId4"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EF16EB-C081-41CD-9283-1585638C033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4BE9CEF-11E7-41C9-8618-8274EF44BB9C}">
      <dgm:prSet/>
      <dgm:spPr/>
      <dgm:t>
        <a:bodyPr/>
        <a:lstStyle/>
        <a:p>
          <a:r>
            <a:rPr lang="en-US" b="1" dirty="0"/>
            <a:t>Python</a:t>
          </a:r>
          <a:r>
            <a:rPr lang="en-US" dirty="0"/>
            <a:t>: The primary programming language for building the sentiment analysis model.</a:t>
          </a:r>
        </a:p>
      </dgm:t>
    </dgm:pt>
    <dgm:pt modelId="{0486D326-03F6-40E3-8FF6-7EAFD59A02E3}" type="parTrans" cxnId="{F1FAAA84-7940-4C30-9CED-2919A7BAD0EB}">
      <dgm:prSet/>
      <dgm:spPr/>
      <dgm:t>
        <a:bodyPr/>
        <a:lstStyle/>
        <a:p>
          <a:endParaRPr lang="en-US"/>
        </a:p>
      </dgm:t>
    </dgm:pt>
    <dgm:pt modelId="{294DC46A-EFD0-4834-A4A2-06E6A18D9A79}" type="sibTrans" cxnId="{F1FAAA84-7940-4C30-9CED-2919A7BAD0EB}">
      <dgm:prSet/>
      <dgm:spPr/>
      <dgm:t>
        <a:bodyPr/>
        <a:lstStyle/>
        <a:p>
          <a:endParaRPr lang="en-US"/>
        </a:p>
      </dgm:t>
    </dgm:pt>
    <dgm:pt modelId="{EDD30021-D2FF-4ED9-BA9B-34F286D75D39}">
      <dgm:prSet/>
      <dgm:spPr/>
      <dgm:t>
        <a:bodyPr/>
        <a:lstStyle/>
        <a:p>
          <a:r>
            <a:rPr lang="en-US" b="1" dirty="0"/>
            <a:t>Scikit-Learn</a:t>
          </a:r>
          <a:r>
            <a:rPr lang="en-US" dirty="0"/>
            <a:t>: For training and deploying machine learning models.</a:t>
          </a:r>
        </a:p>
      </dgm:t>
    </dgm:pt>
    <dgm:pt modelId="{75A84F7F-79D7-4805-B6E2-75D36D783922}" type="parTrans" cxnId="{9046F137-51E2-46AD-B9A1-13B81E770B7D}">
      <dgm:prSet/>
      <dgm:spPr/>
      <dgm:t>
        <a:bodyPr/>
        <a:lstStyle/>
        <a:p>
          <a:endParaRPr lang="en-US"/>
        </a:p>
      </dgm:t>
    </dgm:pt>
    <dgm:pt modelId="{6193DC1D-318B-47DB-B7AC-4E2A475AE86F}" type="sibTrans" cxnId="{9046F137-51E2-46AD-B9A1-13B81E770B7D}">
      <dgm:prSet/>
      <dgm:spPr/>
      <dgm:t>
        <a:bodyPr/>
        <a:lstStyle/>
        <a:p>
          <a:endParaRPr lang="en-US"/>
        </a:p>
      </dgm:t>
    </dgm:pt>
    <dgm:pt modelId="{B02BA51D-1F43-4855-9061-2C7F5E672243}">
      <dgm:prSet/>
      <dgm:spPr/>
      <dgm:t>
        <a:bodyPr/>
        <a:lstStyle/>
        <a:p>
          <a:r>
            <a:rPr lang="en-US" b="1" dirty="0"/>
            <a:t>Natural Language Toolkit (NLTK)</a:t>
          </a:r>
          <a:r>
            <a:rPr lang="en-US" dirty="0"/>
            <a:t> or </a:t>
          </a:r>
          <a:r>
            <a:rPr lang="en-US" b="1" dirty="0" err="1"/>
            <a:t>spaCy</a:t>
          </a:r>
          <a:r>
            <a:rPr lang="en-US" dirty="0"/>
            <a:t>: For text processing, tokenization, and feature extraction.</a:t>
          </a:r>
        </a:p>
      </dgm:t>
    </dgm:pt>
    <dgm:pt modelId="{AC8A06ED-E9FB-4A82-BBEC-2E8CECB23C4B}" type="parTrans" cxnId="{DA72CE20-A3BD-4AC3-8673-A417194BDA1E}">
      <dgm:prSet/>
      <dgm:spPr/>
      <dgm:t>
        <a:bodyPr/>
        <a:lstStyle/>
        <a:p>
          <a:endParaRPr lang="en-US"/>
        </a:p>
      </dgm:t>
    </dgm:pt>
    <dgm:pt modelId="{7E66E505-12B5-4ED8-BBEE-A7E7CA56F164}" type="sibTrans" cxnId="{DA72CE20-A3BD-4AC3-8673-A417194BDA1E}">
      <dgm:prSet/>
      <dgm:spPr/>
      <dgm:t>
        <a:bodyPr/>
        <a:lstStyle/>
        <a:p>
          <a:endParaRPr lang="en-US"/>
        </a:p>
      </dgm:t>
    </dgm:pt>
    <dgm:pt modelId="{1C26FE3D-36E3-4C84-85C0-49FDD95D2184}">
      <dgm:prSet/>
      <dgm:spPr/>
      <dgm:t>
        <a:bodyPr/>
        <a:lstStyle/>
        <a:p>
          <a:r>
            <a:rPr lang="en-US" b="1" dirty="0"/>
            <a:t>Word Embeddings (Word2Vec, </a:t>
          </a:r>
          <a:r>
            <a:rPr lang="en-US" b="1" dirty="0" err="1"/>
            <a:t>GloVe</a:t>
          </a:r>
          <a:r>
            <a:rPr lang="en-US" b="1" dirty="0"/>
            <a:t>)</a:t>
          </a:r>
          <a:r>
            <a:rPr lang="en-US" dirty="0"/>
            <a:t>: Pre-trained word vectors to enhance model accuracy.</a:t>
          </a:r>
        </a:p>
      </dgm:t>
    </dgm:pt>
    <dgm:pt modelId="{3CF21D7F-124E-47B2-AFFE-CAF2F49F30B7}" type="parTrans" cxnId="{1C29E276-A6C8-4936-8933-EEBFD989D059}">
      <dgm:prSet/>
      <dgm:spPr/>
      <dgm:t>
        <a:bodyPr/>
        <a:lstStyle/>
        <a:p>
          <a:endParaRPr lang="en-US"/>
        </a:p>
      </dgm:t>
    </dgm:pt>
    <dgm:pt modelId="{ECD0732D-E9D8-4241-933A-F308937FF94E}" type="sibTrans" cxnId="{1C29E276-A6C8-4936-8933-EEBFD989D059}">
      <dgm:prSet/>
      <dgm:spPr/>
      <dgm:t>
        <a:bodyPr/>
        <a:lstStyle/>
        <a:p>
          <a:endParaRPr lang="en-US"/>
        </a:p>
      </dgm:t>
    </dgm:pt>
    <dgm:pt modelId="{BC561ABD-6E3E-4F3A-A842-0E4F461E4F1E}">
      <dgm:prSet/>
      <dgm:spPr/>
      <dgm:t>
        <a:bodyPr/>
        <a:lstStyle/>
        <a:p>
          <a:r>
            <a:rPr lang="en-US" b="1" dirty="0"/>
            <a:t>Machine Learning Libraries</a:t>
          </a:r>
          <a:r>
            <a:rPr lang="en-US" dirty="0"/>
            <a:t>: Libraries for building and training sentiment analysis models, such as TensorFlow, </a:t>
          </a:r>
          <a:r>
            <a:rPr lang="en-US" dirty="0" err="1"/>
            <a:t>PyTorch</a:t>
          </a:r>
          <a:r>
            <a:rPr lang="en-US" dirty="0"/>
            <a:t>, or scikit-learn.</a:t>
          </a:r>
        </a:p>
      </dgm:t>
    </dgm:pt>
    <dgm:pt modelId="{609BB325-76C5-4EEE-A9FD-F264E4D492F9}" type="parTrans" cxnId="{0561A598-FD15-4FF1-8285-06F434FFAF8E}">
      <dgm:prSet/>
      <dgm:spPr/>
      <dgm:t>
        <a:bodyPr/>
        <a:lstStyle/>
        <a:p>
          <a:endParaRPr lang="en-US"/>
        </a:p>
      </dgm:t>
    </dgm:pt>
    <dgm:pt modelId="{E9254620-0B4B-4D66-B974-E0B958FC0C9C}" type="sibTrans" cxnId="{0561A598-FD15-4FF1-8285-06F434FFAF8E}">
      <dgm:prSet/>
      <dgm:spPr/>
      <dgm:t>
        <a:bodyPr/>
        <a:lstStyle/>
        <a:p>
          <a:endParaRPr lang="en-US"/>
        </a:p>
      </dgm:t>
    </dgm:pt>
    <dgm:pt modelId="{E3BE4CCF-0253-4F4C-BBB6-92C6B7408529}">
      <dgm:prSet/>
      <dgm:spPr/>
      <dgm:t>
        <a:bodyPr/>
        <a:lstStyle/>
        <a:p>
          <a:r>
            <a:rPr lang="en-US" b="1" dirty="0" err="1"/>
            <a:t>Jupyter</a:t>
          </a:r>
          <a:r>
            <a:rPr lang="en-US" b="1" dirty="0"/>
            <a:t> Notebook</a:t>
          </a:r>
          <a:r>
            <a:rPr lang="en-US" dirty="0"/>
            <a:t>: An interactive development environment for data analysis and machine learning.</a:t>
          </a:r>
        </a:p>
      </dgm:t>
    </dgm:pt>
    <dgm:pt modelId="{7DF4D3E6-73D2-448D-8B5E-7B0AE06225E0}" type="parTrans" cxnId="{3A4B71BD-7D6E-4B6F-BD75-00192C628733}">
      <dgm:prSet/>
      <dgm:spPr/>
      <dgm:t>
        <a:bodyPr/>
        <a:lstStyle/>
        <a:p>
          <a:endParaRPr lang="en-US"/>
        </a:p>
      </dgm:t>
    </dgm:pt>
    <dgm:pt modelId="{A1EAA596-444F-4C10-9748-822F942C13AB}" type="sibTrans" cxnId="{3A4B71BD-7D6E-4B6F-BD75-00192C628733}">
      <dgm:prSet/>
      <dgm:spPr/>
      <dgm:t>
        <a:bodyPr/>
        <a:lstStyle/>
        <a:p>
          <a:endParaRPr lang="en-US"/>
        </a:p>
      </dgm:t>
    </dgm:pt>
    <dgm:pt modelId="{5E8CD5FE-429C-490E-90B3-C4B6FA675D0E}" type="pres">
      <dgm:prSet presAssocID="{7BEF16EB-C081-41CD-9283-1585638C0338}" presName="root" presStyleCnt="0">
        <dgm:presLayoutVars>
          <dgm:dir/>
          <dgm:resizeHandles val="exact"/>
        </dgm:presLayoutVars>
      </dgm:prSet>
      <dgm:spPr/>
    </dgm:pt>
    <dgm:pt modelId="{E7A89C4C-069F-49EA-BB23-CCD66C04E314}" type="pres">
      <dgm:prSet presAssocID="{44BE9CEF-11E7-41C9-8618-8274EF44BB9C}" presName="compNode" presStyleCnt="0"/>
      <dgm:spPr/>
    </dgm:pt>
    <dgm:pt modelId="{E31087F1-5D60-4F73-BA28-50AB1BA4B846}" type="pres">
      <dgm:prSet presAssocID="{44BE9CEF-11E7-41C9-8618-8274EF44BB9C}" presName="iconRect" presStyleLbl="node1" presStyleIdx="0"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t="-5000" b="-5000"/>
          </a:stretch>
        </a:blipFill>
        <a:ln>
          <a:noFill/>
        </a:ln>
      </dgm:spPr>
    </dgm:pt>
    <dgm:pt modelId="{ADBB1406-D39C-4301-9029-3AD726051156}" type="pres">
      <dgm:prSet presAssocID="{44BE9CEF-11E7-41C9-8618-8274EF44BB9C}" presName="spaceRect" presStyleCnt="0"/>
      <dgm:spPr/>
    </dgm:pt>
    <dgm:pt modelId="{869BC47D-A704-420B-AF45-BD1C1CE04248}" type="pres">
      <dgm:prSet presAssocID="{44BE9CEF-11E7-41C9-8618-8274EF44BB9C}" presName="textRect" presStyleLbl="revTx" presStyleIdx="0" presStyleCnt="6">
        <dgm:presLayoutVars>
          <dgm:chMax val="1"/>
          <dgm:chPref val="1"/>
        </dgm:presLayoutVars>
      </dgm:prSet>
      <dgm:spPr/>
    </dgm:pt>
    <dgm:pt modelId="{BD324725-A3C7-44E5-8542-8575663E5AC0}" type="pres">
      <dgm:prSet presAssocID="{294DC46A-EFD0-4834-A4A2-06E6A18D9A79}" presName="sibTrans" presStyleCnt="0"/>
      <dgm:spPr/>
    </dgm:pt>
    <dgm:pt modelId="{08CD56E5-210D-478F-8D6F-B1E01527FC6C}" type="pres">
      <dgm:prSet presAssocID="{EDD30021-D2FF-4ED9-BA9B-34F286D75D39}" presName="compNode" presStyleCnt="0"/>
      <dgm:spPr/>
    </dgm:pt>
    <dgm:pt modelId="{3DA0C870-EF8A-4E11-8B48-17F36E7B5E73}" type="pres">
      <dgm:prSet presAssocID="{EDD30021-D2FF-4ED9-BA9B-34F286D75D39}" presName="iconRect" presStyleLbl="node1" presStyleIdx="1" presStyleCnt="6" custScaleX="170113" custScaleY="90316" custLinFactNeighborX="5052" custLinFactNeighborY="-1059"/>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1000" b="-1000"/>
          </a:stretch>
        </a:blipFill>
        <a:ln>
          <a:noFill/>
        </a:ln>
      </dgm:spPr>
    </dgm:pt>
    <dgm:pt modelId="{B49C084C-AF68-4C78-B16B-379AB3F2B0CA}" type="pres">
      <dgm:prSet presAssocID="{EDD30021-D2FF-4ED9-BA9B-34F286D75D39}" presName="spaceRect" presStyleCnt="0"/>
      <dgm:spPr/>
    </dgm:pt>
    <dgm:pt modelId="{394CF0E7-1BDF-44E6-920D-39C5BB64ED5F}" type="pres">
      <dgm:prSet presAssocID="{EDD30021-D2FF-4ED9-BA9B-34F286D75D39}" presName="textRect" presStyleLbl="revTx" presStyleIdx="1" presStyleCnt="6">
        <dgm:presLayoutVars>
          <dgm:chMax val="1"/>
          <dgm:chPref val="1"/>
        </dgm:presLayoutVars>
      </dgm:prSet>
      <dgm:spPr/>
    </dgm:pt>
    <dgm:pt modelId="{752D67C0-0B35-472B-848D-57EEF8B29727}" type="pres">
      <dgm:prSet presAssocID="{6193DC1D-318B-47DB-B7AC-4E2A475AE86F}" presName="sibTrans" presStyleCnt="0"/>
      <dgm:spPr/>
    </dgm:pt>
    <dgm:pt modelId="{711FE3BB-2CEA-48EA-B85F-410AE4371E63}" type="pres">
      <dgm:prSet presAssocID="{B02BA51D-1F43-4855-9061-2C7F5E672243}" presName="compNode" presStyleCnt="0"/>
      <dgm:spPr/>
    </dgm:pt>
    <dgm:pt modelId="{939AC570-F392-4F74-9C92-6DFD9E8107DA}" type="pres">
      <dgm:prSet presAssocID="{B02BA51D-1F43-4855-9061-2C7F5E672243}" presName="iconRect" presStyleLbl="node1" presStyleIdx="2" presStyleCnt="6" custLinFactNeighborX="1221" custLinFactNeighborY="-1859"/>
      <dgm:spPr>
        <a:blipFill>
          <a:blip xmlns:r="http://schemas.openxmlformats.org/officeDocument/2006/relationships" r:embed="rId3"/>
          <a:srcRect/>
          <a:stretch>
            <a:fillRect/>
          </a:stretch>
        </a:blipFill>
        <a:ln>
          <a:noFill/>
        </a:ln>
      </dgm:spPr>
    </dgm:pt>
    <dgm:pt modelId="{CC34185E-FC6A-4A48-9602-9B41D32DD893}" type="pres">
      <dgm:prSet presAssocID="{B02BA51D-1F43-4855-9061-2C7F5E672243}" presName="spaceRect" presStyleCnt="0"/>
      <dgm:spPr/>
    </dgm:pt>
    <dgm:pt modelId="{266FACBD-AB7C-4ED7-AB3D-818A04694D40}" type="pres">
      <dgm:prSet presAssocID="{B02BA51D-1F43-4855-9061-2C7F5E672243}" presName="textRect" presStyleLbl="revTx" presStyleIdx="2" presStyleCnt="6">
        <dgm:presLayoutVars>
          <dgm:chMax val="1"/>
          <dgm:chPref val="1"/>
        </dgm:presLayoutVars>
      </dgm:prSet>
      <dgm:spPr/>
    </dgm:pt>
    <dgm:pt modelId="{F4F12A70-ED18-4119-9885-C0D0F20FB002}" type="pres">
      <dgm:prSet presAssocID="{7E66E505-12B5-4ED8-BBEE-A7E7CA56F164}" presName="sibTrans" presStyleCnt="0"/>
      <dgm:spPr/>
    </dgm:pt>
    <dgm:pt modelId="{965EA28A-E91F-43DA-89D8-0D6733E35BA0}" type="pres">
      <dgm:prSet presAssocID="{1C26FE3D-36E3-4C84-85C0-49FDD95D2184}" presName="compNode" presStyleCnt="0"/>
      <dgm:spPr/>
    </dgm:pt>
    <dgm:pt modelId="{EACC5398-61B0-4188-A005-A5880F062326}" type="pres">
      <dgm:prSet presAssocID="{1C26FE3D-36E3-4C84-85C0-49FDD95D2184}" presName="iconRect" presStyleLbl="node1" presStyleIdx="3" presStyleCnt="6"/>
      <dgm:spPr>
        <a:ln>
          <a:noFill/>
        </a:ln>
      </dgm:spPr>
    </dgm:pt>
    <dgm:pt modelId="{9536DB9E-804F-4338-A4B5-A5A1FD846CC2}" type="pres">
      <dgm:prSet presAssocID="{1C26FE3D-36E3-4C84-85C0-49FDD95D2184}" presName="spaceRect" presStyleCnt="0"/>
      <dgm:spPr/>
    </dgm:pt>
    <dgm:pt modelId="{859D5653-F8D6-4F6C-8394-FEC6A2C20F4D}" type="pres">
      <dgm:prSet presAssocID="{1C26FE3D-36E3-4C84-85C0-49FDD95D2184}" presName="textRect" presStyleLbl="revTx" presStyleIdx="3" presStyleCnt="6">
        <dgm:presLayoutVars>
          <dgm:chMax val="1"/>
          <dgm:chPref val="1"/>
        </dgm:presLayoutVars>
      </dgm:prSet>
      <dgm:spPr/>
    </dgm:pt>
    <dgm:pt modelId="{36FB9DB4-AED1-45E2-80D0-BDA1E201527C}" type="pres">
      <dgm:prSet presAssocID="{ECD0732D-E9D8-4241-933A-F308937FF94E}" presName="sibTrans" presStyleCnt="0"/>
      <dgm:spPr/>
    </dgm:pt>
    <dgm:pt modelId="{7231E70C-5957-4088-BF11-37AC0940F23E}" type="pres">
      <dgm:prSet presAssocID="{BC561ABD-6E3E-4F3A-A842-0E4F461E4F1E}" presName="compNode" presStyleCnt="0"/>
      <dgm:spPr/>
    </dgm:pt>
    <dgm:pt modelId="{A5ED27FA-38A5-444B-8FB5-2C10E399D71C}" type="pres">
      <dgm:prSet presAssocID="{BC561ABD-6E3E-4F3A-A842-0E4F461E4F1E}" presName="iconRect" presStyleLbl="node1" presStyleIdx="4" presStyleCnt="6"/>
      <dgm:spPr>
        <a:blipFill rotWithShape="1">
          <a:blip xmlns:r="http://schemas.openxmlformats.org/officeDocument/2006/relationships" r:embed="rId4"/>
          <a:srcRect/>
          <a:stretch>
            <a:fillRect t="-4000" b="-4000"/>
          </a:stretch>
        </a:blipFill>
        <a:ln>
          <a:noFill/>
        </a:ln>
      </dgm:spPr>
      <dgm:extLst>
        <a:ext uri="{E40237B7-FDA0-4F09-8148-C483321AD2D9}">
          <dgm14:cNvPr xmlns:dgm14="http://schemas.microsoft.com/office/drawing/2010/diagram" id="0" name="" descr="Schoolhouse"/>
        </a:ext>
      </dgm:extLst>
    </dgm:pt>
    <dgm:pt modelId="{9FFBF6B1-A9B1-4623-A9B8-E85B64920398}" type="pres">
      <dgm:prSet presAssocID="{BC561ABD-6E3E-4F3A-A842-0E4F461E4F1E}" presName="spaceRect" presStyleCnt="0"/>
      <dgm:spPr/>
    </dgm:pt>
    <dgm:pt modelId="{AF62DBAA-C4B5-4A34-9246-D82CE4F5CE63}" type="pres">
      <dgm:prSet presAssocID="{BC561ABD-6E3E-4F3A-A842-0E4F461E4F1E}" presName="textRect" presStyleLbl="revTx" presStyleIdx="4" presStyleCnt="6">
        <dgm:presLayoutVars>
          <dgm:chMax val="1"/>
          <dgm:chPref val="1"/>
        </dgm:presLayoutVars>
      </dgm:prSet>
      <dgm:spPr/>
    </dgm:pt>
    <dgm:pt modelId="{2DB7F753-4F3C-4751-AD4A-EB4DF7FBADC3}" type="pres">
      <dgm:prSet presAssocID="{E9254620-0B4B-4D66-B974-E0B958FC0C9C}" presName="sibTrans" presStyleCnt="0"/>
      <dgm:spPr/>
    </dgm:pt>
    <dgm:pt modelId="{7A3C7E47-AA01-4CD1-86CB-F3686B284430}" type="pres">
      <dgm:prSet presAssocID="{E3BE4CCF-0253-4F4C-BBB6-92C6B7408529}" presName="compNode" presStyleCnt="0"/>
      <dgm:spPr/>
    </dgm:pt>
    <dgm:pt modelId="{5E867AD0-034D-4799-BE80-794DE376DFFF}" type="pres">
      <dgm:prSet presAssocID="{E3BE4CCF-0253-4F4C-BBB6-92C6B7408529}" presName="iconRect" presStyleLbl="node1" presStyleIdx="5" presStyleCnt="6"/>
      <dgm:spPr>
        <a:blipFill rotWithShape="1">
          <a:blip xmlns:r="http://schemas.openxmlformats.org/officeDocument/2006/relationships" r:embed="rId5"/>
          <a:srcRect/>
          <a:stretch>
            <a:fillRect l="-2000" r="-2000"/>
          </a:stretch>
        </a:blipFill>
        <a:ln>
          <a:noFill/>
        </a:ln>
      </dgm:spPr>
      <dgm:extLst>
        <a:ext uri="{E40237B7-FDA0-4F09-8148-C483321AD2D9}">
          <dgm14:cNvPr xmlns:dgm14="http://schemas.microsoft.com/office/drawing/2010/diagram" id="0" name="" descr="Cloud Computing"/>
        </a:ext>
      </dgm:extLst>
    </dgm:pt>
    <dgm:pt modelId="{8FD92A06-1332-4D33-9106-3E846AD8CAC0}" type="pres">
      <dgm:prSet presAssocID="{E3BE4CCF-0253-4F4C-BBB6-92C6B7408529}" presName="spaceRect" presStyleCnt="0"/>
      <dgm:spPr/>
    </dgm:pt>
    <dgm:pt modelId="{2EACFE80-4056-4466-9279-686B78E9DE62}" type="pres">
      <dgm:prSet presAssocID="{E3BE4CCF-0253-4F4C-BBB6-92C6B7408529}" presName="textRect" presStyleLbl="revTx" presStyleIdx="5" presStyleCnt="6">
        <dgm:presLayoutVars>
          <dgm:chMax val="1"/>
          <dgm:chPref val="1"/>
        </dgm:presLayoutVars>
      </dgm:prSet>
      <dgm:spPr/>
    </dgm:pt>
  </dgm:ptLst>
  <dgm:cxnLst>
    <dgm:cxn modelId="{3A0AA302-60E9-408C-98FA-31163F8144C1}" type="presOf" srcId="{7BEF16EB-C081-41CD-9283-1585638C0338}" destId="{5E8CD5FE-429C-490E-90B3-C4B6FA675D0E}" srcOrd="0" destOrd="0" presId="urn:microsoft.com/office/officeart/2018/2/layout/IconLabelList"/>
    <dgm:cxn modelId="{5AD9C903-DBC3-49E7-B82D-75965323DB17}" type="presOf" srcId="{44BE9CEF-11E7-41C9-8618-8274EF44BB9C}" destId="{869BC47D-A704-420B-AF45-BD1C1CE04248}" srcOrd="0" destOrd="0" presId="urn:microsoft.com/office/officeart/2018/2/layout/IconLabelList"/>
    <dgm:cxn modelId="{DA72CE20-A3BD-4AC3-8673-A417194BDA1E}" srcId="{7BEF16EB-C081-41CD-9283-1585638C0338}" destId="{B02BA51D-1F43-4855-9061-2C7F5E672243}" srcOrd="2" destOrd="0" parTransId="{AC8A06ED-E9FB-4A82-BBEC-2E8CECB23C4B}" sibTransId="{7E66E505-12B5-4ED8-BBEE-A7E7CA56F164}"/>
    <dgm:cxn modelId="{DCD06624-68E1-48AB-A21D-4FBEC3F7A0C7}" type="presOf" srcId="{B02BA51D-1F43-4855-9061-2C7F5E672243}" destId="{266FACBD-AB7C-4ED7-AB3D-818A04694D40}" srcOrd="0" destOrd="0" presId="urn:microsoft.com/office/officeart/2018/2/layout/IconLabelList"/>
    <dgm:cxn modelId="{1B78BC31-0A63-47AA-9EBD-25292B66A5BA}" type="presOf" srcId="{1C26FE3D-36E3-4C84-85C0-49FDD95D2184}" destId="{859D5653-F8D6-4F6C-8394-FEC6A2C20F4D}" srcOrd="0" destOrd="0" presId="urn:microsoft.com/office/officeart/2018/2/layout/IconLabelList"/>
    <dgm:cxn modelId="{9046F137-51E2-46AD-B9A1-13B81E770B7D}" srcId="{7BEF16EB-C081-41CD-9283-1585638C0338}" destId="{EDD30021-D2FF-4ED9-BA9B-34F286D75D39}" srcOrd="1" destOrd="0" parTransId="{75A84F7F-79D7-4805-B6E2-75D36D783922}" sibTransId="{6193DC1D-318B-47DB-B7AC-4E2A475AE86F}"/>
    <dgm:cxn modelId="{1C29E276-A6C8-4936-8933-EEBFD989D059}" srcId="{7BEF16EB-C081-41CD-9283-1585638C0338}" destId="{1C26FE3D-36E3-4C84-85C0-49FDD95D2184}" srcOrd="3" destOrd="0" parTransId="{3CF21D7F-124E-47B2-AFFE-CAF2F49F30B7}" sibTransId="{ECD0732D-E9D8-4241-933A-F308937FF94E}"/>
    <dgm:cxn modelId="{F1FAAA84-7940-4C30-9CED-2919A7BAD0EB}" srcId="{7BEF16EB-C081-41CD-9283-1585638C0338}" destId="{44BE9CEF-11E7-41C9-8618-8274EF44BB9C}" srcOrd="0" destOrd="0" parTransId="{0486D326-03F6-40E3-8FF6-7EAFD59A02E3}" sibTransId="{294DC46A-EFD0-4834-A4A2-06E6A18D9A79}"/>
    <dgm:cxn modelId="{0561A598-FD15-4FF1-8285-06F434FFAF8E}" srcId="{7BEF16EB-C081-41CD-9283-1585638C0338}" destId="{BC561ABD-6E3E-4F3A-A842-0E4F461E4F1E}" srcOrd="4" destOrd="0" parTransId="{609BB325-76C5-4EEE-A9FD-F264E4D492F9}" sibTransId="{E9254620-0B4B-4D66-B974-E0B958FC0C9C}"/>
    <dgm:cxn modelId="{4570B6A9-9341-4DC4-A508-E7962189D4D9}" type="presOf" srcId="{EDD30021-D2FF-4ED9-BA9B-34F286D75D39}" destId="{394CF0E7-1BDF-44E6-920D-39C5BB64ED5F}" srcOrd="0" destOrd="0" presId="urn:microsoft.com/office/officeart/2018/2/layout/IconLabelList"/>
    <dgm:cxn modelId="{F06819B6-5C87-4271-86D4-35824C68B685}" type="presOf" srcId="{BC561ABD-6E3E-4F3A-A842-0E4F461E4F1E}" destId="{AF62DBAA-C4B5-4A34-9246-D82CE4F5CE63}" srcOrd="0" destOrd="0" presId="urn:microsoft.com/office/officeart/2018/2/layout/IconLabelList"/>
    <dgm:cxn modelId="{3A4B71BD-7D6E-4B6F-BD75-00192C628733}" srcId="{7BEF16EB-C081-41CD-9283-1585638C0338}" destId="{E3BE4CCF-0253-4F4C-BBB6-92C6B7408529}" srcOrd="5" destOrd="0" parTransId="{7DF4D3E6-73D2-448D-8B5E-7B0AE06225E0}" sibTransId="{A1EAA596-444F-4C10-9748-822F942C13AB}"/>
    <dgm:cxn modelId="{AB4DC9CD-46FD-4DA9-9CE8-D14F6CAC2AF7}" type="presOf" srcId="{E3BE4CCF-0253-4F4C-BBB6-92C6B7408529}" destId="{2EACFE80-4056-4466-9279-686B78E9DE62}" srcOrd="0" destOrd="0" presId="urn:microsoft.com/office/officeart/2018/2/layout/IconLabelList"/>
    <dgm:cxn modelId="{6301ACF0-DCA1-4328-B518-497D2117C39A}" type="presParOf" srcId="{5E8CD5FE-429C-490E-90B3-C4B6FA675D0E}" destId="{E7A89C4C-069F-49EA-BB23-CCD66C04E314}" srcOrd="0" destOrd="0" presId="urn:microsoft.com/office/officeart/2018/2/layout/IconLabelList"/>
    <dgm:cxn modelId="{335F5764-B177-41E5-9A0E-E9992E02C339}" type="presParOf" srcId="{E7A89C4C-069F-49EA-BB23-CCD66C04E314}" destId="{E31087F1-5D60-4F73-BA28-50AB1BA4B846}" srcOrd="0" destOrd="0" presId="urn:microsoft.com/office/officeart/2018/2/layout/IconLabelList"/>
    <dgm:cxn modelId="{0E4C902C-DEEA-4988-8C42-92F0F483901D}" type="presParOf" srcId="{E7A89C4C-069F-49EA-BB23-CCD66C04E314}" destId="{ADBB1406-D39C-4301-9029-3AD726051156}" srcOrd="1" destOrd="0" presId="urn:microsoft.com/office/officeart/2018/2/layout/IconLabelList"/>
    <dgm:cxn modelId="{78FCF987-3E72-4D06-A2B0-B21426041E19}" type="presParOf" srcId="{E7A89C4C-069F-49EA-BB23-CCD66C04E314}" destId="{869BC47D-A704-420B-AF45-BD1C1CE04248}" srcOrd="2" destOrd="0" presId="urn:microsoft.com/office/officeart/2018/2/layout/IconLabelList"/>
    <dgm:cxn modelId="{2D83CA9F-6E62-49C7-A4A4-D601D3444F84}" type="presParOf" srcId="{5E8CD5FE-429C-490E-90B3-C4B6FA675D0E}" destId="{BD324725-A3C7-44E5-8542-8575663E5AC0}" srcOrd="1" destOrd="0" presId="urn:microsoft.com/office/officeart/2018/2/layout/IconLabelList"/>
    <dgm:cxn modelId="{4F731C4B-A4E8-4E15-A847-E87DACEA5C44}" type="presParOf" srcId="{5E8CD5FE-429C-490E-90B3-C4B6FA675D0E}" destId="{08CD56E5-210D-478F-8D6F-B1E01527FC6C}" srcOrd="2" destOrd="0" presId="urn:microsoft.com/office/officeart/2018/2/layout/IconLabelList"/>
    <dgm:cxn modelId="{53D38359-8BC7-420D-B348-C682A56975E5}" type="presParOf" srcId="{08CD56E5-210D-478F-8D6F-B1E01527FC6C}" destId="{3DA0C870-EF8A-4E11-8B48-17F36E7B5E73}" srcOrd="0" destOrd="0" presId="urn:microsoft.com/office/officeart/2018/2/layout/IconLabelList"/>
    <dgm:cxn modelId="{EA24CF40-0DBA-40B7-8B9E-EE3329723608}" type="presParOf" srcId="{08CD56E5-210D-478F-8D6F-B1E01527FC6C}" destId="{B49C084C-AF68-4C78-B16B-379AB3F2B0CA}" srcOrd="1" destOrd="0" presId="urn:microsoft.com/office/officeart/2018/2/layout/IconLabelList"/>
    <dgm:cxn modelId="{4B48D37C-CE1D-48E2-B890-AA94B0628D18}" type="presParOf" srcId="{08CD56E5-210D-478F-8D6F-B1E01527FC6C}" destId="{394CF0E7-1BDF-44E6-920D-39C5BB64ED5F}" srcOrd="2" destOrd="0" presId="urn:microsoft.com/office/officeart/2018/2/layout/IconLabelList"/>
    <dgm:cxn modelId="{2B014F90-92D8-4192-A89D-F8470BE2FB15}" type="presParOf" srcId="{5E8CD5FE-429C-490E-90B3-C4B6FA675D0E}" destId="{752D67C0-0B35-472B-848D-57EEF8B29727}" srcOrd="3" destOrd="0" presId="urn:microsoft.com/office/officeart/2018/2/layout/IconLabelList"/>
    <dgm:cxn modelId="{719A3BDA-AC99-46FB-AFC9-88A8907006FD}" type="presParOf" srcId="{5E8CD5FE-429C-490E-90B3-C4B6FA675D0E}" destId="{711FE3BB-2CEA-48EA-B85F-410AE4371E63}" srcOrd="4" destOrd="0" presId="urn:microsoft.com/office/officeart/2018/2/layout/IconLabelList"/>
    <dgm:cxn modelId="{348F9F1F-23E2-4684-A4E6-BD6218925476}" type="presParOf" srcId="{711FE3BB-2CEA-48EA-B85F-410AE4371E63}" destId="{939AC570-F392-4F74-9C92-6DFD9E8107DA}" srcOrd="0" destOrd="0" presId="urn:microsoft.com/office/officeart/2018/2/layout/IconLabelList"/>
    <dgm:cxn modelId="{8F21B708-7DC6-46DD-A5CE-B9615FB01F77}" type="presParOf" srcId="{711FE3BB-2CEA-48EA-B85F-410AE4371E63}" destId="{CC34185E-FC6A-4A48-9602-9B41D32DD893}" srcOrd="1" destOrd="0" presId="urn:microsoft.com/office/officeart/2018/2/layout/IconLabelList"/>
    <dgm:cxn modelId="{674AE37C-3107-44DF-9DF6-83EBA1418FE4}" type="presParOf" srcId="{711FE3BB-2CEA-48EA-B85F-410AE4371E63}" destId="{266FACBD-AB7C-4ED7-AB3D-818A04694D40}" srcOrd="2" destOrd="0" presId="urn:microsoft.com/office/officeart/2018/2/layout/IconLabelList"/>
    <dgm:cxn modelId="{6D859B13-65C3-45C0-A6A9-E008F27D0BD6}" type="presParOf" srcId="{5E8CD5FE-429C-490E-90B3-C4B6FA675D0E}" destId="{F4F12A70-ED18-4119-9885-C0D0F20FB002}" srcOrd="5" destOrd="0" presId="urn:microsoft.com/office/officeart/2018/2/layout/IconLabelList"/>
    <dgm:cxn modelId="{9B4EFEAA-E109-49BB-B43C-E611F2E3EA7A}" type="presParOf" srcId="{5E8CD5FE-429C-490E-90B3-C4B6FA675D0E}" destId="{965EA28A-E91F-43DA-89D8-0D6733E35BA0}" srcOrd="6" destOrd="0" presId="urn:microsoft.com/office/officeart/2018/2/layout/IconLabelList"/>
    <dgm:cxn modelId="{07696999-A403-409B-8689-6915A8F5BB21}" type="presParOf" srcId="{965EA28A-E91F-43DA-89D8-0D6733E35BA0}" destId="{EACC5398-61B0-4188-A005-A5880F062326}" srcOrd="0" destOrd="0" presId="urn:microsoft.com/office/officeart/2018/2/layout/IconLabelList"/>
    <dgm:cxn modelId="{C9653B86-07DB-493B-B28F-BAB731DD7165}" type="presParOf" srcId="{965EA28A-E91F-43DA-89D8-0D6733E35BA0}" destId="{9536DB9E-804F-4338-A4B5-A5A1FD846CC2}" srcOrd="1" destOrd="0" presId="urn:microsoft.com/office/officeart/2018/2/layout/IconLabelList"/>
    <dgm:cxn modelId="{D97FEDB0-98EB-461C-8566-01CDBAAA7579}" type="presParOf" srcId="{965EA28A-E91F-43DA-89D8-0D6733E35BA0}" destId="{859D5653-F8D6-4F6C-8394-FEC6A2C20F4D}" srcOrd="2" destOrd="0" presId="urn:microsoft.com/office/officeart/2018/2/layout/IconLabelList"/>
    <dgm:cxn modelId="{1839C271-6B74-4927-B664-D0B7F8D3488B}" type="presParOf" srcId="{5E8CD5FE-429C-490E-90B3-C4B6FA675D0E}" destId="{36FB9DB4-AED1-45E2-80D0-BDA1E201527C}" srcOrd="7" destOrd="0" presId="urn:microsoft.com/office/officeart/2018/2/layout/IconLabelList"/>
    <dgm:cxn modelId="{E30C7777-3F3E-4E1F-816A-D0E5FC20862F}" type="presParOf" srcId="{5E8CD5FE-429C-490E-90B3-C4B6FA675D0E}" destId="{7231E70C-5957-4088-BF11-37AC0940F23E}" srcOrd="8" destOrd="0" presId="urn:microsoft.com/office/officeart/2018/2/layout/IconLabelList"/>
    <dgm:cxn modelId="{56C5AC98-9D16-4D57-A170-A2780EA51FA8}" type="presParOf" srcId="{7231E70C-5957-4088-BF11-37AC0940F23E}" destId="{A5ED27FA-38A5-444B-8FB5-2C10E399D71C}" srcOrd="0" destOrd="0" presId="urn:microsoft.com/office/officeart/2018/2/layout/IconLabelList"/>
    <dgm:cxn modelId="{A31632C0-F41F-4F35-A33C-5F9DBEEBBA5D}" type="presParOf" srcId="{7231E70C-5957-4088-BF11-37AC0940F23E}" destId="{9FFBF6B1-A9B1-4623-A9B8-E85B64920398}" srcOrd="1" destOrd="0" presId="urn:microsoft.com/office/officeart/2018/2/layout/IconLabelList"/>
    <dgm:cxn modelId="{AEE58FA9-CD69-445B-BB92-FBB72DD7FCBB}" type="presParOf" srcId="{7231E70C-5957-4088-BF11-37AC0940F23E}" destId="{AF62DBAA-C4B5-4A34-9246-D82CE4F5CE63}" srcOrd="2" destOrd="0" presId="urn:microsoft.com/office/officeart/2018/2/layout/IconLabelList"/>
    <dgm:cxn modelId="{F8E865AF-F5B1-436A-A963-35C867C5E9CA}" type="presParOf" srcId="{5E8CD5FE-429C-490E-90B3-C4B6FA675D0E}" destId="{2DB7F753-4F3C-4751-AD4A-EB4DF7FBADC3}" srcOrd="9" destOrd="0" presId="urn:microsoft.com/office/officeart/2018/2/layout/IconLabelList"/>
    <dgm:cxn modelId="{B68387F9-E11C-42A3-AB3D-3E87DFF2CB6C}" type="presParOf" srcId="{5E8CD5FE-429C-490E-90B3-C4B6FA675D0E}" destId="{7A3C7E47-AA01-4CD1-86CB-F3686B284430}" srcOrd="10" destOrd="0" presId="urn:microsoft.com/office/officeart/2018/2/layout/IconLabelList"/>
    <dgm:cxn modelId="{23A835D1-0285-47F3-BB4F-5859006BC8BB}" type="presParOf" srcId="{7A3C7E47-AA01-4CD1-86CB-F3686B284430}" destId="{5E867AD0-034D-4799-BE80-794DE376DFFF}" srcOrd="0" destOrd="0" presId="urn:microsoft.com/office/officeart/2018/2/layout/IconLabelList"/>
    <dgm:cxn modelId="{9A3BEDA3-9162-40F2-ACA9-E74A75111C91}" type="presParOf" srcId="{7A3C7E47-AA01-4CD1-86CB-F3686B284430}" destId="{8FD92A06-1332-4D33-9106-3E846AD8CAC0}" srcOrd="1" destOrd="0" presId="urn:microsoft.com/office/officeart/2018/2/layout/IconLabelList"/>
    <dgm:cxn modelId="{54EDB189-BB1E-4CBB-BB1E-C58EF278B756}" type="presParOf" srcId="{7A3C7E47-AA01-4CD1-86CB-F3686B284430}" destId="{2EACFE80-4056-4466-9279-686B78E9DE62}" srcOrd="2" destOrd="0" presId="urn:microsoft.com/office/officeart/2018/2/layout/IconLabel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1087F1-5D60-4F73-BA28-50AB1BA4B846}">
      <dsp:nvSpPr>
        <dsp:cNvPr id="0" name=""/>
        <dsp:cNvSpPr/>
      </dsp:nvSpPr>
      <dsp:spPr>
        <a:xfrm>
          <a:off x="998773" y="949629"/>
          <a:ext cx="810000" cy="81000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t="-5000" b="-5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9BC47D-A704-420B-AF45-BD1C1CE04248}">
      <dsp:nvSpPr>
        <dsp:cNvPr id="0" name=""/>
        <dsp:cNvSpPr/>
      </dsp:nvSpPr>
      <dsp:spPr>
        <a:xfrm>
          <a:off x="503773" y="2042388"/>
          <a:ext cx="180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dirty="0"/>
            <a:t>Python</a:t>
          </a:r>
          <a:r>
            <a:rPr lang="en-US" sz="1100" kern="1200" dirty="0"/>
            <a:t>: The primary programming language for building the sentiment analysis model.</a:t>
          </a:r>
        </a:p>
      </dsp:txBody>
      <dsp:txXfrm>
        <a:off x="503773" y="2042388"/>
        <a:ext cx="1800000" cy="787500"/>
      </dsp:txXfrm>
    </dsp:sp>
    <dsp:sp modelId="{3DA0C870-EF8A-4E11-8B48-17F36E7B5E73}">
      <dsp:nvSpPr>
        <dsp:cNvPr id="0" name=""/>
        <dsp:cNvSpPr/>
      </dsp:nvSpPr>
      <dsp:spPr>
        <a:xfrm>
          <a:off x="2870736" y="998813"/>
          <a:ext cx="1377915" cy="660715"/>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1000" b="-1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4CF0E7-1BDF-44E6-920D-39C5BB64ED5F}">
      <dsp:nvSpPr>
        <dsp:cNvPr id="0" name=""/>
        <dsp:cNvSpPr/>
      </dsp:nvSpPr>
      <dsp:spPr>
        <a:xfrm>
          <a:off x="2618773" y="1985457"/>
          <a:ext cx="180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dirty="0"/>
            <a:t>Scikit-Learn</a:t>
          </a:r>
          <a:r>
            <a:rPr lang="en-US" sz="1100" kern="1200" dirty="0"/>
            <a:t>: For training and deploying machine learning models.</a:t>
          </a:r>
        </a:p>
      </dsp:txBody>
      <dsp:txXfrm>
        <a:off x="2618773" y="1985457"/>
        <a:ext cx="1800000" cy="787500"/>
      </dsp:txXfrm>
    </dsp:sp>
    <dsp:sp modelId="{939AC570-F392-4F74-9C92-6DFD9E8107DA}">
      <dsp:nvSpPr>
        <dsp:cNvPr id="0" name=""/>
        <dsp:cNvSpPr/>
      </dsp:nvSpPr>
      <dsp:spPr>
        <a:xfrm>
          <a:off x="5238663" y="934571"/>
          <a:ext cx="810000" cy="810000"/>
        </a:xfrm>
        <a:prstGeom prst="rect">
          <a:avLst/>
        </a:prstGeom>
        <a:blipFill>
          <a:blip xmlns:r="http://schemas.openxmlformats.org/officeDocument/2006/relationships" r:embed="rId3"/>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6FACBD-AB7C-4ED7-AB3D-818A04694D40}">
      <dsp:nvSpPr>
        <dsp:cNvPr id="0" name=""/>
        <dsp:cNvSpPr/>
      </dsp:nvSpPr>
      <dsp:spPr>
        <a:xfrm>
          <a:off x="4733773" y="2042388"/>
          <a:ext cx="180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dirty="0"/>
            <a:t>Natural Language Toolkit (NLTK)</a:t>
          </a:r>
          <a:r>
            <a:rPr lang="en-US" sz="1100" kern="1200" dirty="0"/>
            <a:t> or </a:t>
          </a:r>
          <a:r>
            <a:rPr lang="en-US" sz="1100" b="1" kern="1200" dirty="0" err="1"/>
            <a:t>spaCy</a:t>
          </a:r>
          <a:r>
            <a:rPr lang="en-US" sz="1100" kern="1200" dirty="0"/>
            <a:t>: For text processing, tokenization, and feature extraction.</a:t>
          </a:r>
        </a:p>
      </dsp:txBody>
      <dsp:txXfrm>
        <a:off x="4733773" y="2042388"/>
        <a:ext cx="1800000" cy="787500"/>
      </dsp:txXfrm>
    </dsp:sp>
    <dsp:sp modelId="{EACC5398-61B0-4188-A005-A5880F062326}">
      <dsp:nvSpPr>
        <dsp:cNvPr id="0" name=""/>
        <dsp:cNvSpPr/>
      </dsp:nvSpPr>
      <dsp:spPr>
        <a:xfrm>
          <a:off x="7343773" y="949629"/>
          <a:ext cx="810000" cy="810000"/>
        </a:xfrm>
        <a:prstGeom prst="rect">
          <a:avLst/>
        </a:prstGeom>
        <a:solidFill>
          <a:schemeClr val="accent5">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9D5653-F8D6-4F6C-8394-FEC6A2C20F4D}">
      <dsp:nvSpPr>
        <dsp:cNvPr id="0" name=""/>
        <dsp:cNvSpPr/>
      </dsp:nvSpPr>
      <dsp:spPr>
        <a:xfrm>
          <a:off x="6848773" y="2042388"/>
          <a:ext cx="180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dirty="0"/>
            <a:t>Word Embeddings (Word2Vec, </a:t>
          </a:r>
          <a:r>
            <a:rPr lang="en-US" sz="1100" b="1" kern="1200" dirty="0" err="1"/>
            <a:t>GloVe</a:t>
          </a:r>
          <a:r>
            <a:rPr lang="en-US" sz="1100" b="1" kern="1200" dirty="0"/>
            <a:t>)</a:t>
          </a:r>
          <a:r>
            <a:rPr lang="en-US" sz="1100" kern="1200" dirty="0"/>
            <a:t>: Pre-trained word vectors to enhance model accuracy.</a:t>
          </a:r>
        </a:p>
      </dsp:txBody>
      <dsp:txXfrm>
        <a:off x="6848773" y="2042388"/>
        <a:ext cx="1800000" cy="787500"/>
      </dsp:txXfrm>
    </dsp:sp>
    <dsp:sp modelId="{A5ED27FA-38A5-444B-8FB5-2C10E399D71C}">
      <dsp:nvSpPr>
        <dsp:cNvPr id="0" name=""/>
        <dsp:cNvSpPr/>
      </dsp:nvSpPr>
      <dsp:spPr>
        <a:xfrm>
          <a:off x="9458773" y="949629"/>
          <a:ext cx="810000" cy="810000"/>
        </a:xfrm>
        <a:prstGeom prst="rect">
          <a:avLst/>
        </a:prstGeom>
        <a:blipFill rotWithShape="1">
          <a:blip xmlns:r="http://schemas.openxmlformats.org/officeDocument/2006/relationships" r:embed="rId4"/>
          <a:srcRect/>
          <a:stretch>
            <a:fillRect t="-4000" b="-4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62DBAA-C4B5-4A34-9246-D82CE4F5CE63}">
      <dsp:nvSpPr>
        <dsp:cNvPr id="0" name=""/>
        <dsp:cNvSpPr/>
      </dsp:nvSpPr>
      <dsp:spPr>
        <a:xfrm>
          <a:off x="8963773" y="2042388"/>
          <a:ext cx="180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dirty="0"/>
            <a:t>Machine Learning Libraries</a:t>
          </a:r>
          <a:r>
            <a:rPr lang="en-US" sz="1100" kern="1200" dirty="0"/>
            <a:t>: Libraries for building and training sentiment analysis models, such as TensorFlow, </a:t>
          </a:r>
          <a:r>
            <a:rPr lang="en-US" sz="1100" kern="1200" dirty="0" err="1"/>
            <a:t>PyTorch</a:t>
          </a:r>
          <a:r>
            <a:rPr lang="en-US" sz="1100" kern="1200" dirty="0"/>
            <a:t>, or scikit-learn.</a:t>
          </a:r>
        </a:p>
      </dsp:txBody>
      <dsp:txXfrm>
        <a:off x="8963773" y="2042388"/>
        <a:ext cx="1800000" cy="787500"/>
      </dsp:txXfrm>
    </dsp:sp>
    <dsp:sp modelId="{5E867AD0-034D-4799-BE80-794DE376DFFF}">
      <dsp:nvSpPr>
        <dsp:cNvPr id="0" name=""/>
        <dsp:cNvSpPr/>
      </dsp:nvSpPr>
      <dsp:spPr>
        <a:xfrm>
          <a:off x="11573773" y="949629"/>
          <a:ext cx="810000" cy="810000"/>
        </a:xfrm>
        <a:prstGeom prst="rect">
          <a:avLst/>
        </a:prstGeom>
        <a:blipFill rotWithShape="1">
          <a:blip xmlns:r="http://schemas.openxmlformats.org/officeDocument/2006/relationships" r:embed="rId5"/>
          <a:srcRect/>
          <a:stretch>
            <a:fillRect l="-2000" r="-2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ACFE80-4056-4466-9279-686B78E9DE62}">
      <dsp:nvSpPr>
        <dsp:cNvPr id="0" name=""/>
        <dsp:cNvSpPr/>
      </dsp:nvSpPr>
      <dsp:spPr>
        <a:xfrm>
          <a:off x="11078773" y="2042388"/>
          <a:ext cx="180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dirty="0" err="1"/>
            <a:t>Jupyter</a:t>
          </a:r>
          <a:r>
            <a:rPr lang="en-US" sz="1100" b="1" kern="1200" dirty="0"/>
            <a:t> Notebook</a:t>
          </a:r>
          <a:r>
            <a:rPr lang="en-US" sz="1100" kern="1200" dirty="0"/>
            <a:t>: An interactive development environment for data analysis and machine learning.</a:t>
          </a:r>
        </a:p>
      </dsp:txBody>
      <dsp:txXfrm>
        <a:off x="11078773" y="2042388"/>
        <a:ext cx="1800000" cy="7875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7244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845B9A-295E-4F65-B69F-1C7805C85424}" type="slidenum">
              <a:rPr lang="en-US" smtClean="0"/>
              <a:t>3</a:t>
            </a:fld>
            <a:endParaRPr lang="en-US"/>
          </a:p>
        </p:txBody>
      </p:sp>
    </p:spTree>
    <p:extLst>
      <p:ext uri="{BB962C8B-B14F-4D97-AF65-F5344CB8AC3E}">
        <p14:creationId xmlns:p14="http://schemas.microsoft.com/office/powerpoint/2010/main" val="1302056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31612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120" b="0" i="0">
                <a:solidFill>
                  <a:srgbClr val="7E7E7E"/>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880" b="0" i="0">
                <a:solidFill>
                  <a:schemeClr val="bg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3480479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7.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US"/>
          </a:p>
        </p:txBody>
      </p:sp>
      <p:sp>
        <p:nvSpPr>
          <p:cNvPr id="3" name="Shape 1"/>
          <p:cNvSpPr/>
          <p:nvPr/>
        </p:nvSpPr>
        <p:spPr>
          <a:xfrm>
            <a:off x="0" y="0"/>
            <a:ext cx="14630400" cy="8229600"/>
          </a:xfrm>
          <a:prstGeom prst="rect">
            <a:avLst/>
          </a:prstGeom>
          <a:solidFill>
            <a:srgbClr val="FFF8F0"/>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818317"/>
            <a:ext cx="7477601" cy="3832860"/>
          </a:xfrm>
          <a:prstGeom prst="rect">
            <a:avLst/>
          </a:prstGeom>
          <a:noFill/>
          <a:ln/>
        </p:spPr>
        <p:txBody>
          <a:bodyPr wrap="square" rtlCol="0" anchor="t"/>
          <a:lstStyle/>
          <a:p>
            <a:pPr marL="0" indent="0">
              <a:lnSpc>
                <a:spcPts val="7545"/>
              </a:lnSpc>
              <a:buNone/>
            </a:pPr>
            <a:r>
              <a:rPr lang="en-US" sz="6036" kern="0" spc="-181" dirty="0">
                <a:solidFill>
                  <a:srgbClr val="2C3F42"/>
                </a:solidFill>
                <a:latin typeface="Bitter" pitchFamily="34" charset="0"/>
                <a:ea typeface="Bitter" pitchFamily="34" charset="-122"/>
                <a:cs typeface="Bitter" pitchFamily="34" charset="-120"/>
              </a:rPr>
              <a:t>Sentimental Analysis and Gender Prediction on Social Media Posts</a:t>
            </a:r>
            <a:endParaRPr lang="en-US" sz="6036" dirty="0"/>
          </a:p>
        </p:txBody>
      </p:sp>
      <p:sp>
        <p:nvSpPr>
          <p:cNvPr id="6" name="Text 3"/>
          <p:cNvSpPr/>
          <p:nvPr/>
        </p:nvSpPr>
        <p:spPr>
          <a:xfrm>
            <a:off x="833199" y="4984432"/>
            <a:ext cx="7477601" cy="1777008"/>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 Social media has become a vast repository of user-generated content, providing valuable insights into people's sentiments, opinions, and demographics. This presentation will explore the power of sentimental analysis and gender prediction on social media data, equipping you with the tools to uncover meaningful insights from this rich data source.</a:t>
            </a:r>
            <a:endParaRPr lang="en-US" sz="1750" dirty="0"/>
          </a:p>
        </p:txBody>
      </p:sp>
      <p:sp>
        <p:nvSpPr>
          <p:cNvPr id="8" name="Text 5"/>
          <p:cNvSpPr/>
          <p:nvPr/>
        </p:nvSpPr>
        <p:spPr>
          <a:xfrm>
            <a:off x="922258" y="7115889"/>
            <a:ext cx="177165" cy="146328"/>
          </a:xfrm>
          <a:prstGeom prst="rect">
            <a:avLst/>
          </a:prstGeom>
          <a:noFill/>
          <a:ln/>
        </p:spPr>
        <p:txBody>
          <a:bodyPr wrap="none" rtlCol="0" anchor="t"/>
          <a:lstStyle/>
          <a:p>
            <a:pPr marL="0" indent="0" algn="ctr">
              <a:lnSpc>
                <a:spcPts val="1152"/>
              </a:lnSpc>
              <a:buNone/>
            </a:pPr>
            <a:r>
              <a:rPr lang="en-US" sz="1152" kern="0" spc="-35" dirty="0">
                <a:solidFill>
                  <a:srgbClr val="FFFFFF"/>
                </a:solidFill>
                <a:latin typeface="Open Sans" pitchFamily="34" charset="0"/>
                <a:ea typeface="Open Sans" pitchFamily="34" charset="-122"/>
                <a:cs typeface="Open Sans" pitchFamily="34" charset="-120"/>
              </a:rPr>
              <a:t>Ka</a:t>
            </a:r>
            <a:endParaRPr lang="en-US" sz="1152" dirty="0"/>
          </a:p>
        </p:txBody>
      </p:sp>
      <p:sp>
        <p:nvSpPr>
          <p:cNvPr id="9" name="Text 6"/>
          <p:cNvSpPr/>
          <p:nvPr/>
        </p:nvSpPr>
        <p:spPr>
          <a:xfrm>
            <a:off x="1299686" y="7016829"/>
            <a:ext cx="2289810" cy="388858"/>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US"/>
          </a:p>
        </p:txBody>
      </p:sp>
      <p:sp>
        <p:nvSpPr>
          <p:cNvPr id="3" name="Shape 1"/>
          <p:cNvSpPr/>
          <p:nvPr/>
        </p:nvSpPr>
        <p:spPr>
          <a:xfrm>
            <a:off x="0" y="0"/>
            <a:ext cx="14630400" cy="8229600"/>
          </a:xfrm>
          <a:prstGeom prst="rect">
            <a:avLst/>
          </a:prstGeom>
          <a:solidFill>
            <a:srgbClr val="FFF8F0"/>
          </a:solidFill>
          <a:ln/>
        </p:spPr>
        <p:txBody>
          <a:bodyPr/>
          <a:lstStyle/>
          <a:p>
            <a:endParaRPr lang="en-US"/>
          </a:p>
        </p:txBody>
      </p:sp>
      <p:sp>
        <p:nvSpPr>
          <p:cNvPr id="4" name="Text 2"/>
          <p:cNvSpPr/>
          <p:nvPr/>
        </p:nvSpPr>
        <p:spPr>
          <a:xfrm>
            <a:off x="2037993" y="2216706"/>
            <a:ext cx="6618446"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Challenges and Limitations</a:t>
            </a:r>
            <a:endParaRPr lang="en-US" sz="4374" dirty="0"/>
          </a:p>
        </p:txBody>
      </p:sp>
      <p:sp>
        <p:nvSpPr>
          <p:cNvPr id="5" name="Text 3"/>
          <p:cNvSpPr/>
          <p:nvPr/>
        </p:nvSpPr>
        <p:spPr>
          <a:xfrm>
            <a:off x="2037993" y="3466505"/>
            <a:ext cx="2777490" cy="347186"/>
          </a:xfrm>
          <a:prstGeom prst="rect">
            <a:avLst/>
          </a:prstGeom>
          <a:noFill/>
          <a:ln/>
        </p:spPr>
        <p:txBody>
          <a:bodyPr wrap="none" rtlCol="0" anchor="t"/>
          <a:lstStyle/>
          <a:p>
            <a:pPr marL="0" indent="0">
              <a:lnSpc>
                <a:spcPts val="2734"/>
              </a:lnSpc>
              <a:buNone/>
            </a:pPr>
            <a:r>
              <a:rPr lang="en-US" sz="2187" kern="0" spc="-66" dirty="0">
                <a:solidFill>
                  <a:srgbClr val="2C3F42"/>
                </a:solidFill>
                <a:latin typeface="Bitter" pitchFamily="34" charset="0"/>
                <a:ea typeface="Bitter" pitchFamily="34" charset="-122"/>
                <a:cs typeface="Bitter" pitchFamily="34" charset="-120"/>
              </a:rPr>
              <a:t>Data Biases</a:t>
            </a:r>
            <a:endParaRPr lang="en-US" sz="2187" dirty="0"/>
          </a:p>
        </p:txBody>
      </p:sp>
      <p:sp>
        <p:nvSpPr>
          <p:cNvPr id="6" name="Text 4"/>
          <p:cNvSpPr/>
          <p:nvPr/>
        </p:nvSpPr>
        <p:spPr>
          <a:xfrm>
            <a:off x="2037993" y="4035862"/>
            <a:ext cx="3156347" cy="1777008"/>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Social media data can exhibit biases related to demographics, language, and cultural differences, which can impact the accuracy of analysis.</a:t>
            </a:r>
            <a:endParaRPr lang="en-US" sz="1750" dirty="0"/>
          </a:p>
        </p:txBody>
      </p:sp>
      <p:sp>
        <p:nvSpPr>
          <p:cNvPr id="7" name="Text 5"/>
          <p:cNvSpPr/>
          <p:nvPr/>
        </p:nvSpPr>
        <p:spPr>
          <a:xfrm>
            <a:off x="5743932" y="3466505"/>
            <a:ext cx="2777490" cy="347186"/>
          </a:xfrm>
          <a:prstGeom prst="rect">
            <a:avLst/>
          </a:prstGeom>
          <a:noFill/>
          <a:ln/>
        </p:spPr>
        <p:txBody>
          <a:bodyPr wrap="none" rtlCol="0" anchor="t"/>
          <a:lstStyle/>
          <a:p>
            <a:pPr marL="0" indent="0">
              <a:lnSpc>
                <a:spcPts val="2734"/>
              </a:lnSpc>
              <a:buNone/>
            </a:pPr>
            <a:r>
              <a:rPr lang="en-US" sz="2187" kern="0" spc="-66" dirty="0">
                <a:solidFill>
                  <a:srgbClr val="2C3F42"/>
                </a:solidFill>
                <a:latin typeface="Bitter" pitchFamily="34" charset="0"/>
                <a:ea typeface="Bitter" pitchFamily="34" charset="-122"/>
                <a:cs typeface="Bitter" pitchFamily="34" charset="-120"/>
              </a:rPr>
              <a:t>Context Sensitivity</a:t>
            </a:r>
            <a:endParaRPr lang="en-US" sz="2187" dirty="0"/>
          </a:p>
        </p:txBody>
      </p:sp>
      <p:sp>
        <p:nvSpPr>
          <p:cNvPr id="8" name="Text 6"/>
          <p:cNvSpPr/>
          <p:nvPr/>
        </p:nvSpPr>
        <p:spPr>
          <a:xfrm>
            <a:off x="5743932" y="4035862"/>
            <a:ext cx="3156347" cy="1777008"/>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Accurately interpreting sentiment and gender from text requires a deep understanding of the context, nuances, and language used.</a:t>
            </a:r>
            <a:endParaRPr lang="en-US" sz="1750" dirty="0"/>
          </a:p>
        </p:txBody>
      </p:sp>
      <p:sp>
        <p:nvSpPr>
          <p:cNvPr id="9" name="Text 7"/>
          <p:cNvSpPr/>
          <p:nvPr/>
        </p:nvSpPr>
        <p:spPr>
          <a:xfrm>
            <a:off x="9449872" y="3466505"/>
            <a:ext cx="2777490" cy="347186"/>
          </a:xfrm>
          <a:prstGeom prst="rect">
            <a:avLst/>
          </a:prstGeom>
          <a:noFill/>
          <a:ln/>
        </p:spPr>
        <p:txBody>
          <a:bodyPr wrap="none" rtlCol="0" anchor="t"/>
          <a:lstStyle/>
          <a:p>
            <a:pPr marL="0" indent="0">
              <a:lnSpc>
                <a:spcPts val="2734"/>
              </a:lnSpc>
              <a:buNone/>
            </a:pPr>
            <a:r>
              <a:rPr lang="en-US" sz="2187" kern="0" spc="-66" dirty="0">
                <a:solidFill>
                  <a:srgbClr val="2C3F42"/>
                </a:solidFill>
                <a:latin typeface="Bitter" pitchFamily="34" charset="0"/>
                <a:ea typeface="Bitter" pitchFamily="34" charset="-122"/>
                <a:cs typeface="Bitter" pitchFamily="34" charset="-120"/>
              </a:rPr>
              <a:t>Privacy Concerns</a:t>
            </a:r>
            <a:endParaRPr lang="en-US" sz="2187" dirty="0"/>
          </a:p>
        </p:txBody>
      </p:sp>
      <p:sp>
        <p:nvSpPr>
          <p:cNvPr id="10" name="Text 8"/>
          <p:cNvSpPr/>
          <p:nvPr/>
        </p:nvSpPr>
        <p:spPr>
          <a:xfrm>
            <a:off x="9449872" y="4035862"/>
            <a:ext cx="3156347" cy="1777008"/>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The use of personal data for sentiment analysis and gender prediction raises ethical and legal considerations around privacy and consent.</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US"/>
          </a:p>
        </p:txBody>
      </p:sp>
      <p:sp>
        <p:nvSpPr>
          <p:cNvPr id="3" name="Shape 1"/>
          <p:cNvSpPr/>
          <p:nvPr/>
        </p:nvSpPr>
        <p:spPr>
          <a:xfrm>
            <a:off x="0" y="0"/>
            <a:ext cx="14630400" cy="8229600"/>
          </a:xfrm>
          <a:prstGeom prst="rect">
            <a:avLst/>
          </a:prstGeom>
          <a:solidFill>
            <a:srgbClr val="FFF8F0"/>
          </a:solidFill>
          <a:ln/>
        </p:spPr>
        <p:txBody>
          <a:bodyPr/>
          <a:lstStyle/>
          <a:p>
            <a:endParaRPr lang="en-US"/>
          </a:p>
        </p:txBody>
      </p:sp>
      <p:sp>
        <p:nvSpPr>
          <p:cNvPr id="4" name="Text 2"/>
          <p:cNvSpPr/>
          <p:nvPr/>
        </p:nvSpPr>
        <p:spPr>
          <a:xfrm>
            <a:off x="2037993" y="2027872"/>
            <a:ext cx="6175772"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Case Studies and Insights</a:t>
            </a:r>
            <a:endParaRPr lang="en-US" sz="4374" dirty="0"/>
          </a:p>
        </p:txBody>
      </p:sp>
      <p:pic>
        <p:nvPicPr>
          <p:cNvPr id="5" name="Image 0" descr="preencoded.png"/>
          <p:cNvPicPr>
            <a:picLocks noChangeAspect="1"/>
          </p:cNvPicPr>
          <p:nvPr/>
        </p:nvPicPr>
        <p:blipFill>
          <a:blip r:embed="rId3"/>
          <a:stretch>
            <a:fillRect/>
          </a:stretch>
        </p:blipFill>
        <p:spPr>
          <a:xfrm>
            <a:off x="2037993" y="3166586"/>
            <a:ext cx="555427" cy="555427"/>
          </a:xfrm>
          <a:prstGeom prst="rect">
            <a:avLst/>
          </a:prstGeom>
        </p:spPr>
      </p:pic>
      <p:sp>
        <p:nvSpPr>
          <p:cNvPr id="6" name="Text 3"/>
          <p:cNvSpPr/>
          <p:nvPr/>
        </p:nvSpPr>
        <p:spPr>
          <a:xfrm>
            <a:off x="2037993" y="3944183"/>
            <a:ext cx="2777490" cy="347186"/>
          </a:xfrm>
          <a:prstGeom prst="rect">
            <a:avLst/>
          </a:prstGeom>
          <a:noFill/>
          <a:ln/>
        </p:spPr>
        <p:txBody>
          <a:bodyPr wrap="none" rtlCol="0" anchor="t"/>
          <a:lstStyle/>
          <a:p>
            <a:pPr marL="0" indent="0" algn="l">
              <a:lnSpc>
                <a:spcPts val="2734"/>
              </a:lnSpc>
              <a:buNone/>
            </a:pPr>
            <a:r>
              <a:rPr lang="en-US" sz="2187" kern="0" spc="-66" dirty="0">
                <a:solidFill>
                  <a:srgbClr val="2B2E3C"/>
                </a:solidFill>
                <a:latin typeface="Bitter" pitchFamily="34" charset="0"/>
                <a:ea typeface="Bitter" pitchFamily="34" charset="-122"/>
                <a:cs typeface="Bitter" pitchFamily="34" charset="-120"/>
              </a:rPr>
              <a:t>Marketing Insights</a:t>
            </a:r>
            <a:endParaRPr lang="en-US" sz="2187" dirty="0"/>
          </a:p>
        </p:txBody>
      </p:sp>
      <p:sp>
        <p:nvSpPr>
          <p:cNvPr id="7" name="Text 4"/>
          <p:cNvSpPr/>
          <p:nvPr/>
        </p:nvSpPr>
        <p:spPr>
          <a:xfrm>
            <a:off x="2037993" y="4424601"/>
            <a:ext cx="3295888" cy="1777008"/>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Leveraging sentiment analysis and gender prediction to understand customer preferences and tailor marketing strategies.</a:t>
            </a:r>
            <a:endParaRPr lang="en-US" sz="1750" dirty="0"/>
          </a:p>
        </p:txBody>
      </p:sp>
      <p:pic>
        <p:nvPicPr>
          <p:cNvPr id="8" name="Image 1" descr="preencoded.png"/>
          <p:cNvPicPr>
            <a:picLocks noChangeAspect="1"/>
          </p:cNvPicPr>
          <p:nvPr/>
        </p:nvPicPr>
        <p:blipFill>
          <a:blip r:embed="rId4"/>
          <a:stretch>
            <a:fillRect/>
          </a:stretch>
        </p:blipFill>
        <p:spPr>
          <a:xfrm>
            <a:off x="5667137" y="3166586"/>
            <a:ext cx="555427" cy="555427"/>
          </a:xfrm>
          <a:prstGeom prst="rect">
            <a:avLst/>
          </a:prstGeom>
        </p:spPr>
      </p:pic>
      <p:sp>
        <p:nvSpPr>
          <p:cNvPr id="9" name="Text 5"/>
          <p:cNvSpPr/>
          <p:nvPr/>
        </p:nvSpPr>
        <p:spPr>
          <a:xfrm>
            <a:off x="5667137" y="3944183"/>
            <a:ext cx="2777490" cy="347186"/>
          </a:xfrm>
          <a:prstGeom prst="rect">
            <a:avLst/>
          </a:prstGeom>
          <a:noFill/>
          <a:ln/>
        </p:spPr>
        <p:txBody>
          <a:bodyPr wrap="none" rtlCol="0" anchor="t"/>
          <a:lstStyle/>
          <a:p>
            <a:pPr marL="0" indent="0" algn="l">
              <a:lnSpc>
                <a:spcPts val="2734"/>
              </a:lnSpc>
              <a:buNone/>
            </a:pPr>
            <a:r>
              <a:rPr lang="en-US" sz="2187" kern="0" spc="-66" dirty="0">
                <a:solidFill>
                  <a:srgbClr val="2B2E3C"/>
                </a:solidFill>
                <a:latin typeface="Bitter" pitchFamily="34" charset="0"/>
                <a:ea typeface="Bitter" pitchFamily="34" charset="-122"/>
                <a:cs typeface="Bitter" pitchFamily="34" charset="-120"/>
              </a:rPr>
              <a:t>Public Policy Analysis</a:t>
            </a:r>
            <a:endParaRPr lang="en-US" sz="2187" dirty="0"/>
          </a:p>
        </p:txBody>
      </p:sp>
      <p:sp>
        <p:nvSpPr>
          <p:cNvPr id="10" name="Text 6"/>
          <p:cNvSpPr/>
          <p:nvPr/>
        </p:nvSpPr>
        <p:spPr>
          <a:xfrm>
            <a:off x="5667137" y="4424601"/>
            <a:ext cx="3296007" cy="1421606"/>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Utilizing these techniques to gauge public sentiment and inform policy decision-making processes.</a:t>
            </a:r>
            <a:endParaRPr lang="en-US" sz="1750" dirty="0"/>
          </a:p>
        </p:txBody>
      </p:sp>
      <p:pic>
        <p:nvPicPr>
          <p:cNvPr id="11" name="Image 2" descr="preencoded.png"/>
          <p:cNvPicPr>
            <a:picLocks noChangeAspect="1"/>
          </p:cNvPicPr>
          <p:nvPr/>
        </p:nvPicPr>
        <p:blipFill>
          <a:blip r:embed="rId5"/>
          <a:stretch>
            <a:fillRect/>
          </a:stretch>
        </p:blipFill>
        <p:spPr>
          <a:xfrm>
            <a:off x="9296400" y="3166586"/>
            <a:ext cx="555427" cy="555427"/>
          </a:xfrm>
          <a:prstGeom prst="rect">
            <a:avLst/>
          </a:prstGeom>
        </p:spPr>
      </p:pic>
      <p:sp>
        <p:nvSpPr>
          <p:cNvPr id="12" name="Text 7"/>
          <p:cNvSpPr/>
          <p:nvPr/>
        </p:nvSpPr>
        <p:spPr>
          <a:xfrm>
            <a:off x="9296400" y="3944183"/>
            <a:ext cx="2951202" cy="347186"/>
          </a:xfrm>
          <a:prstGeom prst="rect">
            <a:avLst/>
          </a:prstGeom>
          <a:noFill/>
          <a:ln/>
        </p:spPr>
        <p:txBody>
          <a:bodyPr wrap="none" rtlCol="0" anchor="t"/>
          <a:lstStyle/>
          <a:p>
            <a:pPr marL="0" indent="0" algn="l">
              <a:lnSpc>
                <a:spcPts val="2734"/>
              </a:lnSpc>
              <a:buNone/>
            </a:pPr>
            <a:r>
              <a:rPr lang="en-US" sz="2187" kern="0" spc="-66" dirty="0">
                <a:solidFill>
                  <a:srgbClr val="2B2E3C"/>
                </a:solidFill>
                <a:latin typeface="Bitter" pitchFamily="34" charset="0"/>
                <a:ea typeface="Bitter" pitchFamily="34" charset="-122"/>
                <a:cs typeface="Bitter" pitchFamily="34" charset="-120"/>
              </a:rPr>
              <a:t>Social Media Monitoring</a:t>
            </a:r>
            <a:endParaRPr lang="en-US" sz="2187" dirty="0"/>
          </a:p>
        </p:txBody>
      </p:sp>
      <p:sp>
        <p:nvSpPr>
          <p:cNvPr id="13" name="Text 8"/>
          <p:cNvSpPr/>
          <p:nvPr/>
        </p:nvSpPr>
        <p:spPr>
          <a:xfrm>
            <a:off x="9296400" y="4424601"/>
            <a:ext cx="3296007" cy="1421606"/>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Monitoring online conversations and identifying trends, patterns, and influencers based on sentiment and gender insights.</a:t>
            </a:r>
            <a:endParaRPr lang="en-US" sz="1750" dirty="0"/>
          </a:p>
        </p:txBody>
      </p:sp>
      <p:pic>
        <p:nvPicPr>
          <p:cNvPr id="14"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85FAB-63E2-7BD1-20E6-FEBC267D34C8}"/>
              </a:ext>
            </a:extLst>
          </p:cNvPr>
          <p:cNvSpPr txBox="1">
            <a:spLocks/>
          </p:cNvSpPr>
          <p:nvPr/>
        </p:nvSpPr>
        <p:spPr>
          <a:xfrm>
            <a:off x="737258" y="320044"/>
            <a:ext cx="7202531" cy="1794510"/>
          </a:xfrm>
          <a:prstGeom prst="rect">
            <a:avLst/>
          </a:prstGeom>
        </p:spPr>
        <p:txBody>
          <a:bodyPr vert="horz" lIns="146304" tIns="73152" rIns="146304" bIns="73152" rtlCol="0" anchor="ctr">
            <a:normAutofit/>
          </a:bodyPr>
          <a:lstStyle>
            <a:lvl1pPr>
              <a:defRPr>
                <a:latin typeface="+mj-lt"/>
                <a:ea typeface="+mj-ea"/>
                <a:cs typeface="+mj-cs"/>
              </a:defRPr>
            </a:lvl1pPr>
          </a:lstStyle>
          <a:p>
            <a:pPr>
              <a:lnSpc>
                <a:spcPct val="90000"/>
              </a:lnSpc>
              <a:spcBef>
                <a:spcPct val="0"/>
              </a:spcBef>
              <a:spcAft>
                <a:spcPts val="960"/>
              </a:spcAft>
            </a:pPr>
            <a:r>
              <a:rPr lang="en-US" sz="4800" b="1" i="1" dirty="0"/>
              <a:t>Tools Used </a:t>
            </a:r>
            <a:endParaRPr lang="en-US" sz="4800" dirty="0"/>
          </a:p>
        </p:txBody>
      </p:sp>
      <p:graphicFrame>
        <p:nvGraphicFramePr>
          <p:cNvPr id="6" name="Content Placeholder 2">
            <a:extLst>
              <a:ext uri="{FF2B5EF4-FFF2-40B4-BE49-F238E27FC236}">
                <a16:creationId xmlns:a16="http://schemas.microsoft.com/office/drawing/2014/main" id="{C3DBAC24-3DE7-DF99-E11A-A222F8C20CBC}"/>
              </a:ext>
            </a:extLst>
          </p:cNvPr>
          <p:cNvGraphicFramePr/>
          <p:nvPr/>
        </p:nvGraphicFramePr>
        <p:xfrm>
          <a:off x="487681" y="1676403"/>
          <a:ext cx="13382546" cy="37795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34FFF119-BFC4-22C9-7F87-A1FBCD115BFE}"/>
              </a:ext>
            </a:extLst>
          </p:cNvPr>
          <p:cNvPicPr>
            <a:picLocks noChangeAspect="1"/>
          </p:cNvPicPr>
          <p:nvPr/>
        </p:nvPicPr>
        <p:blipFill>
          <a:blip r:embed="rId7"/>
          <a:stretch>
            <a:fillRect/>
          </a:stretch>
        </p:blipFill>
        <p:spPr>
          <a:xfrm>
            <a:off x="6069987" y="5770878"/>
            <a:ext cx="2217934" cy="924608"/>
          </a:xfrm>
          <a:prstGeom prst="rect">
            <a:avLst/>
          </a:prstGeom>
        </p:spPr>
      </p:pic>
    </p:spTree>
    <p:extLst>
      <p:ext uri="{BB962C8B-B14F-4D97-AF65-F5344CB8AC3E}">
        <p14:creationId xmlns:p14="http://schemas.microsoft.com/office/powerpoint/2010/main" val="1910588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US"/>
          </a:p>
        </p:txBody>
      </p:sp>
      <p:sp>
        <p:nvSpPr>
          <p:cNvPr id="3" name="Shape 1"/>
          <p:cNvSpPr/>
          <p:nvPr/>
        </p:nvSpPr>
        <p:spPr>
          <a:xfrm>
            <a:off x="0" y="0"/>
            <a:ext cx="14630400" cy="8229600"/>
          </a:xfrm>
          <a:prstGeom prst="rect">
            <a:avLst/>
          </a:prstGeom>
          <a:solidFill>
            <a:srgbClr val="FFF8F0"/>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7620" y="0"/>
            <a:ext cx="3657600" cy="8229600"/>
          </a:xfrm>
          <a:prstGeom prst="rect">
            <a:avLst/>
          </a:prstGeom>
        </p:spPr>
      </p:pic>
      <p:sp>
        <p:nvSpPr>
          <p:cNvPr id="5" name="Text 2"/>
          <p:cNvSpPr/>
          <p:nvPr/>
        </p:nvSpPr>
        <p:spPr>
          <a:xfrm>
            <a:off x="4490799" y="934760"/>
            <a:ext cx="6461879"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Conclusion and Next Steps</a:t>
            </a:r>
            <a:endParaRPr lang="en-US" sz="4374" dirty="0"/>
          </a:p>
        </p:txBody>
      </p:sp>
      <p:pic>
        <p:nvPicPr>
          <p:cNvPr id="6" name="Image 1" descr="preencoded.png"/>
          <p:cNvPicPr>
            <a:picLocks noChangeAspect="1"/>
          </p:cNvPicPr>
          <p:nvPr/>
        </p:nvPicPr>
        <p:blipFill>
          <a:blip r:embed="rId4"/>
          <a:stretch>
            <a:fillRect/>
          </a:stretch>
        </p:blipFill>
        <p:spPr>
          <a:xfrm>
            <a:off x="4490799" y="1962388"/>
            <a:ext cx="1110972" cy="1777484"/>
          </a:xfrm>
          <a:prstGeom prst="rect">
            <a:avLst/>
          </a:prstGeom>
        </p:spPr>
      </p:pic>
      <p:sp>
        <p:nvSpPr>
          <p:cNvPr id="7" name="Text 3"/>
          <p:cNvSpPr/>
          <p:nvPr/>
        </p:nvSpPr>
        <p:spPr>
          <a:xfrm>
            <a:off x="5935028" y="2184559"/>
            <a:ext cx="3178850" cy="347186"/>
          </a:xfrm>
          <a:prstGeom prst="rect">
            <a:avLst/>
          </a:prstGeom>
          <a:noFill/>
          <a:ln/>
        </p:spPr>
        <p:txBody>
          <a:bodyPr wrap="none" rtlCol="0" anchor="t"/>
          <a:lstStyle/>
          <a:p>
            <a:pPr marL="0" indent="0" algn="l">
              <a:lnSpc>
                <a:spcPts val="2734"/>
              </a:lnSpc>
              <a:buNone/>
            </a:pPr>
            <a:r>
              <a:rPr lang="en-US" sz="2187" kern="0" spc="-66" dirty="0">
                <a:solidFill>
                  <a:srgbClr val="2B2E3C"/>
                </a:solidFill>
                <a:latin typeface="Bitter" pitchFamily="34" charset="0"/>
                <a:ea typeface="Bitter" pitchFamily="34" charset="-122"/>
                <a:cs typeface="Bitter" pitchFamily="34" charset="-120"/>
              </a:rPr>
              <a:t>Continuous Improvement</a:t>
            </a:r>
            <a:endParaRPr lang="en-US" sz="2187" dirty="0"/>
          </a:p>
        </p:txBody>
      </p:sp>
      <p:sp>
        <p:nvSpPr>
          <p:cNvPr id="8" name="Text 4"/>
          <p:cNvSpPr/>
          <p:nvPr/>
        </p:nvSpPr>
        <p:spPr>
          <a:xfrm>
            <a:off x="5935028" y="2664976"/>
            <a:ext cx="7862173" cy="710803"/>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Refine and enhance sentimental analysis and gender prediction models as data sources and techniques evolve.</a:t>
            </a:r>
            <a:endParaRPr lang="en-US" sz="1750" dirty="0"/>
          </a:p>
        </p:txBody>
      </p:sp>
      <p:pic>
        <p:nvPicPr>
          <p:cNvPr id="9" name="Image 2" descr="preencoded.png"/>
          <p:cNvPicPr>
            <a:picLocks noChangeAspect="1"/>
          </p:cNvPicPr>
          <p:nvPr/>
        </p:nvPicPr>
        <p:blipFill>
          <a:blip r:embed="rId5"/>
          <a:stretch>
            <a:fillRect/>
          </a:stretch>
        </p:blipFill>
        <p:spPr>
          <a:xfrm>
            <a:off x="4490799" y="3739872"/>
            <a:ext cx="1110972" cy="1777484"/>
          </a:xfrm>
          <a:prstGeom prst="rect">
            <a:avLst/>
          </a:prstGeom>
        </p:spPr>
      </p:pic>
      <p:sp>
        <p:nvSpPr>
          <p:cNvPr id="10" name="Text 5"/>
          <p:cNvSpPr/>
          <p:nvPr/>
        </p:nvSpPr>
        <p:spPr>
          <a:xfrm>
            <a:off x="5935028" y="3962043"/>
            <a:ext cx="3791664" cy="347186"/>
          </a:xfrm>
          <a:prstGeom prst="rect">
            <a:avLst/>
          </a:prstGeom>
          <a:noFill/>
          <a:ln/>
        </p:spPr>
        <p:txBody>
          <a:bodyPr wrap="none" rtlCol="0" anchor="t"/>
          <a:lstStyle/>
          <a:p>
            <a:pPr marL="0" indent="0" algn="l">
              <a:lnSpc>
                <a:spcPts val="2734"/>
              </a:lnSpc>
              <a:buNone/>
            </a:pPr>
            <a:r>
              <a:rPr lang="en-US" sz="2187" kern="0" spc="-66" dirty="0">
                <a:solidFill>
                  <a:srgbClr val="2B2E3C"/>
                </a:solidFill>
                <a:latin typeface="Bitter" pitchFamily="34" charset="0"/>
                <a:ea typeface="Bitter" pitchFamily="34" charset="-122"/>
                <a:cs typeface="Bitter" pitchFamily="34" charset="-120"/>
              </a:rPr>
              <a:t>Multidisciplinary Collaboration</a:t>
            </a:r>
            <a:endParaRPr lang="en-US" sz="2187" dirty="0"/>
          </a:p>
        </p:txBody>
      </p:sp>
      <p:sp>
        <p:nvSpPr>
          <p:cNvPr id="11" name="Text 6"/>
          <p:cNvSpPr/>
          <p:nvPr/>
        </p:nvSpPr>
        <p:spPr>
          <a:xfrm>
            <a:off x="5935028" y="4442460"/>
            <a:ext cx="7862173" cy="710803"/>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Foster collaboration between data scientists, domain experts, and stakeholders to unlock the full potential of these insights.</a:t>
            </a:r>
            <a:endParaRPr lang="en-US" sz="1750" dirty="0"/>
          </a:p>
        </p:txBody>
      </p:sp>
      <p:pic>
        <p:nvPicPr>
          <p:cNvPr id="12" name="Image 3" descr="preencoded.png"/>
          <p:cNvPicPr>
            <a:picLocks noChangeAspect="1"/>
          </p:cNvPicPr>
          <p:nvPr/>
        </p:nvPicPr>
        <p:blipFill>
          <a:blip r:embed="rId6"/>
          <a:stretch>
            <a:fillRect/>
          </a:stretch>
        </p:blipFill>
        <p:spPr>
          <a:xfrm>
            <a:off x="4490799" y="5517356"/>
            <a:ext cx="1110972" cy="1777484"/>
          </a:xfrm>
          <a:prstGeom prst="rect">
            <a:avLst/>
          </a:prstGeom>
        </p:spPr>
      </p:pic>
      <p:sp>
        <p:nvSpPr>
          <p:cNvPr id="13" name="Text 7"/>
          <p:cNvSpPr/>
          <p:nvPr/>
        </p:nvSpPr>
        <p:spPr>
          <a:xfrm>
            <a:off x="5935028" y="5739527"/>
            <a:ext cx="2777490" cy="347186"/>
          </a:xfrm>
          <a:prstGeom prst="rect">
            <a:avLst/>
          </a:prstGeom>
          <a:noFill/>
          <a:ln/>
        </p:spPr>
        <p:txBody>
          <a:bodyPr wrap="none" rtlCol="0" anchor="t"/>
          <a:lstStyle/>
          <a:p>
            <a:pPr marL="0" indent="0" algn="l">
              <a:lnSpc>
                <a:spcPts val="2734"/>
              </a:lnSpc>
              <a:buNone/>
            </a:pPr>
            <a:r>
              <a:rPr lang="en-US" sz="2187" kern="0" spc="-66" dirty="0">
                <a:solidFill>
                  <a:srgbClr val="2B2E3C"/>
                </a:solidFill>
                <a:latin typeface="Bitter" pitchFamily="34" charset="0"/>
                <a:ea typeface="Bitter" pitchFamily="34" charset="-122"/>
                <a:cs typeface="Bitter" pitchFamily="34" charset="-120"/>
              </a:rPr>
              <a:t>Ethical Considerations</a:t>
            </a:r>
            <a:endParaRPr lang="en-US" sz="2187" dirty="0"/>
          </a:p>
        </p:txBody>
      </p:sp>
      <p:sp>
        <p:nvSpPr>
          <p:cNvPr id="14" name="Text 8"/>
          <p:cNvSpPr/>
          <p:nvPr/>
        </p:nvSpPr>
        <p:spPr>
          <a:xfrm>
            <a:off x="5935028" y="6219944"/>
            <a:ext cx="7862173" cy="710803"/>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Prioritize privacy, transparency, and responsible use of personal data in the application of these techniques.</a:t>
            </a:r>
            <a:endParaRPr lang="en-US" sz="17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Graphic 20" descr="Smiling Face with No Fill">
            <a:extLst>
              <a:ext uri="{FF2B5EF4-FFF2-40B4-BE49-F238E27FC236}">
                <a16:creationId xmlns:a16="http://schemas.microsoft.com/office/drawing/2014/main" id="{4634EC1A-88A7-EF88-A18F-7655BC2937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1039" y="2203414"/>
            <a:ext cx="4344026" cy="4344026"/>
          </a:xfrm>
          <a:prstGeom prst="rect">
            <a:avLst/>
          </a:prstGeom>
        </p:spPr>
      </p:pic>
      <p:sp>
        <p:nvSpPr>
          <p:cNvPr id="2" name="TextBox 1">
            <a:extLst>
              <a:ext uri="{FF2B5EF4-FFF2-40B4-BE49-F238E27FC236}">
                <a16:creationId xmlns:a16="http://schemas.microsoft.com/office/drawing/2014/main" id="{45E0239C-AEA0-930E-FE8F-22E8A6C65804}"/>
              </a:ext>
            </a:extLst>
          </p:cNvPr>
          <p:cNvSpPr txBox="1"/>
          <p:nvPr/>
        </p:nvSpPr>
        <p:spPr>
          <a:xfrm>
            <a:off x="6851487" y="2906019"/>
            <a:ext cx="7114328" cy="4134862"/>
          </a:xfrm>
          <a:prstGeom prst="rect">
            <a:avLst/>
          </a:prstGeom>
        </p:spPr>
        <p:txBody>
          <a:bodyPr vert="horz" lIns="146304" tIns="73152" rIns="146304" bIns="73152" rtlCol="0" anchor="ctr">
            <a:normAutofit/>
          </a:bodyPr>
          <a:lstStyle/>
          <a:p>
            <a:pPr algn="ctr">
              <a:lnSpc>
                <a:spcPct val="90000"/>
              </a:lnSpc>
              <a:spcAft>
                <a:spcPts val="960"/>
              </a:spcAft>
            </a:pPr>
            <a:r>
              <a:rPr lang="en-US" sz="9600" dirty="0">
                <a:solidFill>
                  <a:schemeClr val="tx2"/>
                </a:solidFill>
              </a:rPr>
              <a:t>THANK YOU!</a:t>
            </a:r>
          </a:p>
        </p:txBody>
      </p:sp>
      <p:sp>
        <p:nvSpPr>
          <p:cNvPr id="4" name="TextBox 3">
            <a:extLst>
              <a:ext uri="{FF2B5EF4-FFF2-40B4-BE49-F238E27FC236}">
                <a16:creationId xmlns:a16="http://schemas.microsoft.com/office/drawing/2014/main" id="{D7259000-4B3C-7E93-84E7-FA4458B00172}"/>
              </a:ext>
            </a:extLst>
          </p:cNvPr>
          <p:cNvSpPr txBox="1"/>
          <p:nvPr/>
        </p:nvSpPr>
        <p:spPr>
          <a:xfrm>
            <a:off x="13393151" y="5290662"/>
            <a:ext cx="589549" cy="584775"/>
          </a:xfrm>
          <a:prstGeom prst="rect">
            <a:avLst/>
          </a:prstGeom>
          <a:noFill/>
        </p:spPr>
        <p:txBody>
          <a:bodyPr wrap="square">
            <a:spAutoFit/>
          </a:bodyPr>
          <a:lstStyle/>
          <a:p>
            <a:r>
              <a:rPr lang="en-US" sz="3200" dirty="0"/>
              <a:t>🙏</a:t>
            </a:r>
          </a:p>
        </p:txBody>
      </p:sp>
    </p:spTree>
    <p:extLst>
      <p:ext uri="{BB962C8B-B14F-4D97-AF65-F5344CB8AC3E}">
        <p14:creationId xmlns:p14="http://schemas.microsoft.com/office/powerpoint/2010/main" val="2899150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B705FE-A2DB-C0B7-B843-1B4E0904E69C}"/>
              </a:ext>
            </a:extLst>
          </p:cNvPr>
          <p:cNvSpPr txBox="1"/>
          <p:nvPr/>
        </p:nvSpPr>
        <p:spPr>
          <a:xfrm>
            <a:off x="0" y="787400"/>
            <a:ext cx="14630400" cy="830997"/>
          </a:xfrm>
          <a:prstGeom prst="rect">
            <a:avLst/>
          </a:prstGeom>
          <a:noFill/>
        </p:spPr>
        <p:txBody>
          <a:bodyPr wrap="square" rtlCol="0">
            <a:spAutoFit/>
          </a:bodyPr>
          <a:lstStyle/>
          <a:p>
            <a:pPr algn="ctr"/>
            <a:r>
              <a:rPr lang="en-US" sz="4800" dirty="0">
                <a:solidFill>
                  <a:schemeClr val="tx2"/>
                </a:solidFill>
                <a:latin typeface="+mj-lt"/>
                <a:ea typeface="+mj-ea"/>
                <a:cs typeface="+mj-cs"/>
              </a:rPr>
              <a:t>The Performers</a:t>
            </a:r>
          </a:p>
        </p:txBody>
      </p:sp>
      <p:grpSp>
        <p:nvGrpSpPr>
          <p:cNvPr id="15" name="Group 14">
            <a:extLst>
              <a:ext uri="{FF2B5EF4-FFF2-40B4-BE49-F238E27FC236}">
                <a16:creationId xmlns:a16="http://schemas.microsoft.com/office/drawing/2014/main" id="{5D742905-36F9-11EB-0630-9F8D96BF2969}"/>
              </a:ext>
            </a:extLst>
          </p:cNvPr>
          <p:cNvGrpSpPr/>
          <p:nvPr/>
        </p:nvGrpSpPr>
        <p:grpSpPr>
          <a:xfrm>
            <a:off x="1211209" y="2073331"/>
            <a:ext cx="12199992" cy="5791924"/>
            <a:chOff x="1973208" y="2187631"/>
            <a:chExt cx="14341585" cy="5791924"/>
          </a:xfrm>
        </p:grpSpPr>
        <p:grpSp>
          <p:nvGrpSpPr>
            <p:cNvPr id="3" name="Group 3">
              <a:extLst>
                <a:ext uri="{FF2B5EF4-FFF2-40B4-BE49-F238E27FC236}">
                  <a16:creationId xmlns:a16="http://schemas.microsoft.com/office/drawing/2014/main" id="{25AE0E1A-037C-82F1-C013-FDAE1BC945AC}"/>
                </a:ext>
              </a:extLst>
            </p:cNvPr>
            <p:cNvGrpSpPr/>
            <p:nvPr/>
          </p:nvGrpSpPr>
          <p:grpSpPr>
            <a:xfrm>
              <a:off x="1973208" y="2187631"/>
              <a:ext cx="3320006" cy="5791924"/>
              <a:chOff x="0" y="0"/>
              <a:chExt cx="1415529" cy="2469465"/>
            </a:xfrm>
          </p:grpSpPr>
          <p:sp>
            <p:nvSpPr>
              <p:cNvPr id="4" name="Freeform 4">
                <a:extLst>
                  <a:ext uri="{FF2B5EF4-FFF2-40B4-BE49-F238E27FC236}">
                    <a16:creationId xmlns:a16="http://schemas.microsoft.com/office/drawing/2014/main" id="{5963764F-D7B8-9C77-15B3-4C393391AFD6}"/>
                  </a:ext>
                </a:extLst>
              </p:cNvPr>
              <p:cNvSpPr/>
              <p:nvPr/>
            </p:nvSpPr>
            <p:spPr>
              <a:xfrm>
                <a:off x="0" y="0"/>
                <a:ext cx="1415529" cy="2469465"/>
              </a:xfrm>
              <a:custGeom>
                <a:avLst/>
                <a:gdLst/>
                <a:ahLst/>
                <a:cxnLst/>
                <a:rect l="l" t="t" r="r" b="b"/>
                <a:pathLst>
                  <a:path w="1415529" h="2469465">
                    <a:moveTo>
                      <a:pt x="72289" y="0"/>
                    </a:moveTo>
                    <a:lnTo>
                      <a:pt x="1343240" y="0"/>
                    </a:lnTo>
                    <a:cubicBezTo>
                      <a:pt x="1383165" y="0"/>
                      <a:pt x="1415529" y="32365"/>
                      <a:pt x="1415529" y="72289"/>
                    </a:cubicBezTo>
                    <a:lnTo>
                      <a:pt x="1415529" y="2397176"/>
                    </a:lnTo>
                    <a:cubicBezTo>
                      <a:pt x="1415529" y="2416348"/>
                      <a:pt x="1407913" y="2434735"/>
                      <a:pt x="1394356" y="2448292"/>
                    </a:cubicBezTo>
                    <a:cubicBezTo>
                      <a:pt x="1380800" y="2461849"/>
                      <a:pt x="1362413" y="2469465"/>
                      <a:pt x="1343240" y="2469465"/>
                    </a:cubicBezTo>
                    <a:lnTo>
                      <a:pt x="72289" y="2469465"/>
                    </a:lnTo>
                    <a:cubicBezTo>
                      <a:pt x="32365" y="2469465"/>
                      <a:pt x="0" y="2437100"/>
                      <a:pt x="0" y="2397176"/>
                    </a:cubicBezTo>
                    <a:lnTo>
                      <a:pt x="0" y="72289"/>
                    </a:lnTo>
                    <a:cubicBezTo>
                      <a:pt x="0" y="53117"/>
                      <a:pt x="7616" y="34730"/>
                      <a:pt x="21173" y="21173"/>
                    </a:cubicBezTo>
                    <a:cubicBezTo>
                      <a:pt x="34730" y="7616"/>
                      <a:pt x="53117" y="0"/>
                      <a:pt x="72289" y="0"/>
                    </a:cubicBezTo>
                    <a:close/>
                  </a:path>
                </a:pathLst>
              </a:custGeom>
              <a:solidFill>
                <a:srgbClr val="FFFFFF"/>
              </a:solidFill>
              <a:ln w="38100" cap="rnd">
                <a:solidFill>
                  <a:srgbClr val="000000"/>
                </a:solidFill>
                <a:prstDash val="solid"/>
                <a:round/>
              </a:ln>
            </p:spPr>
            <p:txBody>
              <a:bodyPr/>
              <a:lstStyle/>
              <a:p>
                <a:endParaRPr lang="en-US"/>
              </a:p>
            </p:txBody>
          </p:sp>
          <p:sp>
            <p:nvSpPr>
              <p:cNvPr id="5" name="TextBox 5">
                <a:extLst>
                  <a:ext uri="{FF2B5EF4-FFF2-40B4-BE49-F238E27FC236}">
                    <a16:creationId xmlns:a16="http://schemas.microsoft.com/office/drawing/2014/main" id="{47F4FDFB-1264-D42B-57D1-9206774E763E}"/>
                  </a:ext>
                </a:extLst>
              </p:cNvPr>
              <p:cNvSpPr txBox="1"/>
              <p:nvPr/>
            </p:nvSpPr>
            <p:spPr>
              <a:xfrm>
                <a:off x="0" y="-47625"/>
                <a:ext cx="1415529" cy="2517090"/>
              </a:xfrm>
              <a:prstGeom prst="rect">
                <a:avLst/>
              </a:prstGeom>
            </p:spPr>
            <p:txBody>
              <a:bodyPr lIns="50800" tIns="50800" rIns="50800" bIns="50800" rtlCol="0" anchor="ctr"/>
              <a:lstStyle/>
              <a:p>
                <a:pPr algn="ctr">
                  <a:lnSpc>
                    <a:spcPts val="3210"/>
                  </a:lnSpc>
                </a:pPr>
                <a:endParaRPr/>
              </a:p>
            </p:txBody>
          </p:sp>
        </p:grpSp>
        <p:grpSp>
          <p:nvGrpSpPr>
            <p:cNvPr id="6" name="Group 6">
              <a:extLst>
                <a:ext uri="{FF2B5EF4-FFF2-40B4-BE49-F238E27FC236}">
                  <a16:creationId xmlns:a16="http://schemas.microsoft.com/office/drawing/2014/main" id="{B793566A-9B4F-ED55-D26E-9C196A4957BC}"/>
                </a:ext>
              </a:extLst>
            </p:cNvPr>
            <p:cNvGrpSpPr/>
            <p:nvPr/>
          </p:nvGrpSpPr>
          <p:grpSpPr>
            <a:xfrm>
              <a:off x="5607389" y="2521931"/>
              <a:ext cx="3320006" cy="4919461"/>
              <a:chOff x="0" y="0"/>
              <a:chExt cx="1415529" cy="2097479"/>
            </a:xfrm>
          </p:grpSpPr>
          <p:sp>
            <p:nvSpPr>
              <p:cNvPr id="7" name="Freeform 7">
                <a:extLst>
                  <a:ext uri="{FF2B5EF4-FFF2-40B4-BE49-F238E27FC236}">
                    <a16:creationId xmlns:a16="http://schemas.microsoft.com/office/drawing/2014/main" id="{8E45ABDB-210C-A1AC-A4A1-2B2C3AF79CF7}"/>
                  </a:ext>
                </a:extLst>
              </p:cNvPr>
              <p:cNvSpPr/>
              <p:nvPr/>
            </p:nvSpPr>
            <p:spPr>
              <a:xfrm>
                <a:off x="0" y="0"/>
                <a:ext cx="1415529" cy="2097479"/>
              </a:xfrm>
              <a:custGeom>
                <a:avLst/>
                <a:gdLst/>
                <a:ahLst/>
                <a:cxnLst/>
                <a:rect l="l" t="t" r="r" b="b"/>
                <a:pathLst>
                  <a:path w="1415529" h="2097479">
                    <a:moveTo>
                      <a:pt x="72289" y="0"/>
                    </a:moveTo>
                    <a:lnTo>
                      <a:pt x="1343240" y="0"/>
                    </a:lnTo>
                    <a:cubicBezTo>
                      <a:pt x="1383165" y="0"/>
                      <a:pt x="1415529" y="32365"/>
                      <a:pt x="1415529" y="72289"/>
                    </a:cubicBezTo>
                    <a:lnTo>
                      <a:pt x="1415529" y="2025190"/>
                    </a:lnTo>
                    <a:cubicBezTo>
                      <a:pt x="1415529" y="2044362"/>
                      <a:pt x="1407913" y="2062749"/>
                      <a:pt x="1394356" y="2076306"/>
                    </a:cubicBezTo>
                    <a:cubicBezTo>
                      <a:pt x="1380800" y="2089863"/>
                      <a:pt x="1362413" y="2097479"/>
                      <a:pt x="1343240" y="2097479"/>
                    </a:cubicBezTo>
                    <a:lnTo>
                      <a:pt x="72289" y="2097479"/>
                    </a:lnTo>
                    <a:cubicBezTo>
                      <a:pt x="32365" y="2097479"/>
                      <a:pt x="0" y="2065114"/>
                      <a:pt x="0" y="2025190"/>
                    </a:cubicBezTo>
                    <a:lnTo>
                      <a:pt x="0" y="72289"/>
                    </a:lnTo>
                    <a:cubicBezTo>
                      <a:pt x="0" y="53117"/>
                      <a:pt x="7616" y="34730"/>
                      <a:pt x="21173" y="21173"/>
                    </a:cubicBezTo>
                    <a:cubicBezTo>
                      <a:pt x="34730" y="7616"/>
                      <a:pt x="53117" y="0"/>
                      <a:pt x="72289" y="0"/>
                    </a:cubicBezTo>
                    <a:close/>
                  </a:path>
                </a:pathLst>
              </a:custGeom>
              <a:solidFill>
                <a:srgbClr val="FFFFFF"/>
              </a:solidFill>
              <a:ln w="38100" cap="rnd">
                <a:solidFill>
                  <a:srgbClr val="000000"/>
                </a:solidFill>
                <a:prstDash val="solid"/>
                <a:round/>
              </a:ln>
            </p:spPr>
            <p:txBody>
              <a:bodyPr/>
              <a:lstStyle/>
              <a:p>
                <a:endParaRPr lang="en-US"/>
              </a:p>
            </p:txBody>
          </p:sp>
          <p:sp>
            <p:nvSpPr>
              <p:cNvPr id="8" name="TextBox 8">
                <a:extLst>
                  <a:ext uri="{FF2B5EF4-FFF2-40B4-BE49-F238E27FC236}">
                    <a16:creationId xmlns:a16="http://schemas.microsoft.com/office/drawing/2014/main" id="{99F9D3BC-94D8-F365-5902-85A526E1EB35}"/>
                  </a:ext>
                </a:extLst>
              </p:cNvPr>
              <p:cNvSpPr txBox="1"/>
              <p:nvPr/>
            </p:nvSpPr>
            <p:spPr>
              <a:xfrm>
                <a:off x="0" y="-47625"/>
                <a:ext cx="1415529" cy="2145104"/>
              </a:xfrm>
              <a:prstGeom prst="rect">
                <a:avLst/>
              </a:prstGeom>
            </p:spPr>
            <p:txBody>
              <a:bodyPr lIns="50800" tIns="50800" rIns="50800" bIns="50800" rtlCol="0" anchor="ctr"/>
              <a:lstStyle/>
              <a:p>
                <a:pPr algn="ctr">
                  <a:lnSpc>
                    <a:spcPts val="3210"/>
                  </a:lnSpc>
                </a:pPr>
                <a:endParaRPr/>
              </a:p>
            </p:txBody>
          </p:sp>
        </p:grpSp>
        <p:grpSp>
          <p:nvGrpSpPr>
            <p:cNvPr id="9" name="Group 10">
              <a:extLst>
                <a:ext uri="{FF2B5EF4-FFF2-40B4-BE49-F238E27FC236}">
                  <a16:creationId xmlns:a16="http://schemas.microsoft.com/office/drawing/2014/main" id="{5C3E41A2-F4D8-46A0-44EE-431FE9456496}"/>
                </a:ext>
              </a:extLst>
            </p:cNvPr>
            <p:cNvGrpSpPr/>
            <p:nvPr/>
          </p:nvGrpSpPr>
          <p:grpSpPr>
            <a:xfrm>
              <a:off x="9361805" y="2187631"/>
              <a:ext cx="3320006" cy="5791924"/>
              <a:chOff x="0" y="0"/>
              <a:chExt cx="1415529" cy="2469465"/>
            </a:xfrm>
          </p:grpSpPr>
          <p:sp>
            <p:nvSpPr>
              <p:cNvPr id="10" name="Freeform 11">
                <a:extLst>
                  <a:ext uri="{FF2B5EF4-FFF2-40B4-BE49-F238E27FC236}">
                    <a16:creationId xmlns:a16="http://schemas.microsoft.com/office/drawing/2014/main" id="{DD723DB5-2C91-D0DB-31C5-C0827BBCF900}"/>
                  </a:ext>
                </a:extLst>
              </p:cNvPr>
              <p:cNvSpPr/>
              <p:nvPr/>
            </p:nvSpPr>
            <p:spPr>
              <a:xfrm>
                <a:off x="0" y="0"/>
                <a:ext cx="1415529" cy="2469465"/>
              </a:xfrm>
              <a:custGeom>
                <a:avLst/>
                <a:gdLst/>
                <a:ahLst/>
                <a:cxnLst/>
                <a:rect l="l" t="t" r="r" b="b"/>
                <a:pathLst>
                  <a:path w="1415529" h="2469465">
                    <a:moveTo>
                      <a:pt x="72289" y="0"/>
                    </a:moveTo>
                    <a:lnTo>
                      <a:pt x="1343240" y="0"/>
                    </a:lnTo>
                    <a:cubicBezTo>
                      <a:pt x="1383165" y="0"/>
                      <a:pt x="1415529" y="32365"/>
                      <a:pt x="1415529" y="72289"/>
                    </a:cubicBezTo>
                    <a:lnTo>
                      <a:pt x="1415529" y="2397176"/>
                    </a:lnTo>
                    <a:cubicBezTo>
                      <a:pt x="1415529" y="2416348"/>
                      <a:pt x="1407913" y="2434735"/>
                      <a:pt x="1394356" y="2448292"/>
                    </a:cubicBezTo>
                    <a:cubicBezTo>
                      <a:pt x="1380800" y="2461849"/>
                      <a:pt x="1362413" y="2469465"/>
                      <a:pt x="1343240" y="2469465"/>
                    </a:cubicBezTo>
                    <a:lnTo>
                      <a:pt x="72289" y="2469465"/>
                    </a:lnTo>
                    <a:cubicBezTo>
                      <a:pt x="32365" y="2469465"/>
                      <a:pt x="0" y="2437100"/>
                      <a:pt x="0" y="2397176"/>
                    </a:cubicBezTo>
                    <a:lnTo>
                      <a:pt x="0" y="72289"/>
                    </a:lnTo>
                    <a:cubicBezTo>
                      <a:pt x="0" y="53117"/>
                      <a:pt x="7616" y="34730"/>
                      <a:pt x="21173" y="21173"/>
                    </a:cubicBezTo>
                    <a:cubicBezTo>
                      <a:pt x="34730" y="7616"/>
                      <a:pt x="53117" y="0"/>
                      <a:pt x="72289" y="0"/>
                    </a:cubicBezTo>
                    <a:close/>
                  </a:path>
                </a:pathLst>
              </a:custGeom>
              <a:solidFill>
                <a:srgbClr val="FFFFFF"/>
              </a:solidFill>
              <a:ln w="38100" cap="rnd">
                <a:solidFill>
                  <a:srgbClr val="000000"/>
                </a:solidFill>
                <a:prstDash val="solid"/>
                <a:round/>
              </a:ln>
            </p:spPr>
            <p:txBody>
              <a:bodyPr/>
              <a:lstStyle/>
              <a:p>
                <a:endParaRPr lang="en-US"/>
              </a:p>
            </p:txBody>
          </p:sp>
          <p:sp>
            <p:nvSpPr>
              <p:cNvPr id="11" name="TextBox 12">
                <a:extLst>
                  <a:ext uri="{FF2B5EF4-FFF2-40B4-BE49-F238E27FC236}">
                    <a16:creationId xmlns:a16="http://schemas.microsoft.com/office/drawing/2014/main" id="{98ABA661-765F-A4CD-ABB6-B107C4B24670}"/>
                  </a:ext>
                </a:extLst>
              </p:cNvPr>
              <p:cNvSpPr txBox="1"/>
              <p:nvPr/>
            </p:nvSpPr>
            <p:spPr>
              <a:xfrm>
                <a:off x="0" y="-47625"/>
                <a:ext cx="1415529" cy="2517090"/>
              </a:xfrm>
              <a:prstGeom prst="rect">
                <a:avLst/>
              </a:prstGeom>
            </p:spPr>
            <p:txBody>
              <a:bodyPr lIns="50800" tIns="50800" rIns="50800" bIns="50800" rtlCol="0" anchor="ctr"/>
              <a:lstStyle/>
              <a:p>
                <a:pPr algn="ctr">
                  <a:lnSpc>
                    <a:spcPts val="3210"/>
                  </a:lnSpc>
                </a:pPr>
                <a:endParaRPr/>
              </a:p>
            </p:txBody>
          </p:sp>
        </p:grpSp>
        <p:grpSp>
          <p:nvGrpSpPr>
            <p:cNvPr id="12" name="Group 14">
              <a:extLst>
                <a:ext uri="{FF2B5EF4-FFF2-40B4-BE49-F238E27FC236}">
                  <a16:creationId xmlns:a16="http://schemas.microsoft.com/office/drawing/2014/main" id="{34D8197C-3C7F-0BFB-B95E-C39B9AC659C3}"/>
                </a:ext>
              </a:extLst>
            </p:cNvPr>
            <p:cNvGrpSpPr/>
            <p:nvPr/>
          </p:nvGrpSpPr>
          <p:grpSpPr>
            <a:xfrm>
              <a:off x="12994787" y="2521931"/>
              <a:ext cx="3320006" cy="4919461"/>
              <a:chOff x="0" y="0"/>
              <a:chExt cx="1415529" cy="2097479"/>
            </a:xfrm>
          </p:grpSpPr>
          <p:sp>
            <p:nvSpPr>
              <p:cNvPr id="13" name="Freeform 15">
                <a:extLst>
                  <a:ext uri="{FF2B5EF4-FFF2-40B4-BE49-F238E27FC236}">
                    <a16:creationId xmlns:a16="http://schemas.microsoft.com/office/drawing/2014/main" id="{08CDE4DC-B8A3-761F-7808-53D7D8973F10}"/>
                  </a:ext>
                </a:extLst>
              </p:cNvPr>
              <p:cNvSpPr/>
              <p:nvPr/>
            </p:nvSpPr>
            <p:spPr>
              <a:xfrm>
                <a:off x="0" y="0"/>
                <a:ext cx="1415529" cy="2097479"/>
              </a:xfrm>
              <a:custGeom>
                <a:avLst/>
                <a:gdLst/>
                <a:ahLst/>
                <a:cxnLst/>
                <a:rect l="l" t="t" r="r" b="b"/>
                <a:pathLst>
                  <a:path w="1415529" h="2097479">
                    <a:moveTo>
                      <a:pt x="72289" y="0"/>
                    </a:moveTo>
                    <a:lnTo>
                      <a:pt x="1343240" y="0"/>
                    </a:lnTo>
                    <a:cubicBezTo>
                      <a:pt x="1383165" y="0"/>
                      <a:pt x="1415529" y="32365"/>
                      <a:pt x="1415529" y="72289"/>
                    </a:cubicBezTo>
                    <a:lnTo>
                      <a:pt x="1415529" y="2025190"/>
                    </a:lnTo>
                    <a:cubicBezTo>
                      <a:pt x="1415529" y="2044362"/>
                      <a:pt x="1407913" y="2062749"/>
                      <a:pt x="1394356" y="2076306"/>
                    </a:cubicBezTo>
                    <a:cubicBezTo>
                      <a:pt x="1380800" y="2089863"/>
                      <a:pt x="1362413" y="2097479"/>
                      <a:pt x="1343240" y="2097479"/>
                    </a:cubicBezTo>
                    <a:lnTo>
                      <a:pt x="72289" y="2097479"/>
                    </a:lnTo>
                    <a:cubicBezTo>
                      <a:pt x="32365" y="2097479"/>
                      <a:pt x="0" y="2065114"/>
                      <a:pt x="0" y="2025190"/>
                    </a:cubicBezTo>
                    <a:lnTo>
                      <a:pt x="0" y="72289"/>
                    </a:lnTo>
                    <a:cubicBezTo>
                      <a:pt x="0" y="53117"/>
                      <a:pt x="7616" y="34730"/>
                      <a:pt x="21173" y="21173"/>
                    </a:cubicBezTo>
                    <a:cubicBezTo>
                      <a:pt x="34730" y="7616"/>
                      <a:pt x="53117" y="0"/>
                      <a:pt x="72289" y="0"/>
                    </a:cubicBezTo>
                    <a:close/>
                  </a:path>
                </a:pathLst>
              </a:custGeom>
              <a:solidFill>
                <a:srgbClr val="FFFFFF"/>
              </a:solidFill>
              <a:ln w="38100" cap="rnd">
                <a:solidFill>
                  <a:srgbClr val="000000"/>
                </a:solidFill>
                <a:prstDash val="solid"/>
                <a:round/>
              </a:ln>
            </p:spPr>
            <p:txBody>
              <a:bodyPr/>
              <a:lstStyle/>
              <a:p>
                <a:endParaRPr lang="en-US"/>
              </a:p>
            </p:txBody>
          </p:sp>
          <p:sp>
            <p:nvSpPr>
              <p:cNvPr id="14" name="TextBox 16">
                <a:extLst>
                  <a:ext uri="{FF2B5EF4-FFF2-40B4-BE49-F238E27FC236}">
                    <a16:creationId xmlns:a16="http://schemas.microsoft.com/office/drawing/2014/main" id="{29FD85E2-34FB-6CF7-33CE-E7D303E1717B}"/>
                  </a:ext>
                </a:extLst>
              </p:cNvPr>
              <p:cNvSpPr txBox="1"/>
              <p:nvPr/>
            </p:nvSpPr>
            <p:spPr>
              <a:xfrm>
                <a:off x="0" y="-47625"/>
                <a:ext cx="1415529" cy="2145104"/>
              </a:xfrm>
              <a:prstGeom prst="rect">
                <a:avLst/>
              </a:prstGeom>
            </p:spPr>
            <p:txBody>
              <a:bodyPr lIns="50800" tIns="50800" rIns="50800" bIns="50800" rtlCol="0" anchor="ctr"/>
              <a:lstStyle/>
              <a:p>
                <a:pPr algn="ctr">
                  <a:lnSpc>
                    <a:spcPts val="3210"/>
                  </a:lnSpc>
                </a:pPr>
                <a:endParaRPr/>
              </a:p>
            </p:txBody>
          </p:sp>
        </p:grpSp>
      </p:grpSp>
      <p:grpSp>
        <p:nvGrpSpPr>
          <p:cNvPr id="19" name="Group 18">
            <a:extLst>
              <a:ext uri="{FF2B5EF4-FFF2-40B4-BE49-F238E27FC236}">
                <a16:creationId xmlns:a16="http://schemas.microsoft.com/office/drawing/2014/main" id="{3F9C0129-7038-B7C3-570A-DC28D60E76D5}"/>
              </a:ext>
            </a:extLst>
          </p:cNvPr>
          <p:cNvGrpSpPr/>
          <p:nvPr/>
        </p:nvGrpSpPr>
        <p:grpSpPr>
          <a:xfrm>
            <a:off x="1005659" y="3302000"/>
            <a:ext cx="3327093" cy="4008044"/>
            <a:chOff x="1005659" y="3302000"/>
            <a:chExt cx="3327093" cy="4008044"/>
          </a:xfrm>
        </p:grpSpPr>
        <p:sp>
          <p:nvSpPr>
            <p:cNvPr id="16" name="Freeform 21">
              <a:extLst>
                <a:ext uri="{FF2B5EF4-FFF2-40B4-BE49-F238E27FC236}">
                  <a16:creationId xmlns:a16="http://schemas.microsoft.com/office/drawing/2014/main" id="{A7E04B63-B293-B888-270F-7D7B1C705DE2}"/>
                </a:ext>
              </a:extLst>
            </p:cNvPr>
            <p:cNvSpPr/>
            <p:nvPr/>
          </p:nvSpPr>
          <p:spPr>
            <a:xfrm>
              <a:off x="1431891" y="3302000"/>
              <a:ext cx="2403509" cy="2779684"/>
            </a:xfrm>
            <a:custGeom>
              <a:avLst/>
              <a:gdLst/>
              <a:ahLst/>
              <a:cxnLst/>
              <a:rect l="l" t="t" r="r" b="b"/>
              <a:pathLst>
                <a:path w="2539376" h="3183247">
                  <a:moveTo>
                    <a:pt x="0" y="0"/>
                  </a:moveTo>
                  <a:lnTo>
                    <a:pt x="2539376" y="0"/>
                  </a:lnTo>
                  <a:lnTo>
                    <a:pt x="2539376" y="3183247"/>
                  </a:lnTo>
                  <a:lnTo>
                    <a:pt x="0" y="3183247"/>
                  </a:lnTo>
                  <a:lnTo>
                    <a:pt x="0" y="0"/>
                  </a:lnTo>
                  <a:close/>
                </a:path>
              </a:pathLst>
            </a:custGeom>
            <a:blipFill>
              <a:blip r:embed="rId2"/>
              <a:stretch>
                <a:fillRect r="-4197"/>
              </a:stretch>
            </a:blipFill>
          </p:spPr>
          <p:txBody>
            <a:bodyPr/>
            <a:lstStyle/>
            <a:p>
              <a:endParaRPr lang="en-US"/>
            </a:p>
          </p:txBody>
        </p:sp>
        <p:sp>
          <p:nvSpPr>
            <p:cNvPr id="17" name="TextBox 26">
              <a:extLst>
                <a:ext uri="{FF2B5EF4-FFF2-40B4-BE49-F238E27FC236}">
                  <a16:creationId xmlns:a16="http://schemas.microsoft.com/office/drawing/2014/main" id="{20D8E391-3A4E-6FC1-C7F9-8314FB6ED042}"/>
                </a:ext>
              </a:extLst>
            </p:cNvPr>
            <p:cNvSpPr txBox="1"/>
            <p:nvPr/>
          </p:nvSpPr>
          <p:spPr>
            <a:xfrm>
              <a:off x="1254195" y="6912884"/>
              <a:ext cx="2700131" cy="397160"/>
            </a:xfrm>
            <a:prstGeom prst="rect">
              <a:avLst/>
            </a:prstGeom>
          </p:spPr>
          <p:txBody>
            <a:bodyPr wrap="square" lIns="0" tIns="0" rIns="0" bIns="0" rtlCol="0" anchor="t">
              <a:spAutoFit/>
            </a:bodyPr>
            <a:lstStyle/>
            <a:p>
              <a:pPr algn="ctr">
                <a:lnSpc>
                  <a:spcPts val="3406"/>
                </a:lnSpc>
              </a:pPr>
              <a:r>
                <a:rPr lang="en-US" sz="2432">
                  <a:solidFill>
                    <a:srgbClr val="01070A"/>
                  </a:solidFill>
                  <a:latin typeface="Dosis"/>
                </a:rPr>
                <a:t>DATA  ANALYST</a:t>
              </a:r>
            </a:p>
          </p:txBody>
        </p:sp>
        <p:sp>
          <p:nvSpPr>
            <p:cNvPr id="18" name="TextBox 31">
              <a:extLst>
                <a:ext uri="{FF2B5EF4-FFF2-40B4-BE49-F238E27FC236}">
                  <a16:creationId xmlns:a16="http://schemas.microsoft.com/office/drawing/2014/main" id="{0533820D-D52E-7576-7E2A-54537157F834}"/>
                </a:ext>
              </a:extLst>
            </p:cNvPr>
            <p:cNvSpPr txBox="1"/>
            <p:nvPr/>
          </p:nvSpPr>
          <p:spPr>
            <a:xfrm>
              <a:off x="1005659" y="6207017"/>
              <a:ext cx="3327093" cy="500175"/>
            </a:xfrm>
            <a:prstGeom prst="rect">
              <a:avLst/>
            </a:prstGeom>
          </p:spPr>
          <p:txBody>
            <a:bodyPr wrap="square" lIns="0" tIns="0" rIns="0" bIns="0" rtlCol="0" anchor="t">
              <a:spAutoFit/>
            </a:bodyPr>
            <a:lstStyle/>
            <a:p>
              <a:pPr marL="0" lvl="1" indent="0" algn="ctr">
                <a:lnSpc>
                  <a:spcPts val="4205"/>
                </a:lnSpc>
                <a:spcBef>
                  <a:spcPct val="0"/>
                </a:spcBef>
              </a:pPr>
              <a:r>
                <a:rPr lang="en-US" sz="3004">
                  <a:solidFill>
                    <a:srgbClr val="01070A"/>
                  </a:solidFill>
                  <a:latin typeface="Dosis Medium"/>
                </a:rPr>
                <a:t>Sri Harshetha </a:t>
              </a:r>
            </a:p>
          </p:txBody>
        </p:sp>
      </p:grpSp>
      <p:grpSp>
        <p:nvGrpSpPr>
          <p:cNvPr id="23" name="Group 22">
            <a:extLst>
              <a:ext uri="{FF2B5EF4-FFF2-40B4-BE49-F238E27FC236}">
                <a16:creationId xmlns:a16="http://schemas.microsoft.com/office/drawing/2014/main" id="{F3B22B58-9243-03DB-4B38-18474D29404B}"/>
              </a:ext>
            </a:extLst>
          </p:cNvPr>
          <p:cNvGrpSpPr/>
          <p:nvPr/>
        </p:nvGrpSpPr>
        <p:grpSpPr>
          <a:xfrm>
            <a:off x="4256129" y="2957771"/>
            <a:ext cx="2965844" cy="4179093"/>
            <a:chOff x="5814936" y="2902296"/>
            <a:chExt cx="2965844" cy="4179093"/>
          </a:xfrm>
        </p:grpSpPr>
        <p:sp>
          <p:nvSpPr>
            <p:cNvPr id="20" name="Freeform 22">
              <a:extLst>
                <a:ext uri="{FF2B5EF4-FFF2-40B4-BE49-F238E27FC236}">
                  <a16:creationId xmlns:a16="http://schemas.microsoft.com/office/drawing/2014/main" id="{7AAC56AB-426C-71C8-8FF2-FF5476116F63}"/>
                </a:ext>
              </a:extLst>
            </p:cNvPr>
            <p:cNvSpPr/>
            <p:nvPr/>
          </p:nvSpPr>
          <p:spPr>
            <a:xfrm>
              <a:off x="5992576" y="2902296"/>
              <a:ext cx="2467654" cy="2937323"/>
            </a:xfrm>
            <a:custGeom>
              <a:avLst/>
              <a:gdLst/>
              <a:ahLst/>
              <a:cxnLst/>
              <a:rect l="l" t="t" r="r" b="b"/>
              <a:pathLst>
                <a:path w="2467654" h="2937323">
                  <a:moveTo>
                    <a:pt x="0" y="0"/>
                  </a:moveTo>
                  <a:lnTo>
                    <a:pt x="2467654" y="0"/>
                  </a:lnTo>
                  <a:lnTo>
                    <a:pt x="2467654" y="2937323"/>
                  </a:lnTo>
                  <a:lnTo>
                    <a:pt x="0" y="2937323"/>
                  </a:lnTo>
                  <a:lnTo>
                    <a:pt x="0" y="0"/>
                  </a:lnTo>
                  <a:close/>
                </a:path>
              </a:pathLst>
            </a:custGeom>
            <a:blipFill>
              <a:blip r:embed="rId3"/>
              <a:stretch>
                <a:fillRect l="-11579" r="-3454"/>
              </a:stretch>
            </a:blipFill>
          </p:spPr>
          <p:txBody>
            <a:bodyPr/>
            <a:lstStyle/>
            <a:p>
              <a:endParaRPr lang="en-US"/>
            </a:p>
          </p:txBody>
        </p:sp>
        <p:sp>
          <p:nvSpPr>
            <p:cNvPr id="21" name="TextBox 28">
              <a:extLst>
                <a:ext uri="{FF2B5EF4-FFF2-40B4-BE49-F238E27FC236}">
                  <a16:creationId xmlns:a16="http://schemas.microsoft.com/office/drawing/2014/main" id="{984B4138-8520-E0EE-F980-91F46A1E07E6}"/>
                </a:ext>
              </a:extLst>
            </p:cNvPr>
            <p:cNvSpPr txBox="1"/>
            <p:nvPr/>
          </p:nvSpPr>
          <p:spPr>
            <a:xfrm>
              <a:off x="5814936" y="6046699"/>
              <a:ext cx="2822933" cy="496875"/>
            </a:xfrm>
            <a:prstGeom prst="rect">
              <a:avLst/>
            </a:prstGeom>
          </p:spPr>
          <p:txBody>
            <a:bodyPr lIns="0" tIns="0" rIns="0" bIns="0" rtlCol="0" anchor="t">
              <a:spAutoFit/>
            </a:bodyPr>
            <a:lstStyle/>
            <a:p>
              <a:pPr marL="0" lvl="1" indent="0" algn="ctr">
                <a:lnSpc>
                  <a:spcPts val="4113"/>
                </a:lnSpc>
                <a:spcBef>
                  <a:spcPct val="0"/>
                </a:spcBef>
              </a:pPr>
              <a:r>
                <a:rPr lang="en-US" sz="2938">
                  <a:solidFill>
                    <a:srgbClr val="01070A"/>
                  </a:solidFill>
                  <a:latin typeface="Dosis Medium"/>
                </a:rPr>
                <a:t>Koteswar </a:t>
              </a:r>
            </a:p>
          </p:txBody>
        </p:sp>
        <p:sp>
          <p:nvSpPr>
            <p:cNvPr id="22" name="TextBox 33">
              <a:extLst>
                <a:ext uri="{FF2B5EF4-FFF2-40B4-BE49-F238E27FC236}">
                  <a16:creationId xmlns:a16="http://schemas.microsoft.com/office/drawing/2014/main" id="{B61F5753-B0DB-3D24-EDBE-9B46DE24D60A}"/>
                </a:ext>
              </a:extLst>
            </p:cNvPr>
            <p:cNvSpPr txBox="1"/>
            <p:nvPr/>
          </p:nvSpPr>
          <p:spPr>
            <a:xfrm>
              <a:off x="5957847" y="6657411"/>
              <a:ext cx="2822933" cy="423978"/>
            </a:xfrm>
            <a:prstGeom prst="rect">
              <a:avLst/>
            </a:prstGeom>
          </p:spPr>
          <p:txBody>
            <a:bodyPr lIns="0" tIns="0" rIns="0" bIns="0" rtlCol="0" anchor="t">
              <a:spAutoFit/>
            </a:bodyPr>
            <a:lstStyle/>
            <a:p>
              <a:pPr algn="ctr">
                <a:lnSpc>
                  <a:spcPts val="3406"/>
                </a:lnSpc>
              </a:pPr>
              <a:r>
                <a:rPr lang="en-US" sz="2432">
                  <a:solidFill>
                    <a:srgbClr val="01070A"/>
                  </a:solidFill>
                  <a:latin typeface="Dosis"/>
                </a:rPr>
                <a:t>DATA ENGINNER</a:t>
              </a:r>
            </a:p>
          </p:txBody>
        </p:sp>
      </p:grpSp>
      <p:grpSp>
        <p:nvGrpSpPr>
          <p:cNvPr id="27" name="Group 26">
            <a:extLst>
              <a:ext uri="{FF2B5EF4-FFF2-40B4-BE49-F238E27FC236}">
                <a16:creationId xmlns:a16="http://schemas.microsoft.com/office/drawing/2014/main" id="{7711839A-236E-C1C1-0004-BED8AB7201F3}"/>
              </a:ext>
            </a:extLst>
          </p:cNvPr>
          <p:cNvGrpSpPr/>
          <p:nvPr/>
        </p:nvGrpSpPr>
        <p:grpSpPr>
          <a:xfrm>
            <a:off x="7488213" y="2957771"/>
            <a:ext cx="2883650" cy="4381500"/>
            <a:chOff x="9529385" y="2824176"/>
            <a:chExt cx="2883650" cy="4381500"/>
          </a:xfrm>
        </p:grpSpPr>
        <p:sp>
          <p:nvSpPr>
            <p:cNvPr id="24" name="Freeform 23">
              <a:extLst>
                <a:ext uri="{FF2B5EF4-FFF2-40B4-BE49-F238E27FC236}">
                  <a16:creationId xmlns:a16="http://schemas.microsoft.com/office/drawing/2014/main" id="{85A2E8FC-84DC-5D7E-BDBF-2DABE7BCEAB2}"/>
                </a:ext>
              </a:extLst>
            </p:cNvPr>
            <p:cNvSpPr/>
            <p:nvPr/>
          </p:nvSpPr>
          <p:spPr>
            <a:xfrm>
              <a:off x="9653012" y="2824176"/>
              <a:ext cx="2607695" cy="3187218"/>
            </a:xfrm>
            <a:custGeom>
              <a:avLst/>
              <a:gdLst/>
              <a:ahLst/>
              <a:cxnLst/>
              <a:rect l="l" t="t" r="r" b="b"/>
              <a:pathLst>
                <a:path w="2760024" h="3318776">
                  <a:moveTo>
                    <a:pt x="0" y="0"/>
                  </a:moveTo>
                  <a:lnTo>
                    <a:pt x="2760023" y="0"/>
                  </a:lnTo>
                  <a:lnTo>
                    <a:pt x="2760023" y="3318776"/>
                  </a:lnTo>
                  <a:lnTo>
                    <a:pt x="0" y="3318776"/>
                  </a:lnTo>
                  <a:lnTo>
                    <a:pt x="0" y="0"/>
                  </a:lnTo>
                  <a:close/>
                </a:path>
              </a:pathLst>
            </a:custGeom>
            <a:blipFill>
              <a:blip r:embed="rId4"/>
              <a:stretch>
                <a:fillRect t="-20067" b="-20067"/>
              </a:stretch>
            </a:blipFill>
          </p:spPr>
          <p:txBody>
            <a:bodyPr/>
            <a:lstStyle/>
            <a:p>
              <a:endParaRPr lang="en-US"/>
            </a:p>
          </p:txBody>
        </p:sp>
        <p:sp>
          <p:nvSpPr>
            <p:cNvPr id="25" name="TextBox 29">
              <a:extLst>
                <a:ext uri="{FF2B5EF4-FFF2-40B4-BE49-F238E27FC236}">
                  <a16:creationId xmlns:a16="http://schemas.microsoft.com/office/drawing/2014/main" id="{5E9A05AB-7599-BCCC-CBBF-AC44D1D65E0A}"/>
                </a:ext>
              </a:extLst>
            </p:cNvPr>
            <p:cNvSpPr txBox="1"/>
            <p:nvPr/>
          </p:nvSpPr>
          <p:spPr>
            <a:xfrm>
              <a:off x="9590102" y="6781698"/>
              <a:ext cx="2822933" cy="423978"/>
            </a:xfrm>
            <a:prstGeom prst="rect">
              <a:avLst/>
            </a:prstGeom>
          </p:spPr>
          <p:txBody>
            <a:bodyPr lIns="0" tIns="0" rIns="0" bIns="0" rtlCol="0" anchor="t">
              <a:spAutoFit/>
            </a:bodyPr>
            <a:lstStyle/>
            <a:p>
              <a:pPr algn="ctr">
                <a:lnSpc>
                  <a:spcPts val="3406"/>
                </a:lnSpc>
              </a:pPr>
              <a:r>
                <a:rPr lang="en-US" sz="2432">
                  <a:solidFill>
                    <a:srgbClr val="01070A"/>
                  </a:solidFill>
                  <a:latin typeface="Dosis"/>
                </a:rPr>
                <a:t>DEVELOPER</a:t>
              </a:r>
            </a:p>
          </p:txBody>
        </p:sp>
        <p:sp>
          <p:nvSpPr>
            <p:cNvPr id="26" name="TextBox 30">
              <a:extLst>
                <a:ext uri="{FF2B5EF4-FFF2-40B4-BE49-F238E27FC236}">
                  <a16:creationId xmlns:a16="http://schemas.microsoft.com/office/drawing/2014/main" id="{D6372254-1951-7BC7-713C-D6F419C7302B}"/>
                </a:ext>
              </a:extLst>
            </p:cNvPr>
            <p:cNvSpPr txBox="1"/>
            <p:nvPr/>
          </p:nvSpPr>
          <p:spPr>
            <a:xfrm>
              <a:off x="9529385" y="6120086"/>
              <a:ext cx="2822933" cy="503860"/>
            </a:xfrm>
            <a:prstGeom prst="rect">
              <a:avLst/>
            </a:prstGeom>
          </p:spPr>
          <p:txBody>
            <a:bodyPr lIns="0" tIns="0" rIns="0" bIns="0" rtlCol="0" anchor="t">
              <a:spAutoFit/>
            </a:bodyPr>
            <a:lstStyle/>
            <a:p>
              <a:pPr marL="0" lvl="1" indent="0" algn="ctr">
                <a:lnSpc>
                  <a:spcPts val="4253"/>
                </a:lnSpc>
                <a:spcBef>
                  <a:spcPct val="0"/>
                </a:spcBef>
              </a:pPr>
              <a:r>
                <a:rPr lang="en-US" sz="3038">
                  <a:solidFill>
                    <a:srgbClr val="01070A"/>
                  </a:solidFill>
                  <a:latin typeface="Dosis Medium"/>
                </a:rPr>
                <a:t>Narasimha </a:t>
              </a:r>
            </a:p>
          </p:txBody>
        </p:sp>
      </p:grpSp>
      <p:sp>
        <p:nvSpPr>
          <p:cNvPr id="28" name="Freeform 24">
            <a:extLst>
              <a:ext uri="{FF2B5EF4-FFF2-40B4-BE49-F238E27FC236}">
                <a16:creationId xmlns:a16="http://schemas.microsoft.com/office/drawing/2014/main" id="{5D7333A5-98F0-9460-1689-39FE2F745405}"/>
              </a:ext>
            </a:extLst>
          </p:cNvPr>
          <p:cNvSpPr/>
          <p:nvPr/>
        </p:nvSpPr>
        <p:spPr>
          <a:xfrm>
            <a:off x="10769028" y="3033046"/>
            <a:ext cx="2352396" cy="2890948"/>
          </a:xfrm>
          <a:custGeom>
            <a:avLst/>
            <a:gdLst/>
            <a:ahLst/>
            <a:cxnLst/>
            <a:rect l="l" t="t" r="r" b="b"/>
            <a:pathLst>
              <a:path w="2352396" h="2890948">
                <a:moveTo>
                  <a:pt x="0" y="0"/>
                </a:moveTo>
                <a:lnTo>
                  <a:pt x="2352395" y="0"/>
                </a:lnTo>
                <a:lnTo>
                  <a:pt x="2352395" y="2890948"/>
                </a:lnTo>
                <a:lnTo>
                  <a:pt x="0" y="2890948"/>
                </a:lnTo>
                <a:lnTo>
                  <a:pt x="0" y="0"/>
                </a:lnTo>
                <a:close/>
              </a:path>
            </a:pathLst>
          </a:custGeom>
          <a:blipFill>
            <a:blip r:embed="rId5"/>
            <a:stretch>
              <a:fillRect/>
            </a:stretch>
          </a:blipFill>
        </p:spPr>
        <p:txBody>
          <a:bodyPr/>
          <a:lstStyle/>
          <a:p>
            <a:endParaRPr lang="en-US"/>
          </a:p>
        </p:txBody>
      </p:sp>
      <p:sp>
        <p:nvSpPr>
          <p:cNvPr id="29" name="TextBox 27">
            <a:extLst>
              <a:ext uri="{FF2B5EF4-FFF2-40B4-BE49-F238E27FC236}">
                <a16:creationId xmlns:a16="http://schemas.microsoft.com/office/drawing/2014/main" id="{0FB0A425-D6A7-D838-8C96-67F9F89E5387}"/>
              </a:ext>
            </a:extLst>
          </p:cNvPr>
          <p:cNvSpPr txBox="1"/>
          <p:nvPr/>
        </p:nvSpPr>
        <p:spPr>
          <a:xfrm>
            <a:off x="10553272" y="6712886"/>
            <a:ext cx="2822933" cy="423978"/>
          </a:xfrm>
          <a:prstGeom prst="rect">
            <a:avLst/>
          </a:prstGeom>
        </p:spPr>
        <p:txBody>
          <a:bodyPr lIns="0" tIns="0" rIns="0" bIns="0" rtlCol="0" anchor="t">
            <a:spAutoFit/>
          </a:bodyPr>
          <a:lstStyle/>
          <a:p>
            <a:pPr algn="ctr">
              <a:lnSpc>
                <a:spcPts val="3406"/>
              </a:lnSpc>
            </a:pPr>
            <a:r>
              <a:rPr lang="en-US" sz="2432">
                <a:solidFill>
                  <a:srgbClr val="01070A"/>
                </a:solidFill>
                <a:latin typeface="Dosis"/>
              </a:rPr>
              <a:t>DATA SCIENTIST</a:t>
            </a:r>
          </a:p>
        </p:txBody>
      </p:sp>
      <p:sp>
        <p:nvSpPr>
          <p:cNvPr id="30" name="TextBox 32">
            <a:extLst>
              <a:ext uri="{FF2B5EF4-FFF2-40B4-BE49-F238E27FC236}">
                <a16:creationId xmlns:a16="http://schemas.microsoft.com/office/drawing/2014/main" id="{4770DCC6-B72B-85AD-ED0C-F97F3857DF27}"/>
              </a:ext>
            </a:extLst>
          </p:cNvPr>
          <p:cNvSpPr txBox="1"/>
          <p:nvPr/>
        </p:nvSpPr>
        <p:spPr>
          <a:xfrm>
            <a:off x="11067975" y="6079464"/>
            <a:ext cx="1754500" cy="460817"/>
          </a:xfrm>
          <a:prstGeom prst="rect">
            <a:avLst/>
          </a:prstGeom>
        </p:spPr>
        <p:txBody>
          <a:bodyPr lIns="0" tIns="0" rIns="0" bIns="0" rtlCol="0" anchor="t">
            <a:spAutoFit/>
          </a:bodyPr>
          <a:lstStyle/>
          <a:p>
            <a:pPr algn="ctr">
              <a:lnSpc>
                <a:spcPts val="3767"/>
              </a:lnSpc>
            </a:pPr>
            <a:r>
              <a:rPr lang="en-US" sz="3038">
                <a:solidFill>
                  <a:srgbClr val="01070A"/>
                </a:solidFill>
                <a:latin typeface="Dosis Medium"/>
              </a:rPr>
              <a:t>Ganesh</a:t>
            </a:r>
          </a:p>
        </p:txBody>
      </p:sp>
    </p:spTree>
    <p:extLst>
      <p:ext uri="{BB962C8B-B14F-4D97-AF65-F5344CB8AC3E}">
        <p14:creationId xmlns:p14="http://schemas.microsoft.com/office/powerpoint/2010/main" val="1885732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26742" cy="82296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692101" y="1692098"/>
            <a:ext cx="8229600" cy="4845403"/>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692102" y="1704263"/>
            <a:ext cx="8229599" cy="4845407"/>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921508" y="4305702"/>
            <a:ext cx="3002375" cy="4845409"/>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602084" y="1163661"/>
            <a:ext cx="4680428" cy="5014750"/>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692112" y="1679932"/>
            <a:ext cx="8229604" cy="4845402"/>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59A042AA-9302-AEE4-488F-2DABD1C7532D}"/>
              </a:ext>
            </a:extLst>
          </p:cNvPr>
          <p:cNvSpPr txBox="1">
            <a:spLocks/>
          </p:cNvSpPr>
          <p:nvPr/>
        </p:nvSpPr>
        <p:spPr>
          <a:xfrm>
            <a:off x="560066" y="704226"/>
            <a:ext cx="3841639" cy="4064996"/>
          </a:xfrm>
          <a:prstGeom prst="rect">
            <a:avLst/>
          </a:prstGeom>
        </p:spPr>
        <p:txBody>
          <a:bodyPr vert="horz" lIns="91440" tIns="45720" rIns="91440" bIns="45720" rtlCol="0" anchor="b">
            <a:normAutofit/>
          </a:bodyPr>
          <a:lstStyle>
            <a:lvl1pPr>
              <a:defRPr>
                <a:latin typeface="+mj-lt"/>
                <a:ea typeface="+mj-ea"/>
                <a:cs typeface="+mj-cs"/>
              </a:defRPr>
            </a:lvl1pPr>
          </a:lstStyle>
          <a:p>
            <a:pPr algn="r">
              <a:lnSpc>
                <a:spcPct val="90000"/>
              </a:lnSpc>
              <a:spcBef>
                <a:spcPct val="0"/>
              </a:spcBef>
              <a:spcAft>
                <a:spcPts val="960"/>
              </a:spcAft>
            </a:pPr>
            <a:r>
              <a:rPr lang="en-US" sz="4800" kern="1200">
                <a:solidFill>
                  <a:srgbClr val="FFFFFF"/>
                </a:solidFill>
                <a:latin typeface="+mj-lt"/>
                <a:ea typeface="+mj-ea"/>
                <a:cs typeface="+mj-cs"/>
              </a:rPr>
              <a:t>Introduction	</a:t>
            </a:r>
          </a:p>
        </p:txBody>
      </p:sp>
      <p:sp>
        <p:nvSpPr>
          <p:cNvPr id="7" name="Rectangle 1">
            <a:extLst>
              <a:ext uri="{FF2B5EF4-FFF2-40B4-BE49-F238E27FC236}">
                <a16:creationId xmlns:a16="http://schemas.microsoft.com/office/drawing/2014/main" id="{D95CDCF9-9CCF-EA59-0E00-C68CF42868CA}"/>
              </a:ext>
            </a:extLst>
          </p:cNvPr>
          <p:cNvSpPr txBox="1">
            <a:spLocks noChangeArrowheads="1"/>
          </p:cNvSpPr>
          <p:nvPr/>
        </p:nvSpPr>
        <p:spPr bwMode="auto">
          <a:xfrm>
            <a:off x="5772310" y="779376"/>
            <a:ext cx="7866417" cy="665525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marL="0" eaLnBrk="0" fontAlgn="base" hangingPunct="0">
              <a:spcBef>
                <a:spcPct val="0"/>
              </a:spcBef>
              <a:spcAft>
                <a:spcPct val="0"/>
              </a:spcAft>
              <a:defRPr>
                <a:solidFill>
                  <a:schemeClr val="tx1"/>
                </a:solidFill>
                <a:latin typeface="Arial" panose="020B0604020202020204" pitchFamily="34" charset="0"/>
                <a:ea typeface="+mn-ea"/>
                <a:cs typeface="+mn-cs"/>
              </a:defRPr>
            </a:lvl1pPr>
            <a:lvl2pPr marL="457200" eaLnBrk="0" fontAlgn="base" hangingPunct="0">
              <a:spcBef>
                <a:spcPct val="0"/>
              </a:spcBef>
              <a:spcAft>
                <a:spcPct val="0"/>
              </a:spcAft>
              <a:defRPr>
                <a:solidFill>
                  <a:schemeClr val="tx1"/>
                </a:solidFill>
                <a:latin typeface="Arial" panose="020B0604020202020204" pitchFamily="34" charset="0"/>
                <a:ea typeface="+mn-ea"/>
                <a:cs typeface="+mn-cs"/>
              </a:defRPr>
            </a:lvl2pPr>
            <a:lvl3pPr marL="914400" eaLnBrk="0" fontAlgn="base" hangingPunct="0">
              <a:spcBef>
                <a:spcPct val="0"/>
              </a:spcBef>
              <a:spcAft>
                <a:spcPct val="0"/>
              </a:spcAft>
              <a:defRPr>
                <a:solidFill>
                  <a:schemeClr val="tx1"/>
                </a:solidFill>
                <a:latin typeface="Arial" panose="020B0604020202020204" pitchFamily="34" charset="0"/>
                <a:ea typeface="+mn-ea"/>
                <a:cs typeface="+mn-cs"/>
              </a:defRPr>
            </a:lvl3pPr>
            <a:lvl4pPr marL="1371600" eaLnBrk="0" fontAlgn="base" hangingPunct="0">
              <a:spcBef>
                <a:spcPct val="0"/>
              </a:spcBef>
              <a:spcAft>
                <a:spcPct val="0"/>
              </a:spcAft>
              <a:defRPr>
                <a:solidFill>
                  <a:schemeClr val="tx1"/>
                </a:solidFill>
                <a:latin typeface="Arial" panose="020B0604020202020204" pitchFamily="34" charset="0"/>
                <a:ea typeface="+mn-ea"/>
                <a:cs typeface="+mn-cs"/>
              </a:defRPr>
            </a:lvl4pPr>
            <a:lvl5pPr marL="1828800" eaLnBrk="0" fontAlgn="base" hangingPunct="0">
              <a:spcBef>
                <a:spcPct val="0"/>
              </a:spcBef>
              <a:spcAft>
                <a:spcPct val="0"/>
              </a:spcAft>
              <a:defRPr>
                <a:solidFill>
                  <a:schemeClr val="tx1"/>
                </a:solidFill>
                <a:latin typeface="Arial" panose="020B0604020202020204" pitchFamily="34" charset="0"/>
                <a:ea typeface="+mn-ea"/>
                <a:cs typeface="+mn-cs"/>
              </a:defRPr>
            </a:lvl5pPr>
            <a:lvl6pPr marL="2286000" eaLnBrk="0" fontAlgn="base" hangingPunct="0">
              <a:spcBef>
                <a:spcPct val="0"/>
              </a:spcBef>
              <a:spcAft>
                <a:spcPct val="0"/>
              </a:spcAft>
              <a:defRPr>
                <a:solidFill>
                  <a:schemeClr val="tx1"/>
                </a:solidFill>
                <a:latin typeface="Arial" panose="020B0604020202020204" pitchFamily="34" charset="0"/>
                <a:ea typeface="+mn-ea"/>
                <a:cs typeface="+mn-cs"/>
              </a:defRPr>
            </a:lvl6pPr>
            <a:lvl7pPr marL="2743200" eaLnBrk="0" fontAlgn="base" hangingPunct="0">
              <a:spcBef>
                <a:spcPct val="0"/>
              </a:spcBef>
              <a:spcAft>
                <a:spcPct val="0"/>
              </a:spcAft>
              <a:defRPr>
                <a:solidFill>
                  <a:schemeClr val="tx1"/>
                </a:solidFill>
                <a:latin typeface="Arial" panose="020B0604020202020204" pitchFamily="34" charset="0"/>
                <a:ea typeface="+mn-ea"/>
                <a:cs typeface="+mn-cs"/>
              </a:defRPr>
            </a:lvl7pPr>
            <a:lvl8pPr marL="3200400" eaLnBrk="0" fontAlgn="base" hangingPunct="0">
              <a:spcBef>
                <a:spcPct val="0"/>
              </a:spcBef>
              <a:spcAft>
                <a:spcPct val="0"/>
              </a:spcAft>
              <a:defRPr>
                <a:solidFill>
                  <a:schemeClr val="tx1"/>
                </a:solidFill>
                <a:latin typeface="Arial" panose="020B0604020202020204" pitchFamily="34" charset="0"/>
                <a:ea typeface="+mn-ea"/>
                <a:cs typeface="+mn-cs"/>
              </a:defRPr>
            </a:lvl8pPr>
            <a:lvl9pPr marL="3657600" eaLnBrk="0" fontAlgn="base" hangingPunct="0">
              <a:spcBef>
                <a:spcPct val="0"/>
              </a:spcBef>
              <a:spcAft>
                <a:spcPct val="0"/>
              </a:spcAft>
              <a:defRPr>
                <a:solidFill>
                  <a:schemeClr val="tx1"/>
                </a:solidFill>
                <a:latin typeface="Arial" panose="020B0604020202020204" pitchFamily="34" charset="0"/>
                <a:ea typeface="+mn-ea"/>
                <a:cs typeface="+mn-cs"/>
              </a:defRPr>
            </a:lvl9pPr>
          </a:lstStyle>
          <a:p>
            <a:pPr indent="-228600" eaLnBrk="1" hangingPunct="1">
              <a:lnSpc>
                <a:spcPct val="90000"/>
              </a:lnSpc>
              <a:spcAft>
                <a:spcPts val="960"/>
              </a:spcAft>
              <a:buFont typeface="Arial" panose="020B0604020202020204" pitchFamily="34" charset="0"/>
              <a:buChar char="•"/>
            </a:pPr>
            <a:r>
              <a:rPr lang="en-US" altLang="en-US" sz="2400" i="1">
                <a:latin typeface="+mn-lt"/>
              </a:rPr>
              <a:t>Our project, "Sentiment Analysis and Gender Prediction for Business Insights," leverages natural language processing, machine learning, and visualizations to empower businesses with valuable data. By analyzing user sentiments and demographics on social media, our solution provides a comprehensive toolkit for understanding customer behaviors and preferences.</a:t>
            </a:r>
          </a:p>
        </p:txBody>
      </p:sp>
    </p:spTree>
    <p:extLst>
      <p:ext uri="{BB962C8B-B14F-4D97-AF65-F5344CB8AC3E}">
        <p14:creationId xmlns:p14="http://schemas.microsoft.com/office/powerpoint/2010/main" val="670098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4881" y="-43768"/>
            <a:ext cx="13380638" cy="1356554"/>
          </a:xfrm>
          <a:prstGeom prst="rect">
            <a:avLst/>
          </a:prstGeom>
        </p:spPr>
        <p:txBody>
          <a:bodyPr vert="horz" wrap="square" lIns="0" tIns="563147" rIns="0" bIns="0" rtlCol="0">
            <a:spAutoFit/>
          </a:bodyPr>
          <a:lstStyle/>
          <a:p>
            <a:pPr marL="4831080">
              <a:spcBef>
                <a:spcPts val="168"/>
              </a:spcBef>
            </a:pPr>
            <a:r>
              <a:rPr dirty="0">
                <a:latin typeface="Times New Roman" panose="02020603050405020304" pitchFamily="18" charset="0"/>
                <a:cs typeface="Times New Roman" panose="02020603050405020304" pitchFamily="18" charset="0"/>
              </a:rPr>
              <a:t>The</a:t>
            </a:r>
            <a:r>
              <a:rPr spc="-312" dirty="0">
                <a:latin typeface="Times New Roman" panose="02020603050405020304" pitchFamily="18" charset="0"/>
                <a:cs typeface="Times New Roman" panose="02020603050405020304" pitchFamily="18" charset="0"/>
              </a:rPr>
              <a:t> </a:t>
            </a:r>
            <a:r>
              <a:rPr spc="-16" dirty="0">
                <a:latin typeface="Times New Roman" panose="02020603050405020304" pitchFamily="18" charset="0"/>
                <a:cs typeface="Times New Roman" panose="02020603050405020304" pitchFamily="18" charset="0"/>
              </a:rPr>
              <a:t>Problem</a:t>
            </a:r>
          </a:p>
        </p:txBody>
      </p:sp>
      <p:sp>
        <p:nvSpPr>
          <p:cNvPr id="15" name="object 15"/>
          <p:cNvSpPr txBox="1"/>
          <p:nvPr/>
        </p:nvSpPr>
        <p:spPr>
          <a:xfrm>
            <a:off x="11539118" y="6448754"/>
            <a:ext cx="460248" cy="463717"/>
          </a:xfrm>
          <a:prstGeom prst="rect">
            <a:avLst/>
          </a:prstGeom>
        </p:spPr>
        <p:txBody>
          <a:bodyPr vert="horz" wrap="square" lIns="0" tIns="20320" rIns="0" bIns="0" rtlCol="0">
            <a:spAutoFit/>
          </a:bodyPr>
          <a:lstStyle/>
          <a:p>
            <a:pPr marL="20320">
              <a:spcBef>
                <a:spcPts val="160"/>
              </a:spcBef>
            </a:pPr>
            <a:r>
              <a:rPr sz="2880" b="1" spc="-40" dirty="0">
                <a:solidFill>
                  <a:srgbClr val="FFFFFF"/>
                </a:solidFill>
                <a:latin typeface="Trebuchet MS"/>
                <a:cs typeface="Trebuchet MS"/>
              </a:rPr>
              <a:t>3</a:t>
            </a:r>
            <a:endParaRPr sz="2880" dirty="0">
              <a:latin typeface="Trebuchet MS"/>
              <a:cs typeface="Trebuchet MS"/>
            </a:endParaRPr>
          </a:p>
        </p:txBody>
      </p:sp>
      <p:sp>
        <p:nvSpPr>
          <p:cNvPr id="9" name="Content Placeholder 2">
            <a:extLst>
              <a:ext uri="{FF2B5EF4-FFF2-40B4-BE49-F238E27FC236}">
                <a16:creationId xmlns:a16="http://schemas.microsoft.com/office/drawing/2014/main" id="{2DD47231-12A8-ED0B-DFE5-B970B1D8B649}"/>
              </a:ext>
            </a:extLst>
          </p:cNvPr>
          <p:cNvSpPr txBox="1">
            <a:spLocks/>
          </p:cNvSpPr>
          <p:nvPr/>
        </p:nvSpPr>
        <p:spPr>
          <a:xfrm>
            <a:off x="126000" y="2074675"/>
            <a:ext cx="9871440" cy="2405886"/>
          </a:xfrm>
          <a:prstGeom prst="rect">
            <a:avLst/>
          </a:prstGeom>
        </p:spPr>
        <p:txBody>
          <a:bodyPr wrap="square" lIns="0" tIns="0" rIns="0" bIns="0">
            <a:normAutofit fontScale="92500"/>
          </a:bodyPr>
          <a:lstStyle>
            <a:lvl1pPr marL="0">
              <a:defRPr sz="1800" b="0" i="0">
                <a:solidFill>
                  <a:schemeClr val="bg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880" dirty="0">
                <a:solidFill>
                  <a:schemeClr val="tx1"/>
                </a:solidFill>
                <a:latin typeface="Calibri" panose="020F0502020204030204" pitchFamily="34" charset="0"/>
                <a:ea typeface="Calibri" panose="020F0502020204030204" pitchFamily="34" charset="0"/>
                <a:cs typeface="Calibri" panose="020F0502020204030204" pitchFamily="34" charset="0"/>
              </a:rPr>
              <a:t>1. </a:t>
            </a:r>
            <a:r>
              <a:rPr lang="en-US" sz="2600" dirty="0">
                <a:solidFill>
                  <a:schemeClr val="tx1"/>
                </a:solidFill>
                <a:latin typeface="Calibri" panose="020F0502020204030204" pitchFamily="34" charset="0"/>
                <a:ea typeface="Calibri" panose="020F0502020204030204" pitchFamily="34" charset="0"/>
                <a:cs typeface="Calibri" panose="020F0502020204030204" pitchFamily="34" charset="0"/>
              </a:rPr>
              <a:t>Our project aims to address the growing demand for real-time public sentiment analysis related to products, services, and specific topics. The core problem revolves around creating a machine learning model capable of classifying unstructured social media posts into positive, negative, or neutral sentiment categories. By doing so, we enable businesses to make informed decisions based on valuable insights derived from user sentiment analysis</a:t>
            </a:r>
            <a:r>
              <a:rPr lang="en-US" sz="2880" i="1" dirty="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lang="en-IN" sz="2880" i="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28F72204-C079-B140-0AC5-C41052F42968}"/>
              </a:ext>
            </a:extLst>
          </p:cNvPr>
          <p:cNvSpPr txBox="1"/>
          <p:nvPr/>
        </p:nvSpPr>
        <p:spPr>
          <a:xfrm>
            <a:off x="4876800" y="5142881"/>
            <a:ext cx="9627600" cy="2012859"/>
          </a:xfrm>
          <a:prstGeom prst="rect">
            <a:avLst/>
          </a:prstGeom>
          <a:noFill/>
        </p:spPr>
        <p:txBody>
          <a:bodyPr wrap="square">
            <a:spAutoFit/>
          </a:bodyPr>
          <a:lstStyle/>
          <a:p>
            <a:r>
              <a:rPr lang="en-US" sz="2400" dirty="0">
                <a:solidFill>
                  <a:srgbClr val="374151"/>
                </a:solidFill>
                <a:latin typeface="Calibri" panose="020F0502020204030204" pitchFamily="34" charset="0"/>
                <a:ea typeface="Calibri" panose="020F0502020204030204" pitchFamily="34" charset="0"/>
                <a:cs typeface="Calibri" panose="020F0502020204030204" pitchFamily="34" charset="0"/>
              </a:rPr>
              <a:t>2.   Create a system to predict the gender of social media users based on their posts. Utilizing a dataset of profiles and tweets, the project involves text data preprocessing and building a machine learning model for classifying users into male, female, or an "unknown" gender category, facilitating demographic insights</a:t>
            </a:r>
            <a:r>
              <a:rPr lang="en-US" sz="2880" i="1" dirty="0">
                <a:solidFill>
                  <a:srgbClr val="374151"/>
                </a:solidFill>
                <a:latin typeface="Calibri" panose="020F0502020204030204" pitchFamily="34" charset="0"/>
                <a:ea typeface="Calibri" panose="020F0502020204030204" pitchFamily="34" charset="0"/>
                <a:cs typeface="Calibri" panose="020F0502020204030204" pitchFamily="34" charset="0"/>
              </a:rPr>
              <a:t>.</a:t>
            </a:r>
            <a:endParaRPr lang="en-IN" sz="2880" i="1" dirty="0">
              <a:latin typeface="Calibri" panose="020F0502020204030204" pitchFamily="34" charset="0"/>
              <a:ea typeface="Calibri" panose="020F0502020204030204" pitchFamily="34" charset="0"/>
              <a:cs typeface="Calibri" panose="020F0502020204030204" pitchFamily="34" charset="0"/>
            </a:endParaRPr>
          </a:p>
        </p:txBody>
      </p:sp>
      <p:pic>
        <p:nvPicPr>
          <p:cNvPr id="12" name="Picture 2" descr="How Accurate Is Review Sentiment Analysis? | Travel Media Group">
            <a:extLst>
              <a:ext uri="{FF2B5EF4-FFF2-40B4-BE49-F238E27FC236}">
                <a16:creationId xmlns:a16="http://schemas.microsoft.com/office/drawing/2014/main" id="{D044831A-FA4C-1A50-9DBF-75450AE176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75520" y="1883777"/>
            <a:ext cx="4628880" cy="240588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Gender Dysphoria: A Scientific Guide">
            <a:extLst>
              <a:ext uri="{FF2B5EF4-FFF2-40B4-BE49-F238E27FC236}">
                <a16:creationId xmlns:a16="http://schemas.microsoft.com/office/drawing/2014/main" id="{DDDC9F9E-CBA8-E06B-B748-BF9E052401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000" y="5142880"/>
            <a:ext cx="4385040" cy="28069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body" idx="1"/>
          </p:nvPr>
        </p:nvSpPr>
        <p:spPr>
          <a:xfrm>
            <a:off x="1654373" y="2983788"/>
            <a:ext cx="11732768" cy="2692019"/>
          </a:xfrm>
          <a:prstGeom prst="rect">
            <a:avLst/>
          </a:prstGeom>
        </p:spPr>
        <p:txBody>
          <a:bodyPr vert="horz" wrap="square" lIns="0" tIns="20320" rIns="0" bIns="0" rtlCol="0">
            <a:spAutoFit/>
          </a:bodyPr>
          <a:lstStyle/>
          <a:p>
            <a:pPr marL="19304" marR="8128">
              <a:spcBef>
                <a:spcPts val="160"/>
              </a:spcBef>
              <a:buClr>
                <a:srgbClr val="000000"/>
              </a:buClr>
              <a:tabLst>
                <a:tab pos="478536" algn="l"/>
                <a:tab pos="479552" algn="l"/>
              </a:tabLst>
            </a:pPr>
            <a:r>
              <a:rPr lang="en-US">
                <a:latin typeface="Times New Roman" panose="02020603050405020304" pitchFamily="18" charset="0"/>
                <a:cs typeface="Times New Roman" panose="02020603050405020304" pitchFamily="18" charset="0"/>
              </a:rPr>
              <a:t>Will</a:t>
            </a:r>
            <a:r>
              <a:rPr lang="en-US" spc="-56">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calculate </a:t>
            </a:r>
            <a:r>
              <a:rPr lang="en-US" spc="-16">
                <a:latin typeface="Times New Roman" panose="02020603050405020304" pitchFamily="18" charset="0"/>
                <a:cs typeface="Times New Roman" panose="02020603050405020304" pitchFamily="18" charset="0"/>
              </a:rPr>
              <a:t>real-</a:t>
            </a:r>
            <a:r>
              <a:rPr lang="en-US">
                <a:latin typeface="Times New Roman" panose="02020603050405020304" pitchFamily="18" charset="0"/>
                <a:cs typeface="Times New Roman" panose="02020603050405020304" pitchFamily="18" charset="0"/>
              </a:rPr>
              <a:t>time</a:t>
            </a:r>
            <a:r>
              <a:rPr lang="en-US" spc="-24">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car</a:t>
            </a:r>
            <a:r>
              <a:rPr lang="en-US" spc="-24">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accident prediction,</a:t>
            </a:r>
            <a:r>
              <a:rPr lang="en-US" spc="-8">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studying</a:t>
            </a:r>
            <a:r>
              <a:rPr lang="en-US" spc="24">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car</a:t>
            </a:r>
            <a:r>
              <a:rPr lang="en-US" spc="-24">
                <a:latin typeface="Times New Roman" panose="02020603050405020304" pitchFamily="18" charset="0"/>
                <a:cs typeface="Times New Roman" panose="02020603050405020304" pitchFamily="18" charset="0"/>
              </a:rPr>
              <a:t> </a:t>
            </a:r>
            <a:r>
              <a:rPr lang="en-US" spc="-16">
                <a:latin typeface="Times New Roman" panose="02020603050405020304" pitchFamily="18" charset="0"/>
                <a:cs typeface="Times New Roman" panose="02020603050405020304" pitchFamily="18" charset="0"/>
              </a:rPr>
              <a:t>accidents </a:t>
            </a:r>
            <a:r>
              <a:rPr lang="en-US">
                <a:latin typeface="Times New Roman" panose="02020603050405020304" pitchFamily="18" charset="0"/>
                <a:cs typeface="Times New Roman" panose="02020603050405020304" pitchFamily="18" charset="0"/>
              </a:rPr>
              <a:t>hotspot</a:t>
            </a:r>
            <a:r>
              <a:rPr lang="en-US" spc="-48">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locations,</a:t>
            </a:r>
            <a:r>
              <a:rPr lang="en-US" spc="-8">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casualty</a:t>
            </a:r>
            <a:r>
              <a:rPr lang="en-US" spc="-8">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analysis</a:t>
            </a:r>
            <a:r>
              <a:rPr lang="en-US" spc="16">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and</a:t>
            </a:r>
            <a:r>
              <a:rPr lang="en-US" spc="-32">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extracting</a:t>
            </a:r>
            <a:r>
              <a:rPr lang="en-US" spc="-8">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cause</a:t>
            </a:r>
            <a:r>
              <a:rPr lang="en-US" spc="-4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and</a:t>
            </a:r>
            <a:r>
              <a:rPr lang="en-US" spc="-16">
                <a:latin typeface="Times New Roman" panose="02020603050405020304" pitchFamily="18" charset="0"/>
                <a:cs typeface="Times New Roman" panose="02020603050405020304" pitchFamily="18" charset="0"/>
              </a:rPr>
              <a:t> effect </a:t>
            </a:r>
            <a:r>
              <a:rPr lang="en-US">
                <a:latin typeface="Times New Roman" panose="02020603050405020304" pitchFamily="18" charset="0"/>
                <a:cs typeface="Times New Roman" panose="02020603050405020304" pitchFamily="18" charset="0"/>
              </a:rPr>
              <a:t>rules to</a:t>
            </a:r>
            <a:r>
              <a:rPr lang="en-US" spc="-24">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predict</a:t>
            </a:r>
            <a:r>
              <a:rPr lang="en-US" spc="16">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car</a:t>
            </a:r>
            <a:r>
              <a:rPr lang="en-US" spc="-8">
                <a:latin typeface="Times New Roman" panose="02020603050405020304" pitchFamily="18" charset="0"/>
                <a:cs typeface="Times New Roman" panose="02020603050405020304" pitchFamily="18" charset="0"/>
              </a:rPr>
              <a:t> </a:t>
            </a:r>
            <a:r>
              <a:rPr lang="en-US" spc="-16">
                <a:latin typeface="Times New Roman" panose="02020603050405020304" pitchFamily="18" charset="0"/>
                <a:cs typeface="Times New Roman" panose="02020603050405020304" pitchFamily="18" charset="0"/>
              </a:rPr>
              <a:t>accidents.</a:t>
            </a:r>
          </a:p>
          <a:p>
            <a:pPr>
              <a:spcBef>
                <a:spcPts val="48"/>
              </a:spcBef>
              <a:buFont typeface="Arial"/>
              <a:buChar char="•"/>
            </a:pPr>
            <a:endParaRPr lang="en-US" sz="2960">
              <a:latin typeface="Times New Roman" panose="02020603050405020304" pitchFamily="18" charset="0"/>
              <a:cs typeface="Times New Roman" panose="02020603050405020304" pitchFamily="18" charset="0"/>
            </a:endParaRPr>
          </a:p>
          <a:p>
            <a:pPr marL="19304" marR="887984">
              <a:spcBef>
                <a:spcPts val="8"/>
              </a:spcBef>
              <a:buClr>
                <a:srgbClr val="000000"/>
              </a:buClr>
              <a:tabLst>
                <a:tab pos="478536" algn="l"/>
                <a:tab pos="479552" algn="l"/>
              </a:tabLst>
            </a:pPr>
            <a:r>
              <a:rPr lang="en-US">
                <a:latin typeface="Times New Roman" panose="02020603050405020304" pitchFamily="18" charset="0"/>
                <a:cs typeface="Times New Roman" panose="02020603050405020304" pitchFamily="18" charset="0"/>
              </a:rPr>
              <a:t>plot</a:t>
            </a:r>
            <a:r>
              <a:rPr lang="en-US" spc="-64">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the</a:t>
            </a:r>
            <a:r>
              <a:rPr lang="en-US" spc="-48">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graph</a:t>
            </a:r>
            <a:r>
              <a:rPr lang="en-US" spc="-16">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between</a:t>
            </a:r>
            <a:r>
              <a:rPr lang="en-US" spc="48">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severity</a:t>
            </a:r>
            <a:r>
              <a:rPr lang="en-US" spc="-24">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and</a:t>
            </a:r>
            <a:r>
              <a:rPr lang="en-US" spc="-32">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weather,</a:t>
            </a:r>
            <a:r>
              <a:rPr lang="en-US" spc="32">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temperature</a:t>
            </a:r>
            <a:r>
              <a:rPr lang="en-US" spc="-8">
                <a:latin typeface="Times New Roman" panose="02020603050405020304" pitchFamily="18" charset="0"/>
                <a:cs typeface="Times New Roman" panose="02020603050405020304" pitchFamily="18" charset="0"/>
              </a:rPr>
              <a:t> </a:t>
            </a:r>
            <a:r>
              <a:rPr lang="en-US" spc="-40">
                <a:latin typeface="Times New Roman" panose="02020603050405020304" pitchFamily="18" charset="0"/>
                <a:cs typeface="Times New Roman" panose="02020603050405020304" pitchFamily="18" charset="0"/>
              </a:rPr>
              <a:t>and </a:t>
            </a:r>
            <a:r>
              <a:rPr lang="en-US">
                <a:latin typeface="Times New Roman" panose="02020603050405020304" pitchFamily="18" charset="0"/>
                <a:cs typeface="Times New Roman" panose="02020603050405020304" pitchFamily="18" charset="0"/>
              </a:rPr>
              <a:t>humidity</a:t>
            </a:r>
            <a:r>
              <a:rPr lang="en-US" spc="-16">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to</a:t>
            </a:r>
            <a:r>
              <a:rPr lang="en-US" spc="-16">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know</a:t>
            </a:r>
            <a:r>
              <a:rPr lang="en-US" spc="-24">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the</a:t>
            </a:r>
            <a:r>
              <a:rPr lang="en-US" spc="-24">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how the</a:t>
            </a:r>
            <a:r>
              <a:rPr lang="en-US" spc="-16">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severity</a:t>
            </a:r>
            <a:r>
              <a:rPr lang="en-US" spc="-8">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level depends</a:t>
            </a:r>
            <a:r>
              <a:rPr lang="en-US" spc="32">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on</a:t>
            </a:r>
            <a:r>
              <a:rPr lang="en-US" spc="-24">
                <a:latin typeface="Times New Roman" panose="02020603050405020304" pitchFamily="18" charset="0"/>
                <a:cs typeface="Times New Roman" panose="02020603050405020304" pitchFamily="18" charset="0"/>
              </a:rPr>
              <a:t> </a:t>
            </a:r>
            <a:r>
              <a:rPr lang="en-US" spc="-16">
                <a:latin typeface="Times New Roman" panose="02020603050405020304" pitchFamily="18" charset="0"/>
                <a:cs typeface="Times New Roman" panose="02020603050405020304" pitchFamily="18" charset="0"/>
              </a:rPr>
              <a:t>weather conditions.</a:t>
            </a:r>
            <a:endParaRPr lang="en-US" spc="-16" dirty="0">
              <a:latin typeface="Times New Roman" panose="02020603050405020304" pitchFamily="18" charset="0"/>
              <a:cs typeface="Times New Roman" panose="02020603050405020304" pitchFamily="18" charset="0"/>
            </a:endParaRPr>
          </a:p>
        </p:txBody>
      </p:sp>
      <p:sp>
        <p:nvSpPr>
          <p:cNvPr id="5" name="object 2">
            <a:extLst>
              <a:ext uri="{FF2B5EF4-FFF2-40B4-BE49-F238E27FC236}">
                <a16:creationId xmlns:a16="http://schemas.microsoft.com/office/drawing/2014/main" id="{6BC7925F-EEBC-F03D-A0D9-D2D95F92F522}"/>
              </a:ext>
            </a:extLst>
          </p:cNvPr>
          <p:cNvSpPr txBox="1">
            <a:spLocks noGrp="1"/>
          </p:cNvSpPr>
          <p:nvPr>
            <p:ph type="title"/>
          </p:nvPr>
        </p:nvSpPr>
        <p:spPr>
          <a:xfrm>
            <a:off x="0" y="-43181"/>
            <a:ext cx="14630400" cy="1356554"/>
          </a:xfrm>
          <a:prstGeom prst="rect">
            <a:avLst/>
          </a:prstGeom>
        </p:spPr>
        <p:txBody>
          <a:bodyPr vert="horz" wrap="square" lIns="0" tIns="563147" rIns="0" bIns="0" rtlCol="0">
            <a:spAutoFit/>
          </a:bodyPr>
          <a:lstStyle/>
          <a:p>
            <a:pPr marL="4831080" algn="l">
              <a:spcBef>
                <a:spcPts val="168"/>
              </a:spcBef>
            </a:pPr>
            <a:r>
              <a:rPr lang="en-US" dirty="0">
                <a:latin typeface="Times New Roman" panose="02020603050405020304" pitchFamily="18" charset="0"/>
                <a:cs typeface="Times New Roman" panose="02020603050405020304" pitchFamily="18" charset="0"/>
              </a:rPr>
              <a:t>       The</a:t>
            </a:r>
            <a:r>
              <a:rPr lang="en-US" spc="-312" dirty="0">
                <a:latin typeface="Times New Roman" panose="02020603050405020304" pitchFamily="18" charset="0"/>
                <a:cs typeface="Times New Roman" panose="02020603050405020304" pitchFamily="18" charset="0"/>
              </a:rPr>
              <a:t> </a:t>
            </a:r>
            <a:r>
              <a:rPr lang="en-US" spc="-16" dirty="0">
                <a:latin typeface="Times New Roman" panose="02020603050405020304" pitchFamily="18" charset="0"/>
                <a:cs typeface="Times New Roman" panose="02020603050405020304" pitchFamily="18" charset="0"/>
              </a:rPr>
              <a:t>Solution</a:t>
            </a:r>
          </a:p>
        </p:txBody>
      </p:sp>
      <p:sp>
        <p:nvSpPr>
          <p:cNvPr id="6" name="Content Placeholder 2">
            <a:extLst>
              <a:ext uri="{FF2B5EF4-FFF2-40B4-BE49-F238E27FC236}">
                <a16:creationId xmlns:a16="http://schemas.microsoft.com/office/drawing/2014/main" id="{5EAD56D9-F0FD-662C-688A-D5885ECCFDC4}"/>
              </a:ext>
            </a:extLst>
          </p:cNvPr>
          <p:cNvSpPr txBox="1">
            <a:spLocks/>
          </p:cNvSpPr>
          <p:nvPr/>
        </p:nvSpPr>
        <p:spPr>
          <a:xfrm>
            <a:off x="418012" y="1643782"/>
            <a:ext cx="14090469" cy="6402938"/>
          </a:xfrm>
          <a:prstGeom prst="rect">
            <a:avLst/>
          </a:prstGeom>
        </p:spPr>
        <p:txBody>
          <a:bodyPr wrap="square" lIns="0" tIns="0" rIns="0" bIns="0">
            <a:normAutofit/>
          </a:bodyPr>
          <a:lstStyle>
            <a:lvl1pPr marL="0">
              <a:defRPr sz="1800" b="0" i="0">
                <a:solidFill>
                  <a:schemeClr val="bg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3200" b="1" i="1" dirty="0">
                <a:solidFill>
                  <a:srgbClr val="374151"/>
                </a:solidFill>
                <a:latin typeface="Calibri" panose="020F0502020204030204" pitchFamily="34" charset="0"/>
                <a:ea typeface="Calibri" panose="020F0502020204030204" pitchFamily="34" charset="0"/>
                <a:cs typeface="Calibri" panose="020F0502020204030204" pitchFamily="34" charset="0"/>
              </a:rPr>
              <a:t>Solution 1: </a:t>
            </a:r>
          </a:p>
          <a:p>
            <a:endParaRPr lang="en-US" sz="2240" b="1" i="1"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r>
              <a:rPr lang="en-US" sz="2880" dirty="0">
                <a:solidFill>
                  <a:srgbClr val="374151"/>
                </a:solidFill>
                <a:latin typeface="Calibri" panose="020F0502020204030204" pitchFamily="34" charset="0"/>
                <a:ea typeface="Calibri" panose="020F0502020204030204" pitchFamily="34" charset="0"/>
                <a:cs typeface="Calibri" panose="020F0502020204030204" pitchFamily="34" charset="0"/>
              </a:rPr>
              <a:t>Our solution revolves around developing a system that harnesses the power of Natural Language Processing (NLP) and machine learning models. This system will enable real-time sentiment analysis, allowing businesses to gain valuable insights from social media posts and text data. By analyzing public opinions and emotions expressed in these sources, our solution empowers businesses to make data-driven decisions</a:t>
            </a:r>
            <a:endParaRPr lang="en-US" sz="2240" i="1"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endParaRPr lang="en-US" sz="2240" b="1" i="1"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r>
              <a:rPr lang="en-US" sz="3200" b="1" i="1" dirty="0">
                <a:solidFill>
                  <a:srgbClr val="374151"/>
                </a:solidFill>
                <a:latin typeface="Calibri" panose="020F0502020204030204" pitchFamily="34" charset="0"/>
                <a:ea typeface="Calibri" panose="020F0502020204030204" pitchFamily="34" charset="0"/>
                <a:cs typeface="Calibri" panose="020F0502020204030204" pitchFamily="34" charset="0"/>
              </a:rPr>
              <a:t>Solution 2: </a:t>
            </a:r>
          </a:p>
          <a:p>
            <a:endParaRPr lang="en-US" sz="2240"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r>
              <a:rPr lang="en-US" sz="2800" dirty="0">
                <a:solidFill>
                  <a:srgbClr val="374151"/>
                </a:solidFill>
                <a:latin typeface="Calibri" panose="020F0502020204030204" pitchFamily="34" charset="0"/>
                <a:ea typeface="Calibri" panose="020F0502020204030204" pitchFamily="34" charset="0"/>
                <a:cs typeface="Calibri" panose="020F0502020204030204" pitchFamily="34" charset="0"/>
              </a:rPr>
              <a:t>Our project entails building a gender prediction system that utilizes NLP and machine learning techniques. By analyzing Twitter profiles, user descriptions, tweets, and user genders, our system classifies social media users into male, female, or "unknown" genders. This enables businesses to gain insights into their target audience and tailor their strategies accordingly.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2">
    <p:bg>
      <p:bgPr>
        <a:solidFill>
          <a:schemeClr val="bg1"/>
        </a:solidFill>
        <a:effectLst/>
      </p:bgPr>
    </p:bg>
    <p:spTree>
      <p:nvGrpSpPr>
        <p:cNvPr id="1" name=""/>
        <p:cNvGrpSpPr/>
        <p:nvPr/>
      </p:nvGrpSpPr>
      <p:grpSpPr>
        <a:xfrm>
          <a:off x="0" y="0"/>
          <a:ext cx="0" cy="0"/>
          <a:chOff x="0" y="0"/>
          <a:chExt cx="0" cy="0"/>
        </a:xfrm>
      </p:grpSpPr>
      <p:sp>
        <p:nvSpPr>
          <p:cNvPr id="3" name="Shape 1"/>
          <p:cNvSpPr/>
          <p:nvPr/>
        </p:nvSpPr>
        <p:spPr>
          <a:xfrm>
            <a:off x="0" y="-17344"/>
            <a:ext cx="14630400" cy="8229600"/>
          </a:xfrm>
          <a:prstGeom prst="rect">
            <a:avLst/>
          </a:prstGeom>
          <a:solidFill>
            <a:srgbClr val="FFF8F0"/>
          </a:solidFill>
          <a:ln/>
        </p:spPr>
        <p:txBody>
          <a:bodyPr/>
          <a:lstStyle/>
          <a:p>
            <a:endParaRPr lang="en-US" dirty="0"/>
          </a:p>
        </p:txBody>
      </p:sp>
      <p:sp>
        <p:nvSpPr>
          <p:cNvPr id="4" name="Text 2"/>
          <p:cNvSpPr/>
          <p:nvPr/>
        </p:nvSpPr>
        <p:spPr>
          <a:xfrm>
            <a:off x="0" y="681791"/>
            <a:ext cx="14630400" cy="924758"/>
          </a:xfrm>
          <a:prstGeom prst="rect">
            <a:avLst/>
          </a:prstGeom>
          <a:noFill/>
          <a:ln/>
        </p:spPr>
        <p:txBody>
          <a:bodyPr wrap="none" rtlCol="0" anchor="t"/>
          <a:lstStyle/>
          <a:p>
            <a:pPr marL="0" indent="0" algn="ctr">
              <a:lnSpc>
                <a:spcPts val="5468"/>
              </a:lnSpc>
              <a:buNone/>
            </a:pPr>
            <a:r>
              <a:rPr lang="en-US" sz="4800" kern="0" spc="-131" dirty="0">
                <a:solidFill>
                  <a:srgbClr val="2C3F42"/>
                </a:solidFill>
                <a:latin typeface="Bitter" pitchFamily="34" charset="0"/>
                <a:ea typeface="Bitter" pitchFamily="34" charset="-122"/>
                <a:cs typeface="Bitter" pitchFamily="34" charset="-120"/>
              </a:rPr>
              <a:t>Understanding Social Media Data</a:t>
            </a:r>
            <a:endParaRPr lang="en-US" sz="4800" dirty="0"/>
          </a:p>
        </p:txBody>
      </p:sp>
      <p:sp>
        <p:nvSpPr>
          <p:cNvPr id="5" name="Text 3"/>
          <p:cNvSpPr/>
          <p:nvPr/>
        </p:nvSpPr>
        <p:spPr>
          <a:xfrm>
            <a:off x="2416850" y="3288863"/>
            <a:ext cx="2777490" cy="347186"/>
          </a:xfrm>
          <a:prstGeom prst="rect">
            <a:avLst/>
          </a:prstGeom>
          <a:noFill/>
          <a:ln/>
        </p:spPr>
        <p:txBody>
          <a:bodyPr wrap="none" rtlCol="0" anchor="t"/>
          <a:lstStyle/>
          <a:p>
            <a:pPr marL="0" indent="0" algn="ctr">
              <a:lnSpc>
                <a:spcPts val="2734"/>
              </a:lnSpc>
              <a:buNone/>
            </a:pPr>
            <a:r>
              <a:rPr lang="en-US" sz="2187" kern="0" spc="-66" dirty="0">
                <a:solidFill>
                  <a:srgbClr val="2C3F42"/>
                </a:solidFill>
                <a:latin typeface="Bitter" pitchFamily="34" charset="0"/>
                <a:ea typeface="Bitter" pitchFamily="34" charset="-122"/>
                <a:cs typeface="Bitter" pitchFamily="34" charset="-120"/>
              </a:rPr>
              <a:t>Volume and Velocity</a:t>
            </a:r>
            <a:endParaRPr lang="en-US" sz="2187" dirty="0"/>
          </a:p>
        </p:txBody>
      </p:sp>
      <p:sp>
        <p:nvSpPr>
          <p:cNvPr id="6" name="Text 4"/>
          <p:cNvSpPr/>
          <p:nvPr/>
        </p:nvSpPr>
        <p:spPr>
          <a:xfrm>
            <a:off x="2227421" y="4020898"/>
            <a:ext cx="3156347" cy="1777008"/>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The sheer volume and rapid pace of social media data generation present both challenges and opportunities for analysis.</a:t>
            </a:r>
            <a:endParaRPr lang="en-US" sz="1750" dirty="0"/>
          </a:p>
        </p:txBody>
      </p:sp>
      <p:sp>
        <p:nvSpPr>
          <p:cNvPr id="7" name="Text 5"/>
          <p:cNvSpPr/>
          <p:nvPr/>
        </p:nvSpPr>
        <p:spPr>
          <a:xfrm>
            <a:off x="5907148" y="3300154"/>
            <a:ext cx="2777490" cy="347186"/>
          </a:xfrm>
          <a:prstGeom prst="rect">
            <a:avLst/>
          </a:prstGeom>
          <a:noFill/>
          <a:ln/>
        </p:spPr>
        <p:txBody>
          <a:bodyPr wrap="none" rtlCol="0" anchor="t"/>
          <a:lstStyle/>
          <a:p>
            <a:pPr marL="0" indent="0" algn="ctr">
              <a:lnSpc>
                <a:spcPts val="2734"/>
              </a:lnSpc>
              <a:buNone/>
            </a:pPr>
            <a:r>
              <a:rPr lang="en-US" sz="2187" kern="0" spc="-66" dirty="0">
                <a:solidFill>
                  <a:srgbClr val="2C3F42"/>
                </a:solidFill>
                <a:latin typeface="Bitter" pitchFamily="34" charset="0"/>
                <a:ea typeface="Bitter" pitchFamily="34" charset="-122"/>
                <a:cs typeface="Bitter" pitchFamily="34" charset="-120"/>
              </a:rPr>
              <a:t>Diverse Formats</a:t>
            </a:r>
            <a:endParaRPr lang="en-US" sz="2187" dirty="0"/>
          </a:p>
        </p:txBody>
      </p:sp>
      <p:sp>
        <p:nvSpPr>
          <p:cNvPr id="8" name="Text 6"/>
          <p:cNvSpPr/>
          <p:nvPr/>
        </p:nvSpPr>
        <p:spPr>
          <a:xfrm>
            <a:off x="5743932" y="3858220"/>
            <a:ext cx="3156347" cy="2132409"/>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Social media data encompasses a wide range of formats, including text, images, videos, and user metadata, requiring a versatile approach to processing and analysis.</a:t>
            </a:r>
            <a:endParaRPr lang="en-US" sz="1750" dirty="0"/>
          </a:p>
        </p:txBody>
      </p:sp>
      <p:sp>
        <p:nvSpPr>
          <p:cNvPr id="9" name="Text 7"/>
          <p:cNvSpPr/>
          <p:nvPr/>
        </p:nvSpPr>
        <p:spPr>
          <a:xfrm>
            <a:off x="9449872" y="3288863"/>
            <a:ext cx="2969776" cy="347186"/>
          </a:xfrm>
          <a:prstGeom prst="rect">
            <a:avLst/>
          </a:prstGeom>
          <a:noFill/>
          <a:ln/>
        </p:spPr>
        <p:txBody>
          <a:bodyPr wrap="none" rtlCol="0" anchor="t"/>
          <a:lstStyle/>
          <a:p>
            <a:pPr marL="0" indent="0" algn="ctr">
              <a:lnSpc>
                <a:spcPts val="2734"/>
              </a:lnSpc>
              <a:buNone/>
            </a:pPr>
            <a:r>
              <a:rPr lang="en-US" sz="2187" kern="0" spc="-66" dirty="0">
                <a:solidFill>
                  <a:srgbClr val="2C3F42"/>
                </a:solidFill>
                <a:latin typeface="Bitter" pitchFamily="34" charset="0"/>
                <a:ea typeface="Bitter" pitchFamily="34" charset="-122"/>
                <a:cs typeface="Bitter" pitchFamily="34" charset="-120"/>
              </a:rPr>
              <a:t>Contextual Complexities</a:t>
            </a:r>
            <a:endParaRPr lang="en-US" sz="2187" dirty="0"/>
          </a:p>
        </p:txBody>
      </p:sp>
      <p:sp>
        <p:nvSpPr>
          <p:cNvPr id="10" name="Text 8"/>
          <p:cNvSpPr/>
          <p:nvPr/>
        </p:nvSpPr>
        <p:spPr>
          <a:xfrm>
            <a:off x="9449872" y="3858220"/>
            <a:ext cx="3156347" cy="1777008"/>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Understanding the context and nuances within social media data is crucial for accurate sentimental analysis and gender prediction.</a:t>
            </a:r>
            <a:endParaRPr lang="en-US" sz="1750" dirty="0"/>
          </a:p>
        </p:txBody>
      </p:sp>
      <p:sp>
        <p:nvSpPr>
          <p:cNvPr id="12" name="Rounded Rectangle 11">
            <a:extLst>
              <a:ext uri="{FF2B5EF4-FFF2-40B4-BE49-F238E27FC236}">
                <a16:creationId xmlns:a16="http://schemas.microsoft.com/office/drawing/2014/main" id="{BC5B8088-D64A-E984-BC7E-D826907560BC}"/>
              </a:ext>
            </a:extLst>
          </p:cNvPr>
          <p:cNvSpPr/>
          <p:nvPr/>
        </p:nvSpPr>
        <p:spPr>
          <a:xfrm>
            <a:off x="5737026" y="3089274"/>
            <a:ext cx="3156347" cy="3670300"/>
          </a:xfrm>
          <a:prstGeom prst="roundRect">
            <a:avLst/>
          </a:prstGeom>
          <a:no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ln>
              <a:solidFill>
                <a:schemeClr val="tx1"/>
              </a:solidFill>
              <a:effectLst>
                <a:outerShdw blurRad="38100" dist="19050" dir="2700000" algn="tl" rotWithShape="0">
                  <a:schemeClr val="dk1">
                    <a:alpha val="40000"/>
                  </a:schemeClr>
                </a:outerShdw>
              </a:effectLst>
            </a:endParaRPr>
          </a:p>
        </p:txBody>
      </p:sp>
      <p:sp>
        <p:nvSpPr>
          <p:cNvPr id="13" name="Rounded Rectangle 12">
            <a:extLst>
              <a:ext uri="{FF2B5EF4-FFF2-40B4-BE49-F238E27FC236}">
                <a16:creationId xmlns:a16="http://schemas.microsoft.com/office/drawing/2014/main" id="{8C0B3D4E-F9A3-2AC3-019F-4F1CF27D25A6}"/>
              </a:ext>
            </a:extLst>
          </p:cNvPr>
          <p:cNvSpPr/>
          <p:nvPr/>
        </p:nvSpPr>
        <p:spPr>
          <a:xfrm>
            <a:off x="2141577" y="3089274"/>
            <a:ext cx="3156347" cy="3670300"/>
          </a:xfrm>
          <a:prstGeom prst="roundRect">
            <a:avLst/>
          </a:prstGeom>
          <a:no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ln>
              <a:solidFill>
                <a:schemeClr val="tx1"/>
              </a:solidFill>
              <a:effectLst>
                <a:outerShdw blurRad="38100" dist="19050" dir="2700000" algn="tl" rotWithShape="0">
                  <a:schemeClr val="dk1">
                    <a:alpha val="40000"/>
                  </a:schemeClr>
                </a:outerShdw>
              </a:effectLst>
            </a:endParaRPr>
          </a:p>
        </p:txBody>
      </p:sp>
      <p:sp>
        <p:nvSpPr>
          <p:cNvPr id="14" name="Rounded Rectangle 13">
            <a:extLst>
              <a:ext uri="{FF2B5EF4-FFF2-40B4-BE49-F238E27FC236}">
                <a16:creationId xmlns:a16="http://schemas.microsoft.com/office/drawing/2014/main" id="{96A0B84F-26ED-1745-065C-985ECE1400FD}"/>
              </a:ext>
            </a:extLst>
          </p:cNvPr>
          <p:cNvSpPr/>
          <p:nvPr/>
        </p:nvSpPr>
        <p:spPr>
          <a:xfrm>
            <a:off x="9353192" y="3089274"/>
            <a:ext cx="3156347" cy="3670300"/>
          </a:xfrm>
          <a:prstGeom prst="roundRect">
            <a:avLst/>
          </a:prstGeom>
          <a:no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US"/>
          </a:p>
        </p:txBody>
      </p:sp>
      <p:sp>
        <p:nvSpPr>
          <p:cNvPr id="3" name="Shape 1"/>
          <p:cNvSpPr/>
          <p:nvPr/>
        </p:nvSpPr>
        <p:spPr>
          <a:xfrm>
            <a:off x="0" y="0"/>
            <a:ext cx="14630400" cy="8233053"/>
          </a:xfrm>
          <a:prstGeom prst="rect">
            <a:avLst/>
          </a:prstGeom>
          <a:solidFill>
            <a:srgbClr val="FFF8F0"/>
          </a:solidFill>
          <a:ln/>
        </p:spPr>
        <p:txBody>
          <a:bodyPr/>
          <a:lstStyle/>
          <a:p>
            <a:endParaRPr lang="en-US"/>
          </a:p>
        </p:txBody>
      </p:sp>
      <p:sp>
        <p:nvSpPr>
          <p:cNvPr id="4" name="Text 2"/>
          <p:cNvSpPr/>
          <p:nvPr/>
        </p:nvSpPr>
        <p:spPr>
          <a:xfrm>
            <a:off x="3074551" y="491014"/>
            <a:ext cx="4714161" cy="557927"/>
          </a:xfrm>
          <a:prstGeom prst="rect">
            <a:avLst/>
          </a:prstGeom>
          <a:noFill/>
          <a:ln/>
        </p:spPr>
        <p:txBody>
          <a:bodyPr wrap="none" rtlCol="0" anchor="t"/>
          <a:lstStyle/>
          <a:p>
            <a:pPr marL="0" indent="0">
              <a:lnSpc>
                <a:spcPts val="4394"/>
              </a:lnSpc>
              <a:buNone/>
            </a:pPr>
            <a:r>
              <a:rPr lang="en-US" sz="3515" kern="0" spc="-105" dirty="0">
                <a:solidFill>
                  <a:srgbClr val="2C3F42"/>
                </a:solidFill>
                <a:latin typeface="Bitter" pitchFamily="34" charset="0"/>
                <a:ea typeface="Bitter" pitchFamily="34" charset="-122"/>
                <a:cs typeface="Bitter" pitchFamily="34" charset="-120"/>
              </a:rPr>
              <a:t>CRISP-DM Methodology</a:t>
            </a:r>
            <a:endParaRPr lang="en-US" sz="3515" dirty="0"/>
          </a:p>
        </p:txBody>
      </p:sp>
      <p:sp>
        <p:nvSpPr>
          <p:cNvPr id="5" name="Shape 3"/>
          <p:cNvSpPr/>
          <p:nvPr/>
        </p:nvSpPr>
        <p:spPr>
          <a:xfrm>
            <a:off x="7297341" y="1406009"/>
            <a:ext cx="35600" cy="6336030"/>
          </a:xfrm>
          <a:prstGeom prst="roundRect">
            <a:avLst>
              <a:gd name="adj" fmla="val 225699"/>
            </a:avLst>
          </a:prstGeom>
          <a:solidFill>
            <a:srgbClr val="E2C8B5"/>
          </a:solidFill>
          <a:ln/>
        </p:spPr>
        <p:txBody>
          <a:bodyPr/>
          <a:lstStyle/>
          <a:p>
            <a:endParaRPr lang="en-US"/>
          </a:p>
        </p:txBody>
      </p:sp>
      <p:sp>
        <p:nvSpPr>
          <p:cNvPr id="6" name="Shape 4"/>
          <p:cNvSpPr/>
          <p:nvPr/>
        </p:nvSpPr>
        <p:spPr>
          <a:xfrm>
            <a:off x="6489383" y="1728490"/>
            <a:ext cx="624840" cy="35600"/>
          </a:xfrm>
          <a:prstGeom prst="roundRect">
            <a:avLst>
              <a:gd name="adj" fmla="val 225699"/>
            </a:avLst>
          </a:prstGeom>
          <a:solidFill>
            <a:srgbClr val="E2C8B5"/>
          </a:solidFill>
          <a:ln/>
        </p:spPr>
        <p:txBody>
          <a:bodyPr/>
          <a:lstStyle/>
          <a:p>
            <a:endParaRPr lang="en-US"/>
          </a:p>
        </p:txBody>
      </p:sp>
      <p:sp>
        <p:nvSpPr>
          <p:cNvPr id="7" name="Shape 5"/>
          <p:cNvSpPr/>
          <p:nvPr/>
        </p:nvSpPr>
        <p:spPr>
          <a:xfrm>
            <a:off x="7114223" y="1545550"/>
            <a:ext cx="401717" cy="401717"/>
          </a:xfrm>
          <a:prstGeom prst="roundRect">
            <a:avLst>
              <a:gd name="adj" fmla="val 20001"/>
            </a:avLst>
          </a:prstGeom>
          <a:solidFill>
            <a:srgbClr val="FCE2CF"/>
          </a:solidFill>
          <a:ln w="7620">
            <a:solidFill>
              <a:srgbClr val="E2C8B5"/>
            </a:solidFill>
            <a:prstDash val="solid"/>
          </a:ln>
        </p:spPr>
        <p:txBody>
          <a:bodyPr/>
          <a:lstStyle/>
          <a:p>
            <a:endParaRPr lang="en-US"/>
          </a:p>
        </p:txBody>
      </p:sp>
      <p:sp>
        <p:nvSpPr>
          <p:cNvPr id="8" name="Text 6"/>
          <p:cNvSpPr/>
          <p:nvPr/>
        </p:nvSpPr>
        <p:spPr>
          <a:xfrm>
            <a:off x="7263527" y="1579007"/>
            <a:ext cx="103108" cy="334685"/>
          </a:xfrm>
          <a:prstGeom prst="rect">
            <a:avLst/>
          </a:prstGeom>
          <a:noFill/>
          <a:ln/>
        </p:spPr>
        <p:txBody>
          <a:bodyPr wrap="none" rtlCol="0" anchor="t"/>
          <a:lstStyle/>
          <a:p>
            <a:pPr marL="0" indent="0" algn="ctr">
              <a:lnSpc>
                <a:spcPts val="2636"/>
              </a:lnSpc>
              <a:buNone/>
            </a:pPr>
            <a:r>
              <a:rPr lang="en-US" sz="2109" kern="0" spc="-63" dirty="0">
                <a:solidFill>
                  <a:srgbClr val="2B2E3C"/>
                </a:solidFill>
                <a:latin typeface="Bitter" pitchFamily="34" charset="0"/>
                <a:ea typeface="Bitter" pitchFamily="34" charset="-122"/>
                <a:cs typeface="Bitter" pitchFamily="34" charset="-120"/>
              </a:rPr>
              <a:t>1</a:t>
            </a:r>
            <a:endParaRPr lang="en-US" sz="2109" dirty="0"/>
          </a:p>
        </p:txBody>
      </p:sp>
      <p:sp>
        <p:nvSpPr>
          <p:cNvPr id="9" name="Text 7"/>
          <p:cNvSpPr/>
          <p:nvPr/>
        </p:nvSpPr>
        <p:spPr>
          <a:xfrm>
            <a:off x="3921562" y="1584484"/>
            <a:ext cx="2411492" cy="278963"/>
          </a:xfrm>
          <a:prstGeom prst="rect">
            <a:avLst/>
          </a:prstGeom>
          <a:noFill/>
          <a:ln/>
        </p:spPr>
        <p:txBody>
          <a:bodyPr wrap="none" rtlCol="0" anchor="t"/>
          <a:lstStyle/>
          <a:p>
            <a:pPr marL="0" indent="0" algn="r">
              <a:lnSpc>
                <a:spcPts val="2197"/>
              </a:lnSpc>
              <a:buNone/>
            </a:pPr>
            <a:r>
              <a:rPr lang="en-US" sz="1757" kern="0" spc="-53" dirty="0">
                <a:solidFill>
                  <a:srgbClr val="2B2E3C"/>
                </a:solidFill>
                <a:latin typeface="Bitter" pitchFamily="34" charset="0"/>
                <a:ea typeface="Bitter" pitchFamily="34" charset="-122"/>
                <a:cs typeface="Bitter" pitchFamily="34" charset="-120"/>
              </a:rPr>
              <a:t>Business Understanding</a:t>
            </a:r>
            <a:endParaRPr lang="en-US" sz="1757" dirty="0"/>
          </a:p>
        </p:txBody>
      </p:sp>
      <p:sp>
        <p:nvSpPr>
          <p:cNvPr id="10" name="Text 8"/>
          <p:cNvSpPr/>
          <p:nvPr/>
        </p:nvSpPr>
        <p:spPr>
          <a:xfrm>
            <a:off x="3074551" y="1970484"/>
            <a:ext cx="3258503" cy="857250"/>
          </a:xfrm>
          <a:prstGeom prst="rect">
            <a:avLst/>
          </a:prstGeom>
          <a:noFill/>
          <a:ln/>
        </p:spPr>
        <p:txBody>
          <a:bodyPr wrap="square" rtlCol="0" anchor="t"/>
          <a:lstStyle/>
          <a:p>
            <a:pPr marL="0" indent="0" algn="r">
              <a:lnSpc>
                <a:spcPts val="2249"/>
              </a:lnSpc>
              <a:buNone/>
            </a:pPr>
            <a:r>
              <a:rPr lang="en-US" sz="1406" kern="0" spc="-28" dirty="0">
                <a:solidFill>
                  <a:srgbClr val="2B2E3C"/>
                </a:solidFill>
                <a:latin typeface="Open Sans" pitchFamily="34" charset="0"/>
                <a:ea typeface="Open Sans" pitchFamily="34" charset="-122"/>
                <a:cs typeface="Open Sans" pitchFamily="34" charset="-120"/>
              </a:rPr>
              <a:t>Define the project objectives and requirements, understanding the business context and constraints.</a:t>
            </a:r>
            <a:endParaRPr lang="en-US" sz="1406" dirty="0"/>
          </a:p>
        </p:txBody>
      </p:sp>
      <p:sp>
        <p:nvSpPr>
          <p:cNvPr id="11" name="Shape 9"/>
          <p:cNvSpPr/>
          <p:nvPr/>
        </p:nvSpPr>
        <p:spPr>
          <a:xfrm>
            <a:off x="7515939" y="2621101"/>
            <a:ext cx="624840" cy="35600"/>
          </a:xfrm>
          <a:prstGeom prst="roundRect">
            <a:avLst>
              <a:gd name="adj" fmla="val 225699"/>
            </a:avLst>
          </a:prstGeom>
          <a:solidFill>
            <a:srgbClr val="E2C8B5"/>
          </a:solidFill>
          <a:ln/>
        </p:spPr>
        <p:txBody>
          <a:bodyPr/>
          <a:lstStyle/>
          <a:p>
            <a:endParaRPr lang="en-US"/>
          </a:p>
        </p:txBody>
      </p:sp>
      <p:sp>
        <p:nvSpPr>
          <p:cNvPr id="12" name="Shape 10"/>
          <p:cNvSpPr/>
          <p:nvPr/>
        </p:nvSpPr>
        <p:spPr>
          <a:xfrm>
            <a:off x="7114223" y="2438162"/>
            <a:ext cx="401717" cy="401717"/>
          </a:xfrm>
          <a:prstGeom prst="roundRect">
            <a:avLst>
              <a:gd name="adj" fmla="val 20001"/>
            </a:avLst>
          </a:prstGeom>
          <a:solidFill>
            <a:srgbClr val="FCE2CF"/>
          </a:solidFill>
          <a:ln w="7620">
            <a:solidFill>
              <a:srgbClr val="E2C8B5"/>
            </a:solidFill>
            <a:prstDash val="solid"/>
          </a:ln>
        </p:spPr>
        <p:txBody>
          <a:bodyPr/>
          <a:lstStyle/>
          <a:p>
            <a:endParaRPr lang="en-US"/>
          </a:p>
        </p:txBody>
      </p:sp>
      <p:sp>
        <p:nvSpPr>
          <p:cNvPr id="13" name="Text 11"/>
          <p:cNvSpPr/>
          <p:nvPr/>
        </p:nvSpPr>
        <p:spPr>
          <a:xfrm>
            <a:off x="7245429" y="2471618"/>
            <a:ext cx="139184" cy="334685"/>
          </a:xfrm>
          <a:prstGeom prst="rect">
            <a:avLst/>
          </a:prstGeom>
          <a:noFill/>
          <a:ln/>
        </p:spPr>
        <p:txBody>
          <a:bodyPr wrap="none" rtlCol="0" anchor="t"/>
          <a:lstStyle/>
          <a:p>
            <a:pPr marL="0" indent="0" algn="ctr">
              <a:lnSpc>
                <a:spcPts val="2636"/>
              </a:lnSpc>
              <a:buNone/>
            </a:pPr>
            <a:r>
              <a:rPr lang="en-US" sz="2109" kern="0" spc="-63" dirty="0">
                <a:solidFill>
                  <a:srgbClr val="2B2E3C"/>
                </a:solidFill>
                <a:latin typeface="Bitter" pitchFamily="34" charset="0"/>
                <a:ea typeface="Bitter" pitchFamily="34" charset="-122"/>
                <a:cs typeface="Bitter" pitchFamily="34" charset="-120"/>
              </a:rPr>
              <a:t>2</a:t>
            </a:r>
            <a:endParaRPr lang="en-US" sz="2109" dirty="0"/>
          </a:p>
        </p:txBody>
      </p:sp>
      <p:sp>
        <p:nvSpPr>
          <p:cNvPr id="14" name="Text 12"/>
          <p:cNvSpPr/>
          <p:nvPr/>
        </p:nvSpPr>
        <p:spPr>
          <a:xfrm>
            <a:off x="8297108" y="2477095"/>
            <a:ext cx="2231827" cy="278963"/>
          </a:xfrm>
          <a:prstGeom prst="rect">
            <a:avLst/>
          </a:prstGeom>
          <a:noFill/>
          <a:ln/>
        </p:spPr>
        <p:txBody>
          <a:bodyPr wrap="none" rtlCol="0" anchor="t"/>
          <a:lstStyle/>
          <a:p>
            <a:pPr marL="0" indent="0" algn="l">
              <a:lnSpc>
                <a:spcPts val="2197"/>
              </a:lnSpc>
              <a:buNone/>
            </a:pPr>
            <a:r>
              <a:rPr lang="en-US" sz="1757" kern="0" spc="-53" dirty="0">
                <a:solidFill>
                  <a:srgbClr val="2B2E3C"/>
                </a:solidFill>
                <a:latin typeface="Bitter" pitchFamily="34" charset="0"/>
                <a:ea typeface="Bitter" pitchFamily="34" charset="-122"/>
                <a:cs typeface="Bitter" pitchFamily="34" charset="-120"/>
              </a:rPr>
              <a:t>Data Understanding</a:t>
            </a:r>
            <a:endParaRPr lang="en-US" sz="1757" dirty="0"/>
          </a:p>
        </p:txBody>
      </p:sp>
      <p:sp>
        <p:nvSpPr>
          <p:cNvPr id="15" name="Text 13"/>
          <p:cNvSpPr/>
          <p:nvPr/>
        </p:nvSpPr>
        <p:spPr>
          <a:xfrm>
            <a:off x="8297108" y="2863096"/>
            <a:ext cx="3258622" cy="857250"/>
          </a:xfrm>
          <a:prstGeom prst="rect">
            <a:avLst/>
          </a:prstGeom>
          <a:noFill/>
          <a:ln/>
        </p:spPr>
        <p:txBody>
          <a:bodyPr wrap="square" rtlCol="0" anchor="t"/>
          <a:lstStyle/>
          <a:p>
            <a:pPr marL="0" indent="0" algn="l">
              <a:lnSpc>
                <a:spcPts val="2249"/>
              </a:lnSpc>
              <a:buNone/>
            </a:pPr>
            <a:r>
              <a:rPr lang="en-US" sz="1406" kern="0" spc="-28" dirty="0">
                <a:solidFill>
                  <a:srgbClr val="2B2E3C"/>
                </a:solidFill>
                <a:latin typeface="Open Sans" pitchFamily="34" charset="0"/>
                <a:ea typeface="Open Sans" pitchFamily="34" charset="-122"/>
                <a:cs typeface="Open Sans" pitchFamily="34" charset="-120"/>
              </a:rPr>
              <a:t>Explore and analyze the available data, assessing its quality, relevance, and suitability for the project goals.</a:t>
            </a:r>
            <a:endParaRPr lang="en-US" sz="1406" dirty="0"/>
          </a:p>
        </p:txBody>
      </p:sp>
      <p:sp>
        <p:nvSpPr>
          <p:cNvPr id="16" name="Shape 14"/>
          <p:cNvSpPr/>
          <p:nvPr/>
        </p:nvSpPr>
        <p:spPr>
          <a:xfrm>
            <a:off x="6489383" y="3510379"/>
            <a:ext cx="624840" cy="35600"/>
          </a:xfrm>
          <a:prstGeom prst="roundRect">
            <a:avLst>
              <a:gd name="adj" fmla="val 225699"/>
            </a:avLst>
          </a:prstGeom>
          <a:solidFill>
            <a:srgbClr val="E2C8B5"/>
          </a:solidFill>
          <a:ln/>
        </p:spPr>
        <p:txBody>
          <a:bodyPr/>
          <a:lstStyle/>
          <a:p>
            <a:endParaRPr lang="en-US"/>
          </a:p>
        </p:txBody>
      </p:sp>
      <p:sp>
        <p:nvSpPr>
          <p:cNvPr id="17" name="Shape 15"/>
          <p:cNvSpPr/>
          <p:nvPr/>
        </p:nvSpPr>
        <p:spPr>
          <a:xfrm>
            <a:off x="7114223" y="3327440"/>
            <a:ext cx="401717" cy="401717"/>
          </a:xfrm>
          <a:prstGeom prst="roundRect">
            <a:avLst>
              <a:gd name="adj" fmla="val 20001"/>
            </a:avLst>
          </a:prstGeom>
          <a:solidFill>
            <a:srgbClr val="FCE2CF"/>
          </a:solidFill>
          <a:ln w="7620">
            <a:solidFill>
              <a:srgbClr val="E2C8B5"/>
            </a:solidFill>
            <a:prstDash val="solid"/>
          </a:ln>
        </p:spPr>
        <p:txBody>
          <a:bodyPr/>
          <a:lstStyle/>
          <a:p>
            <a:endParaRPr lang="en-US"/>
          </a:p>
        </p:txBody>
      </p:sp>
      <p:sp>
        <p:nvSpPr>
          <p:cNvPr id="18" name="Text 16"/>
          <p:cNvSpPr/>
          <p:nvPr/>
        </p:nvSpPr>
        <p:spPr>
          <a:xfrm>
            <a:off x="7242453" y="3360896"/>
            <a:ext cx="145137" cy="334685"/>
          </a:xfrm>
          <a:prstGeom prst="rect">
            <a:avLst/>
          </a:prstGeom>
          <a:noFill/>
          <a:ln/>
        </p:spPr>
        <p:txBody>
          <a:bodyPr wrap="none" rtlCol="0" anchor="t"/>
          <a:lstStyle/>
          <a:p>
            <a:pPr marL="0" indent="0" algn="ctr">
              <a:lnSpc>
                <a:spcPts val="2636"/>
              </a:lnSpc>
              <a:buNone/>
            </a:pPr>
            <a:r>
              <a:rPr lang="en-US" sz="2109" kern="0" spc="-63" dirty="0">
                <a:solidFill>
                  <a:srgbClr val="2B2E3C"/>
                </a:solidFill>
                <a:latin typeface="Bitter" pitchFamily="34" charset="0"/>
                <a:ea typeface="Bitter" pitchFamily="34" charset="-122"/>
                <a:cs typeface="Bitter" pitchFamily="34" charset="-120"/>
              </a:rPr>
              <a:t>3</a:t>
            </a:r>
            <a:endParaRPr lang="en-US" sz="2109" dirty="0"/>
          </a:p>
        </p:txBody>
      </p:sp>
      <p:sp>
        <p:nvSpPr>
          <p:cNvPr id="19" name="Text 17"/>
          <p:cNvSpPr/>
          <p:nvPr/>
        </p:nvSpPr>
        <p:spPr>
          <a:xfrm>
            <a:off x="4101227" y="3366373"/>
            <a:ext cx="2231827" cy="278963"/>
          </a:xfrm>
          <a:prstGeom prst="rect">
            <a:avLst/>
          </a:prstGeom>
          <a:noFill/>
          <a:ln/>
        </p:spPr>
        <p:txBody>
          <a:bodyPr wrap="none" rtlCol="0" anchor="t"/>
          <a:lstStyle/>
          <a:p>
            <a:pPr marL="0" indent="0" algn="r">
              <a:lnSpc>
                <a:spcPts val="2197"/>
              </a:lnSpc>
              <a:buNone/>
            </a:pPr>
            <a:r>
              <a:rPr lang="en-US" sz="1757" kern="0" spc="-53" dirty="0">
                <a:solidFill>
                  <a:srgbClr val="2B2E3C"/>
                </a:solidFill>
                <a:latin typeface="Bitter" pitchFamily="34" charset="0"/>
                <a:ea typeface="Bitter" pitchFamily="34" charset="-122"/>
                <a:cs typeface="Bitter" pitchFamily="34" charset="-120"/>
              </a:rPr>
              <a:t>Data Preparation</a:t>
            </a:r>
            <a:endParaRPr lang="en-US" sz="1757" dirty="0"/>
          </a:p>
        </p:txBody>
      </p:sp>
      <p:sp>
        <p:nvSpPr>
          <p:cNvPr id="20" name="Text 18"/>
          <p:cNvSpPr/>
          <p:nvPr/>
        </p:nvSpPr>
        <p:spPr>
          <a:xfrm>
            <a:off x="3074551" y="3752374"/>
            <a:ext cx="3258503" cy="857250"/>
          </a:xfrm>
          <a:prstGeom prst="rect">
            <a:avLst/>
          </a:prstGeom>
          <a:noFill/>
          <a:ln/>
        </p:spPr>
        <p:txBody>
          <a:bodyPr wrap="square" rtlCol="0" anchor="t"/>
          <a:lstStyle/>
          <a:p>
            <a:pPr marL="0" indent="0" algn="r">
              <a:lnSpc>
                <a:spcPts val="2249"/>
              </a:lnSpc>
              <a:buNone/>
            </a:pPr>
            <a:r>
              <a:rPr lang="en-US" sz="1406" kern="0" spc="-28" dirty="0">
                <a:solidFill>
                  <a:srgbClr val="2B2E3C"/>
                </a:solidFill>
                <a:latin typeface="Open Sans" pitchFamily="34" charset="0"/>
                <a:ea typeface="Open Sans" pitchFamily="34" charset="-122"/>
                <a:cs typeface="Open Sans" pitchFamily="34" charset="-120"/>
              </a:rPr>
              <a:t>Clean, transform, and integrate the data into a format suitable for modeling and analysis.</a:t>
            </a:r>
            <a:endParaRPr lang="en-US" sz="1406" dirty="0"/>
          </a:p>
        </p:txBody>
      </p:sp>
      <p:sp>
        <p:nvSpPr>
          <p:cNvPr id="21" name="Shape 19"/>
          <p:cNvSpPr/>
          <p:nvPr/>
        </p:nvSpPr>
        <p:spPr>
          <a:xfrm>
            <a:off x="7515939" y="4399776"/>
            <a:ext cx="624840" cy="35600"/>
          </a:xfrm>
          <a:prstGeom prst="roundRect">
            <a:avLst>
              <a:gd name="adj" fmla="val 225699"/>
            </a:avLst>
          </a:prstGeom>
          <a:solidFill>
            <a:srgbClr val="E2C8B5"/>
          </a:solidFill>
          <a:ln/>
        </p:spPr>
        <p:txBody>
          <a:bodyPr/>
          <a:lstStyle/>
          <a:p>
            <a:endParaRPr lang="en-US"/>
          </a:p>
        </p:txBody>
      </p:sp>
      <p:sp>
        <p:nvSpPr>
          <p:cNvPr id="22" name="Shape 20"/>
          <p:cNvSpPr/>
          <p:nvPr/>
        </p:nvSpPr>
        <p:spPr>
          <a:xfrm>
            <a:off x="7114223" y="4216837"/>
            <a:ext cx="401717" cy="401717"/>
          </a:xfrm>
          <a:prstGeom prst="roundRect">
            <a:avLst>
              <a:gd name="adj" fmla="val 20001"/>
            </a:avLst>
          </a:prstGeom>
          <a:solidFill>
            <a:srgbClr val="FCE2CF"/>
          </a:solidFill>
          <a:ln w="7620">
            <a:solidFill>
              <a:srgbClr val="E2C8B5"/>
            </a:solidFill>
            <a:prstDash val="solid"/>
          </a:ln>
        </p:spPr>
        <p:txBody>
          <a:bodyPr/>
          <a:lstStyle/>
          <a:p>
            <a:endParaRPr lang="en-US"/>
          </a:p>
        </p:txBody>
      </p:sp>
      <p:sp>
        <p:nvSpPr>
          <p:cNvPr id="23" name="Text 21"/>
          <p:cNvSpPr/>
          <p:nvPr/>
        </p:nvSpPr>
        <p:spPr>
          <a:xfrm>
            <a:off x="7239833" y="4250293"/>
            <a:ext cx="150495" cy="334685"/>
          </a:xfrm>
          <a:prstGeom prst="rect">
            <a:avLst/>
          </a:prstGeom>
          <a:noFill/>
          <a:ln/>
        </p:spPr>
        <p:txBody>
          <a:bodyPr wrap="none" rtlCol="0" anchor="t"/>
          <a:lstStyle/>
          <a:p>
            <a:pPr marL="0" indent="0" algn="ctr">
              <a:lnSpc>
                <a:spcPts val="2636"/>
              </a:lnSpc>
              <a:buNone/>
            </a:pPr>
            <a:r>
              <a:rPr lang="en-US" sz="2109" kern="0" spc="-63" dirty="0">
                <a:solidFill>
                  <a:srgbClr val="2B2E3C"/>
                </a:solidFill>
                <a:latin typeface="Bitter" pitchFamily="34" charset="0"/>
                <a:ea typeface="Bitter" pitchFamily="34" charset="-122"/>
                <a:cs typeface="Bitter" pitchFamily="34" charset="-120"/>
              </a:rPr>
              <a:t>4</a:t>
            </a:r>
            <a:endParaRPr lang="en-US" sz="2109" dirty="0"/>
          </a:p>
        </p:txBody>
      </p:sp>
      <p:sp>
        <p:nvSpPr>
          <p:cNvPr id="24" name="Text 22"/>
          <p:cNvSpPr/>
          <p:nvPr/>
        </p:nvSpPr>
        <p:spPr>
          <a:xfrm>
            <a:off x="8297108" y="4255770"/>
            <a:ext cx="2231827" cy="278963"/>
          </a:xfrm>
          <a:prstGeom prst="rect">
            <a:avLst/>
          </a:prstGeom>
          <a:noFill/>
          <a:ln/>
        </p:spPr>
        <p:txBody>
          <a:bodyPr wrap="none" rtlCol="0" anchor="t"/>
          <a:lstStyle/>
          <a:p>
            <a:pPr marL="0" indent="0" algn="l">
              <a:lnSpc>
                <a:spcPts val="2197"/>
              </a:lnSpc>
              <a:buNone/>
            </a:pPr>
            <a:r>
              <a:rPr lang="en-US" sz="1757" kern="0" spc="-53" dirty="0">
                <a:solidFill>
                  <a:srgbClr val="2B2E3C"/>
                </a:solidFill>
                <a:latin typeface="Bitter" pitchFamily="34" charset="0"/>
                <a:ea typeface="Bitter" pitchFamily="34" charset="-122"/>
                <a:cs typeface="Bitter" pitchFamily="34" charset="-120"/>
              </a:rPr>
              <a:t>Modeling</a:t>
            </a:r>
            <a:endParaRPr lang="en-US" sz="1757" dirty="0"/>
          </a:p>
        </p:txBody>
      </p:sp>
      <p:sp>
        <p:nvSpPr>
          <p:cNvPr id="25" name="Text 23"/>
          <p:cNvSpPr/>
          <p:nvPr/>
        </p:nvSpPr>
        <p:spPr>
          <a:xfrm>
            <a:off x="8297108" y="4641771"/>
            <a:ext cx="3258622" cy="1143000"/>
          </a:xfrm>
          <a:prstGeom prst="rect">
            <a:avLst/>
          </a:prstGeom>
          <a:noFill/>
          <a:ln/>
        </p:spPr>
        <p:txBody>
          <a:bodyPr wrap="square" rtlCol="0" anchor="t"/>
          <a:lstStyle/>
          <a:p>
            <a:pPr marL="0" indent="0" algn="l">
              <a:lnSpc>
                <a:spcPts val="2249"/>
              </a:lnSpc>
              <a:buNone/>
            </a:pPr>
            <a:r>
              <a:rPr lang="en-US" sz="1406" kern="0" spc="-28" dirty="0">
                <a:solidFill>
                  <a:srgbClr val="2B2E3C"/>
                </a:solidFill>
                <a:latin typeface="Open Sans" pitchFamily="34" charset="0"/>
                <a:ea typeface="Open Sans" pitchFamily="34" charset="-122"/>
                <a:cs typeface="Open Sans" pitchFamily="34" charset="-120"/>
              </a:rPr>
              <a:t>Select and apply appropriate sentimental analysis and gender prediction techniques to the prepared data.</a:t>
            </a:r>
            <a:endParaRPr lang="en-US" sz="1406" dirty="0"/>
          </a:p>
        </p:txBody>
      </p:sp>
      <p:sp>
        <p:nvSpPr>
          <p:cNvPr id="26" name="Shape 24"/>
          <p:cNvSpPr/>
          <p:nvPr/>
        </p:nvSpPr>
        <p:spPr>
          <a:xfrm>
            <a:off x="6489383" y="5431929"/>
            <a:ext cx="624840" cy="35600"/>
          </a:xfrm>
          <a:prstGeom prst="roundRect">
            <a:avLst>
              <a:gd name="adj" fmla="val 225699"/>
            </a:avLst>
          </a:prstGeom>
          <a:solidFill>
            <a:srgbClr val="E2C8B5"/>
          </a:solidFill>
          <a:ln/>
        </p:spPr>
        <p:txBody>
          <a:bodyPr/>
          <a:lstStyle/>
          <a:p>
            <a:endParaRPr lang="en-US"/>
          </a:p>
        </p:txBody>
      </p:sp>
      <p:sp>
        <p:nvSpPr>
          <p:cNvPr id="27" name="Shape 25"/>
          <p:cNvSpPr/>
          <p:nvPr/>
        </p:nvSpPr>
        <p:spPr>
          <a:xfrm>
            <a:off x="7114223" y="5248989"/>
            <a:ext cx="401717" cy="401717"/>
          </a:xfrm>
          <a:prstGeom prst="roundRect">
            <a:avLst>
              <a:gd name="adj" fmla="val 20001"/>
            </a:avLst>
          </a:prstGeom>
          <a:solidFill>
            <a:srgbClr val="FCE2CF"/>
          </a:solidFill>
          <a:ln w="7620">
            <a:solidFill>
              <a:srgbClr val="E2C8B5"/>
            </a:solidFill>
            <a:prstDash val="solid"/>
          </a:ln>
        </p:spPr>
        <p:txBody>
          <a:bodyPr/>
          <a:lstStyle/>
          <a:p>
            <a:endParaRPr lang="en-US"/>
          </a:p>
        </p:txBody>
      </p:sp>
      <p:sp>
        <p:nvSpPr>
          <p:cNvPr id="28" name="Text 26"/>
          <p:cNvSpPr/>
          <p:nvPr/>
        </p:nvSpPr>
        <p:spPr>
          <a:xfrm>
            <a:off x="7247096" y="5282446"/>
            <a:ext cx="135969" cy="334685"/>
          </a:xfrm>
          <a:prstGeom prst="rect">
            <a:avLst/>
          </a:prstGeom>
          <a:noFill/>
          <a:ln/>
        </p:spPr>
        <p:txBody>
          <a:bodyPr wrap="none" rtlCol="0" anchor="t"/>
          <a:lstStyle/>
          <a:p>
            <a:pPr marL="0" indent="0" algn="ctr">
              <a:lnSpc>
                <a:spcPts val="2636"/>
              </a:lnSpc>
              <a:buNone/>
            </a:pPr>
            <a:r>
              <a:rPr lang="en-US" sz="2109" kern="0" spc="-63" dirty="0">
                <a:solidFill>
                  <a:srgbClr val="2B2E3C"/>
                </a:solidFill>
                <a:latin typeface="Bitter" pitchFamily="34" charset="0"/>
                <a:ea typeface="Bitter" pitchFamily="34" charset="-122"/>
                <a:cs typeface="Bitter" pitchFamily="34" charset="-120"/>
              </a:rPr>
              <a:t>5</a:t>
            </a:r>
            <a:endParaRPr lang="en-US" sz="2109" dirty="0"/>
          </a:p>
        </p:txBody>
      </p:sp>
      <p:sp>
        <p:nvSpPr>
          <p:cNvPr id="29" name="Text 27"/>
          <p:cNvSpPr/>
          <p:nvPr/>
        </p:nvSpPr>
        <p:spPr>
          <a:xfrm>
            <a:off x="4101227" y="5287923"/>
            <a:ext cx="2231827" cy="278963"/>
          </a:xfrm>
          <a:prstGeom prst="rect">
            <a:avLst/>
          </a:prstGeom>
          <a:noFill/>
          <a:ln/>
        </p:spPr>
        <p:txBody>
          <a:bodyPr wrap="none" rtlCol="0" anchor="t"/>
          <a:lstStyle/>
          <a:p>
            <a:pPr marL="0" indent="0" algn="r">
              <a:lnSpc>
                <a:spcPts val="2197"/>
              </a:lnSpc>
              <a:buNone/>
            </a:pPr>
            <a:r>
              <a:rPr lang="en-US" sz="1757" kern="0" spc="-53" dirty="0">
                <a:solidFill>
                  <a:srgbClr val="2B2E3C"/>
                </a:solidFill>
                <a:latin typeface="Bitter" pitchFamily="34" charset="0"/>
                <a:ea typeface="Bitter" pitchFamily="34" charset="-122"/>
                <a:cs typeface="Bitter" pitchFamily="34" charset="-120"/>
              </a:rPr>
              <a:t>Evaluation</a:t>
            </a:r>
            <a:endParaRPr lang="en-US" sz="1757" dirty="0"/>
          </a:p>
        </p:txBody>
      </p:sp>
      <p:sp>
        <p:nvSpPr>
          <p:cNvPr id="30" name="Text 28"/>
          <p:cNvSpPr/>
          <p:nvPr/>
        </p:nvSpPr>
        <p:spPr>
          <a:xfrm>
            <a:off x="3074551" y="5673923"/>
            <a:ext cx="3258503" cy="857250"/>
          </a:xfrm>
          <a:prstGeom prst="rect">
            <a:avLst/>
          </a:prstGeom>
          <a:noFill/>
          <a:ln/>
        </p:spPr>
        <p:txBody>
          <a:bodyPr wrap="square" rtlCol="0" anchor="t"/>
          <a:lstStyle/>
          <a:p>
            <a:pPr marL="0" indent="0" algn="r">
              <a:lnSpc>
                <a:spcPts val="2249"/>
              </a:lnSpc>
              <a:buNone/>
            </a:pPr>
            <a:r>
              <a:rPr lang="en-US" sz="1406" kern="0" spc="-28" dirty="0">
                <a:solidFill>
                  <a:srgbClr val="2B2E3C"/>
                </a:solidFill>
                <a:latin typeface="Open Sans" pitchFamily="34" charset="0"/>
                <a:ea typeface="Open Sans" pitchFamily="34" charset="-122"/>
                <a:cs typeface="Open Sans" pitchFamily="34" charset="-120"/>
              </a:rPr>
              <a:t>Assess the model's performance, identify areas for improvement, and determine the next steps.</a:t>
            </a:r>
            <a:endParaRPr lang="en-US" sz="1406" dirty="0"/>
          </a:p>
        </p:txBody>
      </p:sp>
      <p:sp>
        <p:nvSpPr>
          <p:cNvPr id="31" name="Shape 29"/>
          <p:cNvSpPr/>
          <p:nvPr/>
        </p:nvSpPr>
        <p:spPr>
          <a:xfrm>
            <a:off x="7515939" y="6464201"/>
            <a:ext cx="624840" cy="35600"/>
          </a:xfrm>
          <a:prstGeom prst="roundRect">
            <a:avLst>
              <a:gd name="adj" fmla="val 225699"/>
            </a:avLst>
          </a:prstGeom>
          <a:solidFill>
            <a:srgbClr val="E2C8B5"/>
          </a:solidFill>
          <a:ln/>
        </p:spPr>
        <p:txBody>
          <a:bodyPr/>
          <a:lstStyle/>
          <a:p>
            <a:endParaRPr lang="en-US"/>
          </a:p>
        </p:txBody>
      </p:sp>
      <p:sp>
        <p:nvSpPr>
          <p:cNvPr id="32" name="Shape 30"/>
          <p:cNvSpPr/>
          <p:nvPr/>
        </p:nvSpPr>
        <p:spPr>
          <a:xfrm>
            <a:off x="7114223" y="6281261"/>
            <a:ext cx="401717" cy="401717"/>
          </a:xfrm>
          <a:prstGeom prst="roundRect">
            <a:avLst>
              <a:gd name="adj" fmla="val 20001"/>
            </a:avLst>
          </a:prstGeom>
          <a:solidFill>
            <a:srgbClr val="FCE2CF"/>
          </a:solidFill>
          <a:ln w="7620">
            <a:solidFill>
              <a:srgbClr val="E2C8B5"/>
            </a:solidFill>
            <a:prstDash val="solid"/>
          </a:ln>
        </p:spPr>
        <p:txBody>
          <a:bodyPr/>
          <a:lstStyle/>
          <a:p>
            <a:endParaRPr lang="en-US"/>
          </a:p>
        </p:txBody>
      </p:sp>
      <p:sp>
        <p:nvSpPr>
          <p:cNvPr id="33" name="Text 31"/>
          <p:cNvSpPr/>
          <p:nvPr/>
        </p:nvSpPr>
        <p:spPr>
          <a:xfrm>
            <a:off x="7240310" y="6314718"/>
            <a:ext cx="149423" cy="334685"/>
          </a:xfrm>
          <a:prstGeom prst="rect">
            <a:avLst/>
          </a:prstGeom>
          <a:noFill/>
          <a:ln/>
        </p:spPr>
        <p:txBody>
          <a:bodyPr wrap="none" rtlCol="0" anchor="t"/>
          <a:lstStyle/>
          <a:p>
            <a:pPr marL="0" indent="0" algn="ctr">
              <a:lnSpc>
                <a:spcPts val="2636"/>
              </a:lnSpc>
              <a:buNone/>
            </a:pPr>
            <a:r>
              <a:rPr lang="en-US" sz="2109" kern="0" spc="-63" dirty="0">
                <a:solidFill>
                  <a:srgbClr val="2B2E3C"/>
                </a:solidFill>
                <a:latin typeface="Bitter" pitchFamily="34" charset="0"/>
                <a:ea typeface="Bitter" pitchFamily="34" charset="-122"/>
                <a:cs typeface="Bitter" pitchFamily="34" charset="-120"/>
              </a:rPr>
              <a:t>6</a:t>
            </a:r>
            <a:endParaRPr lang="en-US" sz="2109" dirty="0"/>
          </a:p>
        </p:txBody>
      </p:sp>
      <p:sp>
        <p:nvSpPr>
          <p:cNvPr id="34" name="Text 32"/>
          <p:cNvSpPr/>
          <p:nvPr/>
        </p:nvSpPr>
        <p:spPr>
          <a:xfrm>
            <a:off x="8297108" y="6320195"/>
            <a:ext cx="2231827" cy="278963"/>
          </a:xfrm>
          <a:prstGeom prst="rect">
            <a:avLst/>
          </a:prstGeom>
          <a:noFill/>
          <a:ln/>
        </p:spPr>
        <p:txBody>
          <a:bodyPr wrap="none" rtlCol="0" anchor="t"/>
          <a:lstStyle/>
          <a:p>
            <a:pPr marL="0" indent="0" algn="l">
              <a:lnSpc>
                <a:spcPts val="2197"/>
              </a:lnSpc>
              <a:buNone/>
            </a:pPr>
            <a:r>
              <a:rPr lang="en-US" sz="1757" kern="0" spc="-53" dirty="0">
                <a:solidFill>
                  <a:srgbClr val="2B2E3C"/>
                </a:solidFill>
                <a:latin typeface="Bitter" pitchFamily="34" charset="0"/>
                <a:ea typeface="Bitter" pitchFamily="34" charset="-122"/>
                <a:cs typeface="Bitter" pitchFamily="34" charset="-120"/>
              </a:rPr>
              <a:t>Deployment</a:t>
            </a:r>
            <a:endParaRPr lang="en-US" sz="1757" dirty="0"/>
          </a:p>
        </p:txBody>
      </p:sp>
      <p:sp>
        <p:nvSpPr>
          <p:cNvPr id="35" name="Text 33"/>
          <p:cNvSpPr/>
          <p:nvPr/>
        </p:nvSpPr>
        <p:spPr>
          <a:xfrm>
            <a:off x="8297108" y="6706195"/>
            <a:ext cx="3258622" cy="857250"/>
          </a:xfrm>
          <a:prstGeom prst="rect">
            <a:avLst/>
          </a:prstGeom>
          <a:noFill/>
          <a:ln/>
        </p:spPr>
        <p:txBody>
          <a:bodyPr wrap="square" rtlCol="0" anchor="t"/>
          <a:lstStyle/>
          <a:p>
            <a:pPr marL="0" indent="0" algn="l">
              <a:lnSpc>
                <a:spcPts val="2249"/>
              </a:lnSpc>
              <a:buNone/>
            </a:pPr>
            <a:r>
              <a:rPr lang="en-US" sz="1406" kern="0" spc="-28" dirty="0">
                <a:solidFill>
                  <a:srgbClr val="2B2E3C"/>
                </a:solidFill>
                <a:latin typeface="Open Sans" pitchFamily="34" charset="0"/>
                <a:ea typeface="Open Sans" pitchFamily="34" charset="-122"/>
                <a:cs typeface="Open Sans" pitchFamily="34" charset="-120"/>
              </a:rPr>
              <a:t>Implement the sentimental analysis and gender prediction models in a real-world application or environment.</a:t>
            </a:r>
            <a:endParaRPr lang="en-US" sz="1406"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US"/>
          </a:p>
        </p:txBody>
      </p:sp>
      <p:sp>
        <p:nvSpPr>
          <p:cNvPr id="3" name="Shape 1"/>
          <p:cNvSpPr/>
          <p:nvPr/>
        </p:nvSpPr>
        <p:spPr>
          <a:xfrm>
            <a:off x="0" y="0"/>
            <a:ext cx="14630400" cy="8229600"/>
          </a:xfrm>
          <a:prstGeom prst="rect">
            <a:avLst/>
          </a:prstGeom>
          <a:solidFill>
            <a:srgbClr val="FFF8F0"/>
          </a:solidFill>
          <a:ln/>
        </p:spPr>
        <p:txBody>
          <a:bodyPr/>
          <a:lstStyle/>
          <a:p>
            <a:endParaRPr lang="en-US"/>
          </a:p>
        </p:txBody>
      </p:sp>
      <p:sp>
        <p:nvSpPr>
          <p:cNvPr id="5" name="Text 2"/>
          <p:cNvSpPr/>
          <p:nvPr/>
        </p:nvSpPr>
        <p:spPr>
          <a:xfrm>
            <a:off x="833199" y="1693307"/>
            <a:ext cx="8096964"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Sentimental Analysis Techniques</a:t>
            </a:r>
            <a:endParaRPr lang="en-US" sz="4374" dirty="0"/>
          </a:p>
        </p:txBody>
      </p:sp>
      <p:sp>
        <p:nvSpPr>
          <p:cNvPr id="6" name="Shape 3"/>
          <p:cNvSpPr/>
          <p:nvPr/>
        </p:nvSpPr>
        <p:spPr>
          <a:xfrm>
            <a:off x="833199" y="2894528"/>
            <a:ext cx="499943" cy="499943"/>
          </a:xfrm>
          <a:prstGeom prst="roundRect">
            <a:avLst>
              <a:gd name="adj" fmla="val 20000"/>
            </a:avLst>
          </a:prstGeom>
          <a:solidFill>
            <a:srgbClr val="FCE2CF"/>
          </a:solidFill>
          <a:ln w="7620">
            <a:solidFill>
              <a:srgbClr val="E2C8B5"/>
            </a:solidFill>
            <a:prstDash val="solid"/>
          </a:ln>
        </p:spPr>
        <p:txBody>
          <a:bodyPr/>
          <a:lstStyle/>
          <a:p>
            <a:endParaRPr lang="en-US"/>
          </a:p>
        </p:txBody>
      </p:sp>
      <p:sp>
        <p:nvSpPr>
          <p:cNvPr id="7" name="Text 4"/>
          <p:cNvSpPr/>
          <p:nvPr/>
        </p:nvSpPr>
        <p:spPr>
          <a:xfrm>
            <a:off x="1018937" y="2936200"/>
            <a:ext cx="128349" cy="416481"/>
          </a:xfrm>
          <a:prstGeom prst="rect">
            <a:avLst/>
          </a:prstGeom>
          <a:noFill/>
          <a:ln/>
        </p:spPr>
        <p:txBody>
          <a:bodyPr wrap="none" rtlCol="0" anchor="t"/>
          <a:lstStyle/>
          <a:p>
            <a:pPr marL="0" indent="0" algn="ctr">
              <a:lnSpc>
                <a:spcPts val="3281"/>
              </a:lnSpc>
              <a:buNone/>
            </a:pPr>
            <a:r>
              <a:rPr lang="en-US" sz="2624" kern="0" spc="-79" dirty="0">
                <a:solidFill>
                  <a:srgbClr val="2B2E3C"/>
                </a:solidFill>
                <a:latin typeface="Bitter" pitchFamily="34" charset="0"/>
                <a:ea typeface="Bitter" pitchFamily="34" charset="-122"/>
                <a:cs typeface="Bitter" pitchFamily="34" charset="-120"/>
              </a:rPr>
              <a:t>1</a:t>
            </a:r>
            <a:endParaRPr lang="en-US" sz="2624" dirty="0"/>
          </a:p>
        </p:txBody>
      </p:sp>
      <p:sp>
        <p:nvSpPr>
          <p:cNvPr id="8" name="Text 5"/>
          <p:cNvSpPr/>
          <p:nvPr/>
        </p:nvSpPr>
        <p:spPr>
          <a:xfrm>
            <a:off x="1555313" y="2970848"/>
            <a:ext cx="3303746"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Lexicon-based Approaches</a:t>
            </a:r>
            <a:endParaRPr lang="en-US" sz="2187" dirty="0"/>
          </a:p>
        </p:txBody>
      </p:sp>
      <p:sp>
        <p:nvSpPr>
          <p:cNvPr id="9" name="Text 6"/>
          <p:cNvSpPr/>
          <p:nvPr/>
        </p:nvSpPr>
        <p:spPr>
          <a:xfrm>
            <a:off x="1555313" y="3451265"/>
            <a:ext cx="3820001" cy="1066205"/>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Utilize pre-defined sentiment dictionaries to determine the polarity (positive, negative, neutral) of text.</a:t>
            </a:r>
            <a:endParaRPr lang="en-US" sz="1750" dirty="0"/>
          </a:p>
        </p:txBody>
      </p:sp>
      <p:sp>
        <p:nvSpPr>
          <p:cNvPr id="10" name="Shape 7"/>
          <p:cNvSpPr/>
          <p:nvPr/>
        </p:nvSpPr>
        <p:spPr>
          <a:xfrm>
            <a:off x="5597485" y="2894528"/>
            <a:ext cx="499943" cy="499943"/>
          </a:xfrm>
          <a:prstGeom prst="roundRect">
            <a:avLst>
              <a:gd name="adj" fmla="val 20000"/>
            </a:avLst>
          </a:prstGeom>
          <a:solidFill>
            <a:srgbClr val="FCE2CF"/>
          </a:solidFill>
          <a:ln w="7620">
            <a:solidFill>
              <a:srgbClr val="E2C8B5"/>
            </a:solidFill>
            <a:prstDash val="solid"/>
          </a:ln>
        </p:spPr>
        <p:txBody>
          <a:bodyPr/>
          <a:lstStyle/>
          <a:p>
            <a:endParaRPr lang="en-US"/>
          </a:p>
        </p:txBody>
      </p:sp>
      <p:sp>
        <p:nvSpPr>
          <p:cNvPr id="11" name="Text 8"/>
          <p:cNvSpPr/>
          <p:nvPr/>
        </p:nvSpPr>
        <p:spPr>
          <a:xfrm>
            <a:off x="5760720" y="2936200"/>
            <a:ext cx="173355" cy="416481"/>
          </a:xfrm>
          <a:prstGeom prst="rect">
            <a:avLst/>
          </a:prstGeom>
          <a:noFill/>
          <a:ln/>
        </p:spPr>
        <p:txBody>
          <a:bodyPr wrap="none" rtlCol="0" anchor="t"/>
          <a:lstStyle/>
          <a:p>
            <a:pPr marL="0" indent="0" algn="ctr">
              <a:lnSpc>
                <a:spcPts val="3281"/>
              </a:lnSpc>
              <a:buNone/>
            </a:pPr>
            <a:r>
              <a:rPr lang="en-US" sz="2624" kern="0" spc="-79" dirty="0">
                <a:solidFill>
                  <a:srgbClr val="2B2E3C"/>
                </a:solidFill>
                <a:latin typeface="Bitter" pitchFamily="34" charset="0"/>
                <a:ea typeface="Bitter" pitchFamily="34" charset="-122"/>
                <a:cs typeface="Bitter" pitchFamily="34" charset="-120"/>
              </a:rPr>
              <a:t>2</a:t>
            </a:r>
            <a:endParaRPr lang="en-US" sz="2624" dirty="0"/>
          </a:p>
        </p:txBody>
      </p:sp>
      <p:sp>
        <p:nvSpPr>
          <p:cNvPr id="12" name="Text 9"/>
          <p:cNvSpPr/>
          <p:nvPr/>
        </p:nvSpPr>
        <p:spPr>
          <a:xfrm>
            <a:off x="6319599" y="2970848"/>
            <a:ext cx="3141583"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Machine Learning Models</a:t>
            </a:r>
            <a:endParaRPr lang="en-US" sz="2187" dirty="0"/>
          </a:p>
        </p:txBody>
      </p:sp>
      <p:sp>
        <p:nvSpPr>
          <p:cNvPr id="13" name="Text 10"/>
          <p:cNvSpPr/>
          <p:nvPr/>
        </p:nvSpPr>
        <p:spPr>
          <a:xfrm>
            <a:off x="6319599" y="3451265"/>
            <a:ext cx="3820001" cy="1421606"/>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Train supervised models, such as Naive Bayes, Support Vector Machines, or Deep Learning, to classify sentiment from text.</a:t>
            </a:r>
            <a:endParaRPr lang="en-US" sz="1750" dirty="0"/>
          </a:p>
        </p:txBody>
      </p:sp>
      <p:sp>
        <p:nvSpPr>
          <p:cNvPr id="14" name="Shape 11"/>
          <p:cNvSpPr/>
          <p:nvPr/>
        </p:nvSpPr>
        <p:spPr>
          <a:xfrm>
            <a:off x="833199" y="5268635"/>
            <a:ext cx="499943" cy="499943"/>
          </a:xfrm>
          <a:prstGeom prst="roundRect">
            <a:avLst>
              <a:gd name="adj" fmla="val 20000"/>
            </a:avLst>
          </a:prstGeom>
          <a:solidFill>
            <a:srgbClr val="FCE2CF"/>
          </a:solidFill>
          <a:ln w="7620">
            <a:solidFill>
              <a:srgbClr val="E2C8B5"/>
            </a:solidFill>
            <a:prstDash val="solid"/>
          </a:ln>
        </p:spPr>
        <p:txBody>
          <a:bodyPr/>
          <a:lstStyle/>
          <a:p>
            <a:endParaRPr lang="en-US"/>
          </a:p>
        </p:txBody>
      </p:sp>
      <p:sp>
        <p:nvSpPr>
          <p:cNvPr id="15" name="Text 12"/>
          <p:cNvSpPr/>
          <p:nvPr/>
        </p:nvSpPr>
        <p:spPr>
          <a:xfrm>
            <a:off x="992743" y="5310307"/>
            <a:ext cx="180737" cy="416481"/>
          </a:xfrm>
          <a:prstGeom prst="rect">
            <a:avLst/>
          </a:prstGeom>
          <a:noFill/>
          <a:ln/>
        </p:spPr>
        <p:txBody>
          <a:bodyPr wrap="none" rtlCol="0" anchor="t"/>
          <a:lstStyle/>
          <a:p>
            <a:pPr marL="0" indent="0" algn="ctr">
              <a:lnSpc>
                <a:spcPts val="3281"/>
              </a:lnSpc>
              <a:buNone/>
            </a:pPr>
            <a:r>
              <a:rPr lang="en-US" sz="2624" kern="0" spc="-79" dirty="0">
                <a:solidFill>
                  <a:srgbClr val="2B2E3C"/>
                </a:solidFill>
                <a:latin typeface="Bitter" pitchFamily="34" charset="0"/>
                <a:ea typeface="Bitter" pitchFamily="34" charset="-122"/>
                <a:cs typeface="Bitter" pitchFamily="34" charset="-120"/>
              </a:rPr>
              <a:t>3</a:t>
            </a:r>
            <a:endParaRPr lang="en-US" sz="2624" dirty="0"/>
          </a:p>
        </p:txBody>
      </p:sp>
      <p:sp>
        <p:nvSpPr>
          <p:cNvPr id="16" name="Text 13"/>
          <p:cNvSpPr/>
          <p:nvPr/>
        </p:nvSpPr>
        <p:spPr>
          <a:xfrm>
            <a:off x="1555313" y="5344954"/>
            <a:ext cx="2777490"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Hybrid Techniques</a:t>
            </a:r>
            <a:endParaRPr lang="en-US" sz="2187" dirty="0"/>
          </a:p>
        </p:txBody>
      </p:sp>
      <p:sp>
        <p:nvSpPr>
          <p:cNvPr id="17" name="Text 14"/>
          <p:cNvSpPr/>
          <p:nvPr/>
        </p:nvSpPr>
        <p:spPr>
          <a:xfrm>
            <a:off x="1555313" y="5825371"/>
            <a:ext cx="8584287" cy="710803"/>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Combine lexicon-based and machine learning methods to leverage the strengths of both approaches.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US"/>
          </a:p>
        </p:txBody>
      </p:sp>
      <p:sp>
        <p:nvSpPr>
          <p:cNvPr id="3" name="Shape 1"/>
          <p:cNvSpPr/>
          <p:nvPr/>
        </p:nvSpPr>
        <p:spPr>
          <a:xfrm>
            <a:off x="0" y="0"/>
            <a:ext cx="14630400" cy="8229600"/>
          </a:xfrm>
          <a:prstGeom prst="rect">
            <a:avLst/>
          </a:prstGeom>
          <a:solidFill>
            <a:srgbClr val="FFF8F0"/>
          </a:solidFill>
          <a:ln/>
        </p:spPr>
        <p:txBody>
          <a:bodyPr/>
          <a:lstStyle/>
          <a:p>
            <a:endParaRPr lang="en-US"/>
          </a:p>
        </p:txBody>
      </p:sp>
      <p:sp>
        <p:nvSpPr>
          <p:cNvPr id="4" name="Text 2"/>
          <p:cNvSpPr/>
          <p:nvPr/>
        </p:nvSpPr>
        <p:spPr>
          <a:xfrm>
            <a:off x="2037993" y="1428155"/>
            <a:ext cx="6332458"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Gender Prediction Models</a:t>
            </a:r>
            <a:endParaRPr lang="en-US" sz="4374" dirty="0"/>
          </a:p>
        </p:txBody>
      </p:sp>
      <p:sp>
        <p:nvSpPr>
          <p:cNvPr id="5" name="Shape 3"/>
          <p:cNvSpPr/>
          <p:nvPr/>
        </p:nvSpPr>
        <p:spPr>
          <a:xfrm>
            <a:off x="2037993" y="2566868"/>
            <a:ext cx="5166122" cy="2006203"/>
          </a:xfrm>
          <a:prstGeom prst="roundRect">
            <a:avLst>
              <a:gd name="adj" fmla="val 4984"/>
            </a:avLst>
          </a:prstGeom>
          <a:solidFill>
            <a:srgbClr val="FCE2CF"/>
          </a:solidFill>
          <a:ln w="7620">
            <a:solidFill>
              <a:srgbClr val="E2C8B5"/>
            </a:solidFill>
            <a:prstDash val="solid"/>
          </a:ln>
        </p:spPr>
        <p:txBody>
          <a:bodyPr/>
          <a:lstStyle/>
          <a:p>
            <a:endParaRPr lang="en-US"/>
          </a:p>
        </p:txBody>
      </p:sp>
      <p:sp>
        <p:nvSpPr>
          <p:cNvPr id="6" name="Text 4"/>
          <p:cNvSpPr/>
          <p:nvPr/>
        </p:nvSpPr>
        <p:spPr>
          <a:xfrm>
            <a:off x="2267783" y="2796659"/>
            <a:ext cx="2777490"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Linguistic Cues</a:t>
            </a:r>
            <a:endParaRPr lang="en-US" sz="2187" dirty="0"/>
          </a:p>
        </p:txBody>
      </p:sp>
      <p:sp>
        <p:nvSpPr>
          <p:cNvPr id="7" name="Text 5"/>
          <p:cNvSpPr/>
          <p:nvPr/>
        </p:nvSpPr>
        <p:spPr>
          <a:xfrm>
            <a:off x="2267783" y="3277076"/>
            <a:ext cx="4706541" cy="1066205"/>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Analyze the language patterns, word choices, and writing styles to infer the gender of the author.</a:t>
            </a:r>
            <a:endParaRPr lang="en-US" sz="1750" dirty="0"/>
          </a:p>
        </p:txBody>
      </p:sp>
      <p:sp>
        <p:nvSpPr>
          <p:cNvPr id="8" name="Shape 6"/>
          <p:cNvSpPr/>
          <p:nvPr/>
        </p:nvSpPr>
        <p:spPr>
          <a:xfrm>
            <a:off x="7426285" y="2566868"/>
            <a:ext cx="5166122" cy="2006203"/>
          </a:xfrm>
          <a:prstGeom prst="roundRect">
            <a:avLst>
              <a:gd name="adj" fmla="val 4984"/>
            </a:avLst>
          </a:prstGeom>
          <a:solidFill>
            <a:srgbClr val="FCE2CF"/>
          </a:solidFill>
          <a:ln w="7620">
            <a:solidFill>
              <a:srgbClr val="E2C8B5"/>
            </a:solidFill>
            <a:prstDash val="solid"/>
          </a:ln>
        </p:spPr>
        <p:txBody>
          <a:bodyPr/>
          <a:lstStyle/>
          <a:p>
            <a:endParaRPr lang="en-US"/>
          </a:p>
        </p:txBody>
      </p:sp>
      <p:sp>
        <p:nvSpPr>
          <p:cNvPr id="9" name="Text 7"/>
          <p:cNvSpPr/>
          <p:nvPr/>
        </p:nvSpPr>
        <p:spPr>
          <a:xfrm>
            <a:off x="7656076" y="2796659"/>
            <a:ext cx="2777490"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Profile Information</a:t>
            </a:r>
            <a:endParaRPr lang="en-US" sz="2187" dirty="0"/>
          </a:p>
        </p:txBody>
      </p:sp>
      <p:sp>
        <p:nvSpPr>
          <p:cNvPr id="10" name="Text 8"/>
          <p:cNvSpPr/>
          <p:nvPr/>
        </p:nvSpPr>
        <p:spPr>
          <a:xfrm>
            <a:off x="7656076" y="3277076"/>
            <a:ext cx="4706541" cy="1066205"/>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Utilize user metadata, such as names, profile images, and biographical details, to predict gender.</a:t>
            </a:r>
            <a:endParaRPr lang="en-US" sz="1750" dirty="0"/>
          </a:p>
        </p:txBody>
      </p:sp>
      <p:sp>
        <p:nvSpPr>
          <p:cNvPr id="11" name="Shape 9"/>
          <p:cNvSpPr/>
          <p:nvPr/>
        </p:nvSpPr>
        <p:spPr>
          <a:xfrm>
            <a:off x="2037993" y="4795242"/>
            <a:ext cx="5166122" cy="2006203"/>
          </a:xfrm>
          <a:prstGeom prst="roundRect">
            <a:avLst>
              <a:gd name="adj" fmla="val 4984"/>
            </a:avLst>
          </a:prstGeom>
          <a:solidFill>
            <a:srgbClr val="FCE2CF"/>
          </a:solidFill>
          <a:ln w="7620">
            <a:solidFill>
              <a:srgbClr val="E2C8B5"/>
            </a:solidFill>
            <a:prstDash val="solid"/>
          </a:ln>
        </p:spPr>
        <p:txBody>
          <a:bodyPr/>
          <a:lstStyle/>
          <a:p>
            <a:endParaRPr lang="en-US"/>
          </a:p>
        </p:txBody>
      </p:sp>
      <p:sp>
        <p:nvSpPr>
          <p:cNvPr id="12" name="Text 10"/>
          <p:cNvSpPr/>
          <p:nvPr/>
        </p:nvSpPr>
        <p:spPr>
          <a:xfrm>
            <a:off x="2267783" y="5025033"/>
            <a:ext cx="2777490"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Behavioral Patterns</a:t>
            </a:r>
            <a:endParaRPr lang="en-US" sz="2187" dirty="0"/>
          </a:p>
        </p:txBody>
      </p:sp>
      <p:sp>
        <p:nvSpPr>
          <p:cNvPr id="13" name="Text 11"/>
          <p:cNvSpPr/>
          <p:nvPr/>
        </p:nvSpPr>
        <p:spPr>
          <a:xfrm>
            <a:off x="2267783" y="5505450"/>
            <a:ext cx="4706541" cy="1066205"/>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Observe the user's online activities, engagement, and social network interactions to determine gender.</a:t>
            </a:r>
            <a:endParaRPr lang="en-US" sz="1750" dirty="0"/>
          </a:p>
        </p:txBody>
      </p:sp>
      <p:sp>
        <p:nvSpPr>
          <p:cNvPr id="14" name="Shape 12"/>
          <p:cNvSpPr/>
          <p:nvPr/>
        </p:nvSpPr>
        <p:spPr>
          <a:xfrm>
            <a:off x="7426285" y="4795242"/>
            <a:ext cx="5166122" cy="2006203"/>
          </a:xfrm>
          <a:prstGeom prst="roundRect">
            <a:avLst>
              <a:gd name="adj" fmla="val 4984"/>
            </a:avLst>
          </a:prstGeom>
          <a:solidFill>
            <a:srgbClr val="FCE2CF"/>
          </a:solidFill>
          <a:ln w="7620">
            <a:solidFill>
              <a:srgbClr val="E2C8B5"/>
            </a:solidFill>
            <a:prstDash val="solid"/>
          </a:ln>
        </p:spPr>
        <p:txBody>
          <a:bodyPr/>
          <a:lstStyle/>
          <a:p>
            <a:endParaRPr lang="en-US"/>
          </a:p>
        </p:txBody>
      </p:sp>
      <p:sp>
        <p:nvSpPr>
          <p:cNvPr id="15" name="Text 13"/>
          <p:cNvSpPr/>
          <p:nvPr/>
        </p:nvSpPr>
        <p:spPr>
          <a:xfrm>
            <a:off x="7656076" y="5025033"/>
            <a:ext cx="2777490"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Ensemble Methods</a:t>
            </a:r>
            <a:endParaRPr lang="en-US" sz="2187" dirty="0"/>
          </a:p>
        </p:txBody>
      </p:sp>
      <p:sp>
        <p:nvSpPr>
          <p:cNvPr id="16" name="Text 14"/>
          <p:cNvSpPr/>
          <p:nvPr/>
        </p:nvSpPr>
        <p:spPr>
          <a:xfrm>
            <a:off x="7656076" y="5505450"/>
            <a:ext cx="4706541" cy="1066205"/>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Combine multiple prediction models to improve accuracy and reliability of gender identification.</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1098</Words>
  <Application>Microsoft Macintosh PowerPoint</Application>
  <PresentationFormat>Custom</PresentationFormat>
  <Paragraphs>113</Paragraphs>
  <Slides>14</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Bitter</vt:lpstr>
      <vt:lpstr>Calibri</vt:lpstr>
      <vt:lpstr>Dosis</vt:lpstr>
      <vt:lpstr>Dosis Medium</vt:lpstr>
      <vt:lpstr>Open Sans</vt:lpstr>
      <vt:lpstr>Times New Roman</vt:lpstr>
      <vt:lpstr>Trebuchet MS</vt:lpstr>
      <vt:lpstr>Office Theme</vt:lpstr>
      <vt:lpstr>PowerPoint Presentation</vt:lpstr>
      <vt:lpstr>PowerPoint Presentation</vt:lpstr>
      <vt:lpstr>PowerPoint Presentation</vt:lpstr>
      <vt:lpstr>The Problem</vt:lpstr>
      <vt:lpstr>       The 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Daddala, Narasimha</cp:lastModifiedBy>
  <cp:revision>4</cp:revision>
  <dcterms:created xsi:type="dcterms:W3CDTF">2024-04-21T04:14:49Z</dcterms:created>
  <dcterms:modified xsi:type="dcterms:W3CDTF">2024-04-21T18:07:59Z</dcterms:modified>
</cp:coreProperties>
</file>