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Public Sans" charset="1" panose="00000000000000000000"/>
      <p:regular r:id="rId12"/>
    </p:embeddedFont>
    <p:embeddedFont>
      <p:font typeface="Public Sans Bold" charset="1" panose="00000000000000000000"/>
      <p:regular r:id="rId13"/>
    </p:embeddedFont>
    <p:embeddedFont>
      <p:font typeface="Public Sans Italics" charset="1" panose="00000000000000000000"/>
      <p:regular r:id="rId14"/>
    </p:embeddedFont>
    <p:embeddedFont>
      <p:font typeface="Public Sans Bold Italics" charset="1" panose="00000000000000000000"/>
      <p:regular r:id="rId15"/>
    </p:embeddedFont>
    <p:embeddedFont>
      <p:font typeface="Public Sans Thin" charset="1" panose="00000000000000000000"/>
      <p:regular r:id="rId16"/>
    </p:embeddedFont>
    <p:embeddedFont>
      <p:font typeface="Public Sans Thin Italics" charset="1" panose="00000000000000000000"/>
      <p:regular r:id="rId17"/>
    </p:embeddedFont>
    <p:embeddedFont>
      <p:font typeface="Public Sans Medium" charset="1" panose="00000000000000000000"/>
      <p:regular r:id="rId18"/>
    </p:embeddedFont>
    <p:embeddedFont>
      <p:font typeface="Public Sans Medium Italics" charset="1" panose="00000000000000000000"/>
      <p:regular r:id="rId19"/>
    </p:embeddedFont>
    <p:embeddedFont>
      <p:font typeface="Public Sans Heavy" charset="1" panose="00000000000000000000"/>
      <p:regular r:id="rId20"/>
    </p:embeddedFont>
    <p:embeddedFont>
      <p:font typeface="Public Sans Heavy Italics" charset="1" panose="00000000000000000000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Canva Sans Italics" charset="1" panose="020B0503030501040103"/>
      <p:regular r:id="rId24"/>
    </p:embeddedFont>
    <p:embeddedFont>
      <p:font typeface="Canva Sans Bold Italics" charset="1" panose="020B0803030501040103"/>
      <p:regular r:id="rId25"/>
    </p:embeddedFont>
    <p:embeddedFont>
      <p:font typeface="Canva Sans Medium" charset="1" panose="020B0603030501040103"/>
      <p:regular r:id="rId26"/>
    </p:embeddedFont>
    <p:embeddedFont>
      <p:font typeface="Canva Sans Medium Italics" charset="1" panose="020B06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41" Target="slides/slide14.xml" Type="http://schemas.openxmlformats.org/officeDocument/2006/relationships/slide"/><Relationship Id="rId42" Target="slides/slide15.xml" Type="http://schemas.openxmlformats.org/officeDocument/2006/relationships/slide"/><Relationship Id="rId43" Target="slides/slide1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02221"/>
            <a:ext cx="8841904" cy="9682557"/>
            <a:chOff x="0" y="0"/>
            <a:chExt cx="2328732" cy="25501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8732" cy="2550139"/>
            </a:xfrm>
            <a:custGeom>
              <a:avLst/>
              <a:gdLst/>
              <a:ahLst/>
              <a:cxnLst/>
              <a:rect r="r" b="b" t="t" l="l"/>
              <a:pathLst>
                <a:path h="2550139" w="2328732">
                  <a:moveTo>
                    <a:pt x="0" y="0"/>
                  </a:moveTo>
                  <a:lnTo>
                    <a:pt x="2328732" y="0"/>
                  </a:lnTo>
                  <a:lnTo>
                    <a:pt x="2328732" y="2550139"/>
                  </a:lnTo>
                  <a:lnTo>
                    <a:pt x="0" y="2550139"/>
                  </a:lnTo>
                  <a:close/>
                </a:path>
              </a:pathLst>
            </a:custGeom>
            <a:solidFill>
              <a:srgbClr val="FBF6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328732" cy="2578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334254"/>
            <a:ext cx="8863981" cy="9650525"/>
          </a:xfrm>
          <a:custGeom>
            <a:avLst/>
            <a:gdLst/>
            <a:ahLst/>
            <a:cxnLst/>
            <a:rect r="r" b="b" t="t" l="l"/>
            <a:pathLst>
              <a:path h="9650525" w="8863981">
                <a:moveTo>
                  <a:pt x="0" y="0"/>
                </a:moveTo>
                <a:lnTo>
                  <a:pt x="8863981" y="0"/>
                </a:lnTo>
                <a:lnTo>
                  <a:pt x="8863981" y="9650525"/>
                </a:lnTo>
                <a:lnTo>
                  <a:pt x="0" y="965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70" t="0" r="-407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2900" y="3267458"/>
            <a:ext cx="7303332" cy="187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87"/>
              </a:lnSpc>
            </a:pPr>
            <a:r>
              <a:rPr lang="en-US" sz="7487" spc="-718">
                <a:solidFill>
                  <a:srgbClr val="2D276D"/>
                </a:solidFill>
                <a:latin typeface="Public Sans Bold"/>
              </a:rPr>
              <a:t>“HEALTH TECH   HORIZONS”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0621" y="5682003"/>
            <a:ext cx="7527889" cy="2175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226"/>
              </a:lnSpc>
            </a:pPr>
            <a:r>
              <a:rPr lang="en-US" sz="4545" spc="-372">
                <a:solidFill>
                  <a:srgbClr val="2D276D"/>
                </a:solidFill>
                <a:latin typeface="Public Sans"/>
              </a:rPr>
              <a:t>“Digital  Health Revolution:  Bridging Gaps and Fostering Well-being  Through Innovative Technologies.“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15825" y="1254217"/>
            <a:ext cx="6247124" cy="388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90"/>
              </a:lnSpc>
              <a:spcBef>
                <a:spcPct val="0"/>
              </a:spcBef>
            </a:pPr>
            <a:r>
              <a:rPr lang="en-US" sz="3000" spc="-246" strike="noStrike" u="none">
                <a:solidFill>
                  <a:srgbClr val="2D276D"/>
                </a:solidFill>
                <a:latin typeface="Public Sans Italics"/>
              </a:rPr>
              <a:t>ACCESSIBLE CARE TO EVERYONE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FA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7446" y="1892918"/>
            <a:ext cx="17253108" cy="883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6. ARE THERE RELIABLE DELIVERY SERVICES OR ONLINE PLATFORMS THAT YOU USE FOR MEDICATION PURCHASES IN YOUR URBAN SETTING?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 YES, REGULARLY                     32                        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 </a:t>
            </a:r>
            <a:r>
              <a:rPr lang="en-US" sz="5000">
                <a:solidFill>
                  <a:srgbClr val="000000"/>
                </a:solidFill>
                <a:latin typeface="Canva Sans Bold"/>
              </a:rPr>
              <a:t>YES, OCCASIONALLY             25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 </a:t>
            </a:r>
            <a:r>
              <a:rPr lang="en-US" sz="5000">
                <a:solidFill>
                  <a:srgbClr val="000000"/>
                </a:solidFill>
                <a:latin typeface="Canva Sans Bold"/>
              </a:rPr>
              <a:t>NO, PREFER IN-PERSON       33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 PURCHASES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 </a:t>
            </a:r>
            <a:r>
              <a:rPr lang="en-US" sz="5000">
                <a:solidFill>
                  <a:srgbClr val="000000"/>
                </a:solidFill>
                <a:latin typeface="Canva Sans Bold"/>
              </a:rPr>
              <a:t>NO, NOT AWARE OF SUCH    38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 </a:t>
            </a:r>
            <a:r>
              <a:rPr lang="en-US" sz="5000">
                <a:solidFill>
                  <a:srgbClr val="000000"/>
                </a:solidFill>
                <a:latin typeface="Canva Sans Bold"/>
              </a:rPr>
              <a:t>SERVICES</a:t>
            </a:r>
          </a:p>
          <a:p>
            <a:pPr>
              <a:lnSpc>
                <a:spcPts val="700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71647" y="4824637"/>
            <a:ext cx="318863" cy="3188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D9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6005" y="5774319"/>
            <a:ext cx="284504" cy="2845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B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5942" y="6625635"/>
            <a:ext cx="310271" cy="31027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79B0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75942" y="8507531"/>
            <a:ext cx="284504" cy="28450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141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242823" y="4667286"/>
            <a:ext cx="5527731" cy="4974958"/>
          </a:xfrm>
          <a:custGeom>
            <a:avLst/>
            <a:gdLst/>
            <a:ahLst/>
            <a:cxnLst/>
            <a:rect r="r" b="b" t="t" l="l"/>
            <a:pathLst>
              <a:path h="4974958" w="5527731">
                <a:moveTo>
                  <a:pt x="0" y="0"/>
                </a:moveTo>
                <a:lnTo>
                  <a:pt x="5527731" y="0"/>
                </a:lnTo>
                <a:lnTo>
                  <a:pt x="5527731" y="4974958"/>
                </a:lnTo>
                <a:lnTo>
                  <a:pt x="0" y="4974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17446" y="537527"/>
            <a:ext cx="834132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276D"/>
                </a:solidFill>
                <a:latin typeface="Canva Sans Bold"/>
              </a:rPr>
              <a:t>URBAN AREA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FA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8153" y="1550092"/>
            <a:ext cx="16971694" cy="529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7. DO YOU OFTEN VISIT MULTIPLE PHARMACIES TO FIND THE MEDICATIONS YOU NEED, OR DO YOU TYPICALLY FIND EVERYTHING IN ONE LOCATION?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MULTIPLE PHARMACIES         82   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EVERYTHING IN ONE                46</a:t>
            </a:r>
          </a:p>
          <a:p>
            <a:pPr algn="just">
              <a:lnSpc>
                <a:spcPts val="700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5426418"/>
            <a:ext cx="284504" cy="28450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B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527087"/>
            <a:ext cx="318863" cy="31886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D9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401573" y="4329655"/>
            <a:ext cx="5228274" cy="5026323"/>
          </a:xfrm>
          <a:custGeom>
            <a:avLst/>
            <a:gdLst/>
            <a:ahLst/>
            <a:cxnLst/>
            <a:rect r="r" b="b" t="t" l="l"/>
            <a:pathLst>
              <a:path h="5026323" w="5228274">
                <a:moveTo>
                  <a:pt x="0" y="0"/>
                </a:moveTo>
                <a:lnTo>
                  <a:pt x="5228274" y="0"/>
                </a:lnTo>
                <a:lnTo>
                  <a:pt x="5228274" y="5026323"/>
                </a:lnTo>
                <a:lnTo>
                  <a:pt x="0" y="502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FA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105" y="1639062"/>
            <a:ext cx="17565790" cy="5939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8. DO YOU CURRENTLY USE ANY WEARABLE HEALTH DEVICES, SUCH AS FITNESS TRACKERS OR SMARTWATCHES?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YES                  61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 </a:t>
            </a:r>
            <a:r>
              <a:rPr lang="en-US" sz="5000">
                <a:solidFill>
                  <a:srgbClr val="000000"/>
                </a:solidFill>
                <a:latin typeface="Canva Sans Bold"/>
              </a:rPr>
              <a:t>NO                  67</a:t>
            </a:r>
          </a:p>
          <a:p>
            <a:pPr>
              <a:lnSpc>
                <a:spcPts val="6020"/>
              </a:lnSpc>
            </a:pPr>
          </a:p>
          <a:p>
            <a:pPr>
              <a:lnSpc>
                <a:spcPts val="60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993080" y="4661345"/>
            <a:ext cx="355744" cy="35574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D9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668662"/>
            <a:ext cx="284504" cy="2845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B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397062" y="3965790"/>
            <a:ext cx="5862238" cy="4984089"/>
          </a:xfrm>
          <a:custGeom>
            <a:avLst/>
            <a:gdLst/>
            <a:ahLst/>
            <a:cxnLst/>
            <a:rect r="r" b="b" t="t" l="l"/>
            <a:pathLst>
              <a:path h="4984089" w="5862238">
                <a:moveTo>
                  <a:pt x="0" y="0"/>
                </a:moveTo>
                <a:lnTo>
                  <a:pt x="5862238" y="0"/>
                </a:lnTo>
                <a:lnTo>
                  <a:pt x="5862238" y="4984088"/>
                </a:lnTo>
                <a:lnTo>
                  <a:pt x="0" y="498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FA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8714" y="1395696"/>
            <a:ext cx="17190571" cy="6214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9. HOW OFTEN DO YOU RELY ON DATA FROM WEARABLE HEALTH DEVICES TO MONITOR YOUR PHYSICAL ACTIVITY AND HEALTH?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  REGULARLY              17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  OCCASIONALLY      37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  NEVER                         07</a:t>
            </a:r>
          </a:p>
          <a:p>
            <a:pPr algn="ctr">
              <a:lnSpc>
                <a:spcPts val="727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358417" y="4236276"/>
            <a:ext cx="318863" cy="3188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D9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58417" y="5218606"/>
            <a:ext cx="284504" cy="2845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B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58417" y="6166578"/>
            <a:ext cx="310271" cy="31027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79B0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904684" y="3403482"/>
            <a:ext cx="5167227" cy="4974958"/>
          </a:xfrm>
          <a:custGeom>
            <a:avLst/>
            <a:gdLst/>
            <a:ahLst/>
            <a:cxnLst/>
            <a:rect r="r" b="b" t="t" l="l"/>
            <a:pathLst>
              <a:path h="4974958" w="5167227">
                <a:moveTo>
                  <a:pt x="0" y="0"/>
                </a:moveTo>
                <a:lnTo>
                  <a:pt x="5167227" y="0"/>
                </a:lnTo>
                <a:lnTo>
                  <a:pt x="5167227" y="4974958"/>
                </a:lnTo>
                <a:lnTo>
                  <a:pt x="0" y="4974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FAA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9276" y="1361307"/>
            <a:ext cx="17409449" cy="70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10. WHAT FACTORS CONTRIBUTE TO YOUR DECISION NOT TO USE WEARABLE HEALTH DEVICES?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COST                                         17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</a:t>
            </a:r>
            <a:r>
              <a:rPr lang="en-US" sz="5000">
                <a:solidFill>
                  <a:srgbClr val="000000"/>
                </a:solidFill>
                <a:latin typeface="Canva Sans Bold"/>
              </a:rPr>
              <a:t>LACK OF PERCEIVED         09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BENEFITS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</a:t>
            </a:r>
            <a:r>
              <a:rPr lang="en-US" sz="5000">
                <a:solidFill>
                  <a:srgbClr val="000000"/>
                </a:solidFill>
                <a:latin typeface="Canva Sans Bold"/>
              </a:rPr>
              <a:t>PREFER TRADITIONAL      28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</a:t>
            </a:r>
            <a:r>
              <a:rPr lang="en-US" sz="5000">
                <a:solidFill>
                  <a:srgbClr val="000000"/>
                </a:solidFill>
                <a:latin typeface="Canva Sans Bold"/>
              </a:rPr>
              <a:t>BENEFITS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         </a:t>
            </a:r>
            <a:r>
              <a:rPr lang="en-US" sz="5000">
                <a:solidFill>
                  <a:srgbClr val="000000"/>
                </a:solidFill>
                <a:latin typeface="Canva Sans Bold"/>
              </a:rPr>
              <a:t>OTHER                                      13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63058" y="6186035"/>
            <a:ext cx="310271" cy="31027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79B0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7829292"/>
            <a:ext cx="284504" cy="2845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141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88826" y="4479691"/>
            <a:ext cx="284504" cy="28450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B1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88826" y="3472141"/>
            <a:ext cx="318863" cy="31886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D9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424598" y="3472141"/>
            <a:ext cx="5424127" cy="4953540"/>
          </a:xfrm>
          <a:custGeom>
            <a:avLst/>
            <a:gdLst/>
            <a:ahLst/>
            <a:cxnLst/>
            <a:rect r="r" b="b" t="t" l="l"/>
            <a:pathLst>
              <a:path h="4953540" w="5424127">
                <a:moveTo>
                  <a:pt x="0" y="0"/>
                </a:moveTo>
                <a:lnTo>
                  <a:pt x="5424126" y="0"/>
                </a:lnTo>
                <a:lnTo>
                  <a:pt x="5424126" y="4953540"/>
                </a:lnTo>
                <a:lnTo>
                  <a:pt x="0" y="495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84585" y="1308741"/>
            <a:ext cx="7174715" cy="7200900"/>
          </a:xfrm>
          <a:custGeom>
            <a:avLst/>
            <a:gdLst/>
            <a:ahLst/>
            <a:cxnLst/>
            <a:rect r="r" b="b" t="t" l="l"/>
            <a:pathLst>
              <a:path h="7200900" w="7174715">
                <a:moveTo>
                  <a:pt x="0" y="0"/>
                </a:moveTo>
                <a:lnTo>
                  <a:pt x="7174715" y="0"/>
                </a:lnTo>
                <a:lnTo>
                  <a:pt x="7174715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242757" y="1543050"/>
            <a:ext cx="8688196" cy="7387814"/>
            <a:chOff x="0" y="0"/>
            <a:chExt cx="2288249" cy="19457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88249" cy="1945762"/>
            </a:xfrm>
            <a:custGeom>
              <a:avLst/>
              <a:gdLst/>
              <a:ahLst/>
              <a:cxnLst/>
              <a:rect r="r" b="b" t="t" l="l"/>
              <a:pathLst>
                <a:path h="1945762" w="2288249">
                  <a:moveTo>
                    <a:pt x="0" y="0"/>
                  </a:moveTo>
                  <a:lnTo>
                    <a:pt x="2288249" y="0"/>
                  </a:lnTo>
                  <a:lnTo>
                    <a:pt x="2288249" y="1945762"/>
                  </a:lnTo>
                  <a:lnTo>
                    <a:pt x="0" y="1945762"/>
                  </a:lnTo>
                  <a:close/>
                </a:path>
              </a:pathLst>
            </a:custGeom>
            <a:solidFill>
              <a:srgbClr val="FBF6F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288249" cy="1974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3310" y="1512158"/>
            <a:ext cx="6907091" cy="6794065"/>
          </a:xfrm>
          <a:custGeom>
            <a:avLst/>
            <a:gdLst/>
            <a:ahLst/>
            <a:cxnLst/>
            <a:rect r="r" b="b" t="t" l="l"/>
            <a:pathLst>
              <a:path h="6794065" w="6907091">
                <a:moveTo>
                  <a:pt x="0" y="0"/>
                </a:moveTo>
                <a:lnTo>
                  <a:pt x="6907090" y="0"/>
                </a:lnTo>
                <a:lnTo>
                  <a:pt x="6907090" y="6794066"/>
                </a:lnTo>
                <a:lnTo>
                  <a:pt x="0" y="6794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B8D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81563"/>
            <a:ext cx="16230600" cy="191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4257"/>
              </a:lnSpc>
            </a:pPr>
            <a:r>
              <a:rPr lang="en-US" sz="14852" spc="-1425">
                <a:solidFill>
                  <a:srgbClr val="156669"/>
                </a:solidFill>
                <a:latin typeface="Public Sans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59939" y="1870901"/>
            <a:ext cx="4355148" cy="791845"/>
          </a:xfrm>
          <a:custGeom>
            <a:avLst/>
            <a:gdLst/>
            <a:ahLst/>
            <a:cxnLst/>
            <a:rect r="r" b="b" t="t" l="l"/>
            <a:pathLst>
              <a:path h="791845" w="4355148">
                <a:moveTo>
                  <a:pt x="0" y="0"/>
                </a:moveTo>
                <a:lnTo>
                  <a:pt x="4355148" y="0"/>
                </a:lnTo>
                <a:lnTo>
                  <a:pt x="4355148" y="791845"/>
                </a:lnTo>
                <a:lnTo>
                  <a:pt x="0" y="791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20742" y="309403"/>
            <a:ext cx="12246515" cy="128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82"/>
              </a:lnSpc>
              <a:spcBef>
                <a:spcPct val="0"/>
              </a:spcBef>
            </a:pPr>
            <a:r>
              <a:rPr lang="en-US" sz="7487" spc="-718">
                <a:solidFill>
                  <a:srgbClr val="2D276D"/>
                </a:solidFill>
                <a:latin typeface="Public Sans Bold"/>
              </a:rPr>
              <a:t>“HEALTH  TECH  HORIZONS”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93086" y="1775651"/>
            <a:ext cx="18640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TEAM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64524" y="3800127"/>
            <a:ext cx="14158953" cy="424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0"/>
              </a:lnSpc>
            </a:pPr>
            <a:r>
              <a:rPr lang="en-US" sz="4850">
                <a:solidFill>
                  <a:srgbClr val="2D276D"/>
                </a:solidFill>
                <a:latin typeface="Canva Sans Bold"/>
              </a:rPr>
              <a:t>01. ROSHNI VS GOWDA           2023CI0041</a:t>
            </a:r>
          </a:p>
          <a:p>
            <a:pPr>
              <a:lnSpc>
                <a:spcPts val="6790"/>
              </a:lnSpc>
            </a:pPr>
            <a:r>
              <a:rPr lang="en-US" sz="4850">
                <a:solidFill>
                  <a:srgbClr val="2D276D"/>
                </a:solidFill>
                <a:latin typeface="Canva Sans Bold"/>
              </a:rPr>
              <a:t>02. VIKRAM A                              2023CI0035</a:t>
            </a:r>
          </a:p>
          <a:p>
            <a:pPr>
              <a:lnSpc>
                <a:spcPts val="6790"/>
              </a:lnSpc>
            </a:pPr>
            <a:r>
              <a:rPr lang="en-US" sz="4850">
                <a:solidFill>
                  <a:srgbClr val="2D276D"/>
                </a:solidFill>
                <a:latin typeface="Canva Sans Bold"/>
              </a:rPr>
              <a:t>03. SOUPARNIKA R                   2023CI0028</a:t>
            </a:r>
          </a:p>
          <a:p>
            <a:pPr>
              <a:lnSpc>
                <a:spcPts val="6790"/>
              </a:lnSpc>
            </a:pPr>
            <a:r>
              <a:rPr lang="en-US" sz="4850">
                <a:solidFill>
                  <a:srgbClr val="2D276D"/>
                </a:solidFill>
                <a:latin typeface="Canva Sans Bold"/>
              </a:rPr>
              <a:t>04. SAMEEKSHA M URS          2023CI0100</a:t>
            </a:r>
          </a:p>
          <a:p>
            <a:pPr>
              <a:lnSpc>
                <a:spcPts val="6790"/>
              </a:lnSpc>
            </a:pPr>
            <a:r>
              <a:rPr lang="en-US" sz="4850">
                <a:solidFill>
                  <a:srgbClr val="2D276D"/>
                </a:solidFill>
                <a:latin typeface="Canva Sans Bold"/>
              </a:rPr>
              <a:t>05. YAJNITH K                            2023CI0034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54363" y="917843"/>
            <a:ext cx="7447640" cy="8340457"/>
          </a:xfrm>
          <a:custGeom>
            <a:avLst/>
            <a:gdLst/>
            <a:ahLst/>
            <a:cxnLst/>
            <a:rect r="r" b="b" t="t" l="l"/>
            <a:pathLst>
              <a:path h="8340457" w="7447640">
                <a:moveTo>
                  <a:pt x="0" y="0"/>
                </a:moveTo>
                <a:lnTo>
                  <a:pt x="7447640" y="0"/>
                </a:lnTo>
                <a:lnTo>
                  <a:pt x="7447640" y="8340457"/>
                </a:lnTo>
                <a:lnTo>
                  <a:pt x="0" y="8340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28" t="-1383" r="-414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1683" y="250203"/>
            <a:ext cx="9068959" cy="77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2D276D"/>
                </a:solidFill>
                <a:latin typeface="Canva Sans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1409" y="1161180"/>
            <a:ext cx="9769508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D276D"/>
                </a:solidFill>
                <a:latin typeface="Canva Sans Bold"/>
              </a:rPr>
              <a:t>Propose inventive tech interventions for promoting good health and well-being, emphasizing preventive healthcare, mental health support, and equitable access to medical resources.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1409" y="5076825"/>
            <a:ext cx="9769508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D276D"/>
                </a:solidFill>
                <a:latin typeface="Canva Sans Bold"/>
              </a:rPr>
              <a:t>Our solution combines AI-driven preventive healthcare apps and wearables, teletherapy platforms, and blockchain-enabled telemedicine for global health. It ensures personalized preventive care, mental health support, and universal access to medical resources, fostering a proactive and inclusive healthcare future.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1409" y="4256170"/>
            <a:ext cx="976950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2D276D"/>
                </a:solidFill>
                <a:latin typeface="Canva Sans Bold"/>
              </a:rPr>
              <a:t>SOLUTION DESCRIPTION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97617" y="2381605"/>
            <a:ext cx="4823742" cy="7095573"/>
          </a:xfrm>
          <a:custGeom>
            <a:avLst/>
            <a:gdLst/>
            <a:ahLst/>
            <a:cxnLst/>
            <a:rect r="r" b="b" t="t" l="l"/>
            <a:pathLst>
              <a:path h="7095573" w="4823742">
                <a:moveTo>
                  <a:pt x="0" y="0"/>
                </a:moveTo>
                <a:lnTo>
                  <a:pt x="4823742" y="0"/>
                </a:lnTo>
                <a:lnTo>
                  <a:pt x="4823742" y="7095573"/>
                </a:lnTo>
                <a:lnTo>
                  <a:pt x="0" y="7095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1" r="-1174" b="-3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82160"/>
            <a:ext cx="16230600" cy="1293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26"/>
              </a:lnSpc>
            </a:pPr>
            <a:r>
              <a:rPr lang="en-US" sz="7590">
                <a:solidFill>
                  <a:srgbClr val="2D276D"/>
                </a:solidFill>
                <a:latin typeface="Canva Sans Bold"/>
              </a:rPr>
              <a:t>“WELLNESS WISDOM WEIGN-IN“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9276" y="1699827"/>
            <a:ext cx="17409449" cy="7795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 Bold"/>
              </a:rPr>
              <a:t>1.</a:t>
            </a:r>
            <a:r>
              <a:rPr lang="en-US" sz="5000">
                <a:solidFill>
                  <a:srgbClr val="000000"/>
                </a:solidFill>
                <a:latin typeface="Canva Sans Bold"/>
              </a:rPr>
              <a:t>DO YOU STAY IN RURAL AREA OR URBAN AREA?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"/>
              </a:rPr>
              <a:t>       </a:t>
            </a:r>
          </a:p>
          <a:p>
            <a:pPr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anva Sans"/>
              </a:rPr>
              <a:t>         </a:t>
            </a:r>
            <a:r>
              <a:rPr lang="en-US" sz="5000">
                <a:solidFill>
                  <a:srgbClr val="000000"/>
                </a:solidFill>
                <a:latin typeface="Canva Sans Bold"/>
              </a:rPr>
              <a:t>RURAL AREA          72      </a:t>
            </a:r>
          </a:p>
          <a:p>
            <a:pPr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Canva Sans Bold"/>
              </a:rPr>
              <a:t>       </a:t>
            </a:r>
          </a:p>
          <a:p>
            <a:pPr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Canva Sans Bold"/>
              </a:rPr>
              <a:t>       </a:t>
            </a:r>
            <a:r>
              <a:rPr lang="en-US" sz="5100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5100">
                <a:solidFill>
                  <a:srgbClr val="000000"/>
                </a:solidFill>
                <a:latin typeface="Canva Sans Bold"/>
              </a:rPr>
              <a:t>URBAN AREA         128 </a:t>
            </a:r>
          </a:p>
          <a:p>
            <a:pPr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Canva Sans Bold"/>
              </a:rPr>
              <a:t> </a:t>
            </a:r>
          </a:p>
          <a:p>
            <a:pPr>
              <a:lnSpc>
                <a:spcPts val="6300"/>
              </a:lnSpc>
            </a:pPr>
          </a:p>
          <a:p>
            <a:pPr>
              <a:lnSpc>
                <a:spcPts val="6580"/>
              </a:lnSpc>
            </a:pPr>
          </a:p>
          <a:p>
            <a:pPr>
              <a:lnSpc>
                <a:spcPts val="727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69269" y="3741738"/>
            <a:ext cx="318863" cy="3188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D9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1375" y="5649844"/>
            <a:ext cx="284504" cy="2845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B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400386" y="3196290"/>
            <a:ext cx="6631228" cy="4907109"/>
          </a:xfrm>
          <a:custGeom>
            <a:avLst/>
            <a:gdLst/>
            <a:ahLst/>
            <a:cxnLst/>
            <a:rect r="r" b="b" t="t" l="l"/>
            <a:pathLst>
              <a:path h="4907109" w="6631228">
                <a:moveTo>
                  <a:pt x="0" y="0"/>
                </a:moveTo>
                <a:lnTo>
                  <a:pt x="6631228" y="0"/>
                </a:lnTo>
                <a:lnTo>
                  <a:pt x="6631228" y="4907108"/>
                </a:lnTo>
                <a:lnTo>
                  <a:pt x="0" y="4907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41605"/>
            <a:ext cx="152722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276D"/>
                </a:solidFill>
                <a:latin typeface="Canva Sans Bold"/>
              </a:rPr>
              <a:t>“HEALTH TECH HORIZON“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4478" y="2253976"/>
            <a:ext cx="17299043" cy="722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Canva Sans Bold"/>
              </a:rPr>
              <a:t>2. HOW EASILY CAN YOU ACCESS ESSENTIAL MEDICATIONS IN YOUR PLACE?</a:t>
            </a:r>
          </a:p>
          <a:p>
            <a:pPr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Canva Sans"/>
              </a:rPr>
              <a:t>       </a:t>
            </a:r>
            <a:r>
              <a:rPr lang="en-US" sz="4699">
                <a:solidFill>
                  <a:srgbClr val="000000"/>
                </a:solidFill>
                <a:latin typeface="Canva Sans Bold"/>
              </a:rPr>
              <a:t>EASILY AVAILABLE                   11             </a:t>
            </a:r>
          </a:p>
          <a:p>
            <a:pPr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Canva Sans"/>
              </a:rPr>
              <a:t>       </a:t>
            </a:r>
            <a:r>
              <a:rPr lang="en-US" sz="4699">
                <a:solidFill>
                  <a:srgbClr val="000000"/>
                </a:solidFill>
                <a:latin typeface="Canva Sans Bold"/>
              </a:rPr>
              <a:t>NEUTRAL                                       17   </a:t>
            </a:r>
          </a:p>
          <a:p>
            <a:pPr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Canva Sans"/>
              </a:rPr>
              <a:t>       </a:t>
            </a:r>
            <a:r>
              <a:rPr lang="en-US" sz="4699">
                <a:solidFill>
                  <a:srgbClr val="000000"/>
                </a:solidFill>
                <a:latin typeface="Canva Sans Bold"/>
              </a:rPr>
              <a:t>SOMEWHAT DIFFICULTY        19 </a:t>
            </a:r>
          </a:p>
          <a:p>
            <a:pPr>
              <a:lnSpc>
                <a:spcPts val="6579"/>
              </a:lnSpc>
            </a:pPr>
            <a:r>
              <a:rPr lang="en-US" sz="4699">
                <a:solidFill>
                  <a:srgbClr val="000000"/>
                </a:solidFill>
                <a:latin typeface="Canva Sans"/>
              </a:rPr>
              <a:t>       </a:t>
            </a:r>
            <a:r>
              <a:rPr lang="en-US" sz="4699">
                <a:solidFill>
                  <a:srgbClr val="000000"/>
                </a:solidFill>
                <a:latin typeface="Canva Sans Bold"/>
              </a:rPr>
              <a:t>VERY DIFFICULT                         25</a:t>
            </a:r>
          </a:p>
          <a:p>
            <a:pPr>
              <a:lnSpc>
                <a:spcPts val="6020"/>
              </a:lnSpc>
            </a:pPr>
          </a:p>
          <a:p>
            <a:pPr>
              <a:lnSpc>
                <a:spcPts val="6020"/>
              </a:lnSpc>
            </a:pPr>
          </a:p>
          <a:p>
            <a:pPr algn="just">
              <a:lnSpc>
                <a:spcPts val="60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97417" y="4187085"/>
            <a:ext cx="318863" cy="3188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D9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7417" y="5001248"/>
            <a:ext cx="284504" cy="2845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B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4533" y="6718379"/>
            <a:ext cx="288333" cy="28833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141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84533" y="5911576"/>
            <a:ext cx="310271" cy="31027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79B0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395692" y="3203213"/>
            <a:ext cx="5050184" cy="5050184"/>
          </a:xfrm>
          <a:custGeom>
            <a:avLst/>
            <a:gdLst/>
            <a:ahLst/>
            <a:cxnLst/>
            <a:rect r="r" b="b" t="t" l="l"/>
            <a:pathLst>
              <a:path h="5050184" w="5050184">
                <a:moveTo>
                  <a:pt x="0" y="0"/>
                </a:moveTo>
                <a:lnTo>
                  <a:pt x="5050184" y="0"/>
                </a:lnTo>
                <a:lnTo>
                  <a:pt x="5050184" y="5050184"/>
                </a:lnTo>
                <a:lnTo>
                  <a:pt x="0" y="5050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94478" y="327463"/>
            <a:ext cx="73218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2D276D"/>
                </a:solidFill>
                <a:latin typeface="Canva Sans Bold"/>
              </a:rPr>
              <a:t>RURAL AREA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4349" y="1054302"/>
            <a:ext cx="17159303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3. DO YOU FEEL WELL-INFORMED ABOUT THE PROPER USAGE AND DOSAGE OF THE MEDICATION</a:t>
            </a:r>
            <a:r>
              <a:rPr lang="en-US" sz="5199">
                <a:solidFill>
                  <a:srgbClr val="000000"/>
                </a:solidFill>
                <a:latin typeface="Canva Sans Bold"/>
              </a:rPr>
              <a:t> YOU TAKE?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       </a:t>
            </a:r>
            <a:r>
              <a:rPr lang="en-US" sz="5199">
                <a:solidFill>
                  <a:srgbClr val="000000"/>
                </a:solidFill>
                <a:latin typeface="Canva Sans Bold"/>
              </a:rPr>
              <a:t>WELL INFORMED                  13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       </a:t>
            </a:r>
            <a:r>
              <a:rPr lang="en-US" sz="5199">
                <a:solidFill>
                  <a:srgbClr val="000000"/>
                </a:solidFill>
                <a:latin typeface="Canva Sans Bold"/>
              </a:rPr>
              <a:t>NEUTRAL                                  14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</a:rPr>
              <a:t>       </a:t>
            </a:r>
            <a:r>
              <a:rPr lang="en-US" sz="5199">
                <a:solidFill>
                  <a:srgbClr val="000000"/>
                </a:solidFill>
                <a:latin typeface="Canva Sans Bold"/>
              </a:rPr>
              <a:t>SOMEWHAT INFORMED     21  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       </a:t>
            </a:r>
            <a:r>
              <a:rPr lang="en-US" sz="5199">
                <a:solidFill>
                  <a:srgbClr val="000000"/>
                </a:solidFill>
                <a:latin typeface="Canva Sans Bold"/>
              </a:rPr>
              <a:t>VERY UNINFORMED             24</a:t>
            </a:r>
          </a:p>
          <a:p>
            <a:pPr>
              <a:lnSpc>
                <a:spcPts val="727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756300" y="4088719"/>
            <a:ext cx="311831" cy="31183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D9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9963" y="5143500"/>
            <a:ext cx="284504" cy="2845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B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4196" y="5968121"/>
            <a:ext cx="310271" cy="31027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79B0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44196" y="7025396"/>
            <a:ext cx="297388" cy="29738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141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072993" y="3527371"/>
            <a:ext cx="5186307" cy="4881500"/>
          </a:xfrm>
          <a:custGeom>
            <a:avLst/>
            <a:gdLst/>
            <a:ahLst/>
            <a:cxnLst/>
            <a:rect r="r" b="b" t="t" l="l"/>
            <a:pathLst>
              <a:path h="4881500" w="5186307">
                <a:moveTo>
                  <a:pt x="0" y="0"/>
                </a:moveTo>
                <a:lnTo>
                  <a:pt x="5186307" y="0"/>
                </a:lnTo>
                <a:lnTo>
                  <a:pt x="5186307" y="4881501"/>
                </a:lnTo>
                <a:lnTo>
                  <a:pt x="0" y="48815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63" t="0" r="-7663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9837" y="933450"/>
            <a:ext cx="17628326" cy="770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 Bold"/>
              </a:rPr>
              <a:t>4. DO YOU RELY ON HOME REMEDIES OR ALTERNATIVE MEDICINE DUE TO LIMITED ACCESS TO PHARMACEUTICALS IN YOUR RURAL SETTING?</a:t>
            </a:r>
          </a:p>
          <a:p>
            <a:pPr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 Bold"/>
              </a:rPr>
              <a:t>           YES, FREQUENTLY           31</a:t>
            </a:r>
          </a:p>
          <a:p>
            <a:pPr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 Bold"/>
              </a:rPr>
              <a:t>           </a:t>
            </a:r>
            <a:r>
              <a:rPr lang="en-US" sz="4999">
                <a:solidFill>
                  <a:srgbClr val="000000"/>
                </a:solidFill>
                <a:latin typeface="Canva Sans Bold"/>
              </a:rPr>
              <a:t>OCCASIONALLY                23</a:t>
            </a:r>
          </a:p>
          <a:p>
            <a:pPr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 Bold"/>
              </a:rPr>
              <a:t>           </a:t>
            </a:r>
            <a:r>
              <a:rPr lang="en-US" sz="4999">
                <a:solidFill>
                  <a:srgbClr val="000000"/>
                </a:solidFill>
                <a:latin typeface="Canva Sans Bold"/>
              </a:rPr>
              <a:t>RARELY                                 11</a:t>
            </a:r>
          </a:p>
          <a:p>
            <a:pPr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Canva Sans Bold"/>
              </a:rPr>
              <a:t>           </a:t>
            </a:r>
            <a:r>
              <a:rPr lang="en-US" sz="4999">
                <a:solidFill>
                  <a:srgbClr val="000000"/>
                </a:solidFill>
                <a:latin typeface="Canva Sans Bold"/>
              </a:rPr>
              <a:t>NEVER                                   01            </a:t>
            </a:r>
          </a:p>
          <a:p>
            <a:pPr algn="l">
              <a:lnSpc>
                <a:spcPts val="6019"/>
              </a:lnSpc>
            </a:pPr>
          </a:p>
          <a:p>
            <a:pPr>
              <a:lnSpc>
                <a:spcPts val="601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88826" y="3954571"/>
            <a:ext cx="318863" cy="3188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2D9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88826" y="4704890"/>
            <a:ext cx="284504" cy="2845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B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88826" y="5637094"/>
            <a:ext cx="284504" cy="28450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79B0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88826" y="6566490"/>
            <a:ext cx="284504" cy="28450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141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098930" y="3734737"/>
            <a:ext cx="5520140" cy="4935056"/>
          </a:xfrm>
          <a:custGeom>
            <a:avLst/>
            <a:gdLst/>
            <a:ahLst/>
            <a:cxnLst/>
            <a:rect r="r" b="b" t="t" l="l"/>
            <a:pathLst>
              <a:path h="4935056" w="5520140">
                <a:moveTo>
                  <a:pt x="0" y="0"/>
                </a:moveTo>
                <a:lnTo>
                  <a:pt x="5520140" y="0"/>
                </a:lnTo>
                <a:lnTo>
                  <a:pt x="5520140" y="4935056"/>
                </a:lnTo>
                <a:lnTo>
                  <a:pt x="0" y="4935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2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10465" y="3980376"/>
            <a:ext cx="10972800" cy="4859383"/>
          </a:xfrm>
          <a:custGeom>
            <a:avLst/>
            <a:gdLst/>
            <a:ahLst/>
            <a:cxnLst/>
            <a:rect r="r" b="b" t="t" l="l"/>
            <a:pathLst>
              <a:path h="4859383" w="10972800">
                <a:moveTo>
                  <a:pt x="0" y="0"/>
                </a:moveTo>
                <a:lnTo>
                  <a:pt x="10972800" y="0"/>
                </a:lnTo>
                <a:lnTo>
                  <a:pt x="10972800" y="4859383"/>
                </a:lnTo>
                <a:lnTo>
                  <a:pt x="0" y="4859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2519" y="537527"/>
            <a:ext cx="17128035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5. ARE THERE TRANSPORTATION CHALLENGES THAT AFFECT YOUR ABILITY TO OBTAIN MEDICATIONS IN YOUR RURAL AREA?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DAF41clG_00</dc:identifier>
  <dcterms:modified xsi:type="dcterms:W3CDTF">2011-08-01T06:04:30Z</dcterms:modified>
  <cp:revision>1</cp:revision>
  <dc:title>Blue Illustrated Medical Center Presentation</dc:title>
</cp:coreProperties>
</file>