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1" r:id="rId12"/>
    <p:sldId id="270" r:id="rId13"/>
    <p:sldId id="259" r:id="rId14"/>
  </p:sldIdLst>
  <p:sldSz cx="9144000" cy="5143500" type="screen16x9"/>
  <p:notesSz cx="6858000" cy="9144000"/>
  <p:embeddedFontLst>
    <p:embeddedFont>
      <p:font typeface="Google Sans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boto Black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>
      <p:cViewPr varScale="1">
        <p:scale>
          <a:sx n="73" d="100"/>
          <a:sy n="73" d="100"/>
        </p:scale>
        <p:origin x="76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724c77e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724c77e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724c77e0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724c77e0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3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>
  <p:cSld name="Blank Green Footer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>
  <p:cSld name="Blank Red Footer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(Avoid) Title, Subtitle, Bullets_1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563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/>
          </p:nvPr>
        </p:nvSpPr>
        <p:spPr>
          <a:xfrm>
            <a:off x="2084555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61213" y="1233272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2-Col Bullets">
  <p:cSld name="(Avoid) Title, Subtitle, Bullets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99306" y="1812291"/>
            <a:ext cx="3164100" cy="216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093275" y="1812291"/>
            <a:ext cx="3164100" cy="216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434169" y="1939200"/>
            <a:ext cx="62757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 idx="2"/>
          </p:nvPr>
        </p:nvSpPr>
        <p:spPr>
          <a:xfrm>
            <a:off x="1447395" y="3181762"/>
            <a:ext cx="48501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34541" y="736041"/>
            <a:ext cx="3125100" cy="823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2"/>
          </p:nvPr>
        </p:nvSpPr>
        <p:spPr>
          <a:xfrm>
            <a:off x="734541" y="1603519"/>
            <a:ext cx="3125100" cy="3888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3"/>
          </p:nvPr>
        </p:nvSpPr>
        <p:spPr>
          <a:xfrm>
            <a:off x="734541" y="2152163"/>
            <a:ext cx="3125100" cy="15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443788" y="1939200"/>
            <a:ext cx="62661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/>
          </p:nvPr>
        </p:nvSpPr>
        <p:spPr>
          <a:xfrm>
            <a:off x="1456994" y="3181762"/>
            <a:ext cx="48426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(Avoid) Title, Subtitle, Bullets_1_1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(Avoid) Title, Subtitle, Bullets_1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94" y="0"/>
            <a:ext cx="9144000" cy="51435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4126200" y="1657848"/>
            <a:ext cx="5034900" cy="2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Directions for Use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make a copy of this before editing the doc.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the “File” drop down menu above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 to “Make a copy”, selec</a:t>
            </a:r>
            <a:endParaRPr sz="12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Rename the file and save it to your Drive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creating your presentation!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oursera.org/learn/machine-learning?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oursera.org/learn/python-machine-learning?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learn/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coursera.org/professional-certificates/tensorflow-in-practic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natural-language-processing" TargetMode="External"/><Relationship Id="rId2" Type="http://schemas.openxmlformats.org/officeDocument/2006/relationships/hyperlink" Target="https://www.kaggle.com/learn/natural-language-process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earn/computer-vision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arn/advanced-sql" TargetMode="External"/><Relationship Id="rId2" Type="http://schemas.openxmlformats.org/officeDocument/2006/relationships/hyperlink" Target="https://www.kaggle.com/learn/intro-to-sq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05850" y="1190475"/>
            <a:ext cx="7779000" cy="1741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chemeClr val="accent1"/>
                </a:solidFill>
              </a:rPr>
              <a:t>How to Get Started with ML</a:t>
            </a:r>
            <a:endParaRPr b="1" dirty="0">
              <a:solidFill>
                <a:srgbClr val="4285F4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23058" t="14105" r="25170" b="21722"/>
          <a:stretch/>
        </p:blipFill>
        <p:spPr>
          <a:xfrm>
            <a:off x="6400150" y="3714075"/>
            <a:ext cx="2546700" cy="12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40C0E4-1CBA-4800-B1F0-B843A50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89" y="317935"/>
            <a:ext cx="8198700" cy="682200"/>
          </a:xfrm>
        </p:spPr>
        <p:txBody>
          <a:bodyPr/>
          <a:lstStyle/>
          <a:p>
            <a:r>
              <a:rPr lang="en-IN" sz="3200" b="1" dirty="0"/>
              <a:t>ML Book Club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93A6BD-6CF8-4438-9DDB-DF32C471192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12589" y="1022665"/>
            <a:ext cx="7808451" cy="3098169"/>
          </a:xfrm>
        </p:spPr>
        <p:txBody>
          <a:bodyPr/>
          <a:lstStyle/>
          <a:p>
            <a:r>
              <a:rPr lang="en-US" dirty="0">
                <a:latin typeface="Google Sans" panose="020B0604020202020204" charset="0"/>
              </a:rPr>
              <a:t>1. ML Book Club is our initiative for all members of DSC who are interested in </a:t>
            </a:r>
            <a:br>
              <a:rPr lang="en-US" dirty="0">
                <a:latin typeface="Google Sans" panose="020B0604020202020204" charset="0"/>
              </a:rPr>
            </a:br>
            <a:r>
              <a:rPr lang="en-US" dirty="0">
                <a:latin typeface="Google Sans" panose="020B0604020202020204" charset="0"/>
              </a:rPr>
              <a:t>ML.</a:t>
            </a:r>
            <a:br>
              <a:rPr lang="en-US" dirty="0">
                <a:latin typeface="Google Sans" panose="020B0604020202020204" charset="0"/>
              </a:rPr>
            </a:br>
            <a:br>
              <a:rPr lang="en-US" dirty="0">
                <a:latin typeface="Google Sans" panose="020B0604020202020204" charset="0"/>
              </a:rPr>
            </a:br>
            <a:r>
              <a:rPr lang="en-US" dirty="0">
                <a:latin typeface="Google Sans" panose="020B0604020202020204" charset="0"/>
              </a:rPr>
              <a:t>2. We constantly share some resources like  books, Python notebooks for different ML-related tasks, and YouTube videos .</a:t>
            </a:r>
            <a:br>
              <a:rPr lang="en-US" dirty="0">
                <a:latin typeface="Google Sans" panose="020B0604020202020204" charset="0"/>
              </a:rPr>
            </a:br>
            <a:br>
              <a:rPr lang="en-US" dirty="0">
                <a:latin typeface="Google Sans" panose="020B0604020202020204" charset="0"/>
              </a:rPr>
            </a:br>
            <a:r>
              <a:rPr lang="en-US" dirty="0">
                <a:latin typeface="Google Sans" panose="020B0604020202020204" charset="0"/>
              </a:rPr>
              <a:t>3. We conduct meetings on weekly basis in which we discuss/study about ML and related topics and solve doubts of our members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>
                <a:latin typeface="Google Sans" panose="020B0604020202020204" charset="0"/>
              </a:rPr>
            </a:br>
            <a:r>
              <a:rPr lang="en-US" dirty="0">
                <a:latin typeface="Google Sans" panose="020B0604020202020204" charset="0"/>
              </a:rPr>
              <a:t>4. Each ML Book  Club meet ends with a fun quiz. The top performers based on the quiz scores get awarded with DSC Badges, and will be showcased on the DSC website.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91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53A4E0-76CC-4042-AA9D-89C6E15B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Book Club</a:t>
            </a:r>
            <a:endParaRPr lang="en-IN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89E698-F71B-4531-AA97-E0090C84D58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How to join the ML Book Club channel?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046B0F-F5BC-49DC-8A83-0B364A82894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You can join the club using the following link-</a:t>
            </a:r>
            <a:br>
              <a:rPr lang="en-US" dirty="0"/>
            </a:br>
            <a:r>
              <a:rPr lang="en-US" dirty="0"/>
              <a:t>https://discord.gg/78g9XyDhr5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8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40C0E4-1CBA-4800-B1F0-B843A50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4" y="475590"/>
            <a:ext cx="8198700" cy="682200"/>
          </a:xfrm>
        </p:spPr>
        <p:txBody>
          <a:bodyPr/>
          <a:lstStyle/>
          <a:p>
            <a:r>
              <a:rPr lang="en-IN" sz="3200" b="1" dirty="0">
                <a:solidFill>
                  <a:srgbClr val="FF0000"/>
                </a:solidFill>
              </a:rPr>
              <a:t>Upcoming Session at ML Talks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93A6BD-6CF8-4438-9DDB-DF32C471192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64934" y="1583400"/>
            <a:ext cx="7501604" cy="1976700"/>
          </a:xfrm>
        </p:spPr>
        <p:txBody>
          <a:bodyPr/>
          <a:lstStyle/>
          <a:p>
            <a:r>
              <a:rPr lang="en-IN" b="1" dirty="0">
                <a:latin typeface="Google Sans" panose="020B0604020202020204" charset="0"/>
              </a:rPr>
              <a:t>Event Date –Feb 14, 2021</a:t>
            </a:r>
            <a:br>
              <a:rPr lang="en-IN" dirty="0">
                <a:latin typeface="Google Sans" panose="020B0604020202020204" charset="0"/>
              </a:rPr>
            </a:br>
            <a:br>
              <a:rPr lang="en-IN" dirty="0">
                <a:latin typeface="Google Sans" panose="020B0604020202020204" charset="0"/>
              </a:rPr>
            </a:br>
            <a:r>
              <a:rPr lang="en-IN" dirty="0">
                <a:latin typeface="Google Sans" panose="020B0604020202020204" charset="0"/>
              </a:rPr>
              <a:t>We would be learning about two most common libraries used in ML which are NumPy and Pandas.</a:t>
            </a:r>
            <a:br>
              <a:rPr lang="en-IN" dirty="0">
                <a:latin typeface="Google Sans" panose="020B0604020202020204" charset="0"/>
              </a:rPr>
            </a:br>
            <a:br>
              <a:rPr lang="en-IN" dirty="0">
                <a:latin typeface="Google Sans" panose="020B0604020202020204" charset="0"/>
              </a:rPr>
            </a:br>
            <a:r>
              <a:rPr lang="en-IN" dirty="0">
                <a:latin typeface="Google Sans" panose="020B0604020202020204" charset="0"/>
              </a:rPr>
              <a:t>We will also learn how to use Google </a:t>
            </a:r>
            <a:r>
              <a:rPr lang="en-IN" dirty="0" err="1">
                <a:latin typeface="Google Sans" panose="020B0604020202020204" charset="0"/>
              </a:rPr>
              <a:t>Colab</a:t>
            </a:r>
            <a:r>
              <a:rPr lang="en-IN" dirty="0">
                <a:latin typeface="Google Sans" panose="020B0604020202020204" charset="0"/>
              </a:rPr>
              <a:t> which is the most convenient way to practice ML.</a:t>
            </a:r>
          </a:p>
        </p:txBody>
      </p:sp>
    </p:spTree>
    <p:extLst>
      <p:ext uri="{BB962C8B-B14F-4D97-AF65-F5344CB8AC3E}">
        <p14:creationId xmlns:p14="http://schemas.microsoft.com/office/powerpoint/2010/main" val="202415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72359" y="1476211"/>
            <a:ext cx="5812220" cy="2191078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1"/>
                </a:solidFill>
              </a:rPr>
              <a:t>Thank You</a:t>
            </a:r>
            <a:endParaRPr sz="4800" b="1" dirty="0"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7E4CDB-B2AE-401D-AFAE-0D862025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90" y="92150"/>
            <a:ext cx="8198700" cy="574158"/>
          </a:xfrm>
        </p:spPr>
        <p:txBody>
          <a:bodyPr/>
          <a:lstStyle/>
          <a:p>
            <a:r>
              <a:rPr lang="en-US" sz="3200" b="1" i="0" u="none" strike="noStrike" dirty="0">
                <a:solidFill>
                  <a:srgbClr val="FF0000"/>
                </a:solidFill>
                <a:effectLst/>
                <a:latin typeface="Google Sans" panose="020B0604020202020204" charset="0"/>
              </a:rPr>
              <a:t>How to Get </a:t>
            </a:r>
            <a:r>
              <a:rPr lang="en-US" sz="3200" b="1" dirty="0">
                <a:solidFill>
                  <a:srgbClr val="FF0000"/>
                </a:solidFill>
                <a:latin typeface="Google Sans" panose="020B0604020202020204" charset="0"/>
              </a:rPr>
              <a:t>S</a:t>
            </a:r>
            <a:r>
              <a:rPr lang="en-US" sz="3200" b="1" i="0" u="none" strike="noStrike" dirty="0">
                <a:solidFill>
                  <a:srgbClr val="FF0000"/>
                </a:solidFill>
                <a:effectLst/>
                <a:latin typeface="Google Sans" panose="020B0604020202020204" charset="0"/>
              </a:rPr>
              <a:t>tarted with ML</a:t>
            </a:r>
            <a:endParaRPr lang="en-IN" sz="3200" b="1" dirty="0">
              <a:solidFill>
                <a:srgbClr val="FF0000"/>
              </a:solidFill>
              <a:latin typeface="Google Sans" panose="020B060402020202020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3EBE9-3904-483E-AB57-777441A5508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1091" y="666308"/>
            <a:ext cx="8198700" cy="496185"/>
          </a:xfrm>
        </p:spPr>
        <p:txBody>
          <a:bodyPr/>
          <a:lstStyle/>
          <a:p>
            <a:r>
              <a:rPr lang="en-IN" dirty="0"/>
              <a:t>Learn ML Concepts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F38138-C982-4E75-A12C-4293A0D03B55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70341" y="1162493"/>
            <a:ext cx="6783300" cy="3763926"/>
          </a:xfrm>
        </p:spPr>
        <p:txBody>
          <a:bodyPr/>
          <a:lstStyle/>
          <a:p>
            <a:r>
              <a:rPr lang="en-US" sz="1600" dirty="0">
                <a:latin typeface="Google Sans" panose="020B0604020202020204" charset="0"/>
              </a:rPr>
              <a:t>1.Learn the basics of Machine Learning</a:t>
            </a:r>
            <a:br>
              <a:rPr lang="en-US" sz="1600" dirty="0">
                <a:latin typeface="Google Sans" panose="020B0604020202020204" charset="0"/>
              </a:rPr>
            </a:br>
            <a:r>
              <a:rPr lang="en-US" sz="1600" dirty="0">
                <a:latin typeface="Google Sans" panose="020B0604020202020204" charset="0"/>
              </a:rPr>
              <a:t>Course Name-Machine Learning By Andrew Ng</a:t>
            </a:r>
            <a:br>
              <a:rPr lang="en-US" sz="1600" dirty="0">
                <a:latin typeface="Google Sans" panose="020B0604020202020204" charset="0"/>
              </a:rPr>
            </a:br>
            <a:r>
              <a:rPr lang="en-IN" sz="1600" b="1" u="sng" dirty="0">
                <a:solidFill>
                  <a:srgbClr val="1155CC"/>
                </a:solidFill>
                <a:latin typeface="Google Sans" panose="020B0604020202020204" charset="0"/>
              </a:rPr>
              <a:t>Platform-</a:t>
            </a:r>
            <a:r>
              <a:rPr lang="en-IN" sz="1600" b="1" u="sng" dirty="0">
                <a:solidFill>
                  <a:srgbClr val="1155CC"/>
                </a:solidFill>
                <a:latin typeface="Google Sans" panose="020B0604020202020204" charset="0"/>
                <a:hlinkClick r:id="rId2"/>
              </a:rPr>
              <a:t>Coursera</a:t>
            </a:r>
            <a:br>
              <a:rPr lang="en-US" dirty="0">
                <a:latin typeface="Google Sans" panose="020B0604020202020204" charset="0"/>
              </a:rPr>
            </a:br>
            <a:r>
              <a:rPr lang="en-US" i="1" u="sng" dirty="0">
                <a:solidFill>
                  <a:srgbClr val="00B050"/>
                </a:solidFill>
                <a:latin typeface="Google Sans" panose="020B0604020202020204" charset="0"/>
              </a:rPr>
              <a:t>Topics Covered-</a:t>
            </a:r>
            <a:br>
              <a:rPr lang="en-US" dirty="0">
                <a:latin typeface="Google Sans" panose="020B0604020202020204" charset="0"/>
              </a:rPr>
            </a:br>
            <a:r>
              <a:rPr lang="en-US" sz="1400" dirty="0">
                <a:latin typeface="Google Sans" panose="020B0604020202020204" charset="0"/>
              </a:rPr>
              <a:t>Linear Regression</a:t>
            </a:r>
            <a:br>
              <a:rPr lang="en-US" sz="1400" dirty="0">
                <a:latin typeface="Google Sans" panose="020B0604020202020204" charset="0"/>
              </a:rPr>
            </a:br>
            <a:r>
              <a:rPr lang="en-US" sz="1400" dirty="0">
                <a:latin typeface="Google Sans" panose="020B0604020202020204" charset="0"/>
              </a:rPr>
              <a:t>Logistic Regression</a:t>
            </a:r>
            <a:br>
              <a:rPr lang="en-US" sz="1400" dirty="0">
                <a:latin typeface="Google Sans" panose="020B0604020202020204" charset="0"/>
              </a:rPr>
            </a:br>
            <a:r>
              <a:rPr lang="en-US" sz="1400" dirty="0">
                <a:latin typeface="Google Sans" panose="020B0604020202020204" charset="0"/>
              </a:rPr>
              <a:t>SVM</a:t>
            </a:r>
            <a:br>
              <a:rPr lang="en-US" sz="1400" dirty="0">
                <a:latin typeface="Google Sans" panose="020B0604020202020204" charset="0"/>
              </a:rPr>
            </a:br>
            <a:r>
              <a:rPr lang="en-US" sz="1400" dirty="0">
                <a:latin typeface="Google Sans" panose="020B0604020202020204" charset="0"/>
              </a:rPr>
              <a:t>Neural Network</a:t>
            </a:r>
            <a:br>
              <a:rPr lang="en-US" sz="1400" dirty="0">
                <a:latin typeface="Google Sans" panose="020B0604020202020204" charset="0"/>
              </a:rPr>
            </a:br>
            <a:r>
              <a:rPr lang="en-US" sz="1400" dirty="0">
                <a:latin typeface="Google Sans" panose="020B0604020202020204" charset="0"/>
              </a:rPr>
              <a:t>Unsupervised Learning</a:t>
            </a:r>
            <a:br>
              <a:rPr lang="en-US" sz="1400" dirty="0">
                <a:latin typeface="Google Sans" panose="020B0604020202020204" charset="0"/>
              </a:rPr>
            </a:br>
            <a:r>
              <a:rPr lang="en-US" sz="1400" dirty="0">
                <a:latin typeface="Google Sans" panose="020B0604020202020204" charset="0"/>
              </a:rPr>
              <a:t>Dimensionality Reduction</a:t>
            </a:r>
            <a:br>
              <a:rPr lang="en-US" sz="1400" dirty="0">
                <a:latin typeface="Google Sans" panose="020B0604020202020204" charset="0"/>
              </a:rPr>
            </a:br>
            <a:r>
              <a:rPr lang="en-US" sz="1400" dirty="0">
                <a:latin typeface="Google Sans" panose="020B0604020202020204" charset="0"/>
              </a:rPr>
              <a:t>Anomaly Detection</a:t>
            </a:r>
            <a:br>
              <a:rPr lang="en-US" sz="1400" dirty="0">
                <a:latin typeface="Google Sans" panose="020B0604020202020204" charset="0"/>
              </a:rPr>
            </a:br>
            <a:r>
              <a:rPr lang="en-US" sz="1400" dirty="0">
                <a:latin typeface="Google Sans" panose="020B0604020202020204" charset="0"/>
              </a:rPr>
              <a:t>Recommender System</a:t>
            </a:r>
            <a:br>
              <a:rPr lang="en-US" sz="1400" dirty="0">
                <a:latin typeface="Google Sans" panose="020B0604020202020204" charset="0"/>
              </a:rPr>
            </a:br>
            <a:r>
              <a:rPr lang="en-US" sz="1400" dirty="0">
                <a:latin typeface="Google Sans" panose="020B0604020202020204" charset="0"/>
              </a:rPr>
              <a:t>Large Scale ML</a:t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 descr="Python Implementation of Andrew Ng's Machine Learning Course (Part 1) | by  Srikar | Analytics Vidhya | Medium">
            <a:extLst>
              <a:ext uri="{FF2B5EF4-FFF2-40B4-BE49-F238E27FC236}">
                <a16:creationId xmlns:a16="http://schemas.microsoft.com/office/drawing/2014/main" id="{585360A4-790E-4245-BF74-79E639B09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577" y="2041451"/>
            <a:ext cx="5167422" cy="30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51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E55EF6-8601-4D05-B9E4-52DB5EB4C0D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1091" y="708838"/>
            <a:ext cx="8198700" cy="489097"/>
          </a:xfrm>
        </p:spPr>
        <p:txBody>
          <a:bodyPr/>
          <a:lstStyle/>
          <a:p>
            <a:r>
              <a:rPr lang="en-IN" dirty="0"/>
              <a:t>Learn ML Concepts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93A6BD-6CF8-4438-9DDB-DF32C471192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70341" y="1134140"/>
            <a:ext cx="6783300" cy="3444948"/>
          </a:xfrm>
        </p:spPr>
        <p:txBody>
          <a:bodyPr/>
          <a:lstStyle/>
          <a:p>
            <a:pPr algn="l"/>
            <a:r>
              <a:rPr lang="en-IN" dirty="0">
                <a:latin typeface="Google Sans" panose="020B0604020202020204" charset="0"/>
              </a:rPr>
              <a:t>2.</a:t>
            </a:r>
            <a:r>
              <a:rPr lang="en-IN" sz="1600" dirty="0">
                <a:latin typeface="Google Sans" panose="020B0604020202020204" charset="0"/>
              </a:rPr>
              <a:t>Start Learning ML with Python</a:t>
            </a:r>
            <a:br>
              <a:rPr lang="en-IN" sz="1600" dirty="0">
                <a:latin typeface="Google Sans" panose="020B0604020202020204" charset="0"/>
              </a:rPr>
            </a:br>
            <a:r>
              <a:rPr lang="en-US" sz="1600" dirty="0">
                <a:latin typeface="Google Sans" panose="020B0604020202020204" charset="0"/>
              </a:rPr>
              <a:t>Course Name-Applied Machine Learning With Python</a:t>
            </a:r>
            <a:br>
              <a:rPr lang="en-US" sz="1600" dirty="0">
                <a:latin typeface="Google Sans" panose="020B0604020202020204" charset="0"/>
              </a:rPr>
            </a:br>
            <a:r>
              <a:rPr lang="en-IN" sz="1600" b="1" u="sng" dirty="0">
                <a:solidFill>
                  <a:srgbClr val="1155CC"/>
                </a:solidFill>
                <a:latin typeface="Google Sans" panose="020B0604020202020204" charset="0"/>
              </a:rPr>
              <a:t>Platform-</a:t>
            </a:r>
            <a:r>
              <a:rPr lang="en-IN" sz="1600" b="1" u="sng" dirty="0">
                <a:solidFill>
                  <a:srgbClr val="1155CC"/>
                </a:solidFill>
                <a:latin typeface="Google Sans" panose="020B0604020202020204" charset="0"/>
                <a:hlinkClick r:id="rId2"/>
              </a:rPr>
              <a:t>Coursera</a:t>
            </a:r>
            <a:br>
              <a:rPr lang="en-IN" sz="1400" b="1" u="sng" dirty="0">
                <a:solidFill>
                  <a:srgbClr val="1155CC"/>
                </a:solidFill>
                <a:latin typeface="Google Sans" panose="020B0604020202020204" charset="0"/>
              </a:rPr>
            </a:br>
            <a:r>
              <a:rPr lang="en-IN" i="1" u="sng" dirty="0">
                <a:solidFill>
                  <a:srgbClr val="00B050"/>
                </a:solidFill>
                <a:latin typeface="Google Sans" panose="020B0604020202020204" charset="0"/>
              </a:rPr>
              <a:t>Topics Covered-</a:t>
            </a:r>
            <a:br>
              <a:rPr lang="en-IN" sz="1200" b="1" u="sng" dirty="0">
                <a:solidFill>
                  <a:srgbClr val="1155CC"/>
                </a:solidFill>
                <a:latin typeface="Google Sans" panose="020B0604020202020204" charset="0"/>
              </a:rPr>
            </a:br>
            <a:r>
              <a:rPr lang="en-IN" sz="1400" dirty="0">
                <a:solidFill>
                  <a:schemeClr val="tx1"/>
                </a:solidFill>
                <a:latin typeface="Google Sans" panose="020B0604020202020204" charset="0"/>
              </a:rPr>
              <a:t>KNN , Overfitting and Underfitting , Linear Regression , Logistic Regression , </a:t>
            </a:r>
            <a:br>
              <a:rPr lang="en-IN" sz="1400" dirty="0">
                <a:solidFill>
                  <a:schemeClr val="tx1"/>
                </a:solidFill>
                <a:latin typeface="Google Sans" panose="020B0604020202020204" charset="0"/>
              </a:rPr>
            </a:br>
            <a:r>
              <a:rPr lang="en-IN" sz="1400" dirty="0">
                <a:solidFill>
                  <a:schemeClr val="tx1"/>
                </a:solidFill>
                <a:latin typeface="Google Sans" panose="020B0604020202020204" charset="0"/>
              </a:rPr>
              <a:t>SVM , Decision Trees , Model Evaluation , </a:t>
            </a:r>
            <a:r>
              <a:rPr lang="en-US" sz="1400" dirty="0">
                <a:solidFill>
                  <a:schemeClr val="tx1"/>
                </a:solidFill>
                <a:latin typeface="Google Sans" panose="020B0604020202020204" charset="0"/>
              </a:rPr>
              <a:t>Naïve Bayes Classifier</a:t>
            </a:r>
            <a:br>
              <a:rPr lang="en-US" sz="1400" i="0" strike="noStrike" dirty="0">
                <a:solidFill>
                  <a:schemeClr val="tx1"/>
                </a:solidFill>
                <a:effectLst/>
                <a:latin typeface="Google Sans" panose="020B0604020202020204" charset="0"/>
              </a:rPr>
            </a:br>
            <a:r>
              <a:rPr lang="en-US" sz="1400" strike="noStrike" dirty="0">
                <a:solidFill>
                  <a:schemeClr val="tx1"/>
                </a:solidFill>
                <a:latin typeface="Google Sans" panose="020B0604020202020204" charset="0"/>
              </a:rPr>
              <a:t>, </a:t>
            </a:r>
            <a:r>
              <a:rPr lang="en-US" sz="1400" i="0" dirty="0">
                <a:solidFill>
                  <a:schemeClr val="tx1"/>
                </a:solidFill>
                <a:effectLst/>
                <a:latin typeface="Google Sans" panose="020B0604020202020204" charset="0"/>
              </a:rPr>
              <a:t>Random Forests, Gradient Boosted Decision Trees ,Neural Networks,</a:t>
            </a:r>
            <a:br>
              <a:rPr lang="en-US" sz="1400" i="0" dirty="0">
                <a:solidFill>
                  <a:schemeClr val="tx1"/>
                </a:solidFill>
                <a:effectLst/>
                <a:latin typeface="Google Sans" panose="020B0604020202020204" charset="0"/>
              </a:rPr>
            </a:br>
            <a:r>
              <a:rPr lang="en-US" sz="1400" i="0" dirty="0">
                <a:solidFill>
                  <a:schemeClr val="tx1"/>
                </a:solidFill>
                <a:effectLst/>
                <a:latin typeface="Google Sans" panose="020B0604020202020204" charset="0"/>
              </a:rPr>
              <a:t>Data Leakage, Dimensionality Reduction and Manifold Learning, Clustering</a:t>
            </a:r>
            <a:br>
              <a:rPr lang="en-US" sz="1400" b="0" i="0" dirty="0">
                <a:solidFill>
                  <a:srgbClr val="373A3C"/>
                </a:solidFill>
                <a:effectLst/>
                <a:latin typeface="Google Sans" panose="020B0604020202020204" charset="0"/>
              </a:rPr>
            </a:br>
            <a:br>
              <a:rPr lang="en-US" sz="1800" dirty="0"/>
            </a:br>
            <a:br>
              <a:rPr lang="en-US" sz="1800" dirty="0"/>
            </a:br>
            <a:br>
              <a:rPr lang="en-IN" sz="1800" dirty="0"/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7170" name="Picture 2" descr="k-Nearest Neighbor (kNN) Classifier - Wolfram Demonstrations Project">
            <a:extLst>
              <a:ext uri="{FF2B5EF4-FFF2-40B4-BE49-F238E27FC236}">
                <a16:creationId xmlns:a16="http://schemas.microsoft.com/office/drawing/2014/main" id="{C797AFEC-3448-4626-BC0C-AFC8FA7B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159" y="1623237"/>
            <a:ext cx="2473842" cy="35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D27A104C-3A5B-424F-861F-FB0A41DFF6A1}"/>
              </a:ext>
            </a:extLst>
          </p:cNvPr>
          <p:cNvSpPr txBox="1">
            <a:spLocks/>
          </p:cNvSpPr>
          <p:nvPr/>
        </p:nvSpPr>
        <p:spPr>
          <a:xfrm>
            <a:off x="512590" y="92150"/>
            <a:ext cx="5888210" cy="5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3200" b="1" dirty="0">
                <a:solidFill>
                  <a:srgbClr val="00B050"/>
                </a:solidFill>
                <a:latin typeface="Google Sans" panose="020B0604020202020204" charset="0"/>
              </a:rPr>
              <a:t>How to Get Started with ML</a:t>
            </a:r>
            <a:endParaRPr lang="en-IN" sz="3200" b="1" dirty="0">
              <a:solidFill>
                <a:srgbClr val="00B050"/>
              </a:solidFill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0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E55EF6-8601-4D05-B9E4-52DB5EB4C0D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1091" y="723014"/>
            <a:ext cx="8198700" cy="425302"/>
          </a:xfrm>
        </p:spPr>
        <p:txBody>
          <a:bodyPr/>
          <a:lstStyle/>
          <a:p>
            <a:r>
              <a:rPr lang="en-IN" dirty="0"/>
              <a:t>Learn ML Concepts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93A6BD-6CF8-4438-9DDB-DF32C471192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70341" y="1219200"/>
            <a:ext cx="6121082" cy="2105247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Google Sans" panose="020B0604020202020204" charset="0"/>
              </a:rPr>
              <a:t>3.</a:t>
            </a:r>
            <a:r>
              <a:rPr lang="en-IN" sz="1600" dirty="0">
                <a:latin typeface="Google Sans" panose="020B0604020202020204" charset="0"/>
              </a:rPr>
              <a:t>Start doing different types of processes like data cleaning, pre processing , data visualisation .</a:t>
            </a:r>
            <a:br>
              <a:rPr lang="en-IN" sz="1600" dirty="0">
                <a:latin typeface="Google Sans" panose="020B0604020202020204" charset="0"/>
              </a:rPr>
            </a:br>
            <a:r>
              <a:rPr lang="en-IN" sz="1600" dirty="0">
                <a:latin typeface="Google Sans" panose="020B0604020202020204" charset="0"/>
              </a:rPr>
              <a:t>Platform-</a:t>
            </a:r>
            <a:r>
              <a:rPr lang="en-IN" sz="1600" dirty="0">
                <a:latin typeface="Google Sans" panose="020B0604020202020204" charset="0"/>
                <a:hlinkClick r:id="rId2"/>
              </a:rPr>
              <a:t>Kaggle</a:t>
            </a:r>
            <a:br>
              <a:rPr lang="en-IN" dirty="0">
                <a:latin typeface="Google Sans" panose="020B0604020202020204" charset="0"/>
              </a:rPr>
            </a:br>
            <a:r>
              <a:rPr lang="en-IN" sz="1600" b="1" u="sng" dirty="0">
                <a:solidFill>
                  <a:srgbClr val="00B050"/>
                </a:solidFill>
                <a:latin typeface="Google Sans" panose="020B0604020202020204" charset="0"/>
              </a:rPr>
              <a:t>Courses-</a:t>
            </a:r>
            <a:br>
              <a:rPr lang="en-IN" dirty="0">
                <a:latin typeface="Google Sans" panose="020B0604020202020204" charset="0"/>
              </a:rPr>
            </a:br>
            <a:r>
              <a:rPr lang="en-IN" sz="1400" dirty="0">
                <a:latin typeface="Google Sans" panose="020B0604020202020204" charset="0"/>
              </a:rPr>
              <a:t>Data Visualisation</a:t>
            </a:r>
            <a:br>
              <a:rPr lang="en-IN" sz="1400" dirty="0">
                <a:latin typeface="Google Sans" panose="020B0604020202020204" charset="0"/>
              </a:rPr>
            </a:br>
            <a:r>
              <a:rPr lang="en-IN" sz="1400" dirty="0">
                <a:latin typeface="Google Sans" panose="020B0604020202020204" charset="0"/>
              </a:rPr>
              <a:t>Pandas</a:t>
            </a:r>
            <a:br>
              <a:rPr lang="en-IN" sz="1400" dirty="0">
                <a:latin typeface="Google Sans" panose="020B0604020202020204" charset="0"/>
              </a:rPr>
            </a:br>
            <a:r>
              <a:rPr lang="en-IN" sz="1400" dirty="0">
                <a:latin typeface="Google Sans" panose="020B0604020202020204" charset="0"/>
              </a:rPr>
              <a:t>Feature Engineering</a:t>
            </a:r>
            <a:br>
              <a:rPr lang="en-IN" dirty="0">
                <a:latin typeface="Google Sans" panose="020B0604020202020204" charset="0"/>
              </a:rPr>
            </a:b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endParaRPr lang="en-IN" dirty="0">
              <a:latin typeface="Google Sans" panose="020B0604020202020204" charset="0"/>
            </a:endParaRPr>
          </a:p>
        </p:txBody>
      </p:sp>
      <p:pic>
        <p:nvPicPr>
          <p:cNvPr id="2052" name="Picture 4" descr="Best Data Visualization Techniques for small and large data">
            <a:extLst>
              <a:ext uri="{FF2B5EF4-FFF2-40B4-BE49-F238E27FC236}">
                <a16:creationId xmlns:a16="http://schemas.microsoft.com/office/drawing/2014/main" id="{AA2DE10D-DCFF-4D5E-893D-55C0D5A9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48" y="1741525"/>
            <a:ext cx="5683347" cy="330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FC2F1575-9465-4C78-BD70-BF3D6944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90" y="92150"/>
            <a:ext cx="8198700" cy="574158"/>
          </a:xfrm>
        </p:spPr>
        <p:txBody>
          <a:bodyPr/>
          <a:lstStyle/>
          <a:p>
            <a:r>
              <a:rPr lang="en-US" sz="3200" b="1" i="0" u="none" strike="noStrike" dirty="0">
                <a:solidFill>
                  <a:schemeClr val="accent1"/>
                </a:solidFill>
                <a:effectLst/>
                <a:latin typeface="Google Sans" panose="020B0604020202020204" charset="0"/>
              </a:rPr>
              <a:t>How to Get </a:t>
            </a:r>
            <a:r>
              <a:rPr lang="en-US" sz="3200" b="1" dirty="0">
                <a:solidFill>
                  <a:schemeClr val="accent1"/>
                </a:solidFill>
                <a:latin typeface="Google Sans" panose="020B0604020202020204" charset="0"/>
              </a:rPr>
              <a:t>S</a:t>
            </a:r>
            <a:r>
              <a:rPr lang="en-US" sz="3200" b="1" i="0" u="none" strike="noStrike" dirty="0">
                <a:solidFill>
                  <a:schemeClr val="accent1"/>
                </a:solidFill>
                <a:effectLst/>
                <a:latin typeface="Google Sans" panose="020B0604020202020204" charset="0"/>
              </a:rPr>
              <a:t>tarted with ML</a:t>
            </a:r>
            <a:endParaRPr lang="en-IN" sz="3200" b="1" dirty="0">
              <a:solidFill>
                <a:schemeClr val="accent1"/>
              </a:solidFill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9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aggle - Wikipedia">
            <a:extLst>
              <a:ext uri="{FF2B5EF4-FFF2-40B4-BE49-F238E27FC236}">
                <a16:creationId xmlns:a16="http://schemas.microsoft.com/office/drawing/2014/main" id="{B9B541B1-9EFD-47A4-BE03-704646B0B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77" y="3373822"/>
            <a:ext cx="3149464" cy="10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E55EF6-8601-4D05-B9E4-52DB5EB4C0D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>
                <a:latin typeface="Google Sans" panose="020B0604020202020204" charset="0"/>
              </a:rPr>
              <a:t>Learn ML Concepts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93A6BD-6CF8-4438-9DDB-DF32C471192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51091" y="1779613"/>
            <a:ext cx="6783300" cy="1976700"/>
          </a:xfrm>
        </p:spPr>
        <p:txBody>
          <a:bodyPr/>
          <a:lstStyle/>
          <a:p>
            <a:r>
              <a:rPr lang="en-IN" sz="1600" dirty="0">
                <a:latin typeface="Google Sans" panose="020B0604020202020204" charset="0"/>
              </a:rPr>
              <a:t>4.Start Implementing various ML methods on datasets at </a:t>
            </a:r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  <a:hlinkClick r:id="rId3"/>
              </a:rPr>
              <a:t>https://www.kaggle.com/</a:t>
            </a:r>
            <a:br>
              <a:rPr lang="en-IN" dirty="0">
                <a:latin typeface="Google Sans" panose="020B0604020202020204" charset="0"/>
              </a:rPr>
            </a:br>
            <a:endParaRPr lang="en-IN" dirty="0">
              <a:latin typeface="Google Sans" panose="020B0604020202020204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22E8BA71-1CF3-43F7-90F6-37FDE32F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91" y="466455"/>
            <a:ext cx="8198700" cy="574158"/>
          </a:xfrm>
        </p:spPr>
        <p:txBody>
          <a:bodyPr/>
          <a:lstStyle/>
          <a:p>
            <a:r>
              <a:rPr lang="en-US" sz="3200" b="1" i="0" u="none" strike="noStrike" dirty="0">
                <a:solidFill>
                  <a:srgbClr val="FF0000"/>
                </a:solidFill>
                <a:effectLst/>
                <a:latin typeface="Google Sans" panose="020B0604020202020204" charset="0"/>
              </a:rPr>
              <a:t>How to Get </a:t>
            </a:r>
            <a:r>
              <a:rPr lang="en-US" sz="3200" b="1" dirty="0">
                <a:solidFill>
                  <a:srgbClr val="FF0000"/>
                </a:solidFill>
                <a:latin typeface="Google Sans" panose="020B0604020202020204" charset="0"/>
              </a:rPr>
              <a:t>S</a:t>
            </a:r>
            <a:r>
              <a:rPr lang="en-US" sz="3200" b="1" i="0" u="none" strike="noStrike" dirty="0">
                <a:solidFill>
                  <a:srgbClr val="FF0000"/>
                </a:solidFill>
                <a:effectLst/>
                <a:latin typeface="Google Sans" panose="020B0604020202020204" charset="0"/>
              </a:rPr>
              <a:t>tarted with ML</a:t>
            </a:r>
            <a:endParaRPr lang="en-IN" sz="3200" b="1" dirty="0">
              <a:solidFill>
                <a:srgbClr val="FF0000"/>
              </a:solidFill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40C0E4-1CBA-4800-B1F0-B843A50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90" y="49620"/>
            <a:ext cx="8198700" cy="497400"/>
          </a:xfrm>
        </p:spPr>
        <p:txBody>
          <a:bodyPr/>
          <a:lstStyle/>
          <a:p>
            <a:r>
              <a:rPr lang="en-IN" sz="3200" dirty="0"/>
              <a:t>How to get started with Machine Learning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55EF6-8601-4D05-B9E4-52DB5EB4C0D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1091" y="666308"/>
            <a:ext cx="8198700" cy="425302"/>
          </a:xfrm>
        </p:spPr>
        <p:txBody>
          <a:bodyPr/>
          <a:lstStyle/>
          <a:p>
            <a:r>
              <a:rPr lang="en-IN" dirty="0"/>
              <a:t>Learn ML Concepts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93A6BD-6CF8-4438-9DDB-DF32C471192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70341" y="1210898"/>
            <a:ext cx="6783300" cy="3403631"/>
          </a:xfrm>
        </p:spPr>
        <p:txBody>
          <a:bodyPr/>
          <a:lstStyle/>
          <a:p>
            <a:r>
              <a:rPr lang="en-IN" sz="1600" dirty="0">
                <a:latin typeface="Google Sans" panose="020B0604020202020204" charset="0"/>
              </a:rPr>
              <a:t>5.Start Learning and Implementing Deep Learning on Kaggle Datasets</a:t>
            </a:r>
            <a:br>
              <a:rPr lang="en-IN" sz="1600" dirty="0">
                <a:latin typeface="Google Sans" panose="020B0604020202020204" charset="0"/>
              </a:rPr>
            </a:br>
            <a:r>
              <a:rPr lang="en-IN" sz="1600" dirty="0">
                <a:latin typeface="Google Sans" panose="020B0604020202020204" charset="0"/>
              </a:rPr>
              <a:t>Platform-Coursera</a:t>
            </a:r>
            <a:br>
              <a:rPr lang="en-IN" dirty="0">
                <a:latin typeface="Google Sans" panose="020B0604020202020204" charset="0"/>
              </a:rPr>
            </a:br>
            <a:r>
              <a:rPr lang="en-IN" dirty="0">
                <a:solidFill>
                  <a:srgbClr val="00B050"/>
                </a:solidFill>
                <a:latin typeface="Google Sans" panose="020B0604020202020204" charset="0"/>
              </a:rPr>
              <a:t>Specialisation </a:t>
            </a:r>
            <a:r>
              <a:rPr lang="en-IN" dirty="0">
                <a:latin typeface="Google Sans" panose="020B0604020202020204" charset="0"/>
              </a:rPr>
              <a:t>- </a:t>
            </a:r>
            <a:r>
              <a:rPr lang="en-IN" dirty="0" err="1">
                <a:latin typeface="Google Sans" panose="020B0604020202020204" charset="0"/>
                <a:hlinkClick r:id="rId2"/>
              </a:rPr>
              <a:t>Tensorflow</a:t>
            </a:r>
            <a:r>
              <a:rPr lang="en-IN" dirty="0">
                <a:latin typeface="Google Sans" panose="020B0604020202020204" charset="0"/>
                <a:hlinkClick r:id="rId2"/>
              </a:rPr>
              <a:t> In Practice Specialisation</a:t>
            </a:r>
            <a:br>
              <a:rPr lang="en-IN" dirty="0">
                <a:latin typeface="Google Sans" panose="020B0604020202020204" charset="0"/>
              </a:rPr>
            </a:br>
            <a:r>
              <a:rPr lang="en-US" sz="1400" dirty="0">
                <a:solidFill>
                  <a:schemeClr val="tx1"/>
                </a:solidFill>
                <a:latin typeface="Google Sans" panose="020B0604020202020204" charset="0"/>
              </a:rPr>
              <a:t>Introduction to Machine Learning</a:t>
            </a:r>
            <a:br>
              <a:rPr lang="en-US" sz="1400" dirty="0">
                <a:solidFill>
                  <a:schemeClr val="tx1"/>
                </a:solidFill>
                <a:effectLst/>
                <a:latin typeface="Google Sans" panose="020B0604020202020204" charset="0"/>
              </a:rPr>
            </a:br>
            <a:r>
              <a:rPr lang="en-US" sz="1400" dirty="0">
                <a:solidFill>
                  <a:schemeClr val="tx1"/>
                </a:solidFill>
                <a:effectLst/>
                <a:latin typeface="Google Sans" panose="020B0604020202020204" charset="0"/>
              </a:rPr>
              <a:t>Convolutional Neural Network in </a:t>
            </a:r>
            <a:r>
              <a:rPr lang="en-US" sz="1400" dirty="0" err="1">
                <a:solidFill>
                  <a:schemeClr val="tx1"/>
                </a:solidFill>
                <a:effectLst/>
                <a:latin typeface="Google Sans" panose="020B0604020202020204" charset="0"/>
              </a:rPr>
              <a:t>Tensorflow</a:t>
            </a:r>
            <a:r>
              <a:rPr lang="en-US" sz="1400" dirty="0">
                <a:solidFill>
                  <a:schemeClr val="tx1"/>
                </a:solidFill>
                <a:effectLst/>
                <a:latin typeface="Google Sans" panose="020B0604020202020204" charset="0"/>
              </a:rPr>
              <a:t> (Includes Computer Vision)</a:t>
            </a:r>
            <a:br>
              <a:rPr lang="en-US" sz="1400" strike="noStrike" dirty="0">
                <a:solidFill>
                  <a:schemeClr val="tx1"/>
                </a:solidFill>
                <a:effectLst/>
                <a:latin typeface="Google Sans" panose="020B0604020202020204" charset="0"/>
              </a:rPr>
            </a:br>
            <a:r>
              <a:rPr lang="en-IN" sz="1400" strike="noStrike" dirty="0">
                <a:solidFill>
                  <a:schemeClr val="tx1"/>
                </a:solidFill>
                <a:effectLst/>
                <a:latin typeface="Google Sans" panose="020B0604020202020204" charset="0"/>
              </a:rPr>
              <a:t>Natural Language Processing in </a:t>
            </a:r>
            <a:r>
              <a:rPr lang="en-IN" sz="1400" strike="noStrike" dirty="0" err="1">
                <a:solidFill>
                  <a:schemeClr val="tx1"/>
                </a:solidFill>
                <a:effectLst/>
                <a:latin typeface="Google Sans" panose="020B0604020202020204" charset="0"/>
              </a:rPr>
              <a:t>Tensorflow</a:t>
            </a:r>
            <a:r>
              <a:rPr lang="en-IN" sz="1400" strike="noStrike" dirty="0">
                <a:solidFill>
                  <a:schemeClr val="tx1"/>
                </a:solidFill>
                <a:effectLst/>
                <a:latin typeface="Google Sans" panose="020B0604020202020204" charset="0"/>
              </a:rPr>
              <a:t> (Training a model with words)</a:t>
            </a:r>
            <a:br>
              <a:rPr lang="en-US" sz="1400" i="1" strike="noStrike" dirty="0">
                <a:solidFill>
                  <a:schemeClr val="tx1"/>
                </a:solidFill>
                <a:effectLst/>
                <a:latin typeface="Google Sans" panose="020B0604020202020204" charset="0"/>
              </a:rPr>
            </a:br>
            <a:r>
              <a:rPr lang="en-US" sz="1400" dirty="0">
                <a:solidFill>
                  <a:schemeClr val="tx1"/>
                </a:solidFill>
                <a:latin typeface="Google Sans" panose="020B0604020202020204" charset="0"/>
              </a:rPr>
              <a:t>Sequence , Time Series and Prediction (Weather Prediction , Stock Price Prediction)</a:t>
            </a:r>
            <a:r>
              <a:rPr lang="en-US" sz="2000" i="1" dirty="0">
                <a:solidFill>
                  <a:srgbClr val="FFFFFF"/>
                </a:solidFill>
                <a:effectLst/>
                <a:latin typeface="Google Sans" panose="020B0604020202020204" charset="0"/>
              </a:rPr>
              <a:t>ow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Google Sans" panose="020B0604020202020204" charset="0"/>
              </a:rPr>
              <a:t>: Data and Deployment Specialization</a:t>
            </a: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endParaRPr lang="en-IN" dirty="0">
              <a:latin typeface="Google Sans" panose="020B0604020202020204" charset="0"/>
            </a:endParaRPr>
          </a:p>
        </p:txBody>
      </p:sp>
      <p:pic>
        <p:nvPicPr>
          <p:cNvPr id="4098" name="Picture 2" descr="GitHub - tensorflow/docs: TensorFlow documentation">
            <a:extLst>
              <a:ext uri="{FF2B5EF4-FFF2-40B4-BE49-F238E27FC236}">
                <a16:creationId xmlns:a16="http://schemas.microsoft.com/office/drawing/2014/main" id="{AF449609-D92D-4B9F-B1D0-BBEB3F38F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42" y="3563007"/>
            <a:ext cx="4571999" cy="14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76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40C0E4-1CBA-4800-B1F0-B843A50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90" y="127592"/>
            <a:ext cx="8198700" cy="574158"/>
          </a:xfrm>
        </p:spPr>
        <p:txBody>
          <a:bodyPr/>
          <a:lstStyle/>
          <a:p>
            <a:r>
              <a:rPr lang="en-IN" sz="3200" b="1" dirty="0"/>
              <a:t>How to get started with ML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55EF6-8601-4D05-B9E4-52DB5EB4C0D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1091" y="701750"/>
            <a:ext cx="8198700" cy="474920"/>
          </a:xfrm>
        </p:spPr>
        <p:txBody>
          <a:bodyPr/>
          <a:lstStyle/>
          <a:p>
            <a:r>
              <a:rPr lang="en-IN" dirty="0"/>
              <a:t>Learn ML Concepts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93A6BD-6CF8-4438-9DDB-DF32C471192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70341" y="1176670"/>
            <a:ext cx="6783300" cy="3416595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latin typeface="Google Sans" panose="020B0604020202020204" charset="0"/>
              </a:rPr>
              <a:t>6.Start Learning Natural Language Processing</a:t>
            </a:r>
            <a:br>
              <a:rPr lang="en-IN" dirty="0">
                <a:latin typeface="Google Sans" panose="020B0604020202020204" charset="0"/>
              </a:rPr>
            </a:br>
            <a:r>
              <a:rPr lang="en-IN" dirty="0" err="1">
                <a:latin typeface="Google Sans" panose="020B0604020202020204" charset="0"/>
              </a:rPr>
              <a:t>i</a:t>
            </a:r>
            <a:r>
              <a:rPr lang="en-IN" dirty="0">
                <a:latin typeface="Google Sans" panose="020B0604020202020204" charset="0"/>
              </a:rPr>
              <a:t>)</a:t>
            </a:r>
            <a:r>
              <a:rPr lang="en-IN" dirty="0">
                <a:solidFill>
                  <a:srgbClr val="00B050"/>
                </a:solidFill>
                <a:latin typeface="Google Sans" panose="020B0604020202020204" charset="0"/>
              </a:rPr>
              <a:t>Platform</a:t>
            </a:r>
            <a:r>
              <a:rPr lang="en-IN" dirty="0">
                <a:latin typeface="Google Sans" panose="020B0604020202020204" charset="0"/>
              </a:rPr>
              <a:t>-Kaggle</a:t>
            </a:r>
            <a:br>
              <a:rPr lang="en-IN" dirty="0">
                <a:latin typeface="Google Sans" panose="020B0604020202020204" charset="0"/>
              </a:rPr>
            </a:br>
            <a:r>
              <a:rPr lang="en-IN" dirty="0">
                <a:latin typeface="Google Sans" panose="020B0604020202020204" charset="0"/>
              </a:rPr>
              <a:t>Course Name -</a:t>
            </a:r>
            <a:r>
              <a:rPr lang="en-IN" sz="1400" dirty="0">
                <a:latin typeface="Google Sans" panose="020B0604020202020204" charset="0"/>
                <a:hlinkClick r:id="rId2"/>
              </a:rPr>
              <a:t>Natural Language Processing</a:t>
            </a:r>
            <a:br>
              <a:rPr lang="en-IN" sz="1400" dirty="0">
                <a:latin typeface="Google Sans" panose="020B0604020202020204" charset="0"/>
              </a:rPr>
            </a:br>
            <a:r>
              <a:rPr lang="en-IN" i="1" u="sng" dirty="0">
                <a:solidFill>
                  <a:srgbClr val="00B050"/>
                </a:solidFill>
                <a:latin typeface="Google Sans" panose="020B0604020202020204" charset="0"/>
              </a:rPr>
              <a:t>Topics Covered-</a:t>
            </a:r>
            <a:br>
              <a:rPr lang="en-IN" sz="1400" dirty="0">
                <a:latin typeface="Google Sans" panose="020B0604020202020204" charset="0"/>
              </a:rPr>
            </a:br>
            <a:r>
              <a:rPr lang="en-IN" sz="1400" dirty="0">
                <a:latin typeface="Google Sans" panose="020B0604020202020204" charset="0"/>
              </a:rPr>
              <a:t>Text Classification , Word Vectors</a:t>
            </a:r>
            <a:br>
              <a:rPr lang="en-IN" sz="1400" dirty="0">
                <a:latin typeface="Google Sans" panose="020B0604020202020204" charset="0"/>
              </a:rPr>
            </a:br>
            <a:r>
              <a:rPr lang="en-IN" sz="1400" dirty="0">
                <a:latin typeface="Google Sans" panose="020B0604020202020204" charset="0"/>
              </a:rPr>
              <a:t>ii)</a:t>
            </a:r>
            <a:r>
              <a:rPr lang="en-IN" b="1" u="sng" dirty="0">
                <a:solidFill>
                  <a:srgbClr val="00B050"/>
                </a:solidFill>
                <a:latin typeface="Google Sans" panose="020B0604020202020204" charset="0"/>
              </a:rPr>
              <a:t>Platform</a:t>
            </a:r>
            <a:r>
              <a:rPr lang="en-IN" b="1" u="sng" dirty="0">
                <a:solidFill>
                  <a:srgbClr val="1155CC"/>
                </a:solidFill>
                <a:latin typeface="Google Sans" panose="020B0604020202020204" charset="0"/>
              </a:rPr>
              <a:t>-Coursera</a:t>
            </a:r>
            <a:br>
              <a:rPr lang="en-IN" b="1" u="sng" dirty="0">
                <a:solidFill>
                  <a:srgbClr val="1155CC"/>
                </a:solidFill>
                <a:latin typeface="Google Sans" panose="020B0604020202020204" charset="0"/>
              </a:rPr>
            </a:br>
            <a:r>
              <a:rPr lang="en-IN" b="1" u="sng" dirty="0">
                <a:solidFill>
                  <a:srgbClr val="92D050"/>
                </a:solidFill>
                <a:latin typeface="Google Sans" panose="020B0604020202020204" charset="0"/>
              </a:rPr>
              <a:t>Courses-</a:t>
            </a:r>
            <a:br>
              <a:rPr lang="en-IN" sz="1400" b="1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IN" sz="1400" u="sng" dirty="0">
                <a:solidFill>
                  <a:srgbClr val="1155CC"/>
                </a:solidFill>
                <a:latin typeface="Google Sans" panose="020B0604020202020204" charset="0"/>
              </a:rPr>
              <a:t>N</a:t>
            </a:r>
            <a:r>
              <a:rPr lang="en-IN" sz="1400" b="0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  <a:hlinkClick r:id="rId3"/>
              </a:rPr>
              <a:t>atural </a:t>
            </a:r>
            <a:r>
              <a:rPr lang="en-IN" sz="1400" u="sng" dirty="0">
                <a:solidFill>
                  <a:srgbClr val="1155CC"/>
                </a:solidFill>
                <a:latin typeface="Google Sans" panose="020B0604020202020204" charset="0"/>
                <a:hlinkClick r:id="rId3"/>
              </a:rPr>
              <a:t>L</a:t>
            </a:r>
            <a:r>
              <a:rPr lang="en-IN" sz="1400" b="0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  <a:hlinkClick r:id="rId3"/>
              </a:rPr>
              <a:t>anguage </a:t>
            </a:r>
            <a:r>
              <a:rPr lang="en-IN" sz="1400" u="sng" dirty="0">
                <a:solidFill>
                  <a:srgbClr val="1155CC"/>
                </a:solidFill>
                <a:latin typeface="Google Sans" panose="020B0604020202020204" charset="0"/>
                <a:hlinkClick r:id="rId3"/>
              </a:rPr>
              <a:t>P</a:t>
            </a:r>
            <a:r>
              <a:rPr lang="en-IN" sz="1400" b="0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  <a:hlinkClick r:id="rId3"/>
              </a:rPr>
              <a:t>rocessing</a:t>
            </a:r>
            <a:br>
              <a:rPr lang="en-IN" sz="1400" b="0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</a:rPr>
            </a:br>
            <a:r>
              <a:rPr lang="en-IN" sz="1400" b="0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</a:rPr>
              <a:t>Classification and Vector Spaces</a:t>
            </a:r>
            <a:br>
              <a:rPr lang="en-IN" sz="1400" b="0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</a:rPr>
            </a:br>
            <a:r>
              <a:rPr lang="en-IN" sz="1400" b="0" i="0" u="sng" strike="noStrike" dirty="0" err="1">
                <a:solidFill>
                  <a:srgbClr val="1155CC"/>
                </a:solidFill>
                <a:effectLst/>
                <a:latin typeface="Google Sans" panose="020B0604020202020204" charset="0"/>
              </a:rPr>
              <a:t>Probababilistic</a:t>
            </a:r>
            <a:r>
              <a:rPr lang="en-IN" sz="1400" b="0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</a:rPr>
              <a:t> models</a:t>
            </a:r>
            <a:br>
              <a:rPr lang="en-IN" sz="1400" b="0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</a:rPr>
            </a:br>
            <a:r>
              <a:rPr lang="en-IN" sz="1400" b="0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</a:rPr>
              <a:t>Sequence Models</a:t>
            </a:r>
            <a:br>
              <a:rPr lang="en-IN" sz="1400" b="0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</a:rPr>
            </a:br>
            <a:r>
              <a:rPr lang="en-IN" sz="1400" b="0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</a:rPr>
              <a:t>Attention Models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endParaRPr lang="en-IN" dirty="0">
              <a:latin typeface="Google Sans" panose="020B0604020202020204" charset="0"/>
            </a:endParaRPr>
          </a:p>
        </p:txBody>
      </p:sp>
      <p:pic>
        <p:nvPicPr>
          <p:cNvPr id="5122" name="Picture 2" descr="Introduction to Natural Language Processing | by Srishti Sawla | GreyAtom |  Medium">
            <a:extLst>
              <a:ext uri="{FF2B5EF4-FFF2-40B4-BE49-F238E27FC236}">
                <a16:creationId xmlns:a16="http://schemas.microsoft.com/office/drawing/2014/main" id="{742EDCF5-A7EF-4A8C-B079-1B15DDD46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02" y="2017986"/>
            <a:ext cx="3685082" cy="2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0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40C0E4-1CBA-4800-B1F0-B843A50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90" y="163033"/>
            <a:ext cx="8198700" cy="559981"/>
          </a:xfrm>
        </p:spPr>
        <p:txBody>
          <a:bodyPr/>
          <a:lstStyle/>
          <a:p>
            <a:r>
              <a:rPr lang="en-IN" sz="3200" b="1" dirty="0"/>
              <a:t>How to get started with ML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55EF6-8601-4D05-B9E4-52DB5EB4C0D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1091" y="723014"/>
            <a:ext cx="8198700" cy="446567"/>
          </a:xfrm>
        </p:spPr>
        <p:txBody>
          <a:bodyPr/>
          <a:lstStyle/>
          <a:p>
            <a:r>
              <a:rPr lang="en-IN" dirty="0"/>
              <a:t>Learn ML Concepts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93A6BD-6CF8-4438-9DDB-DF32C471192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51091" y="1440650"/>
            <a:ext cx="6783300" cy="3296093"/>
          </a:xfrm>
        </p:spPr>
        <p:txBody>
          <a:bodyPr/>
          <a:lstStyle/>
          <a:p>
            <a:pPr fontAlgn="base"/>
            <a:r>
              <a:rPr lang="en-IN" sz="1600" dirty="0">
                <a:latin typeface="Google Sans" panose="020B0604020202020204" charset="0"/>
              </a:rPr>
              <a:t>7.Start Learning Computer Vision</a:t>
            </a:r>
            <a:br>
              <a:rPr lang="en-IN" sz="1600" dirty="0">
                <a:latin typeface="Google Sans" panose="020B0604020202020204" charset="0"/>
              </a:rPr>
            </a:br>
            <a:r>
              <a:rPr lang="en-IN" sz="1600" dirty="0">
                <a:latin typeface="Google Sans" panose="020B0604020202020204" charset="0"/>
              </a:rPr>
              <a:t>Platform-Kaggle</a:t>
            </a:r>
            <a:br>
              <a:rPr lang="en-IN" sz="1600" dirty="0">
                <a:latin typeface="Google Sans" panose="020B0604020202020204" charset="0"/>
              </a:rPr>
            </a:br>
            <a:r>
              <a:rPr lang="en-IN" sz="1600" dirty="0">
                <a:latin typeface="Google Sans" panose="020B0604020202020204" charset="0"/>
              </a:rPr>
              <a:t>Course – </a:t>
            </a:r>
            <a:r>
              <a:rPr lang="en-IN" sz="1600" dirty="0">
                <a:latin typeface="Google Sans" panose="020B0604020202020204" charset="0"/>
                <a:hlinkClick r:id="rId2"/>
              </a:rPr>
              <a:t>Computer Vision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IN" b="1" strike="noStrike" dirty="0">
                <a:solidFill>
                  <a:srgbClr val="00B050"/>
                </a:solidFill>
                <a:effectLst/>
                <a:latin typeface="Google Sans" panose="020B0604020202020204" charset="0"/>
              </a:rPr>
              <a:t>Topics Covered-</a:t>
            </a:r>
            <a:br>
              <a:rPr lang="en-IN" sz="1800" b="1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</a:rPr>
            </a:br>
            <a:r>
              <a:rPr lang="en-IN" sz="1400" i="0" strike="noStrike" dirty="0">
                <a:solidFill>
                  <a:schemeClr val="tx1"/>
                </a:solidFill>
                <a:effectLst/>
                <a:latin typeface="Google Sans" panose="020B0604020202020204" charset="0"/>
              </a:rPr>
              <a:t>CNN , 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Google Sans" panose="020B0604020202020204" charset="0"/>
              </a:rPr>
              <a:t>ReLu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Google Sans" panose="020B0604020202020204" charset="0"/>
              </a:rPr>
              <a:t> , Convnets , Data Augmentation</a:t>
            </a: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IN" sz="1600" b="1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</a:rPr>
              <a:t>Platform-Coursera</a:t>
            </a:r>
            <a:br>
              <a:rPr lang="en-IN" sz="1800" b="1" i="0" u="sng" strike="noStrike" dirty="0">
                <a:solidFill>
                  <a:srgbClr val="1155CC"/>
                </a:solidFill>
                <a:effectLst/>
                <a:latin typeface="Google Sans" panose="020B0604020202020204" charset="0"/>
              </a:rPr>
            </a:br>
            <a:r>
              <a:rPr lang="en-IN" sz="1600" i="0" strike="noStrike" dirty="0">
                <a:solidFill>
                  <a:srgbClr val="1155CC"/>
                </a:solidFill>
                <a:effectLst/>
                <a:latin typeface="Google Sans" panose="020B0604020202020204" charset="0"/>
              </a:rPr>
              <a:t>Course – </a:t>
            </a:r>
            <a:r>
              <a:rPr lang="en-IN" sz="1600" i="0" strike="noStrike" dirty="0" err="1">
                <a:solidFill>
                  <a:srgbClr val="1155CC"/>
                </a:solidFill>
                <a:effectLst/>
                <a:latin typeface="Google Sans" panose="020B0604020202020204" charset="0"/>
              </a:rPr>
              <a:t>Tensorflow</a:t>
            </a:r>
            <a:r>
              <a:rPr lang="en-IN" sz="1600" i="0" strike="noStrike" dirty="0">
                <a:solidFill>
                  <a:srgbClr val="1155CC"/>
                </a:solidFill>
                <a:effectLst/>
                <a:latin typeface="Google Sans" panose="020B0604020202020204" charset="0"/>
              </a:rPr>
              <a:t> : </a:t>
            </a:r>
            <a:r>
              <a:rPr lang="en-IN" sz="1600" dirty="0">
                <a:solidFill>
                  <a:srgbClr val="1155CC"/>
                </a:solidFill>
                <a:latin typeface="Google Sans" panose="020B0604020202020204" charset="0"/>
              </a:rPr>
              <a:t>Advanced Techniques Specialisation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IN" b="1" strike="noStrike" dirty="0">
                <a:solidFill>
                  <a:srgbClr val="00B050"/>
                </a:solidFill>
                <a:effectLst/>
                <a:latin typeface="Google Sans" panose="020B0604020202020204" charset="0"/>
              </a:rPr>
              <a:t>Topics Covered-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IN" sz="1400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Object Detection , Image Segmentation , </a:t>
            </a:r>
            <a:r>
              <a:rPr lang="en-IN" sz="140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Visualization and Interpretability</a:t>
            </a:r>
            <a:br>
              <a:rPr lang="en-IN" sz="1400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endParaRPr lang="en-IN" sz="1400" dirty="0"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3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40C0E4-1CBA-4800-B1F0-B843A50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68" y="474921"/>
            <a:ext cx="8198700" cy="567069"/>
          </a:xfrm>
        </p:spPr>
        <p:txBody>
          <a:bodyPr/>
          <a:lstStyle/>
          <a:p>
            <a:r>
              <a:rPr lang="en-IN" sz="3200" b="1" dirty="0">
                <a:latin typeface="Google Sans" panose="020B0604020202020204" charset="0"/>
              </a:rPr>
              <a:t>How to get started with ML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55EF6-8601-4D05-B9E4-52DB5EB4C0D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1568" y="1137683"/>
            <a:ext cx="8198700" cy="425303"/>
          </a:xfrm>
        </p:spPr>
        <p:txBody>
          <a:bodyPr/>
          <a:lstStyle/>
          <a:p>
            <a:r>
              <a:rPr lang="en-IN" dirty="0">
                <a:latin typeface="Google Sans" panose="020B0604020202020204" charset="0"/>
              </a:rPr>
              <a:t>Learn ML Concepts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93A6BD-6CF8-4438-9DDB-DF32C471192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01568" y="1658679"/>
            <a:ext cx="6783300" cy="3484821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latin typeface="Google Sans" panose="020B0604020202020204" charset="0"/>
              </a:rPr>
              <a:t>8.Learn SQL</a:t>
            </a:r>
            <a:br>
              <a:rPr lang="en-IN" sz="1600" dirty="0">
                <a:latin typeface="Google Sans" panose="020B0604020202020204" charset="0"/>
              </a:rPr>
            </a:br>
            <a:r>
              <a:rPr lang="en-IN" sz="1600" dirty="0">
                <a:latin typeface="Google Sans" panose="020B0604020202020204" charset="0"/>
              </a:rPr>
              <a:t>Platform-Kaggle</a:t>
            </a:r>
            <a:br>
              <a:rPr lang="en-IN" dirty="0">
                <a:latin typeface="Google Sans" panose="020B0604020202020204" charset="0"/>
              </a:rPr>
            </a:br>
            <a:r>
              <a:rPr lang="en-IN" sz="1400" b="1" u="sng" dirty="0">
                <a:solidFill>
                  <a:schemeClr val="tx1"/>
                </a:solidFill>
                <a:latin typeface="Google Sans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Intro-To-SQL</a:t>
            </a:r>
            <a:br>
              <a:rPr lang="en-IN" sz="1400" b="1" u="sng" dirty="0">
                <a:solidFill>
                  <a:schemeClr val="tx1"/>
                </a:solidFill>
                <a:latin typeface="Google Sans" panose="020B0604020202020204" charset="0"/>
              </a:rPr>
            </a:br>
            <a:r>
              <a:rPr lang="en-IN" sz="1400" b="1" u="sng" dirty="0" err="1">
                <a:solidFill>
                  <a:schemeClr val="tx1"/>
                </a:solidFill>
                <a:latin typeface="Google Sans" panose="020B0604020202020204" charset="0"/>
              </a:rPr>
              <a:t>BigQuery</a:t>
            </a:r>
            <a:r>
              <a:rPr lang="en-IN" sz="1400" b="1" u="sng" dirty="0">
                <a:solidFill>
                  <a:schemeClr val="tx1"/>
                </a:solidFill>
                <a:latin typeface="Google Sans" panose="020B0604020202020204" charset="0"/>
              </a:rPr>
              <a:t> , Basic SQL Queries</a:t>
            </a:r>
            <a:br>
              <a:rPr lang="en-IN" sz="1400" b="1" i="0" u="none" strike="noStrike" dirty="0">
                <a:solidFill>
                  <a:schemeClr val="tx1"/>
                </a:solidFill>
                <a:effectLst/>
                <a:latin typeface="Google Sans" panose="020B0604020202020204" charset="0"/>
              </a:rPr>
            </a:br>
            <a:r>
              <a:rPr lang="en-IN" sz="1400" b="1" u="sng" dirty="0">
                <a:solidFill>
                  <a:schemeClr val="tx1"/>
                </a:solidFill>
                <a:latin typeface="Google Sans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Advanced-SQL</a:t>
            </a:r>
            <a:br>
              <a:rPr lang="en-IN" sz="1400" b="1" u="sng" dirty="0">
                <a:solidFill>
                  <a:schemeClr val="tx1"/>
                </a:solidFill>
                <a:latin typeface="Google Sans" panose="020B0604020202020204" charset="0"/>
              </a:rPr>
            </a:br>
            <a:r>
              <a:rPr lang="en-IN" b="1" u="sng" dirty="0">
                <a:solidFill>
                  <a:srgbClr val="00B050"/>
                </a:solidFill>
                <a:latin typeface="Google Sans" panose="020B0604020202020204" charset="0"/>
              </a:rPr>
              <a:t>Topics Covered-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Joins and Unions , Analytic Functions ,Nested and Repeated Data , Writing Efficient Queries</a:t>
            </a:r>
            <a:endParaRPr lang="en-IN" sz="1400" dirty="0"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79848"/>
      </p:ext>
    </p:extLst>
  </p:cSld>
  <p:clrMapOvr>
    <a:masterClrMapping/>
  </p:clrMapOvr>
</p:sld>
</file>

<file path=ppt/theme/theme1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657</Words>
  <Application>Microsoft Office PowerPoint</Application>
  <PresentationFormat>On-screen Show (16:9)</PresentationFormat>
  <Paragraphs>33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Black</vt:lpstr>
      <vt:lpstr>Google Sans</vt:lpstr>
      <vt:lpstr>Roboto</vt:lpstr>
      <vt:lpstr>Arial</vt:lpstr>
      <vt:lpstr>DSC Master</vt:lpstr>
      <vt:lpstr>How to Get Started with ML</vt:lpstr>
      <vt:lpstr>How to Get Started with ML</vt:lpstr>
      <vt:lpstr>Learn ML Concepts</vt:lpstr>
      <vt:lpstr>Learn ML Concepts</vt:lpstr>
      <vt:lpstr>Learn ML Concepts</vt:lpstr>
      <vt:lpstr>How to get started with Machine Learning</vt:lpstr>
      <vt:lpstr>How to get started with ML</vt:lpstr>
      <vt:lpstr>How to get started with ML</vt:lpstr>
      <vt:lpstr>How to get started with ML</vt:lpstr>
      <vt:lpstr>ML Book Club</vt:lpstr>
      <vt:lpstr>ML Book Club</vt:lpstr>
      <vt:lpstr>Upcoming Session at ML Talks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Event</dc:title>
  <dc:creator>Yash</dc:creator>
  <cp:lastModifiedBy>Aman Sharma</cp:lastModifiedBy>
  <cp:revision>31</cp:revision>
  <dcterms:modified xsi:type="dcterms:W3CDTF">2021-02-07T07:21:59Z</dcterms:modified>
</cp:coreProperties>
</file>