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75" r:id="rId3"/>
    <p:sldId id="257" r:id="rId4"/>
    <p:sldId id="258" r:id="rId5"/>
    <p:sldId id="265" r:id="rId6"/>
    <p:sldId id="264" r:id="rId7"/>
    <p:sldId id="276" r:id="rId8"/>
    <p:sldId id="273" r:id="rId9"/>
    <p:sldId id="262" r:id="rId10"/>
    <p:sldId id="261" r:id="rId11"/>
    <p:sldId id="277" r:id="rId12"/>
    <p:sldId id="260" r:id="rId13"/>
    <p:sldId id="278" r:id="rId14"/>
    <p:sldId id="267" r:id="rId15"/>
    <p:sldId id="268" r:id="rId16"/>
    <p:sldId id="279" r:id="rId17"/>
    <p:sldId id="270" r:id="rId18"/>
    <p:sldId id="259" r:id="rId19"/>
  </p:sldIdLst>
  <p:sldSz cx="9144000" cy="5143500" type="screen16x9"/>
  <p:notesSz cx="6858000" cy="9144000"/>
  <p:embeddedFontLst>
    <p:embeddedFont>
      <p:font typeface="Bradley Hand ITC" panose="03070402050302030203" pitchFamily="66" charset="0"/>
      <p:regular r:id="rId21"/>
    </p:embeddedFont>
    <p:embeddedFont>
      <p:font typeface="Google Sans" panose="020B0604020202020204" charset="0"/>
      <p:regular r:id="rId22"/>
      <p:bold r:id="rId23"/>
      <p:italic r:id="rId24"/>
      <p:boldItalic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  <p:embeddedFont>
      <p:font typeface="Roboto Black" panose="020B0604020202020204" charset="0"/>
      <p:bold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a724c77e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a724c77e0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395fdfa3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395fdfa3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4608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395fdfa3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395fdfa3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4948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395fdfa3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395fdfa3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2274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a724c77e0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a724c77e0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395fdfa3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395fdfa3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395fdfa3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395fdfa3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395fdfa3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395fdfa3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498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395fdfa3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395fdfa3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409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395fdfa3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395fdfa3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2846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395fdfa3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395fdfa3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1102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395fdfa3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395fdfa3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4791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395fdfa3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395fdfa3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523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, Subhead, Body">
  <p:cSld name="(Avoid) Title, Subtitle, Bullets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512590" y="423038"/>
            <a:ext cx="8198700" cy="682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 idx="2"/>
          </p:nvPr>
        </p:nvSpPr>
        <p:spPr>
          <a:xfrm>
            <a:off x="551091" y="1164076"/>
            <a:ext cx="8198700" cy="4974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title" idx="3"/>
          </p:nvPr>
        </p:nvSpPr>
        <p:spPr>
          <a:xfrm>
            <a:off x="570341" y="1814073"/>
            <a:ext cx="6783300" cy="1976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lack">
  <p:cSld name="(Avoid) Title, Subtitle, Bullets_1_1_1_1_1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94" y="0"/>
            <a:ext cx="9144000" cy="5143500"/>
          </a:xfrm>
          <a:prstGeom prst="rect">
            <a:avLst/>
          </a:prstGeom>
          <a:solidFill>
            <a:srgbClr val="202124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Green Footer">
  <p:cSld name="Blank Green Footer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63500" marR="0" lvl="0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oogle Sans"/>
              <a:buNone/>
              <a:defRPr sz="2600" i="0" u="none" strike="noStrike" cap="none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63500" marR="0" lvl="1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63500" marR="0" lvl="2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63500" marR="0" lvl="3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63500" marR="0" lvl="4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63500" marR="0" lvl="5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63500" marR="0" lvl="6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63500" marR="0" lvl="7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63500" marR="0" lvl="8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7934701" y="218775"/>
            <a:ext cx="1209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500" dirty="0"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4419600" y="4604044"/>
            <a:ext cx="2133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Red Footer">
  <p:cSld name="Blank Red Footer"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63500" marR="0" lvl="0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oogle Sans"/>
              <a:buNone/>
              <a:defRPr sz="2600" i="0" u="none" strike="noStrike" cap="none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63500" marR="0" lvl="1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63500" marR="0" lvl="2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63500" marR="0" lvl="3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63500" marR="0" lvl="4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63500" marR="0" lvl="5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63500" marR="0" lvl="6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63500" marR="0" lvl="7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63500" marR="0" lvl="8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7934701" y="218775"/>
            <a:ext cx="1209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500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4419600" y="4604044"/>
            <a:ext cx="2133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34275" tIns="34275" rIns="342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itle">
  <p:cSld name="(Avoid) Title, Subtitle, Bullets_1_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808444" y="1365619"/>
            <a:ext cx="4607700" cy="12921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808445" y="2657682"/>
            <a:ext cx="4495500" cy="408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3"/>
          </p:nvPr>
        </p:nvSpPr>
        <p:spPr>
          <a:xfrm>
            <a:off x="1436654" y="3318862"/>
            <a:ext cx="1569000" cy="4794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!">
  <p:cSld name="(Avoid) Title, Subtitle, Bullets_1_2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456344" y="1365619"/>
            <a:ext cx="4607700" cy="12921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 idx="2"/>
          </p:nvPr>
        </p:nvSpPr>
        <p:spPr>
          <a:xfrm>
            <a:off x="2084555" y="3318862"/>
            <a:ext cx="1569000" cy="4794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">
  <p:cSld name="(Avoid) Title, Subtitle, Bullets_1_2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61213" y="1233272"/>
            <a:ext cx="4607700" cy="12921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2"/>
          </p:nvPr>
        </p:nvSpPr>
        <p:spPr>
          <a:xfrm>
            <a:off x="761214" y="2525335"/>
            <a:ext cx="4495500" cy="408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, Subhead, 2-Col Bullets">
  <p:cSld name="(Avoid) Title, Subtitle, Bullets_1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12590" y="423038"/>
            <a:ext cx="8198700" cy="682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 idx="2"/>
          </p:nvPr>
        </p:nvSpPr>
        <p:spPr>
          <a:xfrm>
            <a:off x="551091" y="1164076"/>
            <a:ext cx="8198700" cy="4974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599306" y="1812291"/>
            <a:ext cx="3164100" cy="21615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3"/>
          </p:nvPr>
        </p:nvSpPr>
        <p:spPr>
          <a:xfrm>
            <a:off x="4093275" y="1812291"/>
            <a:ext cx="3164100" cy="21615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Light">
  <p:cSld name="(Avoid) Title, Subtitle, Bullets_1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1434169" y="1939200"/>
            <a:ext cx="6275700" cy="933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 idx="2"/>
          </p:nvPr>
        </p:nvSpPr>
        <p:spPr>
          <a:xfrm>
            <a:off x="1447395" y="3181762"/>
            <a:ext cx="4850100" cy="614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Text, Half Photo">
  <p:cSld name="(Avoid) Title, Subtitle, Bullets_1_1_1_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734541" y="736041"/>
            <a:ext cx="3125100" cy="823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 idx="2"/>
          </p:nvPr>
        </p:nvSpPr>
        <p:spPr>
          <a:xfrm>
            <a:off x="734541" y="1603519"/>
            <a:ext cx="3125100" cy="3888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 idx="3"/>
          </p:nvPr>
        </p:nvSpPr>
        <p:spPr>
          <a:xfrm>
            <a:off x="734541" y="2152163"/>
            <a:ext cx="3125100" cy="15921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Dark">
  <p:cSld name="(Avoid) Title, Subtitle, Bullets_1_1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1443788" y="1939200"/>
            <a:ext cx="6266100" cy="933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 idx="2"/>
          </p:nvPr>
        </p:nvSpPr>
        <p:spPr>
          <a:xfrm>
            <a:off x="1456994" y="3181762"/>
            <a:ext cx="4842600" cy="614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White">
  <p:cSld name="(Avoid) Title, Subtitle, Bullets_1_1_1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1725" y="1234472"/>
            <a:ext cx="6822600" cy="9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756" y="2839978"/>
            <a:ext cx="6087900" cy="20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●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○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■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●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○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■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●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○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■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4126200" y="1657848"/>
            <a:ext cx="5034900" cy="20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Directions for Use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Please make a copy of this before editing the doc.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the “File” drop down menu above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Roboto"/>
              <a:buAutoNum type="arabicPeriod"/>
            </a:pPr>
            <a:r>
              <a:rPr lang="en" sz="1200" b="1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 to “Make a copy”, selec</a:t>
            </a:r>
            <a:endParaRPr sz="1200" b="1" dirty="0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Rename the file and save it to your Drive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Begin creating your presentation!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506076" y="1190475"/>
            <a:ext cx="7779000" cy="2393706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dirty="0">
                <a:solidFill>
                  <a:schemeClr val="accent1"/>
                </a:solidFill>
              </a:rPr>
              <a:t>Prerequisites and FAQs</a:t>
            </a:r>
            <a:br>
              <a:rPr lang="en" sz="4300" dirty="0">
                <a:solidFill>
                  <a:schemeClr val="accent1"/>
                </a:solidFill>
              </a:rPr>
            </a:br>
            <a:r>
              <a:rPr lang="en" sz="2000" dirty="0">
                <a:solidFill>
                  <a:schemeClr val="accent1"/>
                </a:solidFill>
              </a:rPr>
              <a:t>for beginners and intermediate learners in </a:t>
            </a:r>
            <a:r>
              <a:rPr lang="en" sz="2000" b="1" dirty="0">
                <a:solidFill>
                  <a:schemeClr val="accent1"/>
                </a:solidFill>
              </a:rPr>
              <a:t>Machine Learning</a:t>
            </a:r>
            <a:endParaRPr sz="2000" b="1" dirty="0">
              <a:solidFill>
                <a:srgbClr val="4285F4"/>
              </a:solidFill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l="23058" t="14105" r="25170" b="21722"/>
          <a:stretch/>
        </p:blipFill>
        <p:spPr>
          <a:xfrm>
            <a:off x="6400150" y="3714075"/>
            <a:ext cx="2546700" cy="12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;p15">
            <a:extLst>
              <a:ext uri="{FF2B5EF4-FFF2-40B4-BE49-F238E27FC236}">
                <a16:creationId xmlns:a16="http://schemas.microsoft.com/office/drawing/2014/main" id="{A20F97F3-35AC-456E-82DF-B7096CE35091}"/>
              </a:ext>
            </a:extLst>
          </p:cNvPr>
          <p:cNvSpPr txBox="1">
            <a:spLocks/>
          </p:cNvSpPr>
          <p:nvPr/>
        </p:nvSpPr>
        <p:spPr>
          <a:xfrm>
            <a:off x="1014518" y="423367"/>
            <a:ext cx="7088268" cy="3892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</a:rPr>
              <a:t>Frameworks for General Machine Learning (Python):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NumPy: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extension package for scientific computing with Python which includes operations on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multi-dimensional arrays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algebra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and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 number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capabilities.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Scikit-learn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open source, easy-to-use Python machine learning library built on top of SciPy, NumPy, and matplotlib.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NLTK: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Python-based platform for the development of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human language data processing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It’s pretty much a standard library for text processing.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Google Sans" panose="020B060402020202020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C000"/>
                </a:solidFill>
                <a:latin typeface="Google Sans" panose="020B0604020202020204" charset="0"/>
              </a:rPr>
              <a:t>statsmodels: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A Python package that provides a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complement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 to SciPy for statistical computations and models which includes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time-series analysis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along with others.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A38576-0A2F-41BE-ACED-C0A2BD5DC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2" y="1272869"/>
            <a:ext cx="1296221" cy="502535"/>
          </a:xfrm>
          <a:prstGeom prst="rect">
            <a:avLst/>
          </a:prstGeom>
        </p:spPr>
      </p:pic>
      <p:pic>
        <p:nvPicPr>
          <p:cNvPr id="3074" name="Picture 2" descr="Image result for scikit learn logo">
            <a:extLst>
              <a:ext uri="{FF2B5EF4-FFF2-40B4-BE49-F238E27FC236}">
                <a16:creationId xmlns:a16="http://schemas.microsoft.com/office/drawing/2014/main" id="{45953761-0265-4DC4-9B31-5B46656DF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762" y="1934026"/>
            <a:ext cx="1361589" cy="73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DC6C2F-2C44-462E-ADEB-E9C151CC21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8116" y="4081500"/>
            <a:ext cx="2729850" cy="46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37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5;p15">
            <a:extLst>
              <a:ext uri="{FF2B5EF4-FFF2-40B4-BE49-F238E27FC236}">
                <a16:creationId xmlns:a16="http://schemas.microsoft.com/office/drawing/2014/main" id="{90030D98-4014-44CD-B1B5-0F007F6030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8581" y="1808777"/>
            <a:ext cx="6790016" cy="2088101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</a:rPr>
              <a:t>Can you guess which of the given two libraries is </a:t>
            </a:r>
            <a:r>
              <a:rPr lang="en-US" sz="2400" dirty="0">
                <a:solidFill>
                  <a:srgbClr val="FFC000"/>
                </a:solidFill>
              </a:rPr>
              <a:t>more</a:t>
            </a:r>
            <a:r>
              <a:rPr lang="en-US" sz="2400" dirty="0">
                <a:solidFill>
                  <a:schemeClr val="accent1"/>
                </a:solidFill>
              </a:rPr>
              <a:t> commonly used in </a:t>
            </a:r>
            <a:r>
              <a:rPr lang="en-US" sz="2400" dirty="0">
                <a:solidFill>
                  <a:srgbClr val="FF0000"/>
                </a:solidFill>
              </a:rPr>
              <a:t>general</a:t>
            </a:r>
            <a:r>
              <a:rPr lang="en-US" sz="2400" dirty="0">
                <a:solidFill>
                  <a:schemeClr val="accent1"/>
                </a:solidFill>
              </a:rPr>
              <a:t> ML modeling tasks?</a:t>
            </a:r>
            <a:br>
              <a:rPr lang="en-US" sz="2800" dirty="0">
                <a:solidFill>
                  <a:schemeClr val="accent1"/>
                </a:solidFill>
              </a:rPr>
            </a:br>
            <a:br>
              <a:rPr lang="en-US" sz="2800" dirty="0"/>
            </a:br>
            <a:r>
              <a:rPr lang="en-US" sz="2400" dirty="0">
                <a:solidFill>
                  <a:schemeClr val="tx1"/>
                </a:solidFill>
              </a:rPr>
              <a:t>1. scikit-learn              2. statsmodels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9" name="Google Shape;65;p15">
            <a:extLst>
              <a:ext uri="{FF2B5EF4-FFF2-40B4-BE49-F238E27FC236}">
                <a16:creationId xmlns:a16="http://schemas.microsoft.com/office/drawing/2014/main" id="{6B759AF6-99E3-4E9E-B821-9A930D05E45D}"/>
              </a:ext>
            </a:extLst>
          </p:cNvPr>
          <p:cNvSpPr txBox="1">
            <a:spLocks/>
          </p:cNvSpPr>
          <p:nvPr/>
        </p:nvSpPr>
        <p:spPr>
          <a:xfrm>
            <a:off x="308299" y="242703"/>
            <a:ext cx="3149067" cy="77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algn="ctr"/>
            <a:r>
              <a:rPr lang="en-US" sz="2800" dirty="0"/>
              <a:t>Quick Question!</a:t>
            </a:r>
          </a:p>
          <a:p>
            <a:pPr algn="ctr"/>
            <a:r>
              <a:rPr lang="en-US" sz="1600" dirty="0">
                <a:solidFill>
                  <a:srgbClr val="00B050"/>
                </a:solidFill>
              </a:rPr>
              <a:t>(mention in the chat box)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999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;p15">
            <a:extLst>
              <a:ext uri="{FF2B5EF4-FFF2-40B4-BE49-F238E27FC236}">
                <a16:creationId xmlns:a16="http://schemas.microsoft.com/office/drawing/2014/main" id="{8AA813F1-66C8-43C6-9476-D08108ADEE34}"/>
              </a:ext>
            </a:extLst>
          </p:cNvPr>
          <p:cNvSpPr txBox="1">
            <a:spLocks/>
          </p:cNvSpPr>
          <p:nvPr/>
        </p:nvSpPr>
        <p:spPr>
          <a:xfrm>
            <a:off x="1171372" y="591943"/>
            <a:ext cx="6704488" cy="352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</a:rPr>
              <a:t>Frameworks for Deep Learning (Python):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TensorFlow: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open source software library for machine learning and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deep neural network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 and recurring tasks developed and released by the Google Brain Team.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Keras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lightweight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easy-to-use Python deep learning library built on top of TensorFlow for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fast prototyping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machine learning experiments.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PyTorch: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open source, easy-to-use machine learning framework for deep neural network research and recurrent tasks that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accelerates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GPUs developed for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fast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flexible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modeling experience. It was developed by the Facebook’s AI Research Lab.</a:t>
            </a:r>
          </a:p>
        </p:txBody>
      </p:sp>
      <p:pic>
        <p:nvPicPr>
          <p:cNvPr id="4098" name="Picture 2" descr="Image result for tensorflow logo">
            <a:extLst>
              <a:ext uri="{FF2B5EF4-FFF2-40B4-BE49-F238E27FC236}">
                <a16:creationId xmlns:a16="http://schemas.microsoft.com/office/drawing/2014/main" id="{4210D45E-6513-450E-BA82-793D270A43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2" t="18030" r="14895" b="13768"/>
          <a:stretch/>
        </p:blipFill>
        <p:spPr bwMode="auto">
          <a:xfrm>
            <a:off x="175376" y="1455031"/>
            <a:ext cx="1359748" cy="74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3F7E5E-D5AE-4167-81D0-79F24BEEA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635" y="1722009"/>
            <a:ext cx="1534989" cy="477036"/>
          </a:xfrm>
          <a:prstGeom prst="rect">
            <a:avLst/>
          </a:prstGeom>
        </p:spPr>
      </p:pic>
      <p:pic>
        <p:nvPicPr>
          <p:cNvPr id="4100" name="Picture 4" descr="Image result for pytorch logo">
            <a:extLst>
              <a:ext uri="{FF2B5EF4-FFF2-40B4-BE49-F238E27FC236}">
                <a16:creationId xmlns:a16="http://schemas.microsoft.com/office/drawing/2014/main" id="{9987C460-F595-4BD6-804E-06C5286F4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784" y="4013596"/>
            <a:ext cx="2656432" cy="53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324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5;p15">
            <a:extLst>
              <a:ext uri="{FF2B5EF4-FFF2-40B4-BE49-F238E27FC236}">
                <a16:creationId xmlns:a16="http://schemas.microsoft.com/office/drawing/2014/main" id="{90030D98-4014-44CD-B1B5-0F007F6030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8581" y="1808777"/>
            <a:ext cx="6790016" cy="2088101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</a:rPr>
              <a:t>With the short description I just provided, which </a:t>
            </a:r>
            <a:r>
              <a:rPr lang="en-US" sz="2400" dirty="0">
                <a:solidFill>
                  <a:srgbClr val="FFC000"/>
                </a:solidFill>
              </a:rPr>
              <a:t>framework</a:t>
            </a:r>
            <a:r>
              <a:rPr lang="en-US" sz="2400" dirty="0">
                <a:solidFill>
                  <a:schemeClr val="accent1"/>
                </a:solidFill>
              </a:rPr>
              <a:t> will you prefer for your </a:t>
            </a:r>
            <a:r>
              <a:rPr lang="en-US" sz="2400" dirty="0">
                <a:solidFill>
                  <a:srgbClr val="FF0000"/>
                </a:solidFill>
              </a:rPr>
              <a:t>Deep Learning</a:t>
            </a:r>
            <a:r>
              <a:rPr lang="en-US" sz="2400" dirty="0">
                <a:solidFill>
                  <a:schemeClr val="accent1"/>
                </a:solidFill>
              </a:rPr>
              <a:t> tasks?</a:t>
            </a:r>
            <a:br>
              <a:rPr lang="en-US" sz="2400" dirty="0">
                <a:solidFill>
                  <a:schemeClr val="accent1"/>
                </a:solidFill>
              </a:rPr>
            </a:br>
            <a:br>
              <a:rPr lang="en-US" sz="2400" dirty="0"/>
            </a:br>
            <a:r>
              <a:rPr lang="en-US" sz="2400" dirty="0">
                <a:solidFill>
                  <a:schemeClr val="tx1"/>
                </a:solidFill>
              </a:rPr>
              <a:t>1. TensorFlow              2. </a:t>
            </a:r>
            <a:r>
              <a:rPr lang="en-US" sz="2400" dirty="0" err="1">
                <a:solidFill>
                  <a:schemeClr val="tx1"/>
                </a:solidFill>
              </a:rPr>
              <a:t>PyTorch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9" name="Google Shape;65;p15">
            <a:extLst>
              <a:ext uri="{FF2B5EF4-FFF2-40B4-BE49-F238E27FC236}">
                <a16:creationId xmlns:a16="http://schemas.microsoft.com/office/drawing/2014/main" id="{6B759AF6-99E3-4E9E-B821-9A930D05E45D}"/>
              </a:ext>
            </a:extLst>
          </p:cNvPr>
          <p:cNvSpPr txBox="1">
            <a:spLocks/>
          </p:cNvSpPr>
          <p:nvPr/>
        </p:nvSpPr>
        <p:spPr>
          <a:xfrm>
            <a:off x="308299" y="242703"/>
            <a:ext cx="3149067" cy="77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algn="ctr"/>
            <a:r>
              <a:rPr lang="en-US" sz="2800" dirty="0"/>
              <a:t>Quick Poll!</a:t>
            </a:r>
          </a:p>
          <a:p>
            <a:pPr algn="ctr"/>
            <a:r>
              <a:rPr lang="en-US" sz="1600" dirty="0">
                <a:solidFill>
                  <a:srgbClr val="00B050"/>
                </a:solidFill>
              </a:rPr>
              <a:t>(mention in the chat box)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4203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;p15">
            <a:extLst>
              <a:ext uri="{FF2B5EF4-FFF2-40B4-BE49-F238E27FC236}">
                <a16:creationId xmlns:a16="http://schemas.microsoft.com/office/drawing/2014/main" id="{CB4A2B32-EF9C-4369-8766-6F446CFB67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2469" y="242703"/>
            <a:ext cx="8564505" cy="740523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algn="ctr"/>
            <a:r>
              <a:rPr lang="en-US" sz="3200" dirty="0"/>
              <a:t>The BIG Question: </a:t>
            </a:r>
            <a:r>
              <a:rPr lang="en-US" sz="3200" dirty="0">
                <a:solidFill>
                  <a:srgbClr val="FFC000"/>
                </a:solidFill>
              </a:rPr>
              <a:t>TensorFlow</a:t>
            </a:r>
            <a:r>
              <a:rPr lang="en-US" sz="3200" dirty="0"/>
              <a:t> or </a:t>
            </a:r>
            <a:r>
              <a:rPr lang="en-US" sz="3200" dirty="0">
                <a:solidFill>
                  <a:srgbClr val="FF0000"/>
                </a:solidFill>
              </a:rPr>
              <a:t>PyTorch</a:t>
            </a:r>
          </a:p>
        </p:txBody>
      </p:sp>
      <p:sp>
        <p:nvSpPr>
          <p:cNvPr id="3" name="Google Shape;65;p15">
            <a:extLst>
              <a:ext uri="{FF2B5EF4-FFF2-40B4-BE49-F238E27FC236}">
                <a16:creationId xmlns:a16="http://schemas.microsoft.com/office/drawing/2014/main" id="{73606049-3276-45AB-BD9B-D3AB4A8225B5}"/>
              </a:ext>
            </a:extLst>
          </p:cNvPr>
          <p:cNvSpPr txBox="1">
            <a:spLocks/>
          </p:cNvSpPr>
          <p:nvPr/>
        </p:nvSpPr>
        <p:spPr>
          <a:xfrm>
            <a:off x="272470" y="1327355"/>
            <a:ext cx="8564504" cy="295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The preference over these two frameworks is based on the following factors: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rgbClr val="00B050"/>
                </a:solidFill>
              </a:rPr>
              <a:t>1. </a:t>
            </a:r>
            <a:r>
              <a:rPr lang="en-US" sz="1800" b="1" dirty="0">
                <a:solidFill>
                  <a:srgbClr val="00B050"/>
                </a:solidFill>
              </a:rPr>
              <a:t>Style: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PyTorch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very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natural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use for Python Programmers because of its easy and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interpretable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implementation. It works the way you had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expected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it to, without much complex details.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TensorFlow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supports more coding languages than PyTorch, like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Swift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If you don’t want to write much low-level code, then you can use it’s high-level API,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Keras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abstracting away the finer details.</a:t>
            </a:r>
          </a:p>
        </p:txBody>
      </p:sp>
    </p:spTree>
    <p:extLst>
      <p:ext uri="{BB962C8B-B14F-4D97-AF65-F5344CB8AC3E}">
        <p14:creationId xmlns:p14="http://schemas.microsoft.com/office/powerpoint/2010/main" val="2257454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;p15">
            <a:extLst>
              <a:ext uri="{FF2B5EF4-FFF2-40B4-BE49-F238E27FC236}">
                <a16:creationId xmlns:a16="http://schemas.microsoft.com/office/drawing/2014/main" id="{E4531BC0-E2AD-4EEF-B246-148A8031BBC4}"/>
              </a:ext>
            </a:extLst>
          </p:cNvPr>
          <p:cNvSpPr txBox="1">
            <a:spLocks/>
          </p:cNvSpPr>
          <p:nvPr/>
        </p:nvSpPr>
        <p:spPr>
          <a:xfrm>
            <a:off x="272470" y="245806"/>
            <a:ext cx="8564504" cy="4129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r>
              <a:rPr lang="en-US" sz="1600" b="1" dirty="0">
                <a:solidFill>
                  <a:srgbClr val="FFC000"/>
                </a:solidFill>
              </a:rPr>
              <a:t>2. </a:t>
            </a:r>
            <a:r>
              <a:rPr lang="en-US" sz="1800" b="1" dirty="0">
                <a:solidFill>
                  <a:srgbClr val="FFC000"/>
                </a:solidFill>
              </a:rPr>
              <a:t>Data and Model: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you want to use a specific pretrained model, then you should research what it’s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compatible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with. Some models are available in only one of them while some are available on both.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you want to use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preprocessed data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then it may already be built into one library or the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rgbClr val="FF0000"/>
                </a:solidFill>
              </a:rPr>
              <a:t>3. Project Goal:</a:t>
            </a:r>
          </a:p>
          <a:p>
            <a:endParaRPr lang="en-US" sz="1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you want to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deploy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model on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mobile devices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then TensorFlow is better because of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TensorFlow Lite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its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Swift API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models, TensorFlow has tight integration with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Google Cloud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but PyTorch is integrated into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TorchServe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AWS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you want to enter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Kaggle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competitions, generally,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Keras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will let you quickly iterate over experiments.</a:t>
            </a:r>
          </a:p>
        </p:txBody>
      </p:sp>
    </p:spTree>
    <p:extLst>
      <p:ext uri="{BB962C8B-B14F-4D97-AF65-F5344CB8AC3E}">
        <p14:creationId xmlns:p14="http://schemas.microsoft.com/office/powerpoint/2010/main" val="2384662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F28B7D-22EB-4262-8AA8-92104797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443" y="1365618"/>
            <a:ext cx="4751375" cy="1624537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I’ve done some courses in ML/DL/DS, what now?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BF43C01-307C-4A03-A465-FE2924E6F04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808444" y="3225008"/>
            <a:ext cx="4751373" cy="639500"/>
          </a:xfrm>
        </p:spPr>
        <p:txBody>
          <a:bodyPr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Taking up MOOCs on ML/DL/DS is not enough to get you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Jobs/Internships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these fields.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46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5;p15">
            <a:extLst>
              <a:ext uri="{FF2B5EF4-FFF2-40B4-BE49-F238E27FC236}">
                <a16:creationId xmlns:a16="http://schemas.microsoft.com/office/drawing/2014/main" id="{E9CDCD3C-322F-48B2-9B6B-D603B2828394}"/>
              </a:ext>
            </a:extLst>
          </p:cNvPr>
          <p:cNvSpPr txBox="1">
            <a:spLocks/>
          </p:cNvSpPr>
          <p:nvPr/>
        </p:nvSpPr>
        <p:spPr>
          <a:xfrm>
            <a:off x="1034540" y="827632"/>
            <a:ext cx="7074920" cy="352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So, as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intermediate learners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you should keep the following points in mind: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Projects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Don’t just stop with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Capstones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Try to implement what you’ve learned to your own Projects and problem statements and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bit further on your own.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Kaggle Competitions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Once you are familiarized with prototyping ML models to a few datasets and self projects, try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competing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Kaggle. It will serve as a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try out different types of models on a variety of datasets and will help you to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gather insight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solving problems with ML.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C000"/>
                </a:solidFill>
              </a:rPr>
              <a:t>Hackathons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Try to participate in a variety of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Hackathons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Datathons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test out and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your unique ideas to an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end-to-end projects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within the provided deadline using these technologies. This will immensely help you to broaden your knowledge and not be confined to just ML. </a:t>
            </a:r>
          </a:p>
        </p:txBody>
      </p:sp>
      <p:pic>
        <p:nvPicPr>
          <p:cNvPr id="5122" name="Picture 2" descr="Image result for kaggle logo">
            <a:extLst>
              <a:ext uri="{FF2B5EF4-FFF2-40B4-BE49-F238E27FC236}">
                <a16:creationId xmlns:a16="http://schemas.microsoft.com/office/drawing/2014/main" id="{7D271A7A-C0C7-4188-B816-ADA64058A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27" y="4133467"/>
            <a:ext cx="1130295" cy="43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820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331825" y="1437250"/>
            <a:ext cx="7779000" cy="1741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accent1"/>
                </a:solidFill>
              </a:rPr>
              <a:t>Thank you</a:t>
            </a:r>
            <a:endParaRPr dirty="0">
              <a:solidFill>
                <a:srgbClr val="4285F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FB91A5-F588-46EC-92D4-D4C17454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1"/>
                </a:solidFill>
              </a:rPr>
              <a:t>Prerequisites &amp; Prework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77C0BD4-0B4B-417D-A767-0047EDCA866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808445" y="2657682"/>
            <a:ext cx="4495500" cy="114008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Let’s get started with exactly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the prerequisites and prework that needs to be done before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getting started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65918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5;p15">
            <a:extLst>
              <a:ext uri="{FF2B5EF4-FFF2-40B4-BE49-F238E27FC236}">
                <a16:creationId xmlns:a16="http://schemas.microsoft.com/office/drawing/2014/main" id="{44D8EDCA-0A5F-4AB6-B6C3-F621D611EEDB}"/>
              </a:ext>
            </a:extLst>
          </p:cNvPr>
          <p:cNvSpPr txBox="1">
            <a:spLocks/>
          </p:cNvSpPr>
          <p:nvPr/>
        </p:nvSpPr>
        <p:spPr>
          <a:xfrm>
            <a:off x="1074587" y="780911"/>
            <a:ext cx="7028198" cy="317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 lang="en-US" sz="1600" b="1" dirty="0"/>
          </a:p>
          <a:p>
            <a:r>
              <a:rPr lang="en-US" sz="1600" b="1" dirty="0">
                <a:solidFill>
                  <a:srgbClr val="00B050"/>
                </a:solidFill>
              </a:rPr>
              <a:t>BASIC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recommended that anyone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getting started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Learning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should meet the following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prerequisites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2" indent="-342900">
              <a:buClrTx/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must be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comfortable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variables, linear equations, graphs of functions, histograms, and statistical means.</a:t>
            </a:r>
          </a:p>
          <a:p>
            <a:pPr marL="342900" lvl="2" indent="-342900">
              <a:buClrTx/>
              <a:buFont typeface="+mj-lt"/>
              <a:buAutoNum type="arabicPeriod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2" indent="-342900">
              <a:buClrTx/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should be a good programmer. Ideally, you should have some experience programming in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;p15">
            <a:extLst>
              <a:ext uri="{FF2B5EF4-FFF2-40B4-BE49-F238E27FC236}">
                <a16:creationId xmlns:a16="http://schemas.microsoft.com/office/drawing/2014/main" id="{7B489DA2-A5E7-444D-910E-B8A859677606}"/>
              </a:ext>
            </a:extLst>
          </p:cNvPr>
          <p:cNvSpPr txBox="1">
            <a:spLocks/>
          </p:cNvSpPr>
          <p:nvPr/>
        </p:nvSpPr>
        <p:spPr>
          <a:xfrm>
            <a:off x="1244785" y="580679"/>
            <a:ext cx="6904721" cy="3497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r>
              <a:rPr lang="en-US" sz="1600" b="1" dirty="0">
                <a:solidFill>
                  <a:srgbClr val="FF0000"/>
                </a:solidFill>
              </a:rPr>
              <a:t>Algebra: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Variables, coefficients, and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equations such as  [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y = b + w</a:t>
            </a:r>
            <a:r>
              <a:rPr 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1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x</a:t>
            </a:r>
            <a:r>
              <a:rPr 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1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 + w</a:t>
            </a:r>
            <a:r>
              <a:rPr 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2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x</a:t>
            </a:r>
            <a:r>
              <a:rPr 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2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 ]</a:t>
            </a:r>
            <a:r>
              <a:rPr 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Logarithms, and logarithmic equations such as  [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y = ln(1 + e</a:t>
            </a:r>
            <a:r>
              <a:rPr lang="en-US" sz="16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Z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) ]</a:t>
            </a:r>
            <a:r>
              <a:rPr 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Google Sans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Sigmoid function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b="1" dirty="0">
                <a:solidFill>
                  <a:srgbClr val="FFC000"/>
                </a:solidFill>
              </a:rPr>
              <a:t>Linear Algebra:</a:t>
            </a:r>
          </a:p>
          <a:p>
            <a:endParaRPr lang="en-US" sz="1600" b="1" dirty="0">
              <a:solidFill>
                <a:srgbClr val="FFC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Vectors, vector spaces, and tensors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Matrix and determinants</a:t>
            </a:r>
            <a:endParaRPr lang="en-US" sz="1600" baseline="-25000" dirty="0">
              <a:solidFill>
                <a:schemeClr val="tx1">
                  <a:lumMod val="75000"/>
                  <a:lumOff val="25000"/>
                </a:schemeClr>
              </a:solidFill>
              <a:latin typeface="Bradley Hand ITC" panose="03070402050302030203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Matrix multiplication and decomposition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 ITC" panose="03070402050302030203" pitchFamily="66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Eigen vectors and eigen values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;p15">
            <a:extLst>
              <a:ext uri="{FF2B5EF4-FFF2-40B4-BE49-F238E27FC236}">
                <a16:creationId xmlns:a16="http://schemas.microsoft.com/office/drawing/2014/main" id="{9D35638C-914D-45C2-9622-2FB52959E468}"/>
              </a:ext>
            </a:extLst>
          </p:cNvPr>
          <p:cNvSpPr txBox="1">
            <a:spLocks/>
          </p:cNvSpPr>
          <p:nvPr/>
        </p:nvSpPr>
        <p:spPr>
          <a:xfrm>
            <a:off x="1264805" y="814278"/>
            <a:ext cx="6737860" cy="310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r>
              <a:rPr lang="en-US" sz="1600" b="1" dirty="0">
                <a:solidFill>
                  <a:srgbClr val="00B050"/>
                </a:solidFill>
              </a:rPr>
              <a:t>Statistics: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Mean, median, outliers, and standard deviation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read a histogram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b="1" dirty="0">
                <a:solidFill>
                  <a:schemeClr val="accent1"/>
                </a:solidFill>
              </a:rPr>
              <a:t>Calculus(for deeper dive):</a:t>
            </a:r>
          </a:p>
          <a:p>
            <a:endParaRPr lang="en-US" sz="1600" b="1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Concept of a derivative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or slope</a:t>
            </a:r>
            <a:endParaRPr lang="en-US" sz="1600" baseline="-25000" dirty="0">
              <a:solidFill>
                <a:schemeClr val="tx1">
                  <a:lumMod val="75000"/>
                  <a:lumOff val="25000"/>
                </a:schemeClr>
              </a:solidFill>
              <a:latin typeface="Bradley Hand ITC" panose="03070402050302030203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Partial derivatives (which are closely related to gradients)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Bradley Hand ITC" panose="03070402050302030203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Chain rule</a:t>
            </a:r>
          </a:p>
        </p:txBody>
      </p:sp>
    </p:spTree>
    <p:extLst>
      <p:ext uri="{BB962C8B-B14F-4D97-AF65-F5344CB8AC3E}">
        <p14:creationId xmlns:p14="http://schemas.microsoft.com/office/powerpoint/2010/main" val="194858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;p15">
            <a:extLst>
              <a:ext uri="{FF2B5EF4-FFF2-40B4-BE49-F238E27FC236}">
                <a16:creationId xmlns:a16="http://schemas.microsoft.com/office/drawing/2014/main" id="{7F2F491D-E420-4DE7-B140-D8B019A30D75}"/>
              </a:ext>
            </a:extLst>
          </p:cNvPr>
          <p:cNvSpPr txBox="1">
            <a:spLocks/>
          </p:cNvSpPr>
          <p:nvPr/>
        </p:nvSpPr>
        <p:spPr>
          <a:xfrm>
            <a:off x="1264805" y="820955"/>
            <a:ext cx="6737860" cy="299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r>
              <a:rPr lang="en-US" sz="1600" b="1" dirty="0">
                <a:solidFill>
                  <a:srgbClr val="FFC000"/>
                </a:solidFill>
              </a:rPr>
              <a:t>Python Programming: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defining and calling functions, using positional and keyword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dictionaries, lists, sets (creating, accessing, and iterating)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loops, for loops with multiple iterator variables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		</a:t>
            </a:r>
            <a:r>
              <a:rPr lang="en-US" sz="1600" dirty="0">
                <a:solidFill>
                  <a:srgbClr val="00B050"/>
                </a:solidFill>
              </a:rPr>
              <a:t>(e.g., for a, b in [(1,2), (3,4)])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if/else conditional blocks and conditional expressions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 formatting  </a:t>
            </a:r>
            <a:r>
              <a:rPr lang="en-US" sz="1600" dirty="0">
                <a:solidFill>
                  <a:srgbClr val="00B050"/>
                </a:solidFill>
              </a:rPr>
              <a:t>(e.g., '%.2f' % 3.14)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variables, assignment, basic data types  </a:t>
            </a:r>
            <a:r>
              <a:rPr lang="en-US" sz="1600" dirty="0">
                <a:solidFill>
                  <a:srgbClr val="00B050"/>
                </a:solidFill>
              </a:rPr>
              <a:t>(int, float, bool, str)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 comprehensions</a:t>
            </a:r>
          </a:p>
        </p:txBody>
      </p:sp>
    </p:spTree>
    <p:extLst>
      <p:ext uri="{BB962C8B-B14F-4D97-AF65-F5344CB8AC3E}">
        <p14:creationId xmlns:p14="http://schemas.microsoft.com/office/powerpoint/2010/main" val="83152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7411-E266-4FB6-9AB5-1E79B7F3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Tools &amp; Technologies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2E18CD-A1D2-478A-AD67-663241D918CD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808444" y="2657682"/>
            <a:ext cx="4607699" cy="1240198"/>
          </a:xfrm>
        </p:spPr>
        <p:txBody>
          <a:bodyPr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prerequisites off the hook, let’s move forward to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tools and libraries are recommended for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beginners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intermediate learners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Machine Learning.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87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5;p15">
            <a:extLst>
              <a:ext uri="{FF2B5EF4-FFF2-40B4-BE49-F238E27FC236}">
                <a16:creationId xmlns:a16="http://schemas.microsoft.com/office/drawing/2014/main" id="{D0EB9819-6BF4-45C1-BC1F-3F7237D7A0E0}"/>
              </a:ext>
            </a:extLst>
          </p:cNvPr>
          <p:cNvSpPr txBox="1">
            <a:spLocks/>
          </p:cNvSpPr>
          <p:nvPr/>
        </p:nvSpPr>
        <p:spPr>
          <a:xfrm>
            <a:off x="1107960" y="556078"/>
            <a:ext cx="7108292" cy="359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</a:rPr>
              <a:t>Programming Languages: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Python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object-oriented, easy-to-use and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developer friendly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language with a vast ecosystem of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high-quality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machine learning and data analysis libraries.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C000"/>
                </a:solidFill>
              </a:rPr>
              <a:t>JavaScript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multi-paradigm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event-driven scripting language preferred for its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interactive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rich visualizations and handling of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real time data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 high-level language for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statistical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computing and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graphical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analysis.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C++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middle-level language preferred for its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highly optimized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results and used for designing the cores of popular libraries like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TensorFlow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1026" name="Picture 2" descr="Image result for python logo">
            <a:extLst>
              <a:ext uri="{FF2B5EF4-FFF2-40B4-BE49-F238E27FC236}">
                <a16:creationId xmlns:a16="http://schemas.microsoft.com/office/drawing/2014/main" id="{052E9FDE-0122-4EEA-8740-9628152A70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9" t="2601" r="63758" b="13863"/>
          <a:stretch/>
        </p:blipFill>
        <p:spPr bwMode="auto">
          <a:xfrm>
            <a:off x="84022" y="996562"/>
            <a:ext cx="1043796" cy="105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avascript logo">
            <a:extLst>
              <a:ext uri="{FF2B5EF4-FFF2-40B4-BE49-F238E27FC236}">
                <a16:creationId xmlns:a16="http://schemas.microsoft.com/office/drawing/2014/main" id="{0E888B6C-784A-49B4-85A7-3B88D083B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460" y="2002336"/>
            <a:ext cx="714958" cy="71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D6C8107-09AB-4A7A-9C60-1E77305C5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43" y="2780354"/>
            <a:ext cx="810554" cy="62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++ logo">
            <a:extLst>
              <a:ext uri="{FF2B5EF4-FFF2-40B4-BE49-F238E27FC236}">
                <a16:creationId xmlns:a16="http://schemas.microsoft.com/office/drawing/2014/main" id="{6B13D445-DCFB-435E-9F34-7AE568C78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289" y="3361031"/>
            <a:ext cx="699068" cy="78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41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;p15">
            <a:extLst>
              <a:ext uri="{FF2B5EF4-FFF2-40B4-BE49-F238E27FC236}">
                <a16:creationId xmlns:a16="http://schemas.microsoft.com/office/drawing/2014/main" id="{3D9866FD-4F19-407E-9081-FACE5BE2E123}"/>
              </a:ext>
            </a:extLst>
          </p:cNvPr>
          <p:cNvSpPr txBox="1">
            <a:spLocks/>
          </p:cNvSpPr>
          <p:nvPr/>
        </p:nvSpPr>
        <p:spPr>
          <a:xfrm>
            <a:off x="1041215" y="472527"/>
            <a:ext cx="7008175" cy="372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</a:rPr>
              <a:t>Data Analytics and Visualization: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Pandas: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python data analysis library which provides an easy way to represent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memory and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enhances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analytics.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Matplotlib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python plotting library for generating production-quality static, animated, and interactive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a few lines of code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endParaRPr lang="en-US" sz="1600" baseline="-25000" dirty="0">
              <a:solidFill>
                <a:srgbClr val="00B050"/>
              </a:solidFill>
              <a:latin typeface="Google Sans" panose="020B060402020202020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Jupyter notebook: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free web application for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interactive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computing to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script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code in numerous languages, including Python, R, Scala and Julia.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Google Sans" panose="020B060402020202020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C000"/>
                </a:solidFill>
                <a:latin typeface="Google Sans" panose="020B0604020202020204" charset="0"/>
              </a:rPr>
              <a:t>Tableau: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A data visualization tool used in data science and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business intelligence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for quickly extracting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insights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 from data presenting them in understandable formats.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dirty="0">
              <a:solidFill>
                <a:srgbClr val="00B050"/>
              </a:solidFill>
            </a:endParaRPr>
          </a:p>
        </p:txBody>
      </p:sp>
      <p:pic>
        <p:nvPicPr>
          <p:cNvPr id="2050" name="Picture 2" descr="Image result for pandas logo">
            <a:extLst>
              <a:ext uri="{FF2B5EF4-FFF2-40B4-BE49-F238E27FC236}">
                <a16:creationId xmlns:a16="http://schemas.microsoft.com/office/drawing/2014/main" id="{45224FBD-409F-4291-86AB-CFDB1CEDC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37" y="727516"/>
            <a:ext cx="1054564" cy="105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96367C-13EF-4B3C-B1BF-F11C3B977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5597" y="1527844"/>
            <a:ext cx="1381341" cy="333722"/>
          </a:xfrm>
          <a:prstGeom prst="rect">
            <a:avLst/>
          </a:prstGeom>
        </p:spPr>
      </p:pic>
      <p:pic>
        <p:nvPicPr>
          <p:cNvPr id="2058" name="Picture 10" descr="Image result for jupyter notebook logo">
            <a:extLst>
              <a:ext uri="{FF2B5EF4-FFF2-40B4-BE49-F238E27FC236}">
                <a16:creationId xmlns:a16="http://schemas.microsoft.com/office/drawing/2014/main" id="{58E4C804-B08B-4C2B-B3AB-90CECD2A8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9" y="2349283"/>
            <a:ext cx="844455" cy="97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tableau logo">
            <a:extLst>
              <a:ext uri="{FF2B5EF4-FFF2-40B4-BE49-F238E27FC236}">
                <a16:creationId xmlns:a16="http://schemas.microsoft.com/office/drawing/2014/main" id="{29697B1E-9C9E-42EC-8A9B-90889E800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407" y="2967339"/>
            <a:ext cx="1019531" cy="101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237584"/>
      </p:ext>
    </p:extLst>
  </p:cSld>
  <p:clrMapOvr>
    <a:masterClrMapping/>
  </p:clrMapOvr>
</p:sld>
</file>

<file path=ppt/theme/theme1.xml><?xml version="1.0" encoding="utf-8"?>
<a:theme xmlns:a="http://schemas.openxmlformats.org/drawingml/2006/main" name="DSC Master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DB4437"/>
      </a:accent2>
      <a:accent3>
        <a:srgbClr val="3F3F3F"/>
      </a:accent3>
      <a:accent4>
        <a:srgbClr val="254A89"/>
      </a:accent4>
      <a:accent5>
        <a:srgbClr val="7B261F"/>
      </a:accent5>
      <a:accent6>
        <a:srgbClr val="232323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3250</TotalTime>
  <Words>1194</Words>
  <Application>Microsoft Office PowerPoint</Application>
  <PresentationFormat>On-screen Show (16:9)</PresentationFormat>
  <Paragraphs>103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Roboto</vt:lpstr>
      <vt:lpstr>Google Sans</vt:lpstr>
      <vt:lpstr>Roboto Black</vt:lpstr>
      <vt:lpstr>Bradley Hand ITC</vt:lpstr>
      <vt:lpstr>Arial</vt:lpstr>
      <vt:lpstr>DSC Master</vt:lpstr>
      <vt:lpstr>Prerequisites and FAQs for beginners and intermediate learners in Machine Learning</vt:lpstr>
      <vt:lpstr>Prerequisites &amp; Prework</vt:lpstr>
      <vt:lpstr>PowerPoint Presentation</vt:lpstr>
      <vt:lpstr>PowerPoint Presentation</vt:lpstr>
      <vt:lpstr>PowerPoint Presentation</vt:lpstr>
      <vt:lpstr>PowerPoint Presentation</vt:lpstr>
      <vt:lpstr>Tools &amp; Technologies</vt:lpstr>
      <vt:lpstr>PowerPoint Presentation</vt:lpstr>
      <vt:lpstr>PowerPoint Presentation</vt:lpstr>
      <vt:lpstr>PowerPoint Presentation</vt:lpstr>
      <vt:lpstr>Can you guess which of the given two libraries is more commonly used in general ML modeling tasks?  1. scikit-learn              2. statsmodels</vt:lpstr>
      <vt:lpstr>PowerPoint Presentation</vt:lpstr>
      <vt:lpstr>With the short description I just provided, which framework will you prefer for your Deep Learning tasks?  1. TensorFlow              2. PyTorch</vt:lpstr>
      <vt:lpstr>The BIG Question: TensorFlow or PyTorch</vt:lpstr>
      <vt:lpstr>PowerPoint Presentation</vt:lpstr>
      <vt:lpstr>I’ve done some courses in ML/DL/DS, what now?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Prerequisites and FAQs</dc:title>
  <dc:creator>Indrashis Paul</dc:creator>
  <cp:lastModifiedBy>Indrashis Paul</cp:lastModifiedBy>
  <cp:revision>76</cp:revision>
  <dcterms:modified xsi:type="dcterms:W3CDTF">2021-02-07T06:53:01Z</dcterms:modified>
</cp:coreProperties>
</file>