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Black"/>
      <p:bold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pen Sans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.fntdata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font" Target="fonts/RobotoBlac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2bdcec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ba2bdcec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9cf1b553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b9cf1b553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a2bdcecf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ba2bdcec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9ecdba4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b9ecdba4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cf1b55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b9cf1b55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cf1b55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b9cf1b55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a2bdcecf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ba2bdcecf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a2bdcecf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ba2bdcecf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a2bdcec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ba2bdcec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a2bdcecf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ba2bdcecf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cf1b55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b9cf1b55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cf1b553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b9cf1b553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9cf1b55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b9cf1b55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gue">
  <p:cSld name="(Avoid) Title, Subtitle, Bullets_1_2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761213" y="1233272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761214" y="2525335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Black">
  <p:cSld name="(Avoid) Title, Subtitle, Bullets_1_1_1_1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94" y="0"/>
            <a:ext cx="9144000" cy="51435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 showMasterSp="0">
  <p:cSld name="Blank Green Footer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2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2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 showMasterSp="0">
  <p:cSld name="Blank Red Footer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  <a:defRPr i="0" sz="2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>
            <a:off x="7934701" y="218775"/>
            <a:ext cx="1209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600"/>
              <a:buFont typeface="Roboto"/>
              <a:buNone/>
            </a:pPr>
            <a:r>
              <a:rPr b="0" i="0" lang="en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4419600" y="4604044"/>
            <a:ext cx="2133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2-Col Bullets">
  <p:cSld name="(Avoid) Title, Subtitle, Bullets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99306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indent="-32385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indent="-32385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indent="-32385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indent="-32385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indent="-32385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indent="-32385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indent="-32385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4093275" y="1812291"/>
            <a:ext cx="3164100" cy="21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1pPr>
            <a:lvl2pPr indent="-32385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2pPr>
            <a:lvl3pPr indent="-32385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3pPr>
            <a:lvl4pPr indent="-32385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4pPr>
            <a:lvl5pPr indent="-32385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5pPr>
            <a:lvl6pPr indent="-323850" lvl="5" marL="2743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6pPr>
            <a:lvl7pPr indent="-323850" lvl="6" marL="3200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  <a:defRPr>
                <a:solidFill>
                  <a:srgbClr val="3F3F3F"/>
                </a:solidFill>
              </a:defRPr>
            </a:lvl7pPr>
            <a:lvl8pPr indent="-323850" lvl="7" marL="3657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○"/>
              <a:defRPr>
                <a:solidFill>
                  <a:srgbClr val="3F3F3F"/>
                </a:solidFill>
              </a:defRPr>
            </a:lvl8pPr>
            <a:lvl9pPr indent="-323850" lvl="8" marL="4114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■"/>
              <a:defRPr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!">
  <p:cSld name="(Avoid) Title, Subtitle, Bullets_1_2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4563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2084555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, Subhead, Body">
  <p:cSld name="(Avoid) Title, Subtitle, Bullets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12590" y="423038"/>
            <a:ext cx="81987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551091" y="1164076"/>
            <a:ext cx="8198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570341" y="1814073"/>
            <a:ext cx="6783300" cy="1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>
  <p:cSld name="(Avoid) Title, Subtitle, Bullets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808444" y="1365619"/>
            <a:ext cx="4607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title"/>
          </p:nvPr>
        </p:nvSpPr>
        <p:spPr>
          <a:xfrm>
            <a:off x="808445" y="2657682"/>
            <a:ext cx="4495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3" type="title"/>
          </p:nvPr>
        </p:nvSpPr>
        <p:spPr>
          <a:xfrm>
            <a:off x="1436654" y="3318862"/>
            <a:ext cx="1569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(Avoid) Title, Subtitle, Bullets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1434169" y="1939200"/>
            <a:ext cx="62757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447395" y="3181762"/>
            <a:ext cx="4850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3F3F3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Text, Half Photo">
  <p:cSld name="(Avoid) Title, Subtitle, Bullets_1_1_1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34541" y="736041"/>
            <a:ext cx="31251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title"/>
          </p:nvPr>
        </p:nvSpPr>
        <p:spPr>
          <a:xfrm>
            <a:off x="734541" y="1603519"/>
            <a:ext cx="3125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3" type="title"/>
          </p:nvPr>
        </p:nvSpPr>
        <p:spPr>
          <a:xfrm>
            <a:off x="734541" y="2152163"/>
            <a:ext cx="31251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0212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(Avoid) Title, Subtitle, Bullets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1443788" y="1939200"/>
            <a:ext cx="62661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285F4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title"/>
          </p:nvPr>
        </p:nvSpPr>
        <p:spPr>
          <a:xfrm>
            <a:off x="1456994" y="3181762"/>
            <a:ext cx="4842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A65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(Avoid) Title, Subtitle, Bullets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1725" y="1234472"/>
            <a:ext cx="68226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756" y="2839978"/>
            <a:ext cx="6087900" cy="20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2385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●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○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500"/>
              <a:buFont typeface="Arial"/>
              <a:buChar char="■"/>
              <a:defRPr b="0" i="0" sz="1500" u="none" cap="none" strike="noStrike">
                <a:solidFill>
                  <a:srgbClr val="4285F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4126200" y="1657848"/>
            <a:ext cx="5034900" cy="2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Directions for Use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make a copy of this before editing the doc.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 the “File” drop down menu above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Roboto"/>
              <a:buAutoNum type="arabicPeriod"/>
            </a:pPr>
            <a:r>
              <a:rPr b="1" i="0" lang="en" sz="12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 to “Make a copy”, selec</a:t>
            </a:r>
            <a:endParaRPr b="1" i="0" sz="1200" u="none" cap="none" strike="noStrike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Rename the file and save it to your Drive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AutoNum type="arabicPeriod"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Begin creating your presentation!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-136325" y="1700850"/>
            <a:ext cx="77790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b="1" lang="en" sz="4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Applications of Machine Learning</a:t>
            </a:r>
            <a:endParaRPr b="1" sz="3700">
              <a:solidFill>
                <a:srgbClr val="4285F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21721" l="23058" r="25170" t="14105"/>
          <a:stretch/>
        </p:blipFill>
        <p:spPr>
          <a:xfrm>
            <a:off x="6400150" y="3714075"/>
            <a:ext cx="2546700" cy="12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-99150" y="1874350"/>
            <a:ext cx="77958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Recommender Systems</a:t>
            </a:r>
            <a:endParaRPr b="1" sz="35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2200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9" name="Google Shape;119;p25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25"/>
          <p:cNvSpPr txBox="1"/>
          <p:nvPr/>
        </p:nvSpPr>
        <p:spPr>
          <a:xfrm>
            <a:off x="959100" y="1010950"/>
            <a:ext cx="72258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Over the years,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Recommender systems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have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contributed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 lot in a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company’s success.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Recommender systems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play a huge role in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customer retention</a:t>
            </a:r>
            <a:r>
              <a:rPr lang="en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and play a very important role in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keeping a user engaged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on a particular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website or store.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These also help in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increasing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sales of a company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 a great extent as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most customers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tend to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buy stuff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that is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recommended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 them.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0" y="1936325"/>
            <a:ext cx="77958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7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Natural Language Processing </a:t>
            </a:r>
            <a:endParaRPr b="1" sz="27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(NLP)</a:t>
            </a:r>
            <a:endParaRPr b="1" sz="27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30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/>
        </p:nvSpPr>
        <p:spPr>
          <a:xfrm>
            <a:off x="959100" y="907050"/>
            <a:ext cx="7225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Natural language processing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or NLP is basically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study of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how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computers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would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interact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with or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understand Human language.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It makes it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easier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for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computer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understand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normal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human conversations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and text which otherwise would be very difficult to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interpret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for a computer.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NLP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has been around for many many years and one of the most common examples that  i can give you for use of NLP is your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Spam mails section.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With help of NLP, the model is able to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determine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whether the mail is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spam or not.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28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7" name="Google Shape;137;p28"/>
          <p:cNvSpPr txBox="1"/>
          <p:nvPr/>
        </p:nvSpPr>
        <p:spPr>
          <a:xfrm>
            <a:off x="959100" y="1066350"/>
            <a:ext cx="7225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Automatically</a:t>
            </a:r>
            <a:r>
              <a:rPr lang="en" sz="18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classifying news articles.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This is natural language processing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(NLP),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and more specifically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text classification,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which can be tackled using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recurrent neural networks (RNNs), CNNs, or Transformers.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Automatically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flagging offensive comments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on discussion forums This is also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text classification,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using the same NLP tools. 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Summarizing long documents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automatically This is a branch of NLP called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text summarization,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again using the same tools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9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4" name="Google Shape;144;p29"/>
          <p:cNvSpPr txBox="1"/>
          <p:nvPr/>
        </p:nvSpPr>
        <p:spPr>
          <a:xfrm>
            <a:off x="959100" y="1066350"/>
            <a:ext cx="7225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One of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biggest use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of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NLP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targeted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Marketing or advertising.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Another very important use of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NLP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our day to day life is the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autocorrect and autocomplete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that we see while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searching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for something in our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browser.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NLP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also helps a lot in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survey analysis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. It helps these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companies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get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better insights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from the user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survey data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, this would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help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them in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improving a product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or produce more of some product that would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ensure more sales.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0" y="1700850"/>
            <a:ext cx="77790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b="1" lang="en" sz="4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>
              <a:solidFill>
                <a:srgbClr val="4285F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165025" y="2094575"/>
            <a:ext cx="52425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Now that we are </a:t>
            </a:r>
            <a:r>
              <a:rPr b="1" lang="en" sz="270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aware</a:t>
            </a: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of how these </a:t>
            </a:r>
            <a:r>
              <a:rPr b="1" lang="en" sz="27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Machine Learning Algorithms</a:t>
            </a: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work, let’s get to the </a:t>
            </a:r>
            <a:r>
              <a:rPr b="1" lang="en" sz="2700">
                <a:solidFill>
                  <a:srgbClr val="F1C232"/>
                </a:solidFill>
                <a:latin typeface="Raleway"/>
                <a:ea typeface="Raleway"/>
                <a:cs typeface="Raleway"/>
                <a:sym typeface="Raleway"/>
              </a:rPr>
              <a:t>fun part</a:t>
            </a: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discuss how we apply them in </a:t>
            </a:r>
            <a:r>
              <a:rPr b="1" lang="en" sz="27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real world</a:t>
            </a:r>
            <a:r>
              <a:rPr b="1" lang="en" sz="2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b="1" sz="2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>
              <a:solidFill>
                <a:srgbClr val="4A86E8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65025" y="2109850"/>
            <a:ext cx="52425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Some</a:t>
            </a:r>
            <a:r>
              <a:rPr b="1" lang="en"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Famous </a:t>
            </a:r>
            <a:r>
              <a:rPr b="1" lang="en" sz="40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Applications</a:t>
            </a:r>
            <a:endParaRPr b="1" sz="40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959100" y="1144950"/>
            <a:ext cx="72258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❖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Computer Vision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- 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This can range from simple binary classifiers to big models that are used in self-driving cars with some very complex algorithms.</a:t>
            </a:r>
            <a:endParaRPr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❖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Speech Recognition -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Siri. That’s it.</a:t>
            </a:r>
            <a:endParaRPr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❖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Sentiment Analysis - 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Ever got confused about exact emotions behind a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text from someone? Well, We got models for that too.</a:t>
            </a:r>
            <a:endParaRPr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❖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Natural Language Processing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 -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Mostly used for analysis and modeling of text-based data. Ever heard of model that generates 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Shakespearean</a:t>
            </a:r>
            <a:r>
              <a:rPr lang="en" sz="17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texts? Yea, that’s one application of NLP.</a:t>
            </a:r>
            <a:endParaRPr sz="17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165025" y="2109850"/>
            <a:ext cx="52425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Let’s take a look at all these </a:t>
            </a:r>
            <a:r>
              <a:rPr b="1" lang="en" sz="25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different categories</a:t>
            </a: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one by one in order to </a:t>
            </a:r>
            <a:r>
              <a:rPr b="1" lang="en" sz="25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understand</a:t>
            </a: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them in a </a:t>
            </a:r>
            <a:r>
              <a:rPr b="1" lang="en" sz="25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better way</a:t>
            </a:r>
            <a:r>
              <a:rPr b="1"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b="1"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500">
                <a:solidFill>
                  <a:srgbClr val="F1C232"/>
                </a:solidFill>
                <a:latin typeface="Raleway"/>
                <a:ea typeface="Raleway"/>
                <a:cs typeface="Raleway"/>
                <a:sym typeface="Raleway"/>
              </a:rPr>
              <a:t>Shall we?</a:t>
            </a:r>
            <a:endParaRPr b="1" sz="2500">
              <a:solidFill>
                <a:srgbClr val="F1C23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0" y="1700850"/>
            <a:ext cx="7795800" cy="17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40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Computer Vision</a:t>
            </a:r>
            <a:endParaRPr sz="5200">
              <a:solidFill>
                <a:srgbClr val="FF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 b="1" sz="2600">
              <a:solidFill>
                <a:srgbClr val="FFD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959100" y="892850"/>
            <a:ext cx="7225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very simple terms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, it’s providing the computers the ability to see stuff.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That’s it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computer/machine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is able to take a look at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its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surroundings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and it tries to find patterns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what it’s seeing. 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Computer vision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has completely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revolutionized the world.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From self driving cars to large scale industry use, we can see its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application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almost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all the sectors.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When it comes to their application, we will be discussing a few places where we see Computer vision in action.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/>
        </p:nvSpPr>
        <p:spPr>
          <a:xfrm>
            <a:off x="959100" y="818475"/>
            <a:ext cx="7225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It is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Used In Factories and Industries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Detecting defects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and faults in Machinery.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Analyzing images</a:t>
            </a:r>
            <a:r>
              <a:rPr lang="en" sz="1800">
                <a:solidFill>
                  <a:srgbClr val="00FF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of products on a production line to automatically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classify them.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This is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image classification,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typically performed using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convolutional neural networks.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Detecting tumors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brain scans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This is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semantic</a:t>
            </a:r>
            <a:r>
              <a:rPr lang="en" sz="1800">
                <a:solidFill>
                  <a:srgbClr val="4A86E8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segmentation,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where each pixel in the image is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classified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(as we want to determine the exact location and shape of tumors), typically</a:t>
            </a:r>
            <a:r>
              <a:rPr lang="en" sz="1800">
                <a:solidFill>
                  <a:srgbClr val="FFD6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using CNNs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as well.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7" name="Google Shape;107;p23"/>
          <p:cNvSpPr txBox="1"/>
          <p:nvPr/>
        </p:nvSpPr>
        <p:spPr>
          <a:xfrm>
            <a:off x="959100" y="1494300"/>
            <a:ext cx="722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23"/>
          <p:cNvSpPr txBox="1"/>
          <p:nvPr/>
        </p:nvSpPr>
        <p:spPr>
          <a:xfrm>
            <a:off x="897150" y="676300"/>
            <a:ext cx="72258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Computer vision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has helped a lot in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agriculture sector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in developing countries. 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Farmers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had to face a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lot of loss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because of their crops dying due to various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crop diseases.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These occurred mostly in the 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African nations.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 tackle  this, use of computer vision was introduced.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❖"/>
            </a:pP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model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could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detect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the plants with diseases and this would help the farmers in taking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right measure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to ensure that the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disease does not spread 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and the model could also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help in early detection</a:t>
            </a:r>
            <a:r>
              <a:rPr lang="en" sz="180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of these diseases.</a:t>
            </a:r>
            <a:endParaRPr sz="180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Master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DB4437"/>
      </a:accent2>
      <a:accent3>
        <a:srgbClr val="3F3F3F"/>
      </a:accent3>
      <a:accent4>
        <a:srgbClr val="254A89"/>
      </a:accent4>
      <a:accent5>
        <a:srgbClr val="7B261F"/>
      </a:accent5>
      <a:accent6>
        <a:srgbClr val="232323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