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69" r:id="rId3"/>
    <p:sldId id="257" r:id="rId4"/>
    <p:sldId id="270" r:id="rId5"/>
    <p:sldId id="260" r:id="rId6"/>
    <p:sldId id="271" r:id="rId7"/>
    <p:sldId id="258" r:id="rId8"/>
    <p:sldId id="261" r:id="rId9"/>
    <p:sldId id="272" r:id="rId10"/>
    <p:sldId id="262" r:id="rId11"/>
    <p:sldId id="273" r:id="rId12"/>
    <p:sldId id="263" r:id="rId13"/>
    <p:sldId id="274" r:id="rId14"/>
    <p:sldId id="264" r:id="rId15"/>
    <p:sldId id="275" r:id="rId16"/>
    <p:sldId id="265" r:id="rId17"/>
    <p:sldId id="276" r:id="rId18"/>
    <p:sldId id="268" r:id="rId19"/>
    <p:sldId id="267" r:id="rId20"/>
    <p:sldId id="280" r:id="rId21"/>
    <p:sldId id="266" r:id="rId22"/>
    <p:sldId id="279" r:id="rId23"/>
    <p:sldId id="281" r:id="rId24"/>
    <p:sldId id="278" r:id="rId25"/>
    <p:sldId id="282" r:id="rId26"/>
    <p:sldId id="283" r:id="rId27"/>
    <p:sldId id="284" r:id="rId28"/>
    <p:sldId id="285" r:id="rId29"/>
    <p:sldId id="259" r:id="rId30"/>
  </p:sldIdLst>
  <p:sldSz cx="9144000" cy="5143500" type="screen16x9"/>
  <p:notesSz cx="6858000" cy="9144000"/>
  <p:embeddedFontLst>
    <p:embeddedFont>
      <p:font typeface="Google Sans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Roboto Black" panose="020B0604020202020204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20E0E"/>
    <a:srgbClr val="CFE218"/>
    <a:srgbClr val="F7EB0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6E4B3-059B-48EF-B98B-7A5E45610BD4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BBFFD91D-4754-4B24-96D4-67C1C42AB134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Input Data (</a:t>
          </a:r>
          <a:r>
            <a:rPr lang="en-US" b="1" dirty="0">
              <a:solidFill>
                <a:srgbClr val="FF0000"/>
              </a:solidFill>
            </a:rPr>
            <a:t>x</a:t>
          </a:r>
          <a:r>
            <a:rPr lang="en-US" dirty="0">
              <a:solidFill>
                <a:srgbClr val="FF0000"/>
              </a:solidFill>
            </a:rPr>
            <a:t>)</a:t>
          </a:r>
        </a:p>
      </dgm:t>
    </dgm:pt>
    <dgm:pt modelId="{52327E68-E0EB-404B-9E3E-6E8B98FC2C82}" type="parTrans" cxnId="{38761723-1048-4CE6-8C9F-3DA4EAB19344}">
      <dgm:prSet/>
      <dgm:spPr/>
      <dgm:t>
        <a:bodyPr/>
        <a:lstStyle/>
        <a:p>
          <a:endParaRPr lang="en-US"/>
        </a:p>
      </dgm:t>
    </dgm:pt>
    <dgm:pt modelId="{EEF6B979-E6F0-4141-8AEA-E4529A7BADA9}" type="sibTrans" cxnId="{38761723-1048-4CE6-8C9F-3DA4EAB19344}">
      <dgm:prSet/>
      <dgm:spPr/>
      <dgm:t>
        <a:bodyPr/>
        <a:lstStyle/>
        <a:p>
          <a:endParaRPr lang="en-US"/>
        </a:p>
      </dgm:t>
    </dgm:pt>
    <dgm:pt modelId="{E8DF5A58-D085-4E71-AD42-636E86CE5A16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Model Function</a:t>
          </a:r>
        </a:p>
        <a:p>
          <a:r>
            <a:rPr lang="en-US" b="0" dirty="0">
              <a:solidFill>
                <a:schemeClr val="tx1">
                  <a:lumMod val="95000"/>
                  <a:lumOff val="5000"/>
                </a:schemeClr>
              </a:solidFill>
            </a:rPr>
            <a:t>[</a:t>
          </a:r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 F</a:t>
          </a:r>
          <a:r>
            <a:rPr lang="en-US" b="0" dirty="0">
              <a:solidFill>
                <a:schemeClr val="tx1">
                  <a:lumMod val="95000"/>
                  <a:lumOff val="5000"/>
                </a:schemeClr>
              </a:solidFill>
            </a:rPr>
            <a:t>(x)</a:t>
          </a:r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b="0" dirty="0">
              <a:solidFill>
                <a:schemeClr val="tx1">
                  <a:lumMod val="95000"/>
                  <a:lumOff val="5000"/>
                </a:schemeClr>
              </a:solidFill>
            </a:rPr>
            <a:t>]</a:t>
          </a:r>
        </a:p>
      </dgm:t>
    </dgm:pt>
    <dgm:pt modelId="{2C0463DB-33D4-4C88-ABCB-1273BDEAD5C4}" type="parTrans" cxnId="{B68E73D6-D594-4B3C-BF89-9E2F0B38BB73}">
      <dgm:prSet/>
      <dgm:spPr/>
      <dgm:t>
        <a:bodyPr/>
        <a:lstStyle/>
        <a:p>
          <a:endParaRPr lang="en-US"/>
        </a:p>
      </dgm:t>
    </dgm:pt>
    <dgm:pt modelId="{B37536D6-3617-4D5D-AAF8-E9CCDA6839E3}" type="sibTrans" cxnId="{B68E73D6-D594-4B3C-BF89-9E2F0B38BB73}">
      <dgm:prSet/>
      <dgm:spPr/>
      <dgm:t>
        <a:bodyPr/>
        <a:lstStyle/>
        <a:p>
          <a:endParaRPr lang="en-US"/>
        </a:p>
      </dgm:t>
    </dgm:pt>
    <dgm:pt modelId="{0D50A7AC-3841-4DAC-9CD0-3F995993AEB8}">
      <dgm:prSet phldrT="[Text]"/>
      <dgm:spPr>
        <a:ln>
          <a:solidFill>
            <a:srgbClr val="00CC00"/>
          </a:solidFill>
        </a:ln>
      </dgm:spPr>
      <dgm:t>
        <a:bodyPr/>
        <a:lstStyle/>
        <a:p>
          <a:r>
            <a:rPr lang="en-US" dirty="0">
              <a:solidFill>
                <a:srgbClr val="00CC00"/>
              </a:solidFill>
            </a:rPr>
            <a:t>Output (</a:t>
          </a:r>
          <a:r>
            <a:rPr lang="en-US" b="1" dirty="0">
              <a:solidFill>
                <a:srgbClr val="00CC00"/>
              </a:solidFill>
            </a:rPr>
            <a:t>y</a:t>
          </a:r>
          <a:r>
            <a:rPr lang="en-US" dirty="0">
              <a:solidFill>
                <a:srgbClr val="00CC00"/>
              </a:solidFill>
            </a:rPr>
            <a:t>)</a:t>
          </a:r>
        </a:p>
      </dgm:t>
    </dgm:pt>
    <dgm:pt modelId="{AEA191FB-8C18-464C-83EA-A7C4BA2454AC}" type="parTrans" cxnId="{3474A222-0A2D-4916-8793-905277006CDA}">
      <dgm:prSet/>
      <dgm:spPr/>
      <dgm:t>
        <a:bodyPr/>
        <a:lstStyle/>
        <a:p>
          <a:endParaRPr lang="en-US"/>
        </a:p>
      </dgm:t>
    </dgm:pt>
    <dgm:pt modelId="{D78B063E-4A69-46FC-9E72-BF9387E283E9}" type="sibTrans" cxnId="{3474A222-0A2D-4916-8793-905277006CDA}">
      <dgm:prSet/>
      <dgm:spPr/>
      <dgm:t>
        <a:bodyPr/>
        <a:lstStyle/>
        <a:p>
          <a:endParaRPr lang="en-US"/>
        </a:p>
      </dgm:t>
    </dgm:pt>
    <dgm:pt modelId="{0C00BA4B-A70E-4BF0-B4EA-153CACBA6BF6}" type="pres">
      <dgm:prSet presAssocID="{8616E4B3-059B-48EF-B98B-7A5E45610BD4}" presName="Name0" presStyleCnt="0">
        <dgm:presLayoutVars>
          <dgm:dir/>
          <dgm:resizeHandles val="exact"/>
        </dgm:presLayoutVars>
      </dgm:prSet>
      <dgm:spPr/>
    </dgm:pt>
    <dgm:pt modelId="{2A3588D6-D9E8-435D-8AFE-CC6181FA1287}" type="pres">
      <dgm:prSet presAssocID="{BBFFD91D-4754-4B24-96D4-67C1C42AB134}" presName="node" presStyleLbl="node1" presStyleIdx="0" presStyleCnt="3" custScaleY="64996">
        <dgm:presLayoutVars>
          <dgm:bulletEnabled val="1"/>
        </dgm:presLayoutVars>
      </dgm:prSet>
      <dgm:spPr/>
    </dgm:pt>
    <dgm:pt modelId="{CAFD179D-693C-4140-916D-6E804BF22471}" type="pres">
      <dgm:prSet presAssocID="{EEF6B979-E6F0-4141-8AEA-E4529A7BADA9}" presName="sibTrans" presStyleLbl="sibTrans2D1" presStyleIdx="0" presStyleCnt="2" custScaleY="40430"/>
      <dgm:spPr/>
    </dgm:pt>
    <dgm:pt modelId="{15F79E21-21BE-4251-85AD-A0F2EB10C9AA}" type="pres">
      <dgm:prSet presAssocID="{EEF6B979-E6F0-4141-8AEA-E4529A7BADA9}" presName="connectorText" presStyleLbl="sibTrans2D1" presStyleIdx="0" presStyleCnt="2"/>
      <dgm:spPr/>
    </dgm:pt>
    <dgm:pt modelId="{8F87B1DC-DB94-481A-9113-D8DD73986CC5}" type="pres">
      <dgm:prSet presAssocID="{E8DF5A58-D085-4E71-AD42-636E86CE5A16}" presName="node" presStyleLbl="node1" presStyleIdx="1" presStyleCnt="3" custScaleY="141181">
        <dgm:presLayoutVars>
          <dgm:bulletEnabled val="1"/>
        </dgm:presLayoutVars>
      </dgm:prSet>
      <dgm:spPr/>
    </dgm:pt>
    <dgm:pt modelId="{AFE8CF77-3E75-4CFC-BDAC-537D239E1013}" type="pres">
      <dgm:prSet presAssocID="{B37536D6-3617-4D5D-AAF8-E9CCDA6839E3}" presName="sibTrans" presStyleLbl="sibTrans2D1" presStyleIdx="1" presStyleCnt="2" custScaleY="40430"/>
      <dgm:spPr/>
    </dgm:pt>
    <dgm:pt modelId="{A07BEADE-7F6D-4DFF-B37F-6466D0537263}" type="pres">
      <dgm:prSet presAssocID="{B37536D6-3617-4D5D-AAF8-E9CCDA6839E3}" presName="connectorText" presStyleLbl="sibTrans2D1" presStyleIdx="1" presStyleCnt="2"/>
      <dgm:spPr/>
    </dgm:pt>
    <dgm:pt modelId="{9A0E0807-615B-410A-9B2D-A38F16395183}" type="pres">
      <dgm:prSet presAssocID="{0D50A7AC-3841-4DAC-9CD0-3F995993AEB8}" presName="node" presStyleLbl="node1" presStyleIdx="2" presStyleCnt="3" custScaleY="55342">
        <dgm:presLayoutVars>
          <dgm:bulletEnabled val="1"/>
        </dgm:presLayoutVars>
      </dgm:prSet>
      <dgm:spPr/>
    </dgm:pt>
  </dgm:ptLst>
  <dgm:cxnLst>
    <dgm:cxn modelId="{3474A222-0A2D-4916-8793-905277006CDA}" srcId="{8616E4B3-059B-48EF-B98B-7A5E45610BD4}" destId="{0D50A7AC-3841-4DAC-9CD0-3F995993AEB8}" srcOrd="2" destOrd="0" parTransId="{AEA191FB-8C18-464C-83EA-A7C4BA2454AC}" sibTransId="{D78B063E-4A69-46FC-9E72-BF9387E283E9}"/>
    <dgm:cxn modelId="{38761723-1048-4CE6-8C9F-3DA4EAB19344}" srcId="{8616E4B3-059B-48EF-B98B-7A5E45610BD4}" destId="{BBFFD91D-4754-4B24-96D4-67C1C42AB134}" srcOrd="0" destOrd="0" parTransId="{52327E68-E0EB-404B-9E3E-6E8B98FC2C82}" sibTransId="{EEF6B979-E6F0-4141-8AEA-E4529A7BADA9}"/>
    <dgm:cxn modelId="{FB7D3132-FB01-49B8-B9A0-640FD10622DA}" type="presOf" srcId="{B37536D6-3617-4D5D-AAF8-E9CCDA6839E3}" destId="{AFE8CF77-3E75-4CFC-BDAC-537D239E1013}" srcOrd="0" destOrd="0" presId="urn:microsoft.com/office/officeart/2005/8/layout/process1"/>
    <dgm:cxn modelId="{DCFBB837-1E28-4034-A16E-5FD2884C4572}" type="presOf" srcId="{0D50A7AC-3841-4DAC-9CD0-3F995993AEB8}" destId="{9A0E0807-615B-410A-9B2D-A38F16395183}" srcOrd="0" destOrd="0" presId="urn:microsoft.com/office/officeart/2005/8/layout/process1"/>
    <dgm:cxn modelId="{95953860-6669-48C3-B9FC-F184D2F20113}" type="presOf" srcId="{EEF6B979-E6F0-4141-8AEA-E4529A7BADA9}" destId="{CAFD179D-693C-4140-916D-6E804BF22471}" srcOrd="0" destOrd="0" presId="urn:microsoft.com/office/officeart/2005/8/layout/process1"/>
    <dgm:cxn modelId="{8E284F62-1E3F-4B92-A3B9-239C5859EA98}" type="presOf" srcId="{BBFFD91D-4754-4B24-96D4-67C1C42AB134}" destId="{2A3588D6-D9E8-435D-8AFE-CC6181FA1287}" srcOrd="0" destOrd="0" presId="urn:microsoft.com/office/officeart/2005/8/layout/process1"/>
    <dgm:cxn modelId="{2FCDA186-6B14-4044-819D-AA198A374954}" type="presOf" srcId="{EEF6B979-E6F0-4141-8AEA-E4529A7BADA9}" destId="{15F79E21-21BE-4251-85AD-A0F2EB10C9AA}" srcOrd="1" destOrd="0" presId="urn:microsoft.com/office/officeart/2005/8/layout/process1"/>
    <dgm:cxn modelId="{26743C8E-0DF2-407D-A956-7510F2A82727}" type="presOf" srcId="{8616E4B3-059B-48EF-B98B-7A5E45610BD4}" destId="{0C00BA4B-A70E-4BF0-B4EA-153CACBA6BF6}" srcOrd="0" destOrd="0" presId="urn:microsoft.com/office/officeart/2005/8/layout/process1"/>
    <dgm:cxn modelId="{2104729E-1CD8-4CD6-9F3D-76B93987C954}" type="presOf" srcId="{E8DF5A58-D085-4E71-AD42-636E86CE5A16}" destId="{8F87B1DC-DB94-481A-9113-D8DD73986CC5}" srcOrd="0" destOrd="0" presId="urn:microsoft.com/office/officeart/2005/8/layout/process1"/>
    <dgm:cxn modelId="{A80511A3-5919-4ED4-B6B9-E1E5F92E95B2}" type="presOf" srcId="{B37536D6-3617-4D5D-AAF8-E9CCDA6839E3}" destId="{A07BEADE-7F6D-4DFF-B37F-6466D0537263}" srcOrd="1" destOrd="0" presId="urn:microsoft.com/office/officeart/2005/8/layout/process1"/>
    <dgm:cxn modelId="{B68E73D6-D594-4B3C-BF89-9E2F0B38BB73}" srcId="{8616E4B3-059B-48EF-B98B-7A5E45610BD4}" destId="{E8DF5A58-D085-4E71-AD42-636E86CE5A16}" srcOrd="1" destOrd="0" parTransId="{2C0463DB-33D4-4C88-ABCB-1273BDEAD5C4}" sibTransId="{B37536D6-3617-4D5D-AAF8-E9CCDA6839E3}"/>
    <dgm:cxn modelId="{72B0DE37-7F25-48B8-8718-34E9C15678EA}" type="presParOf" srcId="{0C00BA4B-A70E-4BF0-B4EA-153CACBA6BF6}" destId="{2A3588D6-D9E8-435D-8AFE-CC6181FA1287}" srcOrd="0" destOrd="0" presId="urn:microsoft.com/office/officeart/2005/8/layout/process1"/>
    <dgm:cxn modelId="{E269827B-5BC0-4840-8F35-29585F323A8B}" type="presParOf" srcId="{0C00BA4B-A70E-4BF0-B4EA-153CACBA6BF6}" destId="{CAFD179D-693C-4140-916D-6E804BF22471}" srcOrd="1" destOrd="0" presId="urn:microsoft.com/office/officeart/2005/8/layout/process1"/>
    <dgm:cxn modelId="{94CCB27A-81FC-49CF-AB65-2FCB9B3CFB3F}" type="presParOf" srcId="{CAFD179D-693C-4140-916D-6E804BF22471}" destId="{15F79E21-21BE-4251-85AD-A0F2EB10C9AA}" srcOrd="0" destOrd="0" presId="urn:microsoft.com/office/officeart/2005/8/layout/process1"/>
    <dgm:cxn modelId="{E4FF3A11-300A-4819-A62B-5168766719B1}" type="presParOf" srcId="{0C00BA4B-A70E-4BF0-B4EA-153CACBA6BF6}" destId="{8F87B1DC-DB94-481A-9113-D8DD73986CC5}" srcOrd="2" destOrd="0" presId="urn:microsoft.com/office/officeart/2005/8/layout/process1"/>
    <dgm:cxn modelId="{76E1D43B-2444-401D-8C5B-AAE6223BB956}" type="presParOf" srcId="{0C00BA4B-A70E-4BF0-B4EA-153CACBA6BF6}" destId="{AFE8CF77-3E75-4CFC-BDAC-537D239E1013}" srcOrd="3" destOrd="0" presId="urn:microsoft.com/office/officeart/2005/8/layout/process1"/>
    <dgm:cxn modelId="{1CC6105C-C62B-4151-A32E-6B03160F71C4}" type="presParOf" srcId="{AFE8CF77-3E75-4CFC-BDAC-537D239E1013}" destId="{A07BEADE-7F6D-4DFF-B37F-6466D0537263}" srcOrd="0" destOrd="0" presId="urn:microsoft.com/office/officeart/2005/8/layout/process1"/>
    <dgm:cxn modelId="{C9CCAFE9-9337-4D16-AA9F-87C47F5A5EF0}" type="presParOf" srcId="{0C00BA4B-A70E-4BF0-B4EA-153CACBA6BF6}" destId="{9A0E0807-615B-410A-9B2D-A38F1639518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588D6-D9E8-435D-8AFE-CC6181FA1287}">
      <dsp:nvSpPr>
        <dsp:cNvPr id="0" name=""/>
        <dsp:cNvSpPr/>
      </dsp:nvSpPr>
      <dsp:spPr>
        <a:xfrm>
          <a:off x="6411" y="606976"/>
          <a:ext cx="1916446" cy="747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Input Data (</a:t>
          </a:r>
          <a:r>
            <a:rPr lang="en-US" sz="2000" b="1" kern="1200" dirty="0">
              <a:solidFill>
                <a:srgbClr val="FF0000"/>
              </a:solidFill>
            </a:rPr>
            <a:t>x</a:t>
          </a:r>
          <a:r>
            <a:rPr lang="en-US" sz="2000" kern="1200" dirty="0">
              <a:solidFill>
                <a:srgbClr val="FF0000"/>
              </a:solidFill>
            </a:rPr>
            <a:t>)</a:t>
          </a:r>
        </a:p>
      </dsp:txBody>
      <dsp:txXfrm>
        <a:off x="28301" y="628866"/>
        <a:ext cx="1872666" cy="703588"/>
      </dsp:txXfrm>
    </dsp:sp>
    <dsp:sp modelId="{CAFD179D-693C-4140-916D-6E804BF22471}">
      <dsp:nvSpPr>
        <dsp:cNvPr id="0" name=""/>
        <dsp:cNvSpPr/>
      </dsp:nvSpPr>
      <dsp:spPr>
        <a:xfrm>
          <a:off x="2114503" y="884583"/>
          <a:ext cx="406286" cy="192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114503" y="923014"/>
        <a:ext cx="348640" cy="115293"/>
      </dsp:txXfrm>
    </dsp:sp>
    <dsp:sp modelId="{8F87B1DC-DB94-481A-9113-D8DD73986CC5}">
      <dsp:nvSpPr>
        <dsp:cNvPr id="0" name=""/>
        <dsp:cNvSpPr/>
      </dsp:nvSpPr>
      <dsp:spPr>
        <a:xfrm>
          <a:off x="2689437" y="168963"/>
          <a:ext cx="1916446" cy="16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Model Function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[</a:t>
          </a: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 F</a:t>
          </a:r>
          <a:r>
            <a:rPr lang="en-US" sz="20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(x)</a:t>
          </a: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]</a:t>
          </a:r>
        </a:p>
      </dsp:txBody>
      <dsp:txXfrm>
        <a:off x="2736985" y="216511"/>
        <a:ext cx="1821350" cy="1528299"/>
      </dsp:txXfrm>
    </dsp:sp>
    <dsp:sp modelId="{AFE8CF77-3E75-4CFC-BDAC-537D239E1013}">
      <dsp:nvSpPr>
        <dsp:cNvPr id="0" name=""/>
        <dsp:cNvSpPr/>
      </dsp:nvSpPr>
      <dsp:spPr>
        <a:xfrm>
          <a:off x="4797529" y="884583"/>
          <a:ext cx="406286" cy="192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797529" y="923014"/>
        <a:ext cx="348640" cy="115293"/>
      </dsp:txXfrm>
    </dsp:sp>
    <dsp:sp modelId="{9A0E0807-615B-410A-9B2D-A38F16395183}">
      <dsp:nvSpPr>
        <dsp:cNvPr id="0" name=""/>
        <dsp:cNvSpPr/>
      </dsp:nvSpPr>
      <dsp:spPr>
        <a:xfrm>
          <a:off x="5372463" y="662480"/>
          <a:ext cx="1916446" cy="636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CC00"/>
              </a:solidFill>
            </a:rPr>
            <a:t>Output (</a:t>
          </a:r>
          <a:r>
            <a:rPr lang="en-US" sz="2000" b="1" kern="1200" dirty="0">
              <a:solidFill>
                <a:srgbClr val="00CC00"/>
              </a:solidFill>
            </a:rPr>
            <a:t>y</a:t>
          </a:r>
          <a:r>
            <a:rPr lang="en-US" sz="2000" kern="1200" dirty="0">
              <a:solidFill>
                <a:srgbClr val="00CC00"/>
              </a:solidFill>
            </a:rPr>
            <a:t>)</a:t>
          </a:r>
        </a:p>
      </dsp:txBody>
      <dsp:txXfrm>
        <a:off x="5391101" y="681118"/>
        <a:ext cx="1879170" cy="599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724c77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724c77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9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other examples of ML in general lives can you think of? Drop them in the </a:t>
            </a:r>
            <a:r>
              <a:rPr lang="en-US" dirty="0" err="1"/>
              <a:t>chatbox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862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63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other examples of ML in general lives can you think of? Drop them in the </a:t>
            </a:r>
            <a:r>
              <a:rPr lang="en-US" dirty="0" err="1"/>
              <a:t>chatbox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770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Out of all the classification criteria that we discussed in the previous slides, the most important and generally used one is human-supervision based classification of ML algorithms.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this session, we will be trying to understand the same in detail. </a:t>
            </a:r>
          </a:p>
        </p:txBody>
      </p:sp>
    </p:spTree>
    <p:extLst>
      <p:ext uri="{BB962C8B-B14F-4D97-AF65-F5344CB8AC3E}">
        <p14:creationId xmlns:p14="http://schemas.microsoft.com/office/powerpoint/2010/main" val="90953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other examples of ML in general lives can you think of? Drop them in the </a:t>
            </a:r>
            <a:r>
              <a:rPr lang="en-US" dirty="0" err="1"/>
              <a:t>chatbox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470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45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6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0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1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other examples of ML in general lives can you think of? Drop them in the </a:t>
            </a:r>
            <a:r>
              <a:rPr lang="en-US" dirty="0" err="1"/>
              <a:t>chatbox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549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7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64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21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724c77e0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724c77e0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other examples of ML in general lives can you think of? Drop them in the </a:t>
            </a:r>
            <a:r>
              <a:rPr lang="en-US" dirty="0" err="1"/>
              <a:t>chatbox</a:t>
            </a:r>
            <a:r>
              <a:rPr lang="en-US" dirty="0"/>
              <a:t>!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other examples of ML in general lives can you think of? Drop them in the </a:t>
            </a:r>
            <a:r>
              <a:rPr lang="en-US" dirty="0" err="1"/>
              <a:t>chatbox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2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download the entire Wikipedia database on my computer, does that count as my machine learning something? Well, if we look at the definition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76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other examples of ML in general lives can you think of? Drop them in the </a:t>
            </a:r>
            <a:r>
              <a:rPr lang="en-US" dirty="0" err="1"/>
              <a:t>chatbox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49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95fdfa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95fdfa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up. Just like the previous problem, we have a problem at hand that we want to solve, i.e., creating a spam filter that sorts our emails.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Then, we have some data, basically emails labeled as spam or not spam. A quick note, this will be a labeled dataset. We have another types of data that can be used for training models of different kinds, namely unlabeled data, semi-labeled data,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here is how the training process will occur:</a:t>
            </a:r>
          </a:p>
        </p:txBody>
      </p:sp>
    </p:spTree>
    <p:extLst>
      <p:ext uri="{BB962C8B-B14F-4D97-AF65-F5344CB8AC3E}">
        <p14:creationId xmlns:p14="http://schemas.microsoft.com/office/powerpoint/2010/main" val="2246861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fdf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fdf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other examples of ML in general lives can you think of? Drop them in the </a:t>
            </a:r>
            <a:r>
              <a:rPr lang="en-US" dirty="0" err="1"/>
              <a:t>chatbox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(Avoid) Title, Subtitle, Bullets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093275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126200" y="1657848"/>
            <a:ext cx="50349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Directions for Use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make a copy of this before editing the doc.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the “File” drop down menu above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to “Make a copy”, selec</a:t>
            </a: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Rename the file and save it to your Drive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creating your presentation!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35557" y="1875828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285F4"/>
                </a:solidFill>
              </a:rPr>
              <a:t>DSC ML Talks:</a:t>
            </a:r>
            <a:br>
              <a:rPr lang="en-US" dirty="0">
                <a:solidFill>
                  <a:srgbClr val="4285F4"/>
                </a:solidFill>
              </a:rPr>
            </a:br>
            <a:r>
              <a:rPr lang="en-US" sz="2800" dirty="0">
                <a:solidFill>
                  <a:srgbClr val="4285F4"/>
                </a:solidFill>
              </a:rPr>
              <a:t>Introduction to Machine Learning</a:t>
            </a:r>
            <a:endParaRPr dirty="0">
              <a:solidFill>
                <a:srgbClr val="4285F4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23058" t="14105" r="25170" b="21722"/>
          <a:stretch/>
        </p:blipFill>
        <p:spPr>
          <a:xfrm>
            <a:off x="6400150" y="3714075"/>
            <a:ext cx="2546700" cy="1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841513" y="816356"/>
            <a:ext cx="74609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Machine Learning is a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very fast evolving field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.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There are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hundreds of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machine learning algorithms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, a new one emerging on the horizon every other day, thanks to the research-oriented and open-source ideology of those working in the field.</a:t>
            </a:r>
          </a:p>
          <a:p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Because of this, it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not possible to study all the algorithms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. Instead, what we need is a way to sort the algorithms into some classes, and then study those classes as a whole.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Now, there are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several ways by which we can classify the ML algorithms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. Some of thes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e are discussed in the next few slides.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8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BF125-0595-43EE-8948-24F034D9AB79}"/>
              </a:ext>
            </a:extLst>
          </p:cNvPr>
          <p:cNvSpPr txBox="1"/>
          <p:nvPr/>
        </p:nvSpPr>
        <p:spPr>
          <a:xfrm>
            <a:off x="1755914" y="1479143"/>
            <a:ext cx="47840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Google Sans" panose="020B0604020202020204" charset="0"/>
            </a:endParaRPr>
          </a:p>
          <a:p>
            <a:r>
              <a:rPr lang="en-US" sz="4000" b="1" i="0" dirty="0">
                <a:solidFill>
                  <a:schemeClr val="accent1"/>
                </a:solidFill>
                <a:effectLst/>
                <a:latin typeface="Google Sans" panose="020B0604020202020204" charset="0"/>
              </a:rPr>
              <a:t>Criteria </a:t>
            </a:r>
            <a:r>
              <a:rPr lang="en-US" sz="4000" b="1" dirty="0">
                <a:solidFill>
                  <a:schemeClr val="accent1"/>
                </a:solidFill>
                <a:latin typeface="Google Sans" panose="020B0604020202020204" charset="0"/>
              </a:rPr>
              <a:t>for </a:t>
            </a:r>
            <a:r>
              <a:rPr lang="en-US" sz="4000" b="1" i="0" dirty="0">
                <a:solidFill>
                  <a:schemeClr val="accent1"/>
                </a:solidFill>
                <a:effectLst/>
                <a:latin typeface="Google Sans" panose="020B0604020202020204" charset="0"/>
              </a:rPr>
              <a:t>Classifications of ML Algorithms</a:t>
            </a:r>
          </a:p>
        </p:txBody>
      </p:sp>
    </p:spTree>
    <p:extLst>
      <p:ext uri="{BB962C8B-B14F-4D97-AF65-F5344CB8AC3E}">
        <p14:creationId xmlns:p14="http://schemas.microsoft.com/office/powerpoint/2010/main" val="204693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841513" y="789851"/>
            <a:ext cx="74609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Whether or not they are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trained with human supervision 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(Supervised,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nsupervised, and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emi-Supervised)</a:t>
            </a: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Whether or not they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can learn incrementally on the fly 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(online versus batch</a:t>
            </a:r>
            <a:b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learning)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Whether they work by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simply comparing new data points to known data points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, or instead by detecting patterns in the training data and building a predictive model, much like scientists do (instance-based versus model-based learning)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3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BF125-0595-43EE-8948-24F034D9AB79}"/>
              </a:ext>
            </a:extLst>
          </p:cNvPr>
          <p:cNvSpPr txBox="1"/>
          <p:nvPr/>
        </p:nvSpPr>
        <p:spPr>
          <a:xfrm>
            <a:off x="1252330" y="1669777"/>
            <a:ext cx="5267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Google Sans" panose="020B0604020202020204" charset="0"/>
            </a:endParaRPr>
          </a:p>
          <a:p>
            <a:r>
              <a:rPr lang="en-US" sz="4000" b="1" i="0" dirty="0">
                <a:solidFill>
                  <a:srgbClr val="FF0000"/>
                </a:solidFill>
                <a:effectLst/>
                <a:latin typeface="Google Sans" panose="020B0604020202020204" charset="0"/>
              </a:rPr>
              <a:t>Human-Supervision Based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4529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841513" y="511556"/>
            <a:ext cx="76332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Out of all the classification criteria that we discussed in the previous slides, the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most important and generally used one is human-supervision based classification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of ML algorithms.</a:t>
            </a: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5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5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In the Machine Learning terminology, human supervision simply infers </a:t>
            </a:r>
            <a:r>
              <a:rPr 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whether the</a:t>
            </a:r>
            <a:r>
              <a:rPr lang="en-US" sz="15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that is supplied by us, the humans, </a:t>
            </a:r>
            <a:r>
              <a:rPr 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our ML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, is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or not. </a:t>
            </a: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5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Now, in the above given definition, we came across a few terms, i.e., dataset, model, and labels. Before we go any further, we first need to establish a strong understanding of what these terms mean.</a:t>
            </a:r>
            <a:endParaRPr lang="en-US" sz="15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0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BF125-0595-43EE-8948-24F034D9AB79}"/>
              </a:ext>
            </a:extLst>
          </p:cNvPr>
          <p:cNvSpPr txBox="1"/>
          <p:nvPr/>
        </p:nvSpPr>
        <p:spPr>
          <a:xfrm>
            <a:off x="1689653" y="1305342"/>
            <a:ext cx="4644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Google Sans" panose="020B0604020202020204" charset="0"/>
            </a:endParaRPr>
          </a:p>
          <a:p>
            <a:r>
              <a:rPr lang="en-US" sz="4000" b="1" i="0" dirty="0">
                <a:solidFill>
                  <a:srgbClr val="00B050"/>
                </a:solidFill>
                <a:effectLst/>
                <a:latin typeface="Google Sans" panose="020B0604020202020204" charset="0"/>
              </a:rPr>
              <a:t>Some Important ML Terminology</a:t>
            </a:r>
          </a:p>
        </p:txBody>
      </p:sp>
    </p:spTree>
    <p:extLst>
      <p:ext uri="{BB962C8B-B14F-4D97-AF65-F5344CB8AC3E}">
        <p14:creationId xmlns:p14="http://schemas.microsoft.com/office/powerpoint/2010/main" val="86039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708990" y="172279"/>
            <a:ext cx="816333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sz="1500" i="0" dirty="0">
                <a:solidFill>
                  <a:schemeClr val="tx1"/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Dataset simply refers to the data that you will be using to “train” your ML “model”. This can in the tabular form (CSV or spreadsheets), images, audio data, time-dependent data, etc.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A dataset can further be simplified into smaller entities:</a:t>
            </a:r>
          </a:p>
          <a:p>
            <a:endParaRPr lang="en-US" b="1" i="0" dirty="0">
              <a:solidFill>
                <a:schemeClr val="tx1"/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Attributes/Features</a:t>
            </a:r>
            <a:r>
              <a:rPr lang="en-US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: A feature can be defined as a value associated with a data instance/object that expresses a trait, or property of that data instance. 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Let’s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consider your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mobile phone as an object. The screen size, resolution, battery capacity, etc. are the attributes/features associated with the object phone. 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Target/Labels</a:t>
            </a:r>
            <a:r>
              <a:rPr lang="en-US" sz="1500" dirty="0">
                <a:solidFill>
                  <a:schemeClr val="tx1"/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Label can be defined as the variable that we are trying to predict with the help of our model for a given data instance having a certain set of attributes.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Let’s assume you are trying to predict the price of your phone. So in this case, the actual price of the phone will be the target/label.</a:t>
            </a:r>
            <a:endParaRPr lang="en-US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9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3023B2-7FC5-4958-87F4-BA339A54E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01313"/>
              </p:ext>
            </p:extLst>
          </p:nvPr>
        </p:nvGraphicFramePr>
        <p:xfrm>
          <a:off x="1265581" y="2001361"/>
          <a:ext cx="6579704" cy="215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26">
                  <a:extLst>
                    <a:ext uri="{9D8B030D-6E8A-4147-A177-3AD203B41FA5}">
                      <a16:colId xmlns:a16="http://schemas.microsoft.com/office/drawing/2014/main" val="561645484"/>
                    </a:ext>
                  </a:extLst>
                </a:gridCol>
                <a:gridCol w="1071771">
                  <a:extLst>
                    <a:ext uri="{9D8B030D-6E8A-4147-A177-3AD203B41FA5}">
                      <a16:colId xmlns:a16="http://schemas.microsoft.com/office/drawing/2014/main" val="1255188742"/>
                    </a:ext>
                  </a:extLst>
                </a:gridCol>
                <a:gridCol w="2218081">
                  <a:extLst>
                    <a:ext uri="{9D8B030D-6E8A-4147-A177-3AD203B41FA5}">
                      <a16:colId xmlns:a16="http://schemas.microsoft.com/office/drawing/2014/main" val="43788459"/>
                    </a:ext>
                  </a:extLst>
                </a:gridCol>
                <a:gridCol w="1644926">
                  <a:extLst>
                    <a:ext uri="{9D8B030D-6E8A-4147-A177-3AD203B41FA5}">
                      <a16:colId xmlns:a16="http://schemas.microsoft.com/office/drawing/2014/main" val="327357167"/>
                    </a:ext>
                  </a:extLst>
                </a:gridCol>
              </a:tblGrid>
              <a:tr h="3593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Screen Size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RAM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Rear Camera(s)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Google Sans" panose="020B0604020202020204" charset="0"/>
                        </a:rPr>
                        <a:t>Price</a:t>
                      </a:r>
                    </a:p>
                  </a:txBody>
                  <a:tcPr marT="23" marB="23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04473"/>
                  </a:ext>
                </a:extLst>
              </a:tr>
              <a:tr h="35939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oogle Sans" panose="020B0604020202020204" charset="0"/>
                        </a:rPr>
                        <a:t>5”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3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3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Google Sans" panose="020B0604020202020204" charset="0"/>
                        </a:rPr>
                        <a:t>14,999</a:t>
                      </a:r>
                    </a:p>
                  </a:txBody>
                  <a:tcPr marT="23" marB="23" anchor="ctr"/>
                </a:tc>
                <a:extLst>
                  <a:ext uri="{0D108BD9-81ED-4DB2-BD59-A6C34878D82A}">
                    <a16:rowId xmlns:a16="http://schemas.microsoft.com/office/drawing/2014/main" val="1031489620"/>
                  </a:ext>
                </a:extLst>
              </a:tr>
              <a:tr h="35939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oogle Sans" panose="020B0604020202020204" charset="0"/>
                        </a:rPr>
                        <a:t>6.1”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6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3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Google Sans" panose="020B0604020202020204" charset="0"/>
                        </a:rPr>
                        <a:t>1,29,900</a:t>
                      </a:r>
                    </a:p>
                  </a:txBody>
                  <a:tcPr marT="23" marB="23" anchor="ctr"/>
                </a:tc>
                <a:extLst>
                  <a:ext uri="{0D108BD9-81ED-4DB2-BD59-A6C34878D82A}">
                    <a16:rowId xmlns:a16="http://schemas.microsoft.com/office/drawing/2014/main" val="1987430860"/>
                  </a:ext>
                </a:extLst>
              </a:tr>
              <a:tr h="35939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oogle Sans" panose="020B0604020202020204" charset="0"/>
                        </a:rPr>
                        <a:t>6.89”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8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4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Google Sans" panose="020B0604020202020204" charset="0"/>
                        </a:rPr>
                        <a:t>58,600</a:t>
                      </a:r>
                    </a:p>
                  </a:txBody>
                  <a:tcPr marT="23" marB="23" anchor="ctr"/>
                </a:tc>
                <a:extLst>
                  <a:ext uri="{0D108BD9-81ED-4DB2-BD59-A6C34878D82A}">
                    <a16:rowId xmlns:a16="http://schemas.microsoft.com/office/drawing/2014/main" val="1398600911"/>
                  </a:ext>
                </a:extLst>
              </a:tr>
              <a:tr h="35939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oogle Sans" panose="020B0604020202020204" charset="0"/>
                        </a:rPr>
                        <a:t>5.8”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4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3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Google Sans" panose="020B0604020202020204" charset="0"/>
                        </a:rPr>
                        <a:t>18,999</a:t>
                      </a:r>
                    </a:p>
                  </a:txBody>
                  <a:tcPr marT="23" marB="23" anchor="ctr"/>
                </a:tc>
                <a:extLst>
                  <a:ext uri="{0D108BD9-81ED-4DB2-BD59-A6C34878D82A}">
                    <a16:rowId xmlns:a16="http://schemas.microsoft.com/office/drawing/2014/main" val="3082963595"/>
                  </a:ext>
                </a:extLst>
              </a:tr>
              <a:tr h="35939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oogle Sans" panose="020B0604020202020204" charset="0"/>
                        </a:rPr>
                        <a:t>6”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4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oogle Sans" panose="020B0604020202020204" charset="0"/>
                        </a:rPr>
                        <a:t>2</a:t>
                      </a:r>
                    </a:p>
                  </a:txBody>
                  <a:tcPr marT="23" marB="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Google Sans" panose="020B0604020202020204" charset="0"/>
                        </a:rPr>
                        <a:t>13,400</a:t>
                      </a:r>
                    </a:p>
                  </a:txBody>
                  <a:tcPr marT="23" marB="23" anchor="ctr"/>
                </a:tc>
                <a:extLst>
                  <a:ext uri="{0D108BD9-81ED-4DB2-BD59-A6C34878D82A}">
                    <a16:rowId xmlns:a16="http://schemas.microsoft.com/office/drawing/2014/main" val="1908404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56E943-D6F9-4923-9FC1-D4B3E605C89F}"/>
              </a:ext>
            </a:extLst>
          </p:cNvPr>
          <p:cNvSpPr txBox="1"/>
          <p:nvPr/>
        </p:nvSpPr>
        <p:spPr>
          <a:xfrm>
            <a:off x="6513522" y="1237216"/>
            <a:ext cx="100700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latin typeface="Google Sans" panose="020B0604020202020204" charset="0"/>
              </a:rPr>
              <a:t>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1E787-F48A-4900-B598-6721263D17AB}"/>
              </a:ext>
            </a:extLst>
          </p:cNvPr>
          <p:cNvSpPr txBox="1"/>
          <p:nvPr/>
        </p:nvSpPr>
        <p:spPr>
          <a:xfrm>
            <a:off x="3294086" y="1108008"/>
            <a:ext cx="127791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latin typeface="Google Sans" panose="020B0604020202020204" charset="0"/>
              </a:rPr>
              <a:t>Features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E3F2A-F8A2-4891-9FE2-FE34D06D4C1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17026" y="1637326"/>
            <a:ext cx="0" cy="400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A9435F-E696-4738-A20C-66CCD197B06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72000" y="1308063"/>
            <a:ext cx="503504" cy="6932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D23F57A-FB1B-4663-8061-2790D7A7888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452061" y="1520378"/>
            <a:ext cx="493243" cy="4687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A645B8B-E312-42FD-9BB1-3EB9965B35AE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2126974" y="1308063"/>
            <a:ext cx="1167113" cy="693298"/>
          </a:xfrm>
          <a:prstGeom prst="bentConnector3">
            <a:avLst>
              <a:gd name="adj1" fmla="val 999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874643" y="524806"/>
            <a:ext cx="74609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ML Model</a:t>
            </a:r>
            <a:r>
              <a:rPr 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: You can say that the term “model” is just a fancy name for the ML algorithm.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Now what is an ML algorithm? An algorithm can be defined as a function, or a set of rules that, given an input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, processes it to generate the output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Same logic goes for an ML algorithm. It is a mathematical function, f, to which we provide some data instance </a:t>
            </a:r>
            <a:r>
              <a:rPr lang="en-US" sz="15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, which our function processes to generate the output </a:t>
            </a:r>
            <a:r>
              <a:rPr lang="en-US" sz="15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Y. </a:t>
            </a:r>
          </a:p>
          <a:p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dirty="0">
                <a:solidFill>
                  <a:schemeClr val="tx1"/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Training a model</a:t>
            </a:r>
            <a:r>
              <a:rPr lang="en-US" sz="1500" dirty="0">
                <a:solidFill>
                  <a:schemeClr val="tx1"/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500" b="1" dirty="0">
                <a:solidFill>
                  <a:schemeClr val="tx1"/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Training a Machine Learning model involves feeding the model function some data, generating predictions for the given input, then evaluating the predictions using some </a:t>
            </a:r>
            <a:r>
              <a:rPr lang="en-US" sz="1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loss function.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Then, based on the loss, we update the parameters (weights and biases) associated with the model function. </a:t>
            </a:r>
            <a:endParaRPr lang="en-US" sz="15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3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ECD67E5-7471-4BF9-9527-D68D44DA4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620682"/>
              </p:ext>
            </p:extLst>
          </p:nvPr>
        </p:nvGraphicFramePr>
        <p:xfrm>
          <a:off x="967409" y="1040295"/>
          <a:ext cx="7295322" cy="196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BAF308-E74B-4F09-8499-3D1CECEEF482}"/>
              </a:ext>
            </a:extLst>
          </p:cNvPr>
          <p:cNvSpPr txBox="1"/>
          <p:nvPr/>
        </p:nvSpPr>
        <p:spPr>
          <a:xfrm>
            <a:off x="1007163" y="351183"/>
            <a:ext cx="720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Google Sans" panose="020B0604020202020204" charset="0"/>
              </a:rPr>
              <a:t>General ML Model Diagram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Google Sans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B68A0-7BC0-4230-BE13-A4842F8DD3FE}"/>
              </a:ext>
            </a:extLst>
          </p:cNvPr>
          <p:cNvSpPr txBox="1"/>
          <p:nvPr/>
        </p:nvSpPr>
        <p:spPr>
          <a:xfrm>
            <a:off x="967409" y="3180524"/>
            <a:ext cx="7368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604020202020204" charset="0"/>
              </a:rPr>
              <a:t>Parameters</a:t>
            </a:r>
            <a:r>
              <a:rPr lang="en-US" dirty="0">
                <a:latin typeface="Google Sans" panose="020B0604020202020204" charset="0"/>
              </a:rPr>
              <a:t>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The weights and biases associated with the model function. These are the values associated with the model that the model “learns” during the training process.</a:t>
            </a:r>
          </a:p>
          <a:p>
            <a:endParaRPr lang="en-US" dirty="0">
              <a:latin typeface="Google Sans" panose="020B0604020202020204" charset="0"/>
            </a:endParaRPr>
          </a:p>
          <a:p>
            <a:r>
              <a:rPr lang="en-US" b="1" dirty="0">
                <a:latin typeface="Google Sans" panose="020B0604020202020204" charset="0"/>
              </a:rPr>
              <a:t>Hyperparameters</a:t>
            </a:r>
            <a:r>
              <a:rPr lang="en-US" dirty="0">
                <a:latin typeface="Google Sans" panose="020B0604020202020204" charset="0"/>
              </a:rPr>
              <a:t>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Non-“learnable” variables that the user/ ML engineer sets.</a:t>
            </a:r>
          </a:p>
        </p:txBody>
      </p:sp>
    </p:spTree>
    <p:extLst>
      <p:ext uri="{BB962C8B-B14F-4D97-AF65-F5344CB8AC3E}">
        <p14:creationId xmlns:p14="http://schemas.microsoft.com/office/powerpoint/2010/main" val="153454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BF125-0595-43EE-8948-24F034D9AB79}"/>
              </a:ext>
            </a:extLst>
          </p:cNvPr>
          <p:cNvSpPr txBox="1"/>
          <p:nvPr/>
        </p:nvSpPr>
        <p:spPr>
          <a:xfrm>
            <a:off x="1523999" y="781882"/>
            <a:ext cx="6659218" cy="283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Google Sans" panose="020B0604020202020204" charset="0"/>
            </a:endParaRPr>
          </a:p>
          <a:p>
            <a:pPr algn="just"/>
            <a:r>
              <a:rPr lang="en-US" sz="4000" b="1" dirty="0">
                <a:solidFill>
                  <a:srgbClr val="00B050"/>
                </a:solidFill>
                <a:latin typeface="Google Sans" panose="020B0604020202020204" charset="0"/>
              </a:rPr>
              <a:t>What is the first thing </a:t>
            </a:r>
          </a:p>
          <a:p>
            <a:pPr algn="just"/>
            <a:r>
              <a:rPr lang="en-US" sz="4000" b="1" dirty="0">
                <a:solidFill>
                  <a:srgbClr val="00B050"/>
                </a:solidFill>
                <a:latin typeface="Google Sans" panose="020B0604020202020204" charset="0"/>
              </a:rPr>
              <a:t>that comes to your mind </a:t>
            </a:r>
          </a:p>
          <a:p>
            <a:pPr algn="just"/>
            <a:r>
              <a:rPr lang="en-US" sz="4000" b="1" dirty="0">
                <a:solidFill>
                  <a:srgbClr val="00B050"/>
                </a:solidFill>
                <a:latin typeface="Google Sans" panose="020B0604020202020204" charset="0"/>
              </a:rPr>
              <a:t>when your hear the word </a:t>
            </a:r>
          </a:p>
          <a:p>
            <a:pPr algn="just"/>
            <a:r>
              <a:rPr lang="en-US" sz="4000" b="1" dirty="0">
                <a:solidFill>
                  <a:srgbClr val="00B050"/>
                </a:solidFill>
                <a:latin typeface="Google Sans" panose="020B0604020202020204" charset="0"/>
              </a:rPr>
              <a:t>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60733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3C7CA4-A8EF-4480-A943-BF033006ED5C}"/>
              </a:ext>
            </a:extLst>
          </p:cNvPr>
          <p:cNvSpPr txBox="1"/>
          <p:nvPr/>
        </p:nvSpPr>
        <p:spPr>
          <a:xfrm>
            <a:off x="1550504" y="2248584"/>
            <a:ext cx="526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FF0000"/>
                </a:solidFill>
                <a:effectLst/>
                <a:latin typeface="Google Sans" panose="020B0604020202020204" charset="0"/>
              </a:rPr>
              <a:t>Supervised</a:t>
            </a:r>
            <a:r>
              <a:rPr lang="en-US" sz="3600" b="1" i="0" dirty="0">
                <a:solidFill>
                  <a:schemeClr val="accent1"/>
                </a:solidFill>
                <a:effectLst/>
                <a:latin typeface="Google Sans" panose="020B0604020202020204" charset="0"/>
              </a:rPr>
              <a:t> 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Google Sans" panose="020B060402020202020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30968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841513" y="524808"/>
            <a:ext cx="746097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In supervised learning, the data that is used for training the model consists of the label/target variable as well. For example: </a:t>
            </a:r>
          </a:p>
          <a:p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In the spam classifier, the training data will contain samples for both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spam and non-spam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In the example where we were trying to predict the price of the mobile phone, the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price column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consisted of the actual price of the mobile phones. Here, the price is the label.</a:t>
            </a:r>
          </a:p>
          <a:p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8B410-8298-4B9F-9330-4F07248DD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09" y="1911739"/>
            <a:ext cx="3255582" cy="11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841513" y="736843"/>
            <a:ext cx="746097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accent1"/>
                </a:solidFill>
                <a:effectLst/>
                <a:latin typeface="Google Sans" panose="020B0604020202020204" charset="0"/>
              </a:rPr>
              <a:t>Some Supervised Learning Algorithms:</a:t>
            </a:r>
          </a:p>
          <a:p>
            <a:endParaRPr lang="en-US" sz="2000" b="1" dirty="0">
              <a:solidFill>
                <a:schemeClr val="accent1"/>
              </a:solidFill>
              <a:latin typeface="Google Sans" panose="020B060402020202020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Here are some of the most important supervised learning algorithms: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• k-Nearest Neighbors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• Linear Regression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• Logistic Regression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• Support Vector Machines (SVMs)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• Decision Trees and Random Forests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• Deep neural networks</a:t>
            </a:r>
            <a:br>
              <a:rPr lang="en-US" sz="2000" dirty="0"/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97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3C7CA4-A8EF-4480-A943-BF033006ED5C}"/>
              </a:ext>
            </a:extLst>
          </p:cNvPr>
          <p:cNvSpPr txBox="1"/>
          <p:nvPr/>
        </p:nvSpPr>
        <p:spPr>
          <a:xfrm>
            <a:off x="1219200" y="2248584"/>
            <a:ext cx="526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CC00"/>
                </a:solidFill>
                <a:latin typeface="Google Sans" panose="020B0604020202020204" charset="0"/>
              </a:rPr>
              <a:t>Uns</a:t>
            </a:r>
            <a:r>
              <a:rPr lang="en-US" sz="3600" b="1" i="0" dirty="0">
                <a:solidFill>
                  <a:srgbClr val="00CC00"/>
                </a:solidFill>
                <a:effectLst/>
                <a:latin typeface="Google Sans" panose="020B0604020202020204" charset="0"/>
              </a:rPr>
              <a:t>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34997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841513" y="160374"/>
            <a:ext cx="74609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accent1"/>
              </a:solidFill>
              <a:latin typeface="Google Sans" panose="020B0604020202020204" charset="0"/>
            </a:endParaRPr>
          </a:p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In unsupervised learning, as you can already guess, the training data will not have any labels. You can say that the model will try to learn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without any teacher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. </a:t>
            </a:r>
          </a:p>
          <a:p>
            <a:endParaRPr lang="en-US" sz="15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oogle Sans" panose="020B0604020202020204" charset="0"/>
            </a:endParaRPr>
          </a:p>
          <a:p>
            <a:r>
              <a:rPr lang="en-US" sz="1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One great example of unsupervised machine learning is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customer segmentation</a:t>
            </a:r>
            <a:r>
              <a:rPr lang="en-US" sz="1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.</a:t>
            </a:r>
          </a:p>
          <a:p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No customer is labeled good or bad, or how much spending power they have, how profitable they might be to the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So, the model tries to find some connections based on the customers’ features, and based on these connections, it clusters them into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The store owner can then study these segments, and try to extract some useful insights from it.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0E019-2A9D-4C01-8A45-AA0745B5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765" y="3426514"/>
            <a:ext cx="362953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1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841513" y="617574"/>
            <a:ext cx="74609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accent1"/>
                </a:solidFill>
                <a:effectLst/>
                <a:latin typeface="Google Sans" panose="020B0604020202020204" charset="0"/>
              </a:rPr>
              <a:t>Some Unsupervised Learning Algorithms:</a:t>
            </a:r>
          </a:p>
          <a:p>
            <a:endParaRPr lang="en-US" sz="2000" b="1" dirty="0">
              <a:solidFill>
                <a:schemeClr val="accent1"/>
              </a:solidFill>
              <a:latin typeface="Google Sans" panose="020B060402020202020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Here are some of the most important supervised learning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Google Sans" panose="020B0604020202020204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Hierarchical Cluster Analysis (HCA)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One-class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Isolation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Principal Component Analysis (PCA)</a:t>
            </a:r>
            <a:r>
              <a:rPr lang="en-US" sz="2400" dirty="0">
                <a:latin typeface="Google Sans" panose="020B0604020202020204" charset="0"/>
              </a:rPr>
              <a:t> 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6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3C7CA4-A8EF-4480-A943-BF033006ED5C}"/>
              </a:ext>
            </a:extLst>
          </p:cNvPr>
          <p:cNvSpPr txBox="1"/>
          <p:nvPr/>
        </p:nvSpPr>
        <p:spPr>
          <a:xfrm>
            <a:off x="1842052" y="2116063"/>
            <a:ext cx="40485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oogle Sans" panose="020B0604020202020204" charset="0"/>
              </a:rPr>
              <a:t>Semi-S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Google Sans" panose="020B0604020202020204" charset="0"/>
              </a:rPr>
              <a:t>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18005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907774" y="3179104"/>
            <a:ext cx="746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ogle Sans" panose="020B0604020202020204" charset="0"/>
              </a:rPr>
              <a:t>For ex.- Google Photos organizes photos of people using semi-supervised learning. First of all, it clusters all the photos into folders based on similarity of facial features. Then once you provide a label for a person/folder, all the pictures in that folder gets labeled as that person’s name.</a:t>
            </a:r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BFE26-F4A5-448D-9A8B-41EEE260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04" y="1640221"/>
            <a:ext cx="3623941" cy="1369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0FF83-DEBF-46F0-9D64-CBEC412D6AC5}"/>
              </a:ext>
            </a:extLst>
          </p:cNvPr>
          <p:cNvSpPr txBox="1"/>
          <p:nvPr/>
        </p:nvSpPr>
        <p:spPr>
          <a:xfrm>
            <a:off x="907774" y="263425"/>
            <a:ext cx="74609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Since labeling data is usually time-consuming and costly, you will often have plenty of unlabeled instances, and few labeled instances. </a:t>
            </a:r>
          </a:p>
          <a:p>
            <a:endParaRPr lang="en-US" sz="1600" dirty="0">
              <a:latin typeface="Google Sans" panose="020B060402020202020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Some algorithms can deal with data that’s partially labeled. This is called </a:t>
            </a:r>
            <a:r>
              <a:rPr lang="en-US" sz="1600" b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semi-supervised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learning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.</a:t>
            </a:r>
            <a:r>
              <a:rPr lang="en-US" sz="1600" dirty="0">
                <a:latin typeface="Google Sans" panose="020B0604020202020204" charset="0"/>
              </a:rPr>
              <a:t> </a:t>
            </a:r>
            <a:br>
              <a:rPr lang="en-US" sz="2000" dirty="0">
                <a:latin typeface="Google Sans" panose="020B0604020202020204" charset="0"/>
              </a:rPr>
            </a:br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5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681C-2A41-4996-8C6F-2D2869BC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344" y="1365619"/>
            <a:ext cx="4607700" cy="249076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These categories that we just studied about can be further classified into smaller sub-categories. </a:t>
            </a:r>
          </a:p>
        </p:txBody>
      </p:sp>
    </p:spTree>
    <p:extLst>
      <p:ext uri="{BB962C8B-B14F-4D97-AF65-F5344CB8AC3E}">
        <p14:creationId xmlns:p14="http://schemas.microsoft.com/office/powerpoint/2010/main" val="153480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08444" y="2007704"/>
            <a:ext cx="4607700" cy="1339128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accent1"/>
                </a:solidFill>
              </a:rPr>
              <a:t>Thank you</a:t>
            </a:r>
            <a:endParaRPr b="1" dirty="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BF125-0595-43EE-8948-24F034D9AB79}"/>
              </a:ext>
            </a:extLst>
          </p:cNvPr>
          <p:cNvSpPr txBox="1"/>
          <p:nvPr/>
        </p:nvSpPr>
        <p:spPr>
          <a:xfrm>
            <a:off x="622851" y="417448"/>
            <a:ext cx="78982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Google Sans" panose="020B060402020202020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Well, if we talk about the Sci-Fi movies, Machine Learning and Artificial Intelligence involve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 panose="020B0604020202020204" charset="0"/>
              </a:rPr>
              <a:t>killer sentient Skynet robots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 out here to destroy humanity, or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 panose="020B0604020202020204" charset="0"/>
              </a:rPr>
              <a:t>driverless vehicles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. Sounds futuristic, right?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</a:endParaRPr>
          </a:p>
          <a:p>
            <a:endParaRPr lang="en-US" sz="1600" dirty="0">
              <a:latin typeface="Google Sans" panose="020B060402020202020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Well not so much. Machine Learning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is not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 something futuristic. Machine Learning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is already here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, and has been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here since decades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</a:endParaRP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In fact, you are surrounded by Machine Learning right now.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spam filter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 in your G-Mail,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movie recommender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on Netflix or Amazon Prime, or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smart assistant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 on your phone. These are nothing but Machine Learning in our day-to-day lives.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BF125-0595-43EE-8948-24F034D9AB79}"/>
              </a:ext>
            </a:extLst>
          </p:cNvPr>
          <p:cNvSpPr txBox="1"/>
          <p:nvPr/>
        </p:nvSpPr>
        <p:spPr>
          <a:xfrm>
            <a:off x="1451113" y="166765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Google Sans" panose="020B0604020202020204" charset="0"/>
            </a:endParaRPr>
          </a:p>
          <a:p>
            <a:r>
              <a:rPr lang="en-US" sz="4000" b="1" dirty="0">
                <a:solidFill>
                  <a:srgbClr val="F20E0E"/>
                </a:solidFill>
                <a:latin typeface="Google Sans" panose="020B0604020202020204" charset="0"/>
              </a:rPr>
              <a:t>So, what exactly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18192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BF125-0595-43EE-8948-24F034D9AB79}"/>
              </a:ext>
            </a:extLst>
          </p:cNvPr>
          <p:cNvSpPr txBox="1"/>
          <p:nvPr/>
        </p:nvSpPr>
        <p:spPr>
          <a:xfrm>
            <a:off x="622851" y="249742"/>
            <a:ext cx="789829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Google Sans" panose="020B0604020202020204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Machine Learning is the science (and art) of programming computers so they can</a:t>
            </a:r>
            <a:br>
              <a:rPr lang="en-US" sz="1600" b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learn from data.</a:t>
            </a:r>
            <a:br>
              <a:rPr lang="en-US" sz="1600" dirty="0">
                <a:latin typeface="Google Sans" panose="020B0604020202020204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Google Sans" panose="020B0604020202020204" charset="0"/>
            </a:endParaRPr>
          </a:p>
          <a:p>
            <a:r>
              <a:rPr 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" panose="020B0604020202020204" charset="0"/>
              </a:rPr>
              <a:t>Here is a slightly more general definition:</a:t>
            </a:r>
          </a:p>
          <a:p>
            <a:br>
              <a:rPr lang="en-US" sz="16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Machine Learning is the field of study that gives computers the ability to learn</a:t>
            </a:r>
            <a:b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</a:b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without being explicitly programmed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.</a:t>
            </a:r>
            <a:b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</a:br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—Arthur Samuel, 1959</a:t>
            </a:r>
          </a:p>
          <a:p>
            <a:br>
              <a:rPr lang="en-US" sz="16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" panose="020B0604020202020204" charset="0"/>
              </a:rPr>
              <a:t>And a more engineering-oriented one:</a:t>
            </a:r>
          </a:p>
          <a:p>
            <a:br>
              <a:rPr lang="en-US" sz="1600" b="0" i="0" dirty="0">
                <a:solidFill>
                  <a:srgbClr val="000000"/>
                </a:solidFill>
                <a:effectLst/>
                <a:latin typeface="Google Sans" panose="020B0604020202020204" charset="0"/>
              </a:rPr>
            </a:b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A computer program is said to learn from 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experience 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E</a:t>
            </a:r>
            <a:r>
              <a:rPr lang="en-US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 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with respect to some 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task 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T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and some 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performance measure 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P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, if its performance on </a:t>
            </a:r>
            <a:r>
              <a:rPr lang="en-US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T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, as measured by </a:t>
            </a:r>
            <a:r>
              <a:rPr lang="en-US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P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,</a:t>
            </a:r>
            <a:b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</a:b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improves with experience </a:t>
            </a:r>
            <a:r>
              <a:rPr lang="en-US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E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 panose="020B0604020202020204" charset="0"/>
              </a:rPr>
              <a:t>.</a:t>
            </a:r>
            <a:b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</a:br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604020202020204" charset="0"/>
              </a:rPr>
              <a:t>—Tom Mitchell, 1997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604020202020204" charset="0"/>
              </a:rPr>
              <a:t> </a:t>
            </a:r>
            <a:br>
              <a:rPr lang="en-US" sz="2000" dirty="0"/>
            </a:b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4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BF125-0595-43EE-8948-24F034D9AB79}"/>
              </a:ext>
            </a:extLst>
          </p:cNvPr>
          <p:cNvSpPr txBox="1"/>
          <p:nvPr/>
        </p:nvSpPr>
        <p:spPr>
          <a:xfrm>
            <a:off x="715618" y="1152944"/>
            <a:ext cx="61158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Google Sans" panose="020B0604020202020204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Google Sans" panose="020B0604020202020204" charset="0"/>
              </a:rPr>
              <a:t>Let’s try to understand ML with the help of some illustrations…</a:t>
            </a:r>
          </a:p>
        </p:txBody>
      </p:sp>
    </p:spTree>
    <p:extLst>
      <p:ext uri="{BB962C8B-B14F-4D97-AF65-F5344CB8AC3E}">
        <p14:creationId xmlns:p14="http://schemas.microsoft.com/office/powerpoint/2010/main" val="188548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6CB1C-8D16-487F-9AE9-789E4BF832B1}"/>
              </a:ext>
            </a:extLst>
          </p:cNvPr>
          <p:cNvSpPr txBox="1"/>
          <p:nvPr/>
        </p:nvSpPr>
        <p:spPr>
          <a:xfrm>
            <a:off x="762002" y="424068"/>
            <a:ext cx="74609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Google Sans" panose="020B0604020202020204" charset="0"/>
              </a:rPr>
              <a:t>The Traditional “Manually” Programmed Algorithm:</a:t>
            </a:r>
            <a:endParaRPr lang="en-US" b="1" dirty="0">
              <a:solidFill>
                <a:schemeClr val="tx1"/>
              </a:solidFill>
              <a:latin typeface="Google Sans" panose="020B0604020202020204" charset="0"/>
            </a:endParaRPr>
          </a:p>
          <a:p>
            <a:endParaRPr lang="en-US" dirty="0">
              <a:latin typeface="Google Sans" panose="020B0604020202020204" charset="0"/>
            </a:endParaRPr>
          </a:p>
          <a:p>
            <a:r>
              <a:rPr lang="en-US" dirty="0">
                <a:latin typeface="Google Sans" panose="020B0604020202020204" charset="0"/>
              </a:rPr>
              <a:t>Let us suppose that you are working on creating a spam filter for your mails. Here, we assume that there is no such thing as Machine Learning and you will have to manually code the spam filter.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8F439-3399-424E-8050-996F5351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26" y="1829486"/>
            <a:ext cx="5365744" cy="2412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5DAD2-D562-4AAA-BB24-2FAD9880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09" y="1678419"/>
            <a:ext cx="5932981" cy="2791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802B8-66F6-42B5-A198-92D5CADFB6D9}"/>
              </a:ext>
            </a:extLst>
          </p:cNvPr>
          <p:cNvSpPr txBox="1"/>
          <p:nvPr/>
        </p:nvSpPr>
        <p:spPr>
          <a:xfrm>
            <a:off x="755376" y="352530"/>
            <a:ext cx="74609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Google Sans" panose="020B0604020202020204" charset="0"/>
              </a:rPr>
              <a:t>A Machine Learning Algorithm: </a:t>
            </a:r>
          </a:p>
          <a:p>
            <a:endParaRPr lang="en-US" dirty="0">
              <a:latin typeface="Google Sans" panose="020B0604020202020204" charset="0"/>
            </a:endParaRPr>
          </a:p>
          <a:p>
            <a:r>
              <a:rPr lang="en-US" dirty="0">
                <a:latin typeface="Google Sans" panose="020B0604020202020204" charset="0"/>
              </a:rPr>
              <a:t>Now, let us have a look at the machine learning approach for the same spam filter problem. As you can see here, we have just made a slight change to the diagram. Let’s try to understand this.</a:t>
            </a:r>
          </a:p>
        </p:txBody>
      </p:sp>
    </p:spTree>
    <p:extLst>
      <p:ext uri="{BB962C8B-B14F-4D97-AF65-F5344CB8AC3E}">
        <p14:creationId xmlns:p14="http://schemas.microsoft.com/office/powerpoint/2010/main" val="275642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BF125-0595-43EE-8948-24F034D9AB79}"/>
              </a:ext>
            </a:extLst>
          </p:cNvPr>
          <p:cNvSpPr txBox="1"/>
          <p:nvPr/>
        </p:nvSpPr>
        <p:spPr>
          <a:xfrm>
            <a:off x="1610140" y="1786920"/>
            <a:ext cx="4684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Google Sans" panose="020B0604020202020204" charset="0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dirty="0">
                <a:solidFill>
                  <a:srgbClr val="00B050"/>
                </a:solidFill>
                <a:effectLst/>
                <a:latin typeface="Google San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Classification of Machine Learning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6550760"/>
      </p:ext>
    </p:extLst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1820</Words>
  <Application>Microsoft Office PowerPoint</Application>
  <PresentationFormat>On-screen Show (16:9)</PresentationFormat>
  <Paragraphs>177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Roboto Black</vt:lpstr>
      <vt:lpstr>Google Sans</vt:lpstr>
      <vt:lpstr>Roboto</vt:lpstr>
      <vt:lpstr>Arial</vt:lpstr>
      <vt:lpstr>Wingdings</vt:lpstr>
      <vt:lpstr>DSC Master</vt:lpstr>
      <vt:lpstr>DSC ML Talks: Introduction to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These categories that we just studied about can be further classified into smaller sub-categories.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ML Talks: Introduction to Machine Learning</dc:title>
  <cp:lastModifiedBy>Aman Sharma</cp:lastModifiedBy>
  <cp:revision>48</cp:revision>
  <dcterms:modified xsi:type="dcterms:W3CDTF">2021-02-07T10:04:19Z</dcterms:modified>
</cp:coreProperties>
</file>