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8"/>
  </p:notesMasterIdLst>
  <p:sldIdLst>
    <p:sldId id="256" r:id="rId2"/>
    <p:sldId id="260" r:id="rId3"/>
    <p:sldId id="263" r:id="rId4"/>
    <p:sldId id="261" r:id="rId5"/>
    <p:sldId id="262" r:id="rId6"/>
    <p:sldId id="259" r:id="rId7"/>
  </p:sldIdLst>
  <p:sldSz cx="9144000" cy="5143500" type="screen16x9"/>
  <p:notesSz cx="6858000" cy="9144000"/>
  <p:embeddedFontLst>
    <p:embeddedFont>
      <p:font typeface="Google Sans" panose="020B0604020202020204" charset="0"/>
      <p:regular r:id="rId9"/>
      <p:bold r:id="rId10"/>
      <p:italic r:id="rId11"/>
      <p:boldItalic r:id="rId12"/>
    </p:embeddedFont>
    <p:embeddedFont>
      <p:font typeface="Roboto" panose="020B0604020202020204" charset="0"/>
      <p:regular r:id="rId13"/>
      <p:bold r:id="rId14"/>
      <p:italic r:id="rId15"/>
      <p:boldItalic r:id="rId16"/>
    </p:embeddedFont>
    <p:embeddedFont>
      <p:font typeface="Roboto Black" panose="020B0604020202020204" charset="0"/>
      <p:bold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982" autoAdjust="0"/>
  </p:normalViewPr>
  <p:slideViewPr>
    <p:cSldViewPr snapToGrid="0">
      <p:cViewPr varScale="1">
        <p:scale>
          <a:sx n="140" d="100"/>
          <a:sy n="140" d="100"/>
        </p:scale>
        <p:origin x="77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a724c77e0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a724c77e0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378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a724c77e0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a724c77e0_0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, Subhead, Body">
  <p:cSld name="(Avoid) Title, Subtitle, Bullets_1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512590" y="423038"/>
            <a:ext cx="8198700" cy="682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 idx="2"/>
          </p:nvPr>
        </p:nvSpPr>
        <p:spPr>
          <a:xfrm>
            <a:off x="551091" y="1164076"/>
            <a:ext cx="8198700" cy="4974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title" idx="3"/>
          </p:nvPr>
        </p:nvSpPr>
        <p:spPr>
          <a:xfrm>
            <a:off x="570341" y="1814073"/>
            <a:ext cx="6783300" cy="19767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Green Footer">
  <p:cSld name="Blank Green Footer">
    <p:bg>
      <p:bgPr>
        <a:solidFill>
          <a:srgbClr val="FFFFFF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63500" marR="0" lvl="0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Google Sans"/>
              <a:buNone/>
              <a:defRPr sz="2600" i="0" u="none" strike="noStrike" cap="none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63500" marR="0" lvl="1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63500" marR="0" lvl="2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63500" marR="0" lvl="3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63500" marR="0" lvl="4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63500" marR="0" lvl="5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63500" marR="0" lvl="6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63500" marR="0" lvl="7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63500" marR="0" lvl="8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51" name="Google Shape;51;p12"/>
          <p:cNvSpPr/>
          <p:nvPr/>
        </p:nvSpPr>
        <p:spPr>
          <a:xfrm>
            <a:off x="7934701" y="218775"/>
            <a:ext cx="1209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Font typeface="Roboto"/>
              <a:buNone/>
            </a:pPr>
            <a:r>
              <a:rPr lang="en" sz="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500"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4419600" y="4604044"/>
            <a:ext cx="2133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Red Footer">
  <p:cSld name="Blank Red Footer">
    <p:bg>
      <p:bgPr>
        <a:solidFill>
          <a:srgbClr val="FFFFF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63500" marR="0" lvl="0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Google Sans"/>
              <a:buNone/>
              <a:defRPr sz="2600" i="0" u="none" strike="noStrike" cap="none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63500" marR="0" lvl="1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63500" marR="0" lvl="2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63500" marR="0" lvl="3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63500" marR="0" lvl="4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63500" marR="0" lvl="5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63500" marR="0" lvl="6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63500" marR="0" lvl="7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63500" marR="0" lvl="8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7934701" y="218775"/>
            <a:ext cx="1209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Font typeface="Roboto"/>
              <a:buNone/>
            </a:pPr>
            <a:r>
              <a:rPr lang="en" sz="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500"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4419600" y="4604044"/>
            <a:ext cx="2133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34275" tIns="34275" rIns="342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Title">
  <p:cSld name="(Avoid) Title, Subtitle, Bullets_1_2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808444" y="1365619"/>
            <a:ext cx="4607700" cy="12921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8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/>
          </p:nvPr>
        </p:nvSpPr>
        <p:spPr>
          <a:xfrm>
            <a:off x="808445" y="2657682"/>
            <a:ext cx="4495500" cy="408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3"/>
          </p:nvPr>
        </p:nvSpPr>
        <p:spPr>
          <a:xfrm>
            <a:off x="1436654" y="3318862"/>
            <a:ext cx="1569000" cy="4794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!">
  <p:cSld name="(Avoid) Title, Subtitle, Bullets_1_2_2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1456344" y="1365619"/>
            <a:ext cx="4607700" cy="12921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8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 idx="2"/>
          </p:nvPr>
        </p:nvSpPr>
        <p:spPr>
          <a:xfrm>
            <a:off x="2084555" y="3318862"/>
            <a:ext cx="1569000" cy="4794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">
  <p:cSld name="(Avoid) Title, Subtitle, Bullets_1_2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761213" y="1233272"/>
            <a:ext cx="4607700" cy="12921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8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 idx="2"/>
          </p:nvPr>
        </p:nvSpPr>
        <p:spPr>
          <a:xfrm>
            <a:off x="761214" y="2525335"/>
            <a:ext cx="4495500" cy="408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Light">
  <p:cSld name="(Avoid) Title, Subtitle, Bullets_1_1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1434169" y="1939200"/>
            <a:ext cx="6275700" cy="933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title" idx="2"/>
          </p:nvPr>
        </p:nvSpPr>
        <p:spPr>
          <a:xfrm>
            <a:off x="1447395" y="3181762"/>
            <a:ext cx="4850100" cy="6147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Text, Half Photo">
  <p:cSld name="(Avoid) Title, Subtitle, Bullets_1_1_1_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734541" y="736041"/>
            <a:ext cx="3125100" cy="823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 idx="2"/>
          </p:nvPr>
        </p:nvSpPr>
        <p:spPr>
          <a:xfrm>
            <a:off x="734541" y="1603519"/>
            <a:ext cx="3125100" cy="3888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4285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 idx="3"/>
          </p:nvPr>
        </p:nvSpPr>
        <p:spPr>
          <a:xfrm>
            <a:off x="734541" y="2152163"/>
            <a:ext cx="3125100" cy="15921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Dark">
  <p:cSld name="(Avoid) Title, Subtitle, Bullets_1_1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1443788" y="1939200"/>
            <a:ext cx="6266100" cy="933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title" idx="2"/>
          </p:nvPr>
        </p:nvSpPr>
        <p:spPr>
          <a:xfrm>
            <a:off x="1456994" y="3181762"/>
            <a:ext cx="4842600" cy="6147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A6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A65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A65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A65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A65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A65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A65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A65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A65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White">
  <p:cSld name="(Avoid) Title, Subtitle, Bullets_1_1_1_1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Black">
  <p:cSld name="(Avoid) Title, Subtitle, Bullets_1_1_1_1_1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94" y="0"/>
            <a:ext cx="9144000" cy="5143500"/>
          </a:xfrm>
          <a:prstGeom prst="rect">
            <a:avLst/>
          </a:prstGeom>
          <a:solidFill>
            <a:srgbClr val="202124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1725" y="1234472"/>
            <a:ext cx="6822600" cy="9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756" y="2839978"/>
            <a:ext cx="6087900" cy="20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3238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Google Sans"/>
              <a:buChar char="●"/>
              <a:defRPr sz="15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238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Google Sans"/>
              <a:buChar char="○"/>
              <a:defRPr sz="15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238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Google Sans"/>
              <a:buChar char="■"/>
              <a:defRPr sz="15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238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Google Sans"/>
              <a:buChar char="●"/>
              <a:defRPr sz="15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238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Google Sans"/>
              <a:buChar char="○"/>
              <a:defRPr sz="15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238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Google Sans"/>
              <a:buChar char="■"/>
              <a:defRPr sz="15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238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Google Sans"/>
              <a:buChar char="●"/>
              <a:defRPr sz="15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238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Google Sans"/>
              <a:buChar char="○"/>
              <a:defRPr sz="15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238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Google Sans"/>
              <a:buChar char="■"/>
              <a:defRPr sz="15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4126200" y="1657848"/>
            <a:ext cx="5034900" cy="20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Directions for Use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Please make a copy of this before editing the doc.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Select the “File” drop down menu above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Roboto"/>
              <a:buAutoNum type="arabicPeriod"/>
            </a:pPr>
            <a:r>
              <a:rPr lang="en" sz="1200" b="1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Go to “Make a copy”, selec</a:t>
            </a:r>
            <a:endParaRPr sz="1200" b="1">
              <a:solidFill>
                <a:srgbClr val="FF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Rename the file and save it to your Drive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Begin creating your presentation!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stable/index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687469" y="1365619"/>
            <a:ext cx="4972467" cy="12921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accent1"/>
                </a:solidFill>
              </a:rPr>
              <a:t>ML Talks – Session3</a:t>
            </a:r>
            <a:endParaRPr sz="3600" b="1" dirty="0">
              <a:solidFill>
                <a:srgbClr val="4285F4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3C0FE-DA47-42D4-9EF6-DB079BAAFF1B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808445" y="2657682"/>
            <a:ext cx="4495500" cy="954274"/>
          </a:xfrm>
        </p:spPr>
        <p:txBody>
          <a:bodyPr/>
          <a:lstStyle/>
          <a:p>
            <a:pPr algn="ctr">
              <a:spcBef>
                <a:spcPts val="1200"/>
              </a:spcBef>
            </a:pPr>
            <a:r>
              <a:rPr lang="en-US" sz="2800" b="1" dirty="0"/>
              <a:t>Plotting with Matplotlib</a:t>
            </a:r>
          </a:p>
        </p:txBody>
      </p:sp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 l="23058" t="14105" r="25170" b="21722"/>
          <a:stretch/>
        </p:blipFill>
        <p:spPr>
          <a:xfrm>
            <a:off x="6581010" y="3611956"/>
            <a:ext cx="2569664" cy="120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4CAC6A9-D8B8-4C0C-AD68-3FAAC2CB2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643" y="1503614"/>
            <a:ext cx="3610555" cy="949274"/>
          </a:xfrm>
        </p:spPr>
        <p:txBody>
          <a:bodyPr/>
          <a:lstStyle/>
          <a:p>
            <a:r>
              <a:rPr lang="en-US" sz="3600" b="1" dirty="0">
                <a:solidFill>
                  <a:schemeClr val="accent2"/>
                </a:solidFill>
              </a:rPr>
              <a:t>Introduction to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51F1157-5690-4E63-BEE1-CC24D7EE237C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500908" y="2510598"/>
            <a:ext cx="8376114" cy="1474548"/>
          </a:xfrm>
        </p:spPr>
        <p:txBody>
          <a:bodyPr/>
          <a:lstStyle/>
          <a:p>
            <a:pPr algn="ctr"/>
            <a:r>
              <a:rPr lang="en-US" b="0" i="0" dirty="0">
                <a:solidFill>
                  <a:srgbClr val="333333"/>
                </a:solidFill>
                <a:effectLst/>
                <a:latin typeface="Google Sans" panose="020B0604020202020204" charset="0"/>
              </a:rPr>
              <a:t>Matplotlib is a comprehensive library for creating </a:t>
            </a:r>
            <a:r>
              <a:rPr lang="en-US" b="1" i="0" dirty="0">
                <a:solidFill>
                  <a:srgbClr val="333333"/>
                </a:solidFill>
                <a:effectLst/>
                <a:latin typeface="Google Sans" panose="020B0604020202020204" charset="0"/>
              </a:rPr>
              <a:t>static</a:t>
            </a:r>
            <a:r>
              <a:rPr lang="en-US" b="0" i="0" dirty="0">
                <a:solidFill>
                  <a:srgbClr val="333333"/>
                </a:solidFill>
                <a:effectLst/>
                <a:latin typeface="Google Sans" panose="020B0604020202020204" charset="0"/>
              </a:rPr>
              <a:t>, </a:t>
            </a:r>
            <a:r>
              <a:rPr lang="en-US" b="1" i="0" dirty="0">
                <a:solidFill>
                  <a:srgbClr val="333333"/>
                </a:solidFill>
                <a:effectLst/>
                <a:latin typeface="Google Sans" panose="020B0604020202020204" charset="0"/>
              </a:rPr>
              <a:t>animated</a:t>
            </a:r>
            <a:r>
              <a:rPr lang="en-US" b="0" i="0" dirty="0">
                <a:solidFill>
                  <a:srgbClr val="333333"/>
                </a:solidFill>
                <a:effectLst/>
                <a:latin typeface="Google Sans" panose="020B0604020202020204" charset="0"/>
              </a:rPr>
              <a:t>, and </a:t>
            </a:r>
            <a:r>
              <a:rPr lang="en-US" b="1" i="0" dirty="0">
                <a:solidFill>
                  <a:srgbClr val="333333"/>
                </a:solidFill>
                <a:effectLst/>
                <a:latin typeface="Google Sans" panose="020B0604020202020204" charset="0"/>
              </a:rPr>
              <a:t>interactive</a:t>
            </a:r>
            <a:r>
              <a:rPr lang="en-US" b="0" i="0" dirty="0">
                <a:solidFill>
                  <a:srgbClr val="333333"/>
                </a:solidFill>
                <a:effectLst/>
                <a:latin typeface="Google Sans" panose="020B0604020202020204" charset="0"/>
              </a:rPr>
              <a:t> visualizations in Python. </a:t>
            </a:r>
            <a:br>
              <a:rPr lang="en-US" b="0" i="0" dirty="0">
                <a:solidFill>
                  <a:srgbClr val="333333"/>
                </a:solidFill>
                <a:effectLst/>
                <a:latin typeface="Google Sans" panose="020B0604020202020204" charset="0"/>
              </a:rPr>
            </a:br>
            <a:r>
              <a:rPr lang="en-US" dirty="0">
                <a:solidFill>
                  <a:srgbClr val="333333"/>
                </a:solidFill>
                <a:latin typeface="Google Sans" panose="020B0604020202020204" charset="0"/>
              </a:rPr>
              <a:t>It is one of the most widely used Python libraries for data visualization.</a:t>
            </a:r>
            <a:br>
              <a:rPr lang="en-US" dirty="0">
                <a:solidFill>
                  <a:srgbClr val="333333"/>
                </a:solidFill>
                <a:latin typeface="Google Sans" panose="020B0604020202020204" charset="0"/>
              </a:rPr>
            </a:br>
            <a:r>
              <a:rPr lang="en-US" b="1" dirty="0">
                <a:solidFill>
                  <a:srgbClr val="333333"/>
                </a:solidFill>
                <a:latin typeface="Google Sans" panose="020B0604020202020204" charset="0"/>
              </a:rPr>
              <a:t>Open Source | Easy-to-use | High-quality figures</a:t>
            </a:r>
            <a:br>
              <a:rPr lang="en-US" b="1" dirty="0">
                <a:solidFill>
                  <a:srgbClr val="333333"/>
                </a:solidFill>
                <a:latin typeface="Google Sans" panose="020B0604020202020204" charset="0"/>
              </a:rPr>
            </a:br>
            <a:r>
              <a:rPr lang="en-US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Matplotlib: Python plotting — Matplotlib 3.3.4 documentation</a:t>
            </a:r>
            <a:endParaRPr lang="en-US" b="1" dirty="0">
              <a:solidFill>
                <a:schemeClr val="accent1"/>
              </a:solidFill>
              <a:latin typeface="Google Sans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A1F5AA-5894-46B8-9871-24BEF4DA8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7546" y="1447502"/>
            <a:ext cx="3110233" cy="70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455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413476F0-B309-4F20-A136-06A80700B09A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551091" y="536277"/>
            <a:ext cx="8198700" cy="644253"/>
          </a:xfrm>
        </p:spPr>
        <p:txBody>
          <a:bodyPr/>
          <a:lstStyle/>
          <a:p>
            <a:r>
              <a:rPr lang="en-US" sz="3600" b="1" dirty="0">
                <a:solidFill>
                  <a:srgbClr val="FFC000"/>
                </a:solidFill>
              </a:rPr>
              <a:t>Why use matplotlib?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3D7FE-3FCE-4806-AABB-7D70BDAED51D}"/>
              </a:ext>
            </a:extLst>
          </p:cNvPr>
          <p:cNvSpPr txBox="1"/>
          <p:nvPr/>
        </p:nvSpPr>
        <p:spPr>
          <a:xfrm>
            <a:off x="716507" y="1439839"/>
            <a:ext cx="771098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Google Sans" panose="020B0604020202020204" charset="0"/>
              </a:rPr>
              <a:t>Produces </a:t>
            </a:r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ogle Sans" panose="020B0604020202020204" charset="0"/>
              </a:rPr>
              <a:t>production-quality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Google Sans" panose="020B0604020202020204" charset="0"/>
              </a:rPr>
              <a:t> figures in a variety of hardcopy formats with just a </a:t>
            </a:r>
            <a:r>
              <a:rPr lang="en-US" sz="15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Google Sans" panose="020B0604020202020204" charset="0"/>
              </a:rPr>
              <a:t>few lines of code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Google Sans" panose="020B0604020202020204" charset="0"/>
              </a:rPr>
              <a:t>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Google Sans" panose="020B0604020202020204" charset="0"/>
              </a:rPr>
              <a:t>Is very </a:t>
            </a:r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ogle Sans" panose="020B0604020202020204" charset="0"/>
              </a:rPr>
              <a:t>flexible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Google Sans" panose="020B0604020202020204" charset="0"/>
              </a:rPr>
              <a:t> in producing figures and provides a wide range of </a:t>
            </a:r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ogle Sans" panose="020B0604020202020204" charset="0"/>
              </a:rPr>
              <a:t>customization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Google Sans" panose="020B0604020202020204" charset="0"/>
              </a:rPr>
              <a:t> options.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Google Sans" panose="020B0604020202020204" charset="0"/>
              </a:rPr>
              <a:t>Built on top of </a:t>
            </a:r>
            <a:r>
              <a:rPr lang="en-US" sz="1500" dirty="0">
                <a:solidFill>
                  <a:schemeClr val="accent1"/>
                </a:solidFill>
                <a:latin typeface="Google Sans" panose="020B0604020202020204" charset="0"/>
              </a:rPr>
              <a:t>NumPy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Google Sans" panose="020B0604020202020204" charset="0"/>
              </a:rPr>
              <a:t> arrays and designed to work with most of the </a:t>
            </a:r>
            <a:r>
              <a:rPr lang="en-US" sz="1500" dirty="0">
                <a:solidFill>
                  <a:srgbClr val="00B050"/>
                </a:solidFill>
                <a:latin typeface="Google Sans" panose="020B0604020202020204" charset="0"/>
              </a:rPr>
              <a:t>SciPy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Google Sans" panose="020B0604020202020204" charset="0"/>
              </a:rPr>
              <a:t> stack.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Google Sans" panose="020B0604020202020204" charset="0"/>
              </a:rPr>
              <a:t>Can be used in Python scripts, the Python and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oogle Sans" panose="020B0604020202020204" charset="0"/>
              </a:rPr>
              <a:t>IPython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Google Sans" panose="020B0604020202020204" charset="0"/>
              </a:rPr>
              <a:t> shell, web application servers, and various graphical user interface toolkits </a:t>
            </a:r>
            <a:r>
              <a:rPr lang="en-US" sz="15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Google Sans" panose="020B0604020202020204" charset="0"/>
              </a:rPr>
              <a:t>cross platform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Google Sans" panose="020B0604020202020204" charset="0"/>
              </a:rPr>
              <a:t>.</a:t>
            </a:r>
            <a:b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Google Sans" panose="020B0604020202020204" charset="0"/>
              </a:rPr>
            </a:b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Google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035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ED2D43E-F7BE-4B32-A8FE-D1DEB47FF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Installation – </a:t>
            </a:r>
            <a:r>
              <a:rPr lang="en-US" b="1" dirty="0" err="1">
                <a:solidFill>
                  <a:srgbClr val="00B050"/>
                </a:solidFill>
              </a:rPr>
              <a:t>cmd</a:t>
            </a:r>
            <a:r>
              <a:rPr lang="en-US" b="1" dirty="0">
                <a:solidFill>
                  <a:srgbClr val="00B050"/>
                </a:solidFill>
              </a:rPr>
              <a:t>/terminal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13CA3B4-10EB-41F9-B5EA-0DF486F6C4A2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815141" y="1711350"/>
            <a:ext cx="3288859" cy="1720800"/>
          </a:xfrm>
          <a:ln>
            <a:solidFill>
              <a:srgbClr val="FFC000"/>
            </a:solidFill>
          </a:ln>
        </p:spPr>
        <p:txBody>
          <a:bodyPr/>
          <a:lstStyle/>
          <a:p>
            <a:r>
              <a:rPr lang="en-US" dirty="0"/>
              <a:t>1. Matplotlib is part of the Anaconda   </a:t>
            </a:r>
            <a:br>
              <a:rPr lang="en-US" dirty="0"/>
            </a:br>
            <a:r>
              <a:rPr lang="en-US" dirty="0"/>
              <a:t>    distribution and can be installed </a:t>
            </a:r>
            <a:br>
              <a:rPr lang="en-US" dirty="0"/>
            </a:br>
            <a:r>
              <a:rPr lang="en-US" dirty="0"/>
              <a:t>    with </a:t>
            </a:r>
            <a:r>
              <a:rPr lang="en-US" dirty="0">
                <a:solidFill>
                  <a:schemeClr val="accent1"/>
                </a:solidFill>
              </a:rPr>
              <a:t>Anaconda</a:t>
            </a:r>
            <a:r>
              <a:rPr lang="en-US" dirty="0"/>
              <a:t> or </a:t>
            </a:r>
            <a:r>
              <a:rPr lang="en-US" dirty="0" err="1">
                <a:solidFill>
                  <a:schemeClr val="accent1"/>
                </a:solidFill>
              </a:rPr>
              <a:t>Miniconda</a:t>
            </a:r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       </a:t>
            </a:r>
            <a:r>
              <a:rPr lang="en-US" dirty="0" err="1"/>
              <a:t>conda</a:t>
            </a:r>
            <a:r>
              <a:rPr lang="en-US" dirty="0"/>
              <a:t> install matplotlib</a:t>
            </a:r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AF7A6666-0D44-4959-9498-49FE7BFC2521}"/>
              </a:ext>
            </a:extLst>
          </p:cNvPr>
          <p:cNvSpPr txBox="1">
            <a:spLocks/>
          </p:cNvSpPr>
          <p:nvPr/>
        </p:nvSpPr>
        <p:spPr>
          <a:xfrm>
            <a:off x="5040002" y="1711349"/>
            <a:ext cx="3288859" cy="172080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34275" tIns="34275" rIns="342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rgbClr val="3F3F3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rgbClr val="3F3F3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rgbClr val="3F3F3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rgbClr val="3F3F3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rgbClr val="3F3F3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rgbClr val="3F3F3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rgbClr val="3F3F3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rgbClr val="3F3F3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rgbClr val="3F3F3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r>
              <a:rPr lang="en-US" dirty="0"/>
              <a:t>2. Matplotlib can be installed via pip </a:t>
            </a:r>
          </a:p>
          <a:p>
            <a:r>
              <a:rPr lang="en-US" dirty="0"/>
              <a:t>    from </a:t>
            </a:r>
            <a:r>
              <a:rPr lang="en-US" dirty="0" err="1">
                <a:solidFill>
                  <a:schemeClr val="accent1"/>
                </a:solidFill>
              </a:rPr>
              <a:t>PyPI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                     </a:t>
            </a:r>
          </a:p>
          <a:p>
            <a:r>
              <a:rPr lang="en-US" dirty="0"/>
              <a:t>                    pip install matplotlib</a:t>
            </a:r>
          </a:p>
        </p:txBody>
      </p:sp>
    </p:spTree>
    <p:extLst>
      <p:ext uri="{BB962C8B-B14F-4D97-AF65-F5344CB8AC3E}">
        <p14:creationId xmlns:p14="http://schemas.microsoft.com/office/powerpoint/2010/main" val="3278039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F89989-5011-4183-84DE-163B5964E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568" y="1939200"/>
            <a:ext cx="6889031" cy="933300"/>
          </a:xfrm>
        </p:spPr>
        <p:txBody>
          <a:bodyPr/>
          <a:lstStyle/>
          <a:p>
            <a:r>
              <a:rPr lang="en-US" dirty="0"/>
              <a:t>Let’s get started with some hands-on experience with </a:t>
            </a:r>
            <a:r>
              <a:rPr lang="en-US" dirty="0">
                <a:solidFill>
                  <a:srgbClr val="FF0000"/>
                </a:solidFill>
              </a:rPr>
              <a:t>matplotlib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A3A66BA-021D-4CBD-ABC8-CCA069CBBD62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We’ll be using </a:t>
            </a:r>
            <a:r>
              <a:rPr lang="en-US" b="1" dirty="0"/>
              <a:t>Google </a:t>
            </a:r>
            <a:r>
              <a:rPr lang="en-US" b="1" dirty="0" err="1">
                <a:solidFill>
                  <a:srgbClr val="FFC000"/>
                </a:solidFill>
              </a:rPr>
              <a:t>Colab</a:t>
            </a:r>
            <a:r>
              <a:rPr lang="en-US" b="1" dirty="0"/>
              <a:t> </a:t>
            </a:r>
            <a:r>
              <a:rPr lang="en-US" dirty="0"/>
              <a:t>for this.</a:t>
            </a:r>
          </a:p>
        </p:txBody>
      </p:sp>
    </p:spTree>
    <p:extLst>
      <p:ext uri="{BB962C8B-B14F-4D97-AF65-F5344CB8AC3E}">
        <p14:creationId xmlns:p14="http://schemas.microsoft.com/office/powerpoint/2010/main" val="2062127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331825" y="1437250"/>
            <a:ext cx="7779000" cy="17418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b="1" dirty="0">
                <a:solidFill>
                  <a:schemeClr val="accent1"/>
                </a:solidFill>
              </a:rPr>
              <a:t>Thank you!</a:t>
            </a:r>
            <a:endParaRPr b="1" dirty="0">
              <a:solidFill>
                <a:srgbClr val="4285F4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SC Master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DB4437"/>
      </a:accent2>
      <a:accent3>
        <a:srgbClr val="3F3F3F"/>
      </a:accent3>
      <a:accent4>
        <a:srgbClr val="254A89"/>
      </a:accent4>
      <a:accent5>
        <a:srgbClr val="7B261F"/>
      </a:accent5>
      <a:accent6>
        <a:srgbClr val="232323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1645</TotalTime>
  <Words>208</Words>
  <Application>Microsoft Office PowerPoint</Application>
  <PresentationFormat>On-screen Show (16:9)</PresentationFormat>
  <Paragraphs>19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Roboto</vt:lpstr>
      <vt:lpstr>Roboto Black</vt:lpstr>
      <vt:lpstr>Google Sans</vt:lpstr>
      <vt:lpstr>Arial</vt:lpstr>
      <vt:lpstr>DSC Master</vt:lpstr>
      <vt:lpstr>ML Talks – Session3</vt:lpstr>
      <vt:lpstr>Introduction to</vt:lpstr>
      <vt:lpstr>Why use matplotlib?</vt:lpstr>
      <vt:lpstr>Installation – cmd/terminal</vt:lpstr>
      <vt:lpstr>Let’s get started with some hands-on experience with matplotlib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Prerequisites and FAQs</dc:title>
  <dc:creator>Indrashis Paul</dc:creator>
  <cp:lastModifiedBy>Indrashis Paul</cp:lastModifiedBy>
  <cp:revision>36</cp:revision>
  <dcterms:modified xsi:type="dcterms:W3CDTF">2021-03-01T13:17:57Z</dcterms:modified>
</cp:coreProperties>
</file>