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0" r:id="rId3"/>
    <p:sldId id="264" r:id="rId4"/>
    <p:sldId id="265" r:id="rId5"/>
    <p:sldId id="263" r:id="rId6"/>
    <p:sldId id="266" r:id="rId7"/>
    <p:sldId id="261" r:id="rId8"/>
    <p:sldId id="262" r:id="rId9"/>
    <p:sldId id="259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Black" panose="020B060402020202020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2" autoAdjust="0"/>
  </p:normalViewPr>
  <p:slideViewPr>
    <p:cSldViewPr snapToGrid="0">
      <p:cViewPr varScale="1">
        <p:scale>
          <a:sx n="73" d="100"/>
          <a:sy n="73" d="100"/>
        </p:scale>
        <p:origin x="76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724c77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724c77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2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724c77e0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724c77e0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3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6350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26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635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63500" marR="0" lvl="2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63500" marR="0" lvl="3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63500" marR="0" lvl="4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63500" marR="0" lvl="5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635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635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635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3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5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 idx="2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2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3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●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○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238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Google Sans"/>
              <a:buChar char="■"/>
              <a:defRPr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lang="en" sz="1200" b="1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7469" y="1365619"/>
            <a:ext cx="4972467" cy="12921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1"/>
                </a:solidFill>
              </a:rPr>
              <a:t>ML Talks – Session4</a:t>
            </a:r>
            <a:endParaRPr sz="3600" b="1" dirty="0">
              <a:solidFill>
                <a:srgbClr val="4285F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C0FE-DA47-42D4-9EF6-DB079BAAFF1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8445" y="2657682"/>
            <a:ext cx="4495500" cy="954274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2800" b="1" dirty="0"/>
              <a:t>Logistic Regression</a:t>
            </a: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23058" t="14105" r="25170" b="21722"/>
          <a:stretch/>
        </p:blipFill>
        <p:spPr>
          <a:xfrm>
            <a:off x="6581010" y="3611956"/>
            <a:ext cx="2569664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AC6A9-D8B8-4C0C-AD68-3FAAC2C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82" y="1807392"/>
            <a:ext cx="6573435" cy="594797"/>
          </a:xfrm>
        </p:spPr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Introduction to Classification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F1157-5690-4E63-BEE1-CC24D7EE23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0908" y="2860909"/>
            <a:ext cx="8148240" cy="9492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Logistic Regression is another famous machine learning algorithm and it’s a statistical method to carry out classification tasks, even though the name has the term </a:t>
            </a:r>
            <a:r>
              <a:rPr lang="en-US" dirty="0">
                <a:solidFill>
                  <a:schemeClr val="accent1"/>
                </a:solidFill>
                <a:latin typeface="Google Sans" panose="020B0604020202020204" charset="0"/>
              </a:rPr>
              <a:t>Regression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 in it. But before we jump into understanding Logistic Regression, lets understand what is classification.</a:t>
            </a:r>
            <a:br>
              <a:rPr lang="en-US" b="1" dirty="0">
                <a:solidFill>
                  <a:schemeClr val="accent1"/>
                </a:solidFill>
                <a:latin typeface="Google Sans" panose="020B0604020202020204" charset="0"/>
              </a:rPr>
            </a:br>
            <a:endParaRPr lang="en-US" b="1" dirty="0">
              <a:solidFill>
                <a:schemeClr val="accent1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30FA467-088A-4380-A7FB-6DA258C6031E}"/>
                  </a:ext>
                </a:extLst>
              </p:cNvPr>
              <p:cNvSpPr>
                <a:spLocks noGrp="1"/>
              </p:cNvSpPr>
              <p:nvPr>
                <p:ph type="title" idx="3"/>
              </p:nvPr>
            </p:nvSpPr>
            <p:spPr>
              <a:xfrm>
                <a:off x="570340" y="548323"/>
                <a:ext cx="7988443" cy="3429910"/>
              </a:xfrm>
            </p:spPr>
            <p:txBody>
              <a:bodyPr/>
              <a:lstStyle/>
              <a:p>
                <a:pPr algn="ctr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classification</a:t>
                </a:r>
                <a:r>
                  <a:rPr lang="en-US" dirty="0"/>
                  <a:t> problem is when the output or target variable is categorical or a discrete value, for instance, </a:t>
                </a:r>
                <a:r>
                  <a:rPr lang="en-US" u="sng" dirty="0"/>
                  <a:t>if an email is spam or not</a:t>
                </a:r>
                <a:r>
                  <a:rPr lang="en-US" dirty="0"/>
                  <a:t> or </a:t>
                </a:r>
                <a:r>
                  <a:rPr lang="en-US" u="sng" dirty="0"/>
                  <a:t>if you are obese or not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Let’s take the same equation from before with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the input features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the target category: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US" sz="2000" b="0" dirty="0">
                    <a:solidFill>
                      <a:srgbClr val="00B050"/>
                    </a:solidFill>
                  </a:rPr>
                </a:b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is the predicted category.</a:t>
                </a:r>
                <a:br>
                  <a:rPr lang="en-US" dirty="0"/>
                </a:br>
                <a:r>
                  <a:rPr lang="en-US" dirty="0"/>
                  <a:t>But, here, we don’t require a continuous value that this equation is computing.</a:t>
                </a:r>
                <a:br>
                  <a:rPr lang="en-US" dirty="0"/>
                </a:br>
                <a:r>
                  <a:rPr lang="en-US" dirty="0"/>
                  <a:t>Instead, we compute the probability of the occurrence of the concerned categories from this equation in order to predict them. </a:t>
                </a:r>
              </a:p>
            </p:txBody>
          </p:sp>
        </mc:Choice>
        <mc:Fallback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630FA467-088A-4380-A7FB-6DA258C60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570340" y="548323"/>
                <a:ext cx="7988443" cy="3429910"/>
              </a:xfrm>
              <a:blipFill>
                <a:blip r:embed="rId2"/>
                <a:stretch>
                  <a:fillRect r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5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CAC6A9-D8B8-4C0C-AD68-3FAAC2C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82" y="1712998"/>
            <a:ext cx="6573435" cy="59479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Logistic Regression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1F1157-5690-4E63-BEE1-CC24D7EE23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0908" y="2949809"/>
            <a:ext cx="8148240" cy="9492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604020202020204" charset="0"/>
              </a:rPr>
              <a:t>Now that we know what classification is, let’s try to understand what Logistic Regression is and it works.</a:t>
            </a:r>
            <a:br>
              <a:rPr lang="en-US" b="1" dirty="0">
                <a:solidFill>
                  <a:schemeClr val="accent1"/>
                </a:solidFill>
                <a:latin typeface="Google Sans" panose="020B0604020202020204" charset="0"/>
              </a:rPr>
            </a:br>
            <a:endParaRPr lang="en-US" b="1" dirty="0">
              <a:solidFill>
                <a:schemeClr val="accent1"/>
              </a:solidFill>
              <a:latin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8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3D7FE-3FCE-4806-AABB-7D70BDAED51D}"/>
                  </a:ext>
                </a:extLst>
              </p:cNvPr>
              <p:cNvSpPr txBox="1"/>
              <p:nvPr/>
            </p:nvSpPr>
            <p:spPr>
              <a:xfrm>
                <a:off x="716507" y="658579"/>
                <a:ext cx="7710985" cy="364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It is a regression technique but the algorithm is designed for classification tasks.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Here, the output or predicted value is mapped to a </a:t>
                </a:r>
                <a:r>
                  <a:rPr lang="en-US" sz="1500" dirty="0">
                    <a:solidFill>
                      <a:srgbClr val="FF0000"/>
                    </a:solidFill>
                    <a:latin typeface="Google Sans" panose="020B0604020202020204" charset="0"/>
                  </a:rPr>
                  <a:t>Sigmoid</a:t>
                </a: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 function, also known as the </a:t>
                </a:r>
                <a:r>
                  <a:rPr lang="en-US" sz="1500" dirty="0">
                    <a:solidFill>
                      <a:srgbClr val="FFC000"/>
                    </a:solidFill>
                    <a:latin typeface="Google Sans" panose="020B0604020202020204" charset="0"/>
                  </a:rPr>
                  <a:t>‘logistic function</a:t>
                </a: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’, hence the name.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oogle Sans" panose="020B0604020202020204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Now, this computed probability is mapped to the predicted values according to the present categories. For instance, in a binary classification problem, where we have only two categories – 1 and 0, setting the predicted value to 1 if the probability is greater than 0.5 and to 0 if the probability turns out less than 0.5 is a decent option.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Again, here the goal of Logistic Regression is to generate a </a:t>
                </a:r>
                <a:r>
                  <a:rPr lang="en-US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trend curve </a:t>
                </a: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ogle Sans" panose="020B0604020202020204" charset="0"/>
                  </a:rPr>
                  <a:t>based on the data that you have gathered. Here, only the best fit line is considered, for which the error between the predicted and actual values is minimum.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3D7FE-3FCE-4806-AABB-7D70BDAED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7" y="658579"/>
                <a:ext cx="7710985" cy="3649012"/>
              </a:xfrm>
              <a:prstGeom prst="rect">
                <a:avLst/>
              </a:prstGeom>
              <a:blipFill>
                <a:blip r:embed="rId2"/>
                <a:stretch>
                  <a:fillRect l="-237" t="-167" b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0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D9673B-F9E7-4E06-9BA8-99E77B7A95C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97408" y="3521925"/>
            <a:ext cx="7693152" cy="757467"/>
          </a:xfrm>
        </p:spPr>
        <p:txBody>
          <a:bodyPr/>
          <a:lstStyle/>
          <a:p>
            <a:pPr algn="ctr"/>
            <a:r>
              <a:rPr lang="en-US" dirty="0"/>
              <a:t>As depicted,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line is the </a:t>
            </a:r>
            <a:r>
              <a:rPr lang="en-US" b="1" dirty="0"/>
              <a:t>Trend Line and Curve</a:t>
            </a:r>
            <a:r>
              <a:rPr lang="en-US" dirty="0"/>
              <a:t> we obtained and 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dots are the </a:t>
            </a:r>
            <a:r>
              <a:rPr lang="en-US" b="1" dirty="0"/>
              <a:t>Data Points </a:t>
            </a:r>
            <a:r>
              <a:rPr lang="en-US" dirty="0"/>
              <a:t>from which the models are supposed to learn from.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B39B2-17FF-4B6D-A750-FDDD7F17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3" y="533389"/>
            <a:ext cx="6285522" cy="29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2D43E-F7BE-4B32-A8FE-D1DEB47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Installation – </a:t>
            </a:r>
            <a:r>
              <a:rPr lang="en-US" b="1" dirty="0" err="1">
                <a:solidFill>
                  <a:srgbClr val="00B050"/>
                </a:solidFill>
              </a:rPr>
              <a:t>cmd</a:t>
            </a:r>
            <a:r>
              <a:rPr lang="en-US" b="1" dirty="0">
                <a:solidFill>
                  <a:srgbClr val="00B050"/>
                </a:solidFill>
              </a:rPr>
              <a:t>/terminal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F7A6666-0D44-4959-9498-49FE7BFC2521}"/>
              </a:ext>
            </a:extLst>
          </p:cNvPr>
          <p:cNvSpPr txBox="1">
            <a:spLocks/>
          </p:cNvSpPr>
          <p:nvPr/>
        </p:nvSpPr>
        <p:spPr>
          <a:xfrm>
            <a:off x="2400300" y="1819779"/>
            <a:ext cx="3916279" cy="1645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34275" tIns="34275" rIns="342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algn="ctr"/>
            <a:r>
              <a:rPr lang="en-US" sz="1600" dirty="0"/>
              <a:t>The latest official release of </a:t>
            </a:r>
            <a:r>
              <a:rPr lang="en-US" sz="1600" dirty="0">
                <a:solidFill>
                  <a:schemeClr val="accent1"/>
                </a:solidFill>
              </a:rPr>
              <a:t>Scikit-learn</a:t>
            </a:r>
            <a:r>
              <a:rPr lang="en-US" sz="1600" dirty="0"/>
              <a:t> can be installed using pip: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pip install scikit-learn</a:t>
            </a:r>
          </a:p>
          <a:p>
            <a:endParaRPr lang="en-US" dirty="0"/>
          </a:p>
          <a:p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803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F89989-5011-4183-84DE-163B5964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568" y="1939200"/>
            <a:ext cx="6889031" cy="933300"/>
          </a:xfrm>
        </p:spPr>
        <p:txBody>
          <a:bodyPr/>
          <a:lstStyle/>
          <a:p>
            <a:r>
              <a:rPr lang="en-US" dirty="0"/>
              <a:t>Let’s get started with some hands-on experience with </a:t>
            </a:r>
            <a:r>
              <a:rPr lang="en-US" dirty="0">
                <a:solidFill>
                  <a:srgbClr val="FF0000"/>
                </a:solidFill>
              </a:rPr>
              <a:t>Logistic Regression using scikit-learn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3A66BA-021D-4CBD-ABC8-CCA069CBBD6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We’ll be using </a:t>
            </a:r>
            <a:r>
              <a:rPr lang="en-US" b="1" dirty="0"/>
              <a:t>Google </a:t>
            </a:r>
            <a:r>
              <a:rPr lang="en-US" b="1" dirty="0" err="1">
                <a:solidFill>
                  <a:srgbClr val="FFC000"/>
                </a:solidFill>
              </a:rPr>
              <a:t>Colab</a:t>
            </a:r>
            <a:r>
              <a:rPr lang="en-US" b="1" dirty="0"/>
              <a:t> </a:t>
            </a:r>
            <a:r>
              <a:rPr lang="en-US" dirty="0"/>
              <a:t>for this.</a:t>
            </a:r>
          </a:p>
        </p:txBody>
      </p:sp>
    </p:spTree>
    <p:extLst>
      <p:ext uri="{BB962C8B-B14F-4D97-AF65-F5344CB8AC3E}">
        <p14:creationId xmlns:p14="http://schemas.microsoft.com/office/powerpoint/2010/main" val="206212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31825" y="1437250"/>
            <a:ext cx="7779000" cy="1741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accent1"/>
                </a:solidFill>
              </a:rPr>
              <a:t>Thank you!</a:t>
            </a:r>
            <a:endParaRPr b="1" dirty="0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423</Words>
  <Application>Microsoft Office PowerPoint</Application>
  <PresentationFormat>On-screen Show (16:9)</PresentationFormat>
  <Paragraphs>22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Black</vt:lpstr>
      <vt:lpstr>Google Sans</vt:lpstr>
      <vt:lpstr>Roboto</vt:lpstr>
      <vt:lpstr>Arial</vt:lpstr>
      <vt:lpstr>Cambria Math</vt:lpstr>
      <vt:lpstr>DSC Master</vt:lpstr>
      <vt:lpstr>ML Talks – Session4</vt:lpstr>
      <vt:lpstr>Introduction to Classification</vt:lpstr>
      <vt:lpstr>A classification problem is when the output or target variable is categorical or a discrete value, for instance, if an email is spam or not or if you are obese or not.  Let’s take the same equation from before with x as the input features and y as the target category: y ̂=f(x) where, y ̂ is the predicted category. But, here, we don’t require a continuous value that this equation is computing. Instead, we compute the probability of the occurrence of the concerned categories from this equation in order to predict them. </vt:lpstr>
      <vt:lpstr>Logistic Regression</vt:lpstr>
      <vt:lpstr>PowerPoint Presentation</vt:lpstr>
      <vt:lpstr>As depicted, the red line is the Trend Line and Curve we obtained and the green dots are the Data Points from which the models are supposed to learn from.</vt:lpstr>
      <vt:lpstr>Installation – cmd/terminal</vt:lpstr>
      <vt:lpstr>Let’s get started with some hands-on experience with Logistic Regression using scikit-learn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and FAQs</dc:title>
  <dc:creator>Indrashis Paul</dc:creator>
  <cp:lastModifiedBy>Aman Sharma</cp:lastModifiedBy>
  <cp:revision>69</cp:revision>
  <dcterms:modified xsi:type="dcterms:W3CDTF">2021-03-21T18:49:10Z</dcterms:modified>
</cp:coreProperties>
</file>