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26"/>
  </p:notesMasterIdLst>
  <p:handoutMasterIdLst>
    <p:handoutMasterId r:id="rId27"/>
  </p:handoutMasterIdLst>
  <p:sldIdLst>
    <p:sldId id="256" r:id="rId5"/>
    <p:sldId id="271"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976974-848A-44C1-8C7B-CDEB4841EF12}">
          <p14:sldIdLst>
            <p14:sldId id="256"/>
            <p14:sldId id="271"/>
            <p14:sldId id="283"/>
            <p14:sldId id="284"/>
          </p14:sldIdLst>
        </p14:section>
        <p14:section name="About the Data" id="{D148F6A1-F9B3-467A-8F79-63B51116E215}">
          <p14:sldIdLst>
            <p14:sldId id="285"/>
          </p14:sldIdLst>
        </p14:section>
        <p14:section name="Exploring the Data" id="{40DA51CC-B397-4F01-9A3D-84B8088F1497}">
          <p14:sldIdLst>
            <p14:sldId id="286"/>
            <p14:sldId id="287"/>
            <p14:sldId id="288"/>
            <p14:sldId id="289"/>
          </p14:sldIdLst>
        </p14:section>
        <p14:section name="Data Preparation" id="{4A286DB4-97D6-45B3-BC48-523921F09A92}">
          <p14:sldIdLst>
            <p14:sldId id="290"/>
            <p14:sldId id="291"/>
            <p14:sldId id="292"/>
            <p14:sldId id="293"/>
            <p14:sldId id="294"/>
            <p14:sldId id="295"/>
          </p14:sldIdLst>
        </p14:section>
        <p14:section name="Training Algorithms" id="{DACFC409-9FD6-4A42-8460-AFAFD361C700}">
          <p14:sldIdLst>
            <p14:sldId id="296"/>
            <p14:sldId id="297"/>
            <p14:sldId id="298"/>
            <p14:sldId id="299"/>
            <p14:sldId id="300"/>
            <p14:sldId id="30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2" autoAdjust="0"/>
  </p:normalViewPr>
  <p:slideViewPr>
    <p:cSldViewPr snapToGrid="0">
      <p:cViewPr varScale="1">
        <p:scale>
          <a:sx n="42" d="100"/>
          <a:sy n="42" d="100"/>
        </p:scale>
        <p:origin x="72" y="6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6/30/2020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6/30/2020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6/30/2020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Detecting Credit Card Fraud </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Wajahat Sheikh | DSC680 Bellevue University</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0284-0D08-406E-BA11-0CE02E4FA33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D38A31F-ED44-4368-9BD7-CCA4C00140FA}"/>
              </a:ext>
            </a:extLst>
          </p:cNvPr>
          <p:cNvSpPr>
            <a:spLocks noGrp="1"/>
          </p:cNvSpPr>
          <p:nvPr>
            <p:ph sz="quarter" idx="13"/>
          </p:nvPr>
        </p:nvSpPr>
        <p:spPr/>
        <p:txBody>
          <a:bodyPr/>
          <a:lstStyle/>
          <a:p>
            <a:r>
              <a:rPr lang="en-US" dirty="0"/>
              <a:t>Most machine learning algorithms work best when the number of samples in each class are about equal. This is because most algorithms are designed to maximize accuracy and reduce error.</a:t>
            </a:r>
          </a:p>
        </p:txBody>
      </p:sp>
    </p:spTree>
    <p:extLst>
      <p:ext uri="{BB962C8B-B14F-4D97-AF65-F5344CB8AC3E}">
        <p14:creationId xmlns:p14="http://schemas.microsoft.com/office/powerpoint/2010/main" val="1667953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53D0F-F4B8-4911-AD62-9580E96D8BAE}"/>
              </a:ext>
            </a:extLst>
          </p:cNvPr>
          <p:cNvSpPr>
            <a:spLocks noGrp="1"/>
          </p:cNvSpPr>
          <p:nvPr>
            <p:ph type="title"/>
          </p:nvPr>
        </p:nvSpPr>
        <p:spPr/>
        <p:txBody>
          <a:bodyPr/>
          <a:lstStyle/>
          <a:p>
            <a:r>
              <a:rPr lang="en-US" dirty="0"/>
              <a:t>Balanced Data</a:t>
            </a:r>
          </a:p>
        </p:txBody>
      </p:sp>
      <p:pic>
        <p:nvPicPr>
          <p:cNvPr id="4" name="Picture 3">
            <a:extLst>
              <a:ext uri="{FF2B5EF4-FFF2-40B4-BE49-F238E27FC236}">
                <a16:creationId xmlns:a16="http://schemas.microsoft.com/office/drawing/2014/main" id="{B0882ABE-2F07-4D21-9073-E7D4396F98B8}"/>
              </a:ext>
            </a:extLst>
          </p:cNvPr>
          <p:cNvPicPr>
            <a:picLocks noChangeAspect="1"/>
          </p:cNvPicPr>
          <p:nvPr/>
        </p:nvPicPr>
        <p:blipFill>
          <a:blip r:embed="rId2"/>
          <a:stretch>
            <a:fillRect/>
          </a:stretch>
        </p:blipFill>
        <p:spPr>
          <a:xfrm>
            <a:off x="2206752" y="2892594"/>
            <a:ext cx="6876288" cy="2823596"/>
          </a:xfrm>
          <a:prstGeom prst="rect">
            <a:avLst/>
          </a:prstGeom>
        </p:spPr>
      </p:pic>
    </p:spTree>
    <p:extLst>
      <p:ext uri="{BB962C8B-B14F-4D97-AF65-F5344CB8AC3E}">
        <p14:creationId xmlns:p14="http://schemas.microsoft.com/office/powerpoint/2010/main" val="1589345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5FB1F-6A09-4CD5-B033-A22B3E8427D4}"/>
              </a:ext>
            </a:extLst>
          </p:cNvPr>
          <p:cNvSpPr>
            <a:spLocks noGrp="1"/>
          </p:cNvSpPr>
          <p:nvPr>
            <p:ph type="title"/>
          </p:nvPr>
        </p:nvSpPr>
        <p:spPr/>
        <p:txBody>
          <a:bodyPr/>
          <a:lstStyle/>
          <a:p>
            <a:r>
              <a:rPr lang="en-US" dirty="0"/>
              <a:t>Scaling the data</a:t>
            </a:r>
          </a:p>
        </p:txBody>
      </p:sp>
      <p:pic>
        <p:nvPicPr>
          <p:cNvPr id="4" name="Picture 3">
            <a:extLst>
              <a:ext uri="{FF2B5EF4-FFF2-40B4-BE49-F238E27FC236}">
                <a16:creationId xmlns:a16="http://schemas.microsoft.com/office/drawing/2014/main" id="{74ABCF5E-3C5F-465A-9337-CDD7170EB93E}"/>
              </a:ext>
            </a:extLst>
          </p:cNvPr>
          <p:cNvPicPr>
            <a:picLocks noChangeAspect="1"/>
          </p:cNvPicPr>
          <p:nvPr/>
        </p:nvPicPr>
        <p:blipFill>
          <a:blip r:embed="rId2"/>
          <a:stretch>
            <a:fillRect/>
          </a:stretch>
        </p:blipFill>
        <p:spPr>
          <a:xfrm>
            <a:off x="2323573" y="3034469"/>
            <a:ext cx="7544853" cy="2800741"/>
          </a:xfrm>
          <a:prstGeom prst="rect">
            <a:avLst/>
          </a:prstGeom>
        </p:spPr>
      </p:pic>
    </p:spTree>
    <p:extLst>
      <p:ext uri="{BB962C8B-B14F-4D97-AF65-F5344CB8AC3E}">
        <p14:creationId xmlns:p14="http://schemas.microsoft.com/office/powerpoint/2010/main" val="3565503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D6402-B3D0-4523-8995-68BA3AA83D47}"/>
              </a:ext>
            </a:extLst>
          </p:cNvPr>
          <p:cNvSpPr>
            <a:spLocks noGrp="1"/>
          </p:cNvSpPr>
          <p:nvPr>
            <p:ph type="title"/>
          </p:nvPr>
        </p:nvSpPr>
        <p:spPr/>
        <p:txBody>
          <a:bodyPr/>
          <a:lstStyle/>
          <a:p>
            <a:r>
              <a:rPr lang="en-US" dirty="0"/>
              <a:t>Working with outliers</a:t>
            </a:r>
          </a:p>
        </p:txBody>
      </p:sp>
      <p:sp>
        <p:nvSpPr>
          <p:cNvPr id="3" name="Content Placeholder 2">
            <a:extLst>
              <a:ext uri="{FF2B5EF4-FFF2-40B4-BE49-F238E27FC236}">
                <a16:creationId xmlns:a16="http://schemas.microsoft.com/office/drawing/2014/main" id="{4D33003C-AC89-4D0E-978B-F899A7A21F74}"/>
              </a:ext>
            </a:extLst>
          </p:cNvPr>
          <p:cNvSpPr>
            <a:spLocks noGrp="1"/>
          </p:cNvSpPr>
          <p:nvPr>
            <p:ph sz="quarter" idx="13"/>
          </p:nvPr>
        </p:nvSpPr>
        <p:spPr/>
        <p:txBody>
          <a:bodyPr/>
          <a:lstStyle/>
          <a:p>
            <a:r>
              <a:rPr lang="en-US" dirty="0"/>
              <a:t>Retaining can distort statistical analyses and violate their assumptions.</a:t>
            </a:r>
          </a:p>
          <a:p>
            <a:r>
              <a:rPr lang="en-US" dirty="0"/>
              <a:t>Excluding can cause your results to become statistically significant.</a:t>
            </a:r>
          </a:p>
        </p:txBody>
      </p:sp>
    </p:spTree>
    <p:extLst>
      <p:ext uri="{BB962C8B-B14F-4D97-AF65-F5344CB8AC3E}">
        <p14:creationId xmlns:p14="http://schemas.microsoft.com/office/powerpoint/2010/main" val="255935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416A-9EBE-44FB-9E89-02C4CDB64429}"/>
              </a:ext>
            </a:extLst>
          </p:cNvPr>
          <p:cNvSpPr>
            <a:spLocks noGrp="1"/>
          </p:cNvSpPr>
          <p:nvPr>
            <p:ph type="title"/>
          </p:nvPr>
        </p:nvSpPr>
        <p:spPr/>
        <p:txBody>
          <a:bodyPr/>
          <a:lstStyle/>
          <a:p>
            <a:r>
              <a:rPr lang="en-US" dirty="0"/>
              <a:t>Working with outliers</a:t>
            </a:r>
          </a:p>
        </p:txBody>
      </p:sp>
      <p:pic>
        <p:nvPicPr>
          <p:cNvPr id="4" name="Picture 3">
            <a:extLst>
              <a:ext uri="{FF2B5EF4-FFF2-40B4-BE49-F238E27FC236}">
                <a16:creationId xmlns:a16="http://schemas.microsoft.com/office/drawing/2014/main" id="{ACDC0F1B-7665-4D35-BBF8-F0B97B7E1AFB}"/>
              </a:ext>
            </a:extLst>
          </p:cNvPr>
          <p:cNvPicPr>
            <a:picLocks noChangeAspect="1"/>
          </p:cNvPicPr>
          <p:nvPr/>
        </p:nvPicPr>
        <p:blipFill>
          <a:blip r:embed="rId2"/>
          <a:stretch>
            <a:fillRect/>
          </a:stretch>
        </p:blipFill>
        <p:spPr>
          <a:xfrm>
            <a:off x="521208" y="2742507"/>
            <a:ext cx="5045025" cy="3382460"/>
          </a:xfrm>
          <a:prstGeom prst="rect">
            <a:avLst/>
          </a:prstGeom>
        </p:spPr>
      </p:pic>
      <p:pic>
        <p:nvPicPr>
          <p:cNvPr id="5" name="Picture 4">
            <a:extLst>
              <a:ext uri="{FF2B5EF4-FFF2-40B4-BE49-F238E27FC236}">
                <a16:creationId xmlns:a16="http://schemas.microsoft.com/office/drawing/2014/main" id="{EE57C720-C649-44DB-A323-BC6E18135D37}"/>
              </a:ext>
            </a:extLst>
          </p:cNvPr>
          <p:cNvPicPr>
            <a:picLocks noChangeAspect="1"/>
          </p:cNvPicPr>
          <p:nvPr/>
        </p:nvPicPr>
        <p:blipFill>
          <a:blip r:embed="rId3"/>
          <a:stretch>
            <a:fillRect/>
          </a:stretch>
        </p:blipFill>
        <p:spPr>
          <a:xfrm>
            <a:off x="6330566" y="2742506"/>
            <a:ext cx="5340226" cy="3382459"/>
          </a:xfrm>
          <a:prstGeom prst="rect">
            <a:avLst/>
          </a:prstGeom>
        </p:spPr>
      </p:pic>
    </p:spTree>
    <p:extLst>
      <p:ext uri="{BB962C8B-B14F-4D97-AF65-F5344CB8AC3E}">
        <p14:creationId xmlns:p14="http://schemas.microsoft.com/office/powerpoint/2010/main" val="2851559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6CD1C-45D0-4A1E-8FB7-D03ECFACB451}"/>
              </a:ext>
            </a:extLst>
          </p:cNvPr>
          <p:cNvSpPr>
            <a:spLocks noGrp="1"/>
          </p:cNvSpPr>
          <p:nvPr>
            <p:ph type="title"/>
          </p:nvPr>
        </p:nvSpPr>
        <p:spPr/>
        <p:txBody>
          <a:bodyPr/>
          <a:lstStyle/>
          <a:p>
            <a:r>
              <a:rPr lang="en-US" dirty="0"/>
              <a:t>Dimensionality Reduction</a:t>
            </a:r>
          </a:p>
        </p:txBody>
      </p:sp>
      <p:pic>
        <p:nvPicPr>
          <p:cNvPr id="4" name="Picture 3">
            <a:extLst>
              <a:ext uri="{FF2B5EF4-FFF2-40B4-BE49-F238E27FC236}">
                <a16:creationId xmlns:a16="http://schemas.microsoft.com/office/drawing/2014/main" id="{17E98420-40D6-4351-805C-6DAB4BCE0BD9}"/>
              </a:ext>
            </a:extLst>
          </p:cNvPr>
          <p:cNvPicPr>
            <a:picLocks noChangeAspect="1"/>
          </p:cNvPicPr>
          <p:nvPr/>
        </p:nvPicPr>
        <p:blipFill>
          <a:blip r:embed="rId2"/>
          <a:stretch>
            <a:fillRect/>
          </a:stretch>
        </p:blipFill>
        <p:spPr>
          <a:xfrm>
            <a:off x="6570059" y="2706800"/>
            <a:ext cx="5178362" cy="3456256"/>
          </a:xfrm>
          <a:prstGeom prst="rect">
            <a:avLst/>
          </a:prstGeom>
        </p:spPr>
      </p:pic>
      <p:pic>
        <p:nvPicPr>
          <p:cNvPr id="5" name="Picture 4">
            <a:extLst>
              <a:ext uri="{FF2B5EF4-FFF2-40B4-BE49-F238E27FC236}">
                <a16:creationId xmlns:a16="http://schemas.microsoft.com/office/drawing/2014/main" id="{8E03695F-CD1E-40F9-A6F4-E509A172E875}"/>
              </a:ext>
            </a:extLst>
          </p:cNvPr>
          <p:cNvPicPr>
            <a:picLocks noChangeAspect="1"/>
          </p:cNvPicPr>
          <p:nvPr/>
        </p:nvPicPr>
        <p:blipFill>
          <a:blip r:embed="rId3"/>
          <a:stretch>
            <a:fillRect/>
          </a:stretch>
        </p:blipFill>
        <p:spPr>
          <a:xfrm>
            <a:off x="0" y="2706800"/>
            <a:ext cx="5334744" cy="1219370"/>
          </a:xfrm>
          <a:prstGeom prst="rect">
            <a:avLst/>
          </a:prstGeom>
        </p:spPr>
      </p:pic>
    </p:spTree>
    <p:extLst>
      <p:ext uri="{BB962C8B-B14F-4D97-AF65-F5344CB8AC3E}">
        <p14:creationId xmlns:p14="http://schemas.microsoft.com/office/powerpoint/2010/main" val="3412748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BCC9-4EEE-4964-B408-308F7699BC5C}"/>
              </a:ext>
            </a:extLst>
          </p:cNvPr>
          <p:cNvSpPr>
            <a:spLocks noGrp="1"/>
          </p:cNvSpPr>
          <p:nvPr>
            <p:ph type="title"/>
          </p:nvPr>
        </p:nvSpPr>
        <p:spPr/>
        <p:txBody>
          <a:bodyPr/>
          <a:lstStyle/>
          <a:p>
            <a:r>
              <a:rPr lang="en-US" dirty="0"/>
              <a:t>Train Test split</a:t>
            </a:r>
          </a:p>
        </p:txBody>
      </p:sp>
      <p:pic>
        <p:nvPicPr>
          <p:cNvPr id="4" name="Picture 3">
            <a:extLst>
              <a:ext uri="{FF2B5EF4-FFF2-40B4-BE49-F238E27FC236}">
                <a16:creationId xmlns:a16="http://schemas.microsoft.com/office/drawing/2014/main" id="{3C225793-60D2-44AD-9BC4-8E7AE0EF559B}"/>
              </a:ext>
            </a:extLst>
          </p:cNvPr>
          <p:cNvPicPr>
            <a:picLocks noChangeAspect="1"/>
          </p:cNvPicPr>
          <p:nvPr/>
        </p:nvPicPr>
        <p:blipFill>
          <a:blip r:embed="rId2"/>
          <a:stretch>
            <a:fillRect/>
          </a:stretch>
        </p:blipFill>
        <p:spPr>
          <a:xfrm>
            <a:off x="521208" y="2762156"/>
            <a:ext cx="11137392" cy="3021423"/>
          </a:xfrm>
          <a:prstGeom prst="rect">
            <a:avLst/>
          </a:prstGeom>
        </p:spPr>
      </p:pic>
    </p:spTree>
    <p:extLst>
      <p:ext uri="{BB962C8B-B14F-4D97-AF65-F5344CB8AC3E}">
        <p14:creationId xmlns:p14="http://schemas.microsoft.com/office/powerpoint/2010/main" val="3155250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A2D63-EE58-4B3F-91B7-4E3CDBD389EB}"/>
              </a:ext>
            </a:extLst>
          </p:cNvPr>
          <p:cNvSpPr>
            <a:spLocks noGrp="1"/>
          </p:cNvSpPr>
          <p:nvPr>
            <p:ph type="title"/>
          </p:nvPr>
        </p:nvSpPr>
        <p:spPr/>
        <p:txBody>
          <a:bodyPr/>
          <a:lstStyle/>
          <a:p>
            <a:r>
              <a:rPr lang="en-US" dirty="0"/>
              <a:t>Process was easy!</a:t>
            </a:r>
          </a:p>
        </p:txBody>
      </p:sp>
      <p:sp>
        <p:nvSpPr>
          <p:cNvPr id="3" name="Content Placeholder 2">
            <a:extLst>
              <a:ext uri="{FF2B5EF4-FFF2-40B4-BE49-F238E27FC236}">
                <a16:creationId xmlns:a16="http://schemas.microsoft.com/office/drawing/2014/main" id="{FC7DA61D-75B5-409B-AA4B-A07E6B8A6771}"/>
              </a:ext>
            </a:extLst>
          </p:cNvPr>
          <p:cNvSpPr>
            <a:spLocks noGrp="1"/>
          </p:cNvSpPr>
          <p:nvPr>
            <p:ph sz="quarter" idx="13"/>
          </p:nvPr>
        </p:nvSpPr>
        <p:spPr/>
        <p:txBody>
          <a:bodyPr>
            <a:normAutofit fontScale="85000" lnSpcReduction="20000"/>
          </a:bodyPr>
          <a:lstStyle/>
          <a:p>
            <a:pPr marL="342900" indent="-342900">
              <a:buFont typeface="Arial" panose="020B0604020202020204" pitchFamily="34" charset="0"/>
              <a:buChar char="•"/>
            </a:pPr>
            <a:r>
              <a:rPr lang="en-US" dirty="0"/>
              <a:t>Logistic Regression</a:t>
            </a:r>
          </a:p>
          <a:p>
            <a:pPr marL="342900" indent="-342900">
              <a:buFont typeface="Arial" panose="020B0604020202020204" pitchFamily="34" charset="0"/>
              <a:buChar char="•"/>
            </a:pPr>
            <a:r>
              <a:rPr lang="en-US" dirty="0"/>
              <a:t>LDA</a:t>
            </a:r>
          </a:p>
          <a:p>
            <a:pPr marL="342900" indent="-342900">
              <a:buFont typeface="Arial" panose="020B0604020202020204" pitchFamily="34" charset="0"/>
              <a:buChar char="•"/>
            </a:pPr>
            <a:r>
              <a:rPr lang="en-US" dirty="0"/>
              <a:t>KNN</a:t>
            </a:r>
          </a:p>
          <a:p>
            <a:pPr marL="342900" indent="-342900">
              <a:buFont typeface="Arial" panose="020B0604020202020204" pitchFamily="34" charset="0"/>
              <a:buChar char="•"/>
            </a:pPr>
            <a:r>
              <a:rPr lang="en-US" dirty="0"/>
              <a:t>Classification Trees</a:t>
            </a:r>
          </a:p>
          <a:p>
            <a:pPr marL="342900" indent="-342900">
              <a:buFont typeface="Arial" panose="020B0604020202020204" pitchFamily="34" charset="0"/>
              <a:buChar char="•"/>
            </a:pPr>
            <a:r>
              <a:rPr lang="en-US" dirty="0"/>
              <a:t>Support Vector</a:t>
            </a:r>
          </a:p>
          <a:p>
            <a:pPr marL="342900" indent="-342900">
              <a:buFont typeface="Arial" panose="020B0604020202020204" pitchFamily="34" charset="0"/>
              <a:buChar char="•"/>
            </a:pPr>
            <a:r>
              <a:rPr lang="en-US" dirty="0"/>
              <a:t>Random Forest</a:t>
            </a:r>
          </a:p>
        </p:txBody>
      </p:sp>
    </p:spTree>
    <p:extLst>
      <p:ext uri="{BB962C8B-B14F-4D97-AF65-F5344CB8AC3E}">
        <p14:creationId xmlns:p14="http://schemas.microsoft.com/office/powerpoint/2010/main" val="2180757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6B40B-584A-419D-92FC-6EC751EC4DA0}"/>
              </a:ext>
            </a:extLst>
          </p:cNvPr>
          <p:cNvSpPr>
            <a:spLocks noGrp="1"/>
          </p:cNvSpPr>
          <p:nvPr>
            <p:ph type="title"/>
          </p:nvPr>
        </p:nvSpPr>
        <p:spPr/>
        <p:txBody>
          <a:bodyPr>
            <a:normAutofit fontScale="90000"/>
          </a:bodyPr>
          <a:lstStyle/>
          <a:p>
            <a:r>
              <a:rPr lang="en-US" dirty="0"/>
              <a:t>Classification Algorithms compared</a:t>
            </a:r>
          </a:p>
        </p:txBody>
      </p:sp>
      <p:pic>
        <p:nvPicPr>
          <p:cNvPr id="4" name="Picture 3">
            <a:extLst>
              <a:ext uri="{FF2B5EF4-FFF2-40B4-BE49-F238E27FC236}">
                <a16:creationId xmlns:a16="http://schemas.microsoft.com/office/drawing/2014/main" id="{9D44612F-840E-4989-B8DB-A411EBC65E92}"/>
              </a:ext>
            </a:extLst>
          </p:cNvPr>
          <p:cNvPicPr>
            <a:picLocks noChangeAspect="1"/>
          </p:cNvPicPr>
          <p:nvPr/>
        </p:nvPicPr>
        <p:blipFill>
          <a:blip r:embed="rId2"/>
          <a:stretch>
            <a:fillRect/>
          </a:stretch>
        </p:blipFill>
        <p:spPr>
          <a:xfrm>
            <a:off x="3444515" y="2553506"/>
            <a:ext cx="5302969" cy="4256445"/>
          </a:xfrm>
          <a:prstGeom prst="rect">
            <a:avLst/>
          </a:prstGeom>
        </p:spPr>
      </p:pic>
    </p:spTree>
    <p:extLst>
      <p:ext uri="{BB962C8B-B14F-4D97-AF65-F5344CB8AC3E}">
        <p14:creationId xmlns:p14="http://schemas.microsoft.com/office/powerpoint/2010/main" val="2237398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6B40B-584A-419D-92FC-6EC751EC4DA0}"/>
              </a:ext>
            </a:extLst>
          </p:cNvPr>
          <p:cNvSpPr>
            <a:spLocks noGrp="1"/>
          </p:cNvSpPr>
          <p:nvPr>
            <p:ph type="title"/>
          </p:nvPr>
        </p:nvSpPr>
        <p:spPr/>
        <p:txBody>
          <a:bodyPr>
            <a:normAutofit fontScale="90000"/>
          </a:bodyPr>
          <a:lstStyle/>
          <a:p>
            <a:r>
              <a:rPr lang="en-US" dirty="0"/>
              <a:t>Classification Algorithms compared</a:t>
            </a:r>
          </a:p>
        </p:txBody>
      </p:sp>
      <p:pic>
        <p:nvPicPr>
          <p:cNvPr id="3" name="Picture 2">
            <a:extLst>
              <a:ext uri="{FF2B5EF4-FFF2-40B4-BE49-F238E27FC236}">
                <a16:creationId xmlns:a16="http://schemas.microsoft.com/office/drawing/2014/main" id="{99709821-C76F-4472-90A9-200033082410}"/>
              </a:ext>
            </a:extLst>
          </p:cNvPr>
          <p:cNvPicPr>
            <a:picLocks noChangeAspect="1"/>
          </p:cNvPicPr>
          <p:nvPr/>
        </p:nvPicPr>
        <p:blipFill>
          <a:blip r:embed="rId2"/>
          <a:stretch>
            <a:fillRect/>
          </a:stretch>
        </p:blipFill>
        <p:spPr>
          <a:xfrm>
            <a:off x="2404547" y="2523855"/>
            <a:ext cx="7382905" cy="3867690"/>
          </a:xfrm>
          <a:prstGeom prst="rect">
            <a:avLst/>
          </a:prstGeom>
        </p:spPr>
      </p:pic>
    </p:spTree>
    <p:extLst>
      <p:ext uri="{BB962C8B-B14F-4D97-AF65-F5344CB8AC3E}">
        <p14:creationId xmlns:p14="http://schemas.microsoft.com/office/powerpoint/2010/main" val="3675792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06E4E-4112-4BC5-B8D3-39448AC7CA5C}"/>
              </a:ext>
            </a:extLst>
          </p:cNvPr>
          <p:cNvSpPr>
            <a:spLocks noGrp="1"/>
          </p:cNvSpPr>
          <p:nvPr>
            <p:ph type="title"/>
          </p:nvPr>
        </p:nvSpPr>
        <p:spPr/>
        <p:txBody>
          <a:bodyPr>
            <a:normAutofit/>
          </a:bodyPr>
          <a:lstStyle/>
          <a:p>
            <a:r>
              <a:rPr lang="en-US" sz="3600" dirty="0"/>
              <a:t>Why is this important?</a:t>
            </a:r>
          </a:p>
        </p:txBody>
      </p:sp>
      <p:sp>
        <p:nvSpPr>
          <p:cNvPr id="3" name="Content Placeholder 2">
            <a:extLst>
              <a:ext uri="{FF2B5EF4-FFF2-40B4-BE49-F238E27FC236}">
                <a16:creationId xmlns:a16="http://schemas.microsoft.com/office/drawing/2014/main" id="{25E3E2FE-7DED-41EE-B5BD-008C0700E1A2}"/>
              </a:ext>
            </a:extLst>
          </p:cNvPr>
          <p:cNvSpPr>
            <a:spLocks noGrp="1"/>
          </p:cNvSpPr>
          <p:nvPr>
            <p:ph sz="quarter" idx="10"/>
          </p:nvPr>
        </p:nvSpPr>
        <p:spPr>
          <a:xfrm>
            <a:off x="539496" y="1435608"/>
            <a:ext cx="11110894" cy="3977640"/>
          </a:xfrm>
        </p:spPr>
        <p:txBody>
          <a:bodyPr>
            <a:noAutofit/>
          </a:bodyPr>
          <a:lstStyle/>
          <a:p>
            <a:r>
              <a:rPr lang="en-US" sz="2400" dirty="0"/>
              <a:t>Credit Card fraud is on the rise, right here in the US and abroad. With an increasingly technological world, millions of transactions occur daily. Fraud risk increases and security becomes more important than ever</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6B40B-584A-419D-92FC-6EC751EC4DA0}"/>
              </a:ext>
            </a:extLst>
          </p:cNvPr>
          <p:cNvSpPr>
            <a:spLocks noGrp="1"/>
          </p:cNvSpPr>
          <p:nvPr>
            <p:ph type="title"/>
          </p:nvPr>
        </p:nvSpPr>
        <p:spPr/>
        <p:txBody>
          <a:bodyPr>
            <a:normAutofit fontScale="90000"/>
          </a:bodyPr>
          <a:lstStyle/>
          <a:p>
            <a:r>
              <a:rPr lang="en-US" dirty="0"/>
              <a:t>Classification Algorithms compared</a:t>
            </a:r>
          </a:p>
        </p:txBody>
      </p:sp>
      <p:pic>
        <p:nvPicPr>
          <p:cNvPr id="4" name="Picture 3">
            <a:extLst>
              <a:ext uri="{FF2B5EF4-FFF2-40B4-BE49-F238E27FC236}">
                <a16:creationId xmlns:a16="http://schemas.microsoft.com/office/drawing/2014/main" id="{9427EAF6-C61B-4FFB-BFCB-AF9882B8B406}"/>
              </a:ext>
            </a:extLst>
          </p:cNvPr>
          <p:cNvPicPr>
            <a:picLocks noChangeAspect="1"/>
          </p:cNvPicPr>
          <p:nvPr/>
        </p:nvPicPr>
        <p:blipFill>
          <a:blip r:embed="rId2"/>
          <a:stretch>
            <a:fillRect/>
          </a:stretch>
        </p:blipFill>
        <p:spPr>
          <a:xfrm>
            <a:off x="3219048" y="2752647"/>
            <a:ext cx="5753903" cy="3858163"/>
          </a:xfrm>
          <a:prstGeom prst="rect">
            <a:avLst/>
          </a:prstGeom>
        </p:spPr>
      </p:pic>
    </p:spTree>
    <p:extLst>
      <p:ext uri="{BB962C8B-B14F-4D97-AF65-F5344CB8AC3E}">
        <p14:creationId xmlns:p14="http://schemas.microsoft.com/office/powerpoint/2010/main" val="479780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6B40B-584A-419D-92FC-6EC751EC4DA0}"/>
              </a:ext>
            </a:extLst>
          </p:cNvPr>
          <p:cNvSpPr>
            <a:spLocks noGrp="1"/>
          </p:cNvSpPr>
          <p:nvPr>
            <p:ph type="title"/>
          </p:nvPr>
        </p:nvSpPr>
        <p:spPr/>
        <p:txBody>
          <a:bodyPr>
            <a:normAutofit fontScale="90000"/>
          </a:bodyPr>
          <a:lstStyle/>
          <a:p>
            <a:r>
              <a:rPr lang="en-US" dirty="0"/>
              <a:t>Classification Algorithms compared</a:t>
            </a:r>
          </a:p>
        </p:txBody>
      </p:sp>
      <p:pic>
        <p:nvPicPr>
          <p:cNvPr id="3" name="Picture 2">
            <a:extLst>
              <a:ext uri="{FF2B5EF4-FFF2-40B4-BE49-F238E27FC236}">
                <a16:creationId xmlns:a16="http://schemas.microsoft.com/office/drawing/2014/main" id="{849CAD7A-DC80-4081-89F2-A388FC8AB69F}"/>
              </a:ext>
            </a:extLst>
          </p:cNvPr>
          <p:cNvPicPr>
            <a:picLocks noChangeAspect="1"/>
          </p:cNvPicPr>
          <p:nvPr/>
        </p:nvPicPr>
        <p:blipFill>
          <a:blip r:embed="rId2"/>
          <a:stretch>
            <a:fillRect/>
          </a:stretch>
        </p:blipFill>
        <p:spPr>
          <a:xfrm>
            <a:off x="4025175" y="3429000"/>
            <a:ext cx="3372321" cy="1105054"/>
          </a:xfrm>
          <a:prstGeom prst="rect">
            <a:avLst/>
          </a:prstGeom>
        </p:spPr>
      </p:pic>
    </p:spTree>
    <p:extLst>
      <p:ext uri="{BB962C8B-B14F-4D97-AF65-F5344CB8AC3E}">
        <p14:creationId xmlns:p14="http://schemas.microsoft.com/office/powerpoint/2010/main" val="398092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9DAB79-482D-4857-8D9C-F040F822924E}"/>
              </a:ext>
            </a:extLst>
          </p:cNvPr>
          <p:cNvSpPr>
            <a:spLocks noGrp="1"/>
          </p:cNvSpPr>
          <p:nvPr>
            <p:ph type="title"/>
          </p:nvPr>
        </p:nvSpPr>
        <p:spPr/>
        <p:txBody>
          <a:bodyPr/>
          <a:lstStyle/>
          <a:p>
            <a:r>
              <a:rPr lang="en-US" dirty="0"/>
              <a:t>$24,260,000,000</a:t>
            </a:r>
          </a:p>
        </p:txBody>
      </p:sp>
      <p:sp>
        <p:nvSpPr>
          <p:cNvPr id="3" name="Content Placeholder 2">
            <a:extLst>
              <a:ext uri="{FF2B5EF4-FFF2-40B4-BE49-F238E27FC236}">
                <a16:creationId xmlns:a16="http://schemas.microsoft.com/office/drawing/2014/main" id="{3DC9AE88-2B8A-49F5-8216-DE3D680C7FC7}"/>
              </a:ext>
            </a:extLst>
          </p:cNvPr>
          <p:cNvSpPr>
            <a:spLocks noGrp="1"/>
          </p:cNvSpPr>
          <p:nvPr>
            <p:ph sz="quarter" idx="13"/>
          </p:nvPr>
        </p:nvSpPr>
        <p:spPr>
          <a:xfrm>
            <a:off x="554267" y="2560320"/>
            <a:ext cx="9445752" cy="1012874"/>
          </a:xfrm>
        </p:spPr>
        <p:txBody>
          <a:bodyPr>
            <a:noAutofit/>
          </a:bodyPr>
          <a:lstStyle/>
          <a:p>
            <a:r>
              <a:rPr lang="en-US" dirty="0"/>
              <a:t>has been lost to credit card fraud worldwide in 2018</a:t>
            </a:r>
          </a:p>
          <a:p>
            <a:endParaRPr lang="en-US" dirty="0"/>
          </a:p>
          <a:p>
            <a:r>
              <a:rPr lang="en-US" dirty="0"/>
              <a:t> </a:t>
            </a:r>
          </a:p>
        </p:txBody>
      </p:sp>
      <p:sp>
        <p:nvSpPr>
          <p:cNvPr id="5" name="Title 3">
            <a:extLst>
              <a:ext uri="{FF2B5EF4-FFF2-40B4-BE49-F238E27FC236}">
                <a16:creationId xmlns:a16="http://schemas.microsoft.com/office/drawing/2014/main" id="{B135CCB9-B040-457C-9FFE-C9182FED206C}"/>
              </a:ext>
            </a:extLst>
          </p:cNvPr>
          <p:cNvSpPr txBox="1">
            <a:spLocks/>
          </p:cNvSpPr>
          <p:nvPr/>
        </p:nvSpPr>
        <p:spPr>
          <a:xfrm>
            <a:off x="554267" y="3429000"/>
            <a:ext cx="6876288" cy="640080"/>
          </a:xfrm>
          <a:prstGeom prst="rect">
            <a:avLst/>
          </a:prstGeom>
          <a:noFill/>
        </p:spPr>
        <p:txBody>
          <a:bodyPr vert="horz" lIns="91440" tIns="45720" rIns="91440" bIns="45720" rtlCol="0" anchor="b" anchorCtr="0">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dirty="0">
                <a:solidFill>
                  <a:srgbClr val="FF0000"/>
                </a:solidFill>
              </a:rPr>
              <a:t>18%</a:t>
            </a:r>
          </a:p>
        </p:txBody>
      </p:sp>
      <p:sp>
        <p:nvSpPr>
          <p:cNvPr id="7" name="Content Placeholder 2">
            <a:extLst>
              <a:ext uri="{FF2B5EF4-FFF2-40B4-BE49-F238E27FC236}">
                <a16:creationId xmlns:a16="http://schemas.microsoft.com/office/drawing/2014/main" id="{7D040DE3-D228-4B43-A3A4-7D719CFFF645}"/>
              </a:ext>
            </a:extLst>
          </p:cNvPr>
          <p:cNvSpPr txBox="1">
            <a:spLocks/>
          </p:cNvSpPr>
          <p:nvPr/>
        </p:nvSpPr>
        <p:spPr>
          <a:xfrm>
            <a:off x="521208" y="4069080"/>
            <a:ext cx="9445752" cy="1012874"/>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2400" kern="1200" smtClean="0">
                <a:solidFill>
                  <a:schemeClr val="tx1">
                    <a:lumMod val="75000"/>
                    <a:lumOff val="25000"/>
                  </a:schemeClr>
                </a:solidFill>
                <a:latin typeface="+mj-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dirty="0"/>
              <a:t>Percent by which credit card fraud increased in 2018 and its still climbing!</a:t>
            </a:r>
          </a:p>
        </p:txBody>
      </p:sp>
    </p:spTree>
    <p:extLst>
      <p:ext uri="{BB962C8B-B14F-4D97-AF65-F5344CB8AC3E}">
        <p14:creationId xmlns:p14="http://schemas.microsoft.com/office/powerpoint/2010/main" val="1742068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12B4-EE68-483F-A671-1E4D25B7D0E5}"/>
              </a:ext>
            </a:extLst>
          </p:cNvPr>
          <p:cNvSpPr>
            <a:spLocks noGrp="1"/>
          </p:cNvSpPr>
          <p:nvPr>
            <p:ph type="title"/>
          </p:nvPr>
        </p:nvSpPr>
        <p:spPr/>
        <p:txBody>
          <a:bodyPr/>
          <a:lstStyle/>
          <a:p>
            <a:r>
              <a:rPr lang="en-US" dirty="0"/>
              <a:t>What is Credit Card Fraud?</a:t>
            </a:r>
          </a:p>
        </p:txBody>
      </p:sp>
      <p:sp>
        <p:nvSpPr>
          <p:cNvPr id="3" name="Content Placeholder 2">
            <a:extLst>
              <a:ext uri="{FF2B5EF4-FFF2-40B4-BE49-F238E27FC236}">
                <a16:creationId xmlns:a16="http://schemas.microsoft.com/office/drawing/2014/main" id="{A7F63E0E-DF96-4325-B609-B11B945F753E}"/>
              </a:ext>
            </a:extLst>
          </p:cNvPr>
          <p:cNvSpPr>
            <a:spLocks noGrp="1"/>
          </p:cNvSpPr>
          <p:nvPr>
            <p:ph sz="quarter" idx="10"/>
          </p:nvPr>
        </p:nvSpPr>
        <p:spPr/>
        <p:txBody>
          <a:bodyPr/>
          <a:lstStyle/>
          <a:p>
            <a:r>
              <a:rPr lang="en-US" dirty="0"/>
              <a:t>Credit card fraud occurs when a person uses another person’s credit card or account to make a transaction.</a:t>
            </a:r>
          </a:p>
          <a:p>
            <a:pPr marL="171450" indent="-171450">
              <a:buFont typeface="Arial" panose="020B0604020202020204" pitchFamily="34" charset="0"/>
              <a:buChar char="•"/>
            </a:pPr>
            <a:r>
              <a:rPr lang="en-US" dirty="0"/>
              <a:t>Stolen Card</a:t>
            </a:r>
          </a:p>
          <a:p>
            <a:pPr marL="171450" indent="-171450">
              <a:buFont typeface="Arial" panose="020B0604020202020204" pitchFamily="34" charset="0"/>
              <a:buChar char="•"/>
            </a:pPr>
            <a:r>
              <a:rPr lang="en-US" dirty="0"/>
              <a:t>Account takeover</a:t>
            </a:r>
          </a:p>
          <a:p>
            <a:pPr marL="171450" indent="-171450">
              <a:buFont typeface="Arial" panose="020B0604020202020204" pitchFamily="34" charset="0"/>
              <a:buChar char="•"/>
            </a:pPr>
            <a:r>
              <a:rPr lang="en-US" dirty="0"/>
              <a:t>Counterfeit cards</a:t>
            </a:r>
          </a:p>
          <a:p>
            <a:pPr marL="171450" indent="-171450">
              <a:buFont typeface="Arial" panose="020B0604020202020204" pitchFamily="34" charset="0"/>
              <a:buChar char="•"/>
            </a:pPr>
            <a:r>
              <a:rPr lang="en-US" dirty="0"/>
              <a:t>New credit</a:t>
            </a:r>
          </a:p>
          <a:p>
            <a:pPr marL="171450" indent="-171450">
              <a:buFont typeface="Arial" panose="020B0604020202020204" pitchFamily="34" charset="0"/>
              <a:buChar char="•"/>
            </a:pPr>
            <a:r>
              <a:rPr lang="en-US" dirty="0"/>
              <a:t>Number theft</a:t>
            </a:r>
          </a:p>
        </p:txBody>
      </p:sp>
    </p:spTree>
    <p:extLst>
      <p:ext uri="{BB962C8B-B14F-4D97-AF65-F5344CB8AC3E}">
        <p14:creationId xmlns:p14="http://schemas.microsoft.com/office/powerpoint/2010/main" val="363061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0557-956B-4789-922D-A630A3B34F78}"/>
              </a:ext>
            </a:extLst>
          </p:cNvPr>
          <p:cNvSpPr>
            <a:spLocks noGrp="1"/>
          </p:cNvSpPr>
          <p:nvPr>
            <p:ph type="title"/>
          </p:nvPr>
        </p:nvSpPr>
        <p:spPr/>
        <p:txBody>
          <a:bodyPr/>
          <a:lstStyle/>
          <a:p>
            <a:r>
              <a:rPr lang="en-US" dirty="0"/>
              <a:t>About the data</a:t>
            </a:r>
          </a:p>
        </p:txBody>
      </p:sp>
      <p:sp>
        <p:nvSpPr>
          <p:cNvPr id="3" name="Content Placeholder 2">
            <a:extLst>
              <a:ext uri="{FF2B5EF4-FFF2-40B4-BE49-F238E27FC236}">
                <a16:creationId xmlns:a16="http://schemas.microsoft.com/office/drawing/2014/main" id="{F972DE02-115B-4BC8-B2D9-8D590F838398}"/>
              </a:ext>
            </a:extLst>
          </p:cNvPr>
          <p:cNvSpPr>
            <a:spLocks noGrp="1"/>
          </p:cNvSpPr>
          <p:nvPr>
            <p:ph sz="quarter" idx="13"/>
          </p:nvPr>
        </p:nvSpPr>
        <p:spPr/>
        <p:txBody>
          <a:bodyPr/>
          <a:lstStyle/>
          <a:p>
            <a:r>
              <a:rPr lang="en-US" dirty="0"/>
              <a:t>284,807 Rows of Data</a:t>
            </a:r>
          </a:p>
          <a:p>
            <a:r>
              <a:rPr lang="en-US" dirty="0"/>
              <a:t>31 Features</a:t>
            </a:r>
          </a:p>
          <a:p>
            <a:r>
              <a:rPr lang="en-US" dirty="0"/>
              <a:t>The features I will focus on</a:t>
            </a:r>
          </a:p>
          <a:p>
            <a:r>
              <a:rPr lang="en-US" dirty="0"/>
              <a:t>Time | Amount | Class</a:t>
            </a:r>
          </a:p>
        </p:txBody>
      </p:sp>
    </p:spTree>
    <p:extLst>
      <p:ext uri="{BB962C8B-B14F-4D97-AF65-F5344CB8AC3E}">
        <p14:creationId xmlns:p14="http://schemas.microsoft.com/office/powerpoint/2010/main" val="1624575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CF50-EF11-4221-8272-D3283B757A18}"/>
              </a:ext>
            </a:extLst>
          </p:cNvPr>
          <p:cNvSpPr>
            <a:spLocks noGrp="1"/>
          </p:cNvSpPr>
          <p:nvPr>
            <p:ph type="title"/>
          </p:nvPr>
        </p:nvSpPr>
        <p:spPr/>
        <p:txBody>
          <a:bodyPr/>
          <a:lstStyle/>
          <a:p>
            <a:r>
              <a:rPr lang="en-US" dirty="0"/>
              <a:t>Exploring the data</a:t>
            </a:r>
          </a:p>
        </p:txBody>
      </p:sp>
      <p:pic>
        <p:nvPicPr>
          <p:cNvPr id="4" name="Content Placeholder 3">
            <a:extLst>
              <a:ext uri="{FF2B5EF4-FFF2-40B4-BE49-F238E27FC236}">
                <a16:creationId xmlns:a16="http://schemas.microsoft.com/office/drawing/2014/main" id="{24F72FA5-9A99-4B8B-A7AD-3007F53B59E0}"/>
              </a:ext>
            </a:extLst>
          </p:cNvPr>
          <p:cNvPicPr>
            <a:picLocks noGrp="1" noChangeAspect="1"/>
          </p:cNvPicPr>
          <p:nvPr>
            <p:ph sz="quarter" idx="13"/>
          </p:nvPr>
        </p:nvPicPr>
        <p:blipFill>
          <a:blip r:embed="rId2"/>
          <a:stretch>
            <a:fillRect/>
          </a:stretch>
        </p:blipFill>
        <p:spPr>
          <a:xfrm>
            <a:off x="1459134" y="2560638"/>
            <a:ext cx="7606857" cy="3976687"/>
          </a:xfrm>
          <a:prstGeom prst="rect">
            <a:avLst/>
          </a:prstGeom>
        </p:spPr>
      </p:pic>
    </p:spTree>
    <p:extLst>
      <p:ext uri="{BB962C8B-B14F-4D97-AF65-F5344CB8AC3E}">
        <p14:creationId xmlns:p14="http://schemas.microsoft.com/office/powerpoint/2010/main" val="478949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B595-DDF0-48D5-A731-96943F9A5168}"/>
              </a:ext>
            </a:extLst>
          </p:cNvPr>
          <p:cNvSpPr>
            <a:spLocks noGrp="1"/>
          </p:cNvSpPr>
          <p:nvPr>
            <p:ph type="title"/>
          </p:nvPr>
        </p:nvSpPr>
        <p:spPr/>
        <p:txBody>
          <a:bodyPr/>
          <a:lstStyle/>
          <a:p>
            <a:r>
              <a:rPr lang="en-US" dirty="0"/>
              <a:t>Feature Details</a:t>
            </a:r>
          </a:p>
        </p:txBody>
      </p:sp>
      <p:sp>
        <p:nvSpPr>
          <p:cNvPr id="3" name="Content Placeholder 2">
            <a:extLst>
              <a:ext uri="{FF2B5EF4-FFF2-40B4-BE49-F238E27FC236}">
                <a16:creationId xmlns:a16="http://schemas.microsoft.com/office/drawing/2014/main" id="{62B186AD-599A-4B88-9925-DDCEE9039661}"/>
              </a:ext>
            </a:extLst>
          </p:cNvPr>
          <p:cNvSpPr>
            <a:spLocks noGrp="1"/>
          </p:cNvSpPr>
          <p:nvPr>
            <p:ph sz="quarter" idx="13"/>
          </p:nvPr>
        </p:nvSpPr>
        <p:spPr/>
        <p:txBody>
          <a:bodyPr/>
          <a:lstStyle/>
          <a:p>
            <a:r>
              <a:rPr lang="en-US" dirty="0"/>
              <a:t>Time Feature</a:t>
            </a:r>
          </a:p>
          <a:p>
            <a:pPr marL="342900" indent="-342900">
              <a:buFont typeface="Arial" panose="020B0604020202020204" pitchFamily="34" charset="0"/>
              <a:buChar char="•"/>
            </a:pPr>
            <a:r>
              <a:rPr lang="en-US" dirty="0"/>
              <a:t>175,000 seconds</a:t>
            </a:r>
          </a:p>
          <a:p>
            <a:pPr marL="342900" indent="-342900">
              <a:buFont typeface="Arial" panose="020B0604020202020204" pitchFamily="34" charset="0"/>
              <a:buChar char="•"/>
            </a:pPr>
            <a:r>
              <a:rPr lang="en-US" dirty="0"/>
              <a:t>48 Hours</a:t>
            </a:r>
          </a:p>
          <a:p>
            <a:pPr marL="342900" indent="-342900">
              <a:buFont typeface="Arial" panose="020B0604020202020204" pitchFamily="34" charset="0"/>
              <a:buChar char="•"/>
            </a:pPr>
            <a:r>
              <a:rPr lang="en-US" dirty="0"/>
              <a:t>2 days</a:t>
            </a:r>
          </a:p>
        </p:txBody>
      </p:sp>
      <p:pic>
        <p:nvPicPr>
          <p:cNvPr id="4" name="Picture 3">
            <a:extLst>
              <a:ext uri="{FF2B5EF4-FFF2-40B4-BE49-F238E27FC236}">
                <a16:creationId xmlns:a16="http://schemas.microsoft.com/office/drawing/2014/main" id="{38A49E9E-F873-4846-BEB8-7366245563E5}"/>
              </a:ext>
            </a:extLst>
          </p:cNvPr>
          <p:cNvPicPr>
            <a:picLocks noChangeAspect="1"/>
          </p:cNvPicPr>
          <p:nvPr/>
        </p:nvPicPr>
        <p:blipFill>
          <a:blip r:embed="rId2"/>
          <a:stretch>
            <a:fillRect/>
          </a:stretch>
        </p:blipFill>
        <p:spPr>
          <a:xfrm>
            <a:off x="7397496" y="2560320"/>
            <a:ext cx="3772426" cy="2905530"/>
          </a:xfrm>
          <a:prstGeom prst="rect">
            <a:avLst/>
          </a:prstGeom>
        </p:spPr>
      </p:pic>
    </p:spTree>
    <p:extLst>
      <p:ext uri="{BB962C8B-B14F-4D97-AF65-F5344CB8AC3E}">
        <p14:creationId xmlns:p14="http://schemas.microsoft.com/office/powerpoint/2010/main" val="129430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1533-1C3A-4817-8631-DBCA75E295AE}"/>
              </a:ext>
            </a:extLst>
          </p:cNvPr>
          <p:cNvSpPr>
            <a:spLocks noGrp="1"/>
          </p:cNvSpPr>
          <p:nvPr>
            <p:ph type="title"/>
          </p:nvPr>
        </p:nvSpPr>
        <p:spPr/>
        <p:txBody>
          <a:bodyPr/>
          <a:lstStyle/>
          <a:p>
            <a:r>
              <a:rPr lang="en-US" dirty="0"/>
              <a:t>Feature Details</a:t>
            </a:r>
          </a:p>
        </p:txBody>
      </p:sp>
      <p:sp>
        <p:nvSpPr>
          <p:cNvPr id="3" name="Content Placeholder 2">
            <a:extLst>
              <a:ext uri="{FF2B5EF4-FFF2-40B4-BE49-F238E27FC236}">
                <a16:creationId xmlns:a16="http://schemas.microsoft.com/office/drawing/2014/main" id="{57DBB774-BB1E-4999-AF21-4E66E8993772}"/>
              </a:ext>
            </a:extLst>
          </p:cNvPr>
          <p:cNvSpPr>
            <a:spLocks noGrp="1"/>
          </p:cNvSpPr>
          <p:nvPr>
            <p:ph sz="quarter" idx="13"/>
          </p:nvPr>
        </p:nvSpPr>
        <p:spPr/>
        <p:txBody>
          <a:bodyPr/>
          <a:lstStyle/>
          <a:p>
            <a:r>
              <a:rPr lang="en-US" dirty="0"/>
              <a:t>Amount Feature</a:t>
            </a:r>
          </a:p>
          <a:p>
            <a:pPr marL="342900" indent="-342900">
              <a:buFont typeface="Arial" panose="020B0604020202020204" pitchFamily="34" charset="0"/>
              <a:buChar char="•"/>
            </a:pPr>
            <a:r>
              <a:rPr lang="en-US" dirty="0"/>
              <a:t>25,961.16 max</a:t>
            </a:r>
          </a:p>
          <a:p>
            <a:pPr marL="342900" indent="-342900">
              <a:buFont typeface="Arial" panose="020B0604020202020204" pitchFamily="34" charset="0"/>
              <a:buChar char="•"/>
            </a:pPr>
            <a:r>
              <a:rPr lang="en-US" dirty="0"/>
              <a:t>88.35 average</a:t>
            </a:r>
          </a:p>
          <a:p>
            <a:pPr marL="342900" indent="-342900">
              <a:buFont typeface="Arial" panose="020B0604020202020204" pitchFamily="34" charset="0"/>
              <a:buChar char="•"/>
            </a:pPr>
            <a:r>
              <a:rPr lang="en-US" dirty="0"/>
              <a:t>Right Skew</a:t>
            </a:r>
          </a:p>
        </p:txBody>
      </p:sp>
      <p:pic>
        <p:nvPicPr>
          <p:cNvPr id="4" name="Picture 3">
            <a:extLst>
              <a:ext uri="{FF2B5EF4-FFF2-40B4-BE49-F238E27FC236}">
                <a16:creationId xmlns:a16="http://schemas.microsoft.com/office/drawing/2014/main" id="{0CBD399B-3FCC-4CC9-91A6-7D95E4E6AEB4}"/>
              </a:ext>
            </a:extLst>
          </p:cNvPr>
          <p:cNvPicPr>
            <a:picLocks noChangeAspect="1"/>
          </p:cNvPicPr>
          <p:nvPr/>
        </p:nvPicPr>
        <p:blipFill>
          <a:blip r:embed="rId2"/>
          <a:stretch>
            <a:fillRect/>
          </a:stretch>
        </p:blipFill>
        <p:spPr>
          <a:xfrm>
            <a:off x="7880078" y="2560320"/>
            <a:ext cx="3772426" cy="3077004"/>
          </a:xfrm>
          <a:prstGeom prst="rect">
            <a:avLst/>
          </a:prstGeom>
        </p:spPr>
      </p:pic>
    </p:spTree>
    <p:extLst>
      <p:ext uri="{BB962C8B-B14F-4D97-AF65-F5344CB8AC3E}">
        <p14:creationId xmlns:p14="http://schemas.microsoft.com/office/powerpoint/2010/main" val="1227898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9B4A8-6723-46C4-B675-8C5E3DEA4185}"/>
              </a:ext>
            </a:extLst>
          </p:cNvPr>
          <p:cNvSpPr>
            <a:spLocks noGrp="1"/>
          </p:cNvSpPr>
          <p:nvPr>
            <p:ph type="title"/>
          </p:nvPr>
        </p:nvSpPr>
        <p:spPr/>
        <p:txBody>
          <a:bodyPr/>
          <a:lstStyle/>
          <a:p>
            <a:r>
              <a:rPr lang="en-US" dirty="0"/>
              <a:t>Feature Details</a:t>
            </a:r>
          </a:p>
        </p:txBody>
      </p:sp>
      <p:sp>
        <p:nvSpPr>
          <p:cNvPr id="3" name="Content Placeholder 2">
            <a:extLst>
              <a:ext uri="{FF2B5EF4-FFF2-40B4-BE49-F238E27FC236}">
                <a16:creationId xmlns:a16="http://schemas.microsoft.com/office/drawing/2014/main" id="{0B068D6C-0A99-48A1-AB32-A5CCCC674B31}"/>
              </a:ext>
            </a:extLst>
          </p:cNvPr>
          <p:cNvSpPr>
            <a:spLocks noGrp="1"/>
          </p:cNvSpPr>
          <p:nvPr>
            <p:ph sz="quarter" idx="13"/>
          </p:nvPr>
        </p:nvSpPr>
        <p:spPr/>
        <p:txBody>
          <a:bodyPr/>
          <a:lstStyle/>
          <a:p>
            <a:r>
              <a:rPr lang="en-US" dirty="0"/>
              <a:t>Class Feature</a:t>
            </a:r>
          </a:p>
          <a:p>
            <a:pPr marL="342900" indent="-342900">
              <a:buFont typeface="Arial" panose="020B0604020202020204" pitchFamily="34" charset="0"/>
              <a:buChar char="•"/>
            </a:pPr>
            <a:r>
              <a:rPr lang="en-US" dirty="0"/>
              <a:t>99.83%</a:t>
            </a:r>
          </a:p>
          <a:p>
            <a:pPr marL="342900" indent="-342900">
              <a:buFont typeface="Arial" panose="020B0604020202020204" pitchFamily="34" charset="0"/>
              <a:buChar char="•"/>
            </a:pPr>
            <a:r>
              <a:rPr lang="en-US" dirty="0"/>
              <a:t>0.17 Fraud</a:t>
            </a:r>
          </a:p>
        </p:txBody>
      </p:sp>
      <p:pic>
        <p:nvPicPr>
          <p:cNvPr id="4" name="Picture 3">
            <a:extLst>
              <a:ext uri="{FF2B5EF4-FFF2-40B4-BE49-F238E27FC236}">
                <a16:creationId xmlns:a16="http://schemas.microsoft.com/office/drawing/2014/main" id="{AE201D47-5C08-4555-AABD-A9FE84BE834C}"/>
              </a:ext>
            </a:extLst>
          </p:cNvPr>
          <p:cNvPicPr>
            <a:picLocks noChangeAspect="1"/>
          </p:cNvPicPr>
          <p:nvPr/>
        </p:nvPicPr>
        <p:blipFill>
          <a:blip r:embed="rId2"/>
          <a:stretch>
            <a:fillRect/>
          </a:stretch>
        </p:blipFill>
        <p:spPr>
          <a:xfrm>
            <a:off x="7397496" y="2674620"/>
            <a:ext cx="3019846" cy="2257740"/>
          </a:xfrm>
          <a:prstGeom prst="rect">
            <a:avLst/>
          </a:prstGeom>
        </p:spPr>
      </p:pic>
    </p:spTree>
    <p:extLst>
      <p:ext uri="{BB962C8B-B14F-4D97-AF65-F5344CB8AC3E}">
        <p14:creationId xmlns:p14="http://schemas.microsoft.com/office/powerpoint/2010/main" val="1644296794"/>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A670225-786D-4D35-95D2-EE23BCCC822D}" vid="{047B070F-071F-4F7E-B21E-00157DBF8D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0B3179-FCE1-482B-B473-8B7BB6F9AC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ED6A94-6CEC-4690-B5D0-3E831BCC769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68F36FF-D6F8-4F25-B1D6-7893F2294B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263</Words>
  <Application>Microsoft Office PowerPoint</Application>
  <PresentationFormat>Widescreen</PresentationFormat>
  <Paragraphs>58</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Segoe UI</vt:lpstr>
      <vt:lpstr>Segoe UI Light</vt:lpstr>
      <vt:lpstr>WelcomeDoc</vt:lpstr>
      <vt:lpstr>Detecting Credit Card Fraud </vt:lpstr>
      <vt:lpstr>Why is this important?</vt:lpstr>
      <vt:lpstr>$24,260,000,000</vt:lpstr>
      <vt:lpstr>What is Credit Card Fraud?</vt:lpstr>
      <vt:lpstr>About the data</vt:lpstr>
      <vt:lpstr>Exploring the data</vt:lpstr>
      <vt:lpstr>Feature Details</vt:lpstr>
      <vt:lpstr>Feature Details</vt:lpstr>
      <vt:lpstr>Feature Details</vt:lpstr>
      <vt:lpstr>PowerPoint Presentation</vt:lpstr>
      <vt:lpstr>Balanced Data</vt:lpstr>
      <vt:lpstr>Scaling the data</vt:lpstr>
      <vt:lpstr>Working with outliers</vt:lpstr>
      <vt:lpstr>Working with outliers</vt:lpstr>
      <vt:lpstr>Dimensionality Reduction</vt:lpstr>
      <vt:lpstr>Train Test split</vt:lpstr>
      <vt:lpstr>Process was easy!</vt:lpstr>
      <vt:lpstr>Classification Algorithms compared</vt:lpstr>
      <vt:lpstr>Classification Algorithms compared</vt:lpstr>
      <vt:lpstr>Classification Algorithms compared</vt:lpstr>
      <vt:lpstr>Classification Algorithms compared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2020-07-01T02:12:26Z</dcterms:created>
  <dcterms:modified xsi:type="dcterms:W3CDTF">2020-07-01T03:41:26Z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