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6"/>
  </p:notesMasterIdLst>
  <p:handoutMasterIdLst>
    <p:handoutMasterId r:id="rId17"/>
  </p:handoutMasterIdLst>
  <p:sldIdLst>
    <p:sldId id="256" r:id="rId5"/>
    <p:sldId id="271" r:id="rId6"/>
    <p:sldId id="283" r:id="rId7"/>
    <p:sldId id="285" r:id="rId8"/>
    <p:sldId id="286" r:id="rId9"/>
    <p:sldId id="302" r:id="rId10"/>
    <p:sldId id="290" r:id="rId11"/>
    <p:sldId id="291" r:id="rId12"/>
    <p:sldId id="296" r:id="rId13"/>
    <p:sldId id="303"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2976974-848A-44C1-8C7B-CDEB4841EF12}">
          <p14:sldIdLst>
            <p14:sldId id="256"/>
            <p14:sldId id="271"/>
            <p14:sldId id="283"/>
          </p14:sldIdLst>
        </p14:section>
        <p14:section name="Exploring the Data" id="{40DA51CC-B397-4F01-9A3D-84B8088F1497}">
          <p14:sldIdLst>
            <p14:sldId id="285"/>
            <p14:sldId id="286"/>
            <p14:sldId id="302"/>
          </p14:sldIdLst>
        </p14:section>
        <p14:section name="Data Preparation" id="{4A286DB4-97D6-45B3-BC48-523921F09A92}">
          <p14:sldIdLst>
            <p14:sldId id="290"/>
            <p14:sldId id="291"/>
          </p14:sldIdLst>
        </p14:section>
        <p14:section name="Training Algorithms" id="{DACFC409-9FD6-4A42-8460-AFAFD361C700}">
          <p14:sldIdLst>
            <p14:sldId id="296"/>
            <p14:sldId id="303"/>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2" autoAdjust="0"/>
  </p:normalViewPr>
  <p:slideViewPr>
    <p:cSldViewPr snapToGrid="0">
      <p:cViewPr varScale="1">
        <p:scale>
          <a:sx n="69" d="100"/>
          <a:sy n="69" d="100"/>
        </p:scale>
        <p:origin x="78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7/19/2020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7/19/2020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7/19/2020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Movie Recommender System</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Wajahat Sheikh | DSC680 Bellevue University</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D0C8-1FA7-4352-ADF1-BDC03B12916A}"/>
              </a:ext>
            </a:extLst>
          </p:cNvPr>
          <p:cNvSpPr>
            <a:spLocks noGrp="1"/>
          </p:cNvSpPr>
          <p:nvPr>
            <p:ph type="title"/>
          </p:nvPr>
        </p:nvSpPr>
        <p:spPr/>
        <p:txBody>
          <a:bodyPr/>
          <a:lstStyle/>
          <a:p>
            <a:r>
              <a:rPr lang="en-US" dirty="0"/>
              <a:t>Getting the Model</a:t>
            </a:r>
          </a:p>
        </p:txBody>
      </p:sp>
      <p:sp>
        <p:nvSpPr>
          <p:cNvPr id="5" name="TextBox 4">
            <a:extLst>
              <a:ext uri="{FF2B5EF4-FFF2-40B4-BE49-F238E27FC236}">
                <a16:creationId xmlns:a16="http://schemas.microsoft.com/office/drawing/2014/main" id="{F1AA275B-CE6A-4DE4-82DA-A97369586AC8}"/>
              </a:ext>
            </a:extLst>
          </p:cNvPr>
          <p:cNvSpPr txBox="1"/>
          <p:nvPr/>
        </p:nvSpPr>
        <p:spPr>
          <a:xfrm>
            <a:off x="521208" y="2528762"/>
            <a:ext cx="7479792" cy="1477328"/>
          </a:xfrm>
          <a:prstGeom prst="rect">
            <a:avLst/>
          </a:prstGeom>
          <a:noFill/>
        </p:spPr>
        <p:txBody>
          <a:bodyPr wrap="square" rtlCol="0">
            <a:spAutoFit/>
          </a:bodyPr>
          <a:lstStyle/>
          <a:p>
            <a:r>
              <a:rPr lang="en-US" dirty="0"/>
              <a:t>I retrieve the model and generate the heat map containing the top 20 items and displayed the similarities between them</a:t>
            </a:r>
          </a:p>
          <a:p>
            <a:endParaRPr lang="en-US" dirty="0"/>
          </a:p>
          <a:p>
            <a:r>
              <a:rPr lang="en-US" dirty="0"/>
              <a:t>I used predict function to get the items which are similar and rank them appropriately.</a:t>
            </a:r>
          </a:p>
        </p:txBody>
      </p:sp>
      <p:pic>
        <p:nvPicPr>
          <p:cNvPr id="8" name="Content Placeholder 7">
            <a:extLst>
              <a:ext uri="{FF2B5EF4-FFF2-40B4-BE49-F238E27FC236}">
                <a16:creationId xmlns:a16="http://schemas.microsoft.com/office/drawing/2014/main" id="{7E328AC8-8D27-4E5B-803C-A493427B63E5}"/>
              </a:ext>
            </a:extLst>
          </p:cNvPr>
          <p:cNvPicPr>
            <a:picLocks noGrp="1" noChangeAspect="1"/>
          </p:cNvPicPr>
          <p:nvPr>
            <p:ph sz="quarter" idx="13"/>
          </p:nvPr>
        </p:nvPicPr>
        <p:blipFill>
          <a:blip r:embed="rId2"/>
          <a:stretch>
            <a:fillRect/>
          </a:stretch>
        </p:blipFill>
        <p:spPr>
          <a:xfrm>
            <a:off x="8728584" y="2915718"/>
            <a:ext cx="2701416" cy="2715710"/>
          </a:xfrm>
          <a:prstGeom prst="rect">
            <a:avLst/>
          </a:prstGeom>
        </p:spPr>
      </p:pic>
      <p:pic>
        <p:nvPicPr>
          <p:cNvPr id="9" name="Picture 8">
            <a:extLst>
              <a:ext uri="{FF2B5EF4-FFF2-40B4-BE49-F238E27FC236}">
                <a16:creationId xmlns:a16="http://schemas.microsoft.com/office/drawing/2014/main" id="{4B105710-1D8D-44A4-BB6A-4E5F7F5213E1}"/>
              </a:ext>
            </a:extLst>
          </p:cNvPr>
          <p:cNvPicPr>
            <a:picLocks noChangeAspect="1"/>
          </p:cNvPicPr>
          <p:nvPr/>
        </p:nvPicPr>
        <p:blipFill>
          <a:blip r:embed="rId3"/>
          <a:stretch>
            <a:fillRect/>
          </a:stretch>
        </p:blipFill>
        <p:spPr>
          <a:xfrm>
            <a:off x="8484622" y="5814962"/>
            <a:ext cx="3543795" cy="714475"/>
          </a:xfrm>
          <a:prstGeom prst="rect">
            <a:avLst/>
          </a:prstGeom>
        </p:spPr>
      </p:pic>
    </p:spTree>
    <p:extLst>
      <p:ext uri="{BB962C8B-B14F-4D97-AF65-F5344CB8AC3E}">
        <p14:creationId xmlns:p14="http://schemas.microsoft.com/office/powerpoint/2010/main" val="189627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5901-F4C5-4315-95E8-ED9C756D87C6}"/>
              </a:ext>
            </a:extLst>
          </p:cNvPr>
          <p:cNvSpPr>
            <a:spLocks noGrp="1"/>
          </p:cNvSpPr>
          <p:nvPr>
            <p:ph type="title"/>
          </p:nvPr>
        </p:nvSpPr>
        <p:spPr>
          <a:xfrm>
            <a:off x="521208" y="1536192"/>
            <a:ext cx="10950356" cy="640080"/>
          </a:xfrm>
        </p:spPr>
        <p:txBody>
          <a:bodyPr/>
          <a:lstStyle/>
          <a:p>
            <a:pPr algn="ctr"/>
            <a:r>
              <a:rPr lang="en-US" dirty="0"/>
              <a:t>The End</a:t>
            </a:r>
          </a:p>
        </p:txBody>
      </p:sp>
    </p:spTree>
    <p:extLst>
      <p:ext uri="{BB962C8B-B14F-4D97-AF65-F5344CB8AC3E}">
        <p14:creationId xmlns:p14="http://schemas.microsoft.com/office/powerpoint/2010/main" val="85979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6E4E-4112-4BC5-B8D3-39448AC7CA5C}"/>
              </a:ext>
            </a:extLst>
          </p:cNvPr>
          <p:cNvSpPr>
            <a:spLocks noGrp="1"/>
          </p:cNvSpPr>
          <p:nvPr>
            <p:ph type="title"/>
          </p:nvPr>
        </p:nvSpPr>
        <p:spPr/>
        <p:txBody>
          <a:bodyPr>
            <a:normAutofit/>
          </a:bodyPr>
          <a:lstStyle/>
          <a:p>
            <a:r>
              <a:rPr lang="en-US" sz="3600" dirty="0"/>
              <a:t>Why is this important?</a:t>
            </a:r>
          </a:p>
        </p:txBody>
      </p:sp>
      <p:sp>
        <p:nvSpPr>
          <p:cNvPr id="3" name="Content Placeholder 2">
            <a:extLst>
              <a:ext uri="{FF2B5EF4-FFF2-40B4-BE49-F238E27FC236}">
                <a16:creationId xmlns:a16="http://schemas.microsoft.com/office/drawing/2014/main" id="{25E3E2FE-7DED-41EE-B5BD-008C0700E1A2}"/>
              </a:ext>
            </a:extLst>
          </p:cNvPr>
          <p:cNvSpPr>
            <a:spLocks noGrp="1"/>
          </p:cNvSpPr>
          <p:nvPr>
            <p:ph sz="quarter" idx="10"/>
          </p:nvPr>
        </p:nvSpPr>
        <p:spPr>
          <a:xfrm>
            <a:off x="539496" y="1435608"/>
            <a:ext cx="11110894" cy="3977640"/>
          </a:xfrm>
        </p:spPr>
        <p:txBody>
          <a:bodyPr>
            <a:noAutofit/>
          </a:bodyPr>
          <a:lstStyle/>
          <a:p>
            <a:r>
              <a:rPr lang="en-US" sz="2400" dirty="0"/>
              <a:t>Recommendation Systems are systems which work to give us relevant suggestions to product users.</a:t>
            </a:r>
          </a:p>
          <a:p>
            <a:r>
              <a:rPr lang="en-US" sz="2400" dirty="0"/>
              <a:t>They are important for every users now a days. There are many choices given to users in the field of dinning, movies, shopping but giving the best option to user is very important for business fields. E.g. Netflix, Amazon, Spotify</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DAB79-482D-4857-8D9C-F040F822924E}"/>
              </a:ext>
            </a:extLst>
          </p:cNvPr>
          <p:cNvSpPr>
            <a:spLocks noGrp="1"/>
          </p:cNvSpPr>
          <p:nvPr>
            <p:ph type="title"/>
          </p:nvPr>
        </p:nvSpPr>
        <p:spPr/>
        <p:txBody>
          <a:bodyPr/>
          <a:lstStyle/>
          <a:p>
            <a:r>
              <a:rPr lang="en-US" dirty="0"/>
              <a:t>Data Set</a:t>
            </a:r>
          </a:p>
        </p:txBody>
      </p:sp>
      <p:sp>
        <p:nvSpPr>
          <p:cNvPr id="5" name="Title 3">
            <a:extLst>
              <a:ext uri="{FF2B5EF4-FFF2-40B4-BE49-F238E27FC236}">
                <a16:creationId xmlns:a16="http://schemas.microsoft.com/office/drawing/2014/main" id="{B135CCB9-B040-457C-9FFE-C9182FED206C}"/>
              </a:ext>
            </a:extLst>
          </p:cNvPr>
          <p:cNvSpPr txBox="1">
            <a:spLocks/>
          </p:cNvSpPr>
          <p:nvPr/>
        </p:nvSpPr>
        <p:spPr>
          <a:xfrm>
            <a:off x="521208" y="2482596"/>
            <a:ext cx="6876288" cy="640080"/>
          </a:xfrm>
          <a:prstGeom prst="rect">
            <a:avLst/>
          </a:prstGeom>
          <a:noFill/>
        </p:spPr>
        <p:txBody>
          <a:bodyPr vert="horz" lIns="91440" tIns="45720" rIns="91440" bIns="45720" rtlCol="0" anchor="b" anchorCtr="0">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dirty="0">
                <a:solidFill>
                  <a:srgbClr val="FF0000"/>
                </a:solidFill>
              </a:rPr>
              <a:t> </a:t>
            </a:r>
            <a:r>
              <a:rPr lang="en-US" dirty="0" err="1">
                <a:solidFill>
                  <a:srgbClr val="FF0000"/>
                </a:solidFill>
              </a:rPr>
              <a:t>MovieLens</a:t>
            </a:r>
            <a:endParaRPr lang="en-US" dirty="0">
              <a:solidFill>
                <a:srgbClr val="FF0000"/>
              </a:solidFill>
            </a:endParaRPr>
          </a:p>
        </p:txBody>
      </p:sp>
      <p:sp>
        <p:nvSpPr>
          <p:cNvPr id="6" name="Content Placeholder 5">
            <a:extLst>
              <a:ext uri="{FF2B5EF4-FFF2-40B4-BE49-F238E27FC236}">
                <a16:creationId xmlns:a16="http://schemas.microsoft.com/office/drawing/2014/main" id="{F89A647A-1F2A-4068-A156-3D8AD8F075AA}"/>
              </a:ext>
            </a:extLst>
          </p:cNvPr>
          <p:cNvSpPr>
            <a:spLocks noGrp="1"/>
          </p:cNvSpPr>
          <p:nvPr>
            <p:ph sz="quarter" idx="13"/>
          </p:nvPr>
        </p:nvSpPr>
        <p:spPr>
          <a:xfrm>
            <a:off x="521208" y="3429000"/>
            <a:ext cx="9445752" cy="3977640"/>
          </a:xfrm>
        </p:spPr>
        <p:txBody>
          <a:bodyPr/>
          <a:lstStyle/>
          <a:p>
            <a:r>
              <a:rPr lang="en-US" dirty="0"/>
              <a:t>I used dataset sourced by a </a:t>
            </a:r>
            <a:r>
              <a:rPr lang="en-US" dirty="0" err="1"/>
              <a:t>MovieLens</a:t>
            </a:r>
            <a:r>
              <a:rPr lang="en-US" dirty="0"/>
              <a:t>. They specializes in building recommendation systems and they provide data so that researchers can work on their own systems.</a:t>
            </a:r>
          </a:p>
          <a:p>
            <a:endParaRPr lang="en-US" dirty="0"/>
          </a:p>
        </p:txBody>
      </p:sp>
    </p:spTree>
    <p:extLst>
      <p:ext uri="{BB962C8B-B14F-4D97-AF65-F5344CB8AC3E}">
        <p14:creationId xmlns:p14="http://schemas.microsoft.com/office/powerpoint/2010/main" val="174206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0557-956B-4789-922D-A630A3B34F78}"/>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F972DE02-115B-4BC8-B2D9-8D590F838398}"/>
              </a:ext>
            </a:extLst>
          </p:cNvPr>
          <p:cNvSpPr>
            <a:spLocks noGrp="1"/>
          </p:cNvSpPr>
          <p:nvPr>
            <p:ph sz="quarter" idx="13"/>
          </p:nvPr>
        </p:nvSpPr>
        <p:spPr/>
        <p:txBody>
          <a:bodyPr/>
          <a:lstStyle/>
          <a:p>
            <a:r>
              <a:rPr lang="en-US" dirty="0"/>
              <a:t>I have now 10329 movies, 6138 tags and 105339 ratings</a:t>
            </a:r>
          </a:p>
        </p:txBody>
      </p:sp>
    </p:spTree>
    <p:extLst>
      <p:ext uri="{BB962C8B-B14F-4D97-AF65-F5344CB8AC3E}">
        <p14:creationId xmlns:p14="http://schemas.microsoft.com/office/powerpoint/2010/main" val="162457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CF50-EF11-4221-8272-D3283B757A18}"/>
              </a:ext>
            </a:extLst>
          </p:cNvPr>
          <p:cNvSpPr>
            <a:spLocks noGrp="1"/>
          </p:cNvSpPr>
          <p:nvPr>
            <p:ph type="title"/>
          </p:nvPr>
        </p:nvSpPr>
        <p:spPr/>
        <p:txBody>
          <a:bodyPr/>
          <a:lstStyle/>
          <a:p>
            <a:r>
              <a:rPr lang="en-US" dirty="0"/>
              <a:t>Exploring the data</a:t>
            </a:r>
          </a:p>
        </p:txBody>
      </p:sp>
      <p:pic>
        <p:nvPicPr>
          <p:cNvPr id="6" name="Content Placeholder 5">
            <a:extLst>
              <a:ext uri="{FF2B5EF4-FFF2-40B4-BE49-F238E27FC236}">
                <a16:creationId xmlns:a16="http://schemas.microsoft.com/office/drawing/2014/main" id="{15BEB739-8321-4ADE-A095-D32E018BFFEB}"/>
              </a:ext>
            </a:extLst>
          </p:cNvPr>
          <p:cNvPicPr>
            <a:picLocks noGrp="1" noChangeAspect="1"/>
          </p:cNvPicPr>
          <p:nvPr>
            <p:ph sz="quarter" idx="13"/>
          </p:nvPr>
        </p:nvPicPr>
        <p:blipFill>
          <a:blip r:embed="rId2"/>
          <a:stretch>
            <a:fillRect/>
          </a:stretch>
        </p:blipFill>
        <p:spPr>
          <a:xfrm>
            <a:off x="3597003" y="2788920"/>
            <a:ext cx="7101114" cy="2318306"/>
          </a:xfrm>
          <a:prstGeom prst="rect">
            <a:avLst/>
          </a:prstGeom>
        </p:spPr>
      </p:pic>
      <p:sp>
        <p:nvSpPr>
          <p:cNvPr id="7" name="TextBox 6">
            <a:extLst>
              <a:ext uri="{FF2B5EF4-FFF2-40B4-BE49-F238E27FC236}">
                <a16:creationId xmlns:a16="http://schemas.microsoft.com/office/drawing/2014/main" id="{33D17E0B-3FC1-40B5-A668-5810A0CA78A6}"/>
              </a:ext>
            </a:extLst>
          </p:cNvPr>
          <p:cNvSpPr txBox="1"/>
          <p:nvPr/>
        </p:nvSpPr>
        <p:spPr>
          <a:xfrm>
            <a:off x="521208" y="3059668"/>
            <a:ext cx="7726317" cy="584775"/>
          </a:xfrm>
          <a:prstGeom prst="rect">
            <a:avLst/>
          </a:prstGeom>
          <a:noFill/>
        </p:spPr>
        <p:txBody>
          <a:bodyPr wrap="square" rtlCol="0">
            <a:spAutoFit/>
          </a:bodyPr>
          <a:lstStyle/>
          <a:p>
            <a:r>
              <a:rPr lang="en-US" sz="3200" dirty="0"/>
              <a:t>Summary</a:t>
            </a:r>
          </a:p>
        </p:txBody>
      </p:sp>
    </p:spTree>
    <p:extLst>
      <p:ext uri="{BB962C8B-B14F-4D97-AF65-F5344CB8AC3E}">
        <p14:creationId xmlns:p14="http://schemas.microsoft.com/office/powerpoint/2010/main" val="47894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CF50-EF11-4221-8272-D3283B757A18}"/>
              </a:ext>
            </a:extLst>
          </p:cNvPr>
          <p:cNvSpPr>
            <a:spLocks noGrp="1"/>
          </p:cNvSpPr>
          <p:nvPr>
            <p:ph type="title"/>
          </p:nvPr>
        </p:nvSpPr>
        <p:spPr/>
        <p:txBody>
          <a:bodyPr/>
          <a:lstStyle/>
          <a:p>
            <a:r>
              <a:rPr lang="en-US" dirty="0"/>
              <a:t>Exploring the data</a:t>
            </a:r>
          </a:p>
        </p:txBody>
      </p:sp>
      <p:sp>
        <p:nvSpPr>
          <p:cNvPr id="7" name="TextBox 6">
            <a:extLst>
              <a:ext uri="{FF2B5EF4-FFF2-40B4-BE49-F238E27FC236}">
                <a16:creationId xmlns:a16="http://schemas.microsoft.com/office/drawing/2014/main" id="{33D17E0B-3FC1-40B5-A668-5810A0CA78A6}"/>
              </a:ext>
            </a:extLst>
          </p:cNvPr>
          <p:cNvSpPr txBox="1"/>
          <p:nvPr/>
        </p:nvSpPr>
        <p:spPr>
          <a:xfrm>
            <a:off x="521208" y="3059668"/>
            <a:ext cx="7726317" cy="584775"/>
          </a:xfrm>
          <a:prstGeom prst="rect">
            <a:avLst/>
          </a:prstGeom>
          <a:noFill/>
        </p:spPr>
        <p:txBody>
          <a:bodyPr wrap="square" rtlCol="0">
            <a:spAutoFit/>
          </a:bodyPr>
          <a:lstStyle/>
          <a:p>
            <a:r>
              <a:rPr lang="en-US" sz="3200" dirty="0"/>
              <a:t>Head(</a:t>
            </a:r>
            <a:r>
              <a:rPr lang="en-US" sz="3200" dirty="0" err="1"/>
              <a:t>movie_data</a:t>
            </a:r>
            <a:r>
              <a:rPr lang="en-US" sz="3200" dirty="0"/>
              <a:t>)</a:t>
            </a:r>
          </a:p>
        </p:txBody>
      </p:sp>
      <p:pic>
        <p:nvPicPr>
          <p:cNvPr id="5" name="Content Placeholder 4">
            <a:extLst>
              <a:ext uri="{FF2B5EF4-FFF2-40B4-BE49-F238E27FC236}">
                <a16:creationId xmlns:a16="http://schemas.microsoft.com/office/drawing/2014/main" id="{7B0DD43C-31E1-48C3-85AA-DBC52791DFD1}"/>
              </a:ext>
            </a:extLst>
          </p:cNvPr>
          <p:cNvPicPr>
            <a:picLocks noGrp="1" noChangeAspect="1"/>
          </p:cNvPicPr>
          <p:nvPr>
            <p:ph sz="quarter" idx="13"/>
          </p:nvPr>
        </p:nvPicPr>
        <p:blipFill>
          <a:blip r:embed="rId2"/>
          <a:stretch>
            <a:fillRect/>
          </a:stretch>
        </p:blipFill>
        <p:spPr>
          <a:xfrm>
            <a:off x="3959352" y="2789972"/>
            <a:ext cx="7869042" cy="2234656"/>
          </a:xfrm>
          <a:prstGeom prst="rect">
            <a:avLst/>
          </a:prstGeom>
        </p:spPr>
      </p:pic>
    </p:spTree>
    <p:extLst>
      <p:ext uri="{BB962C8B-B14F-4D97-AF65-F5344CB8AC3E}">
        <p14:creationId xmlns:p14="http://schemas.microsoft.com/office/powerpoint/2010/main" val="30238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0284-0D08-406E-BA11-0CE02E4FA331}"/>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0D38A31F-ED44-4368-9BD7-CCA4C00140FA}"/>
              </a:ext>
            </a:extLst>
          </p:cNvPr>
          <p:cNvSpPr>
            <a:spLocks noGrp="1"/>
          </p:cNvSpPr>
          <p:nvPr>
            <p:ph sz="quarter" idx="13"/>
          </p:nvPr>
        </p:nvSpPr>
        <p:spPr/>
        <p:txBody>
          <a:bodyPr/>
          <a:lstStyle/>
          <a:p>
            <a:r>
              <a:rPr lang="en-US" dirty="0"/>
              <a:t>I used </a:t>
            </a:r>
            <a:r>
              <a:rPr lang="en-US" dirty="0" err="1"/>
              <a:t>cbind</a:t>
            </a:r>
            <a:r>
              <a:rPr lang="en-US" dirty="0"/>
              <a:t> function to merge two data frames </a:t>
            </a:r>
          </a:p>
        </p:txBody>
      </p:sp>
      <p:pic>
        <p:nvPicPr>
          <p:cNvPr id="4" name="Picture 3">
            <a:extLst>
              <a:ext uri="{FF2B5EF4-FFF2-40B4-BE49-F238E27FC236}">
                <a16:creationId xmlns:a16="http://schemas.microsoft.com/office/drawing/2014/main" id="{15D0AAA3-09D1-4931-A001-3143252EBDCD}"/>
              </a:ext>
            </a:extLst>
          </p:cNvPr>
          <p:cNvPicPr>
            <a:picLocks noChangeAspect="1"/>
          </p:cNvPicPr>
          <p:nvPr/>
        </p:nvPicPr>
        <p:blipFill>
          <a:blip r:embed="rId2"/>
          <a:stretch>
            <a:fillRect/>
          </a:stretch>
        </p:blipFill>
        <p:spPr>
          <a:xfrm>
            <a:off x="1074421" y="3606033"/>
            <a:ext cx="9669780" cy="2931927"/>
          </a:xfrm>
          <a:prstGeom prst="rect">
            <a:avLst/>
          </a:prstGeom>
        </p:spPr>
      </p:pic>
    </p:spTree>
    <p:extLst>
      <p:ext uri="{BB962C8B-B14F-4D97-AF65-F5344CB8AC3E}">
        <p14:creationId xmlns:p14="http://schemas.microsoft.com/office/powerpoint/2010/main" val="166795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3D0F-F4B8-4911-AD62-9580E96D8BAE}"/>
              </a:ext>
            </a:extLst>
          </p:cNvPr>
          <p:cNvSpPr>
            <a:spLocks noGrp="1"/>
          </p:cNvSpPr>
          <p:nvPr>
            <p:ph type="title"/>
          </p:nvPr>
        </p:nvSpPr>
        <p:spPr/>
        <p:txBody>
          <a:bodyPr/>
          <a:lstStyle/>
          <a:p>
            <a:r>
              <a:rPr lang="en-US" dirty="0"/>
              <a:t>Preprocessing</a:t>
            </a:r>
          </a:p>
        </p:txBody>
      </p:sp>
      <p:pic>
        <p:nvPicPr>
          <p:cNvPr id="3" name="Picture 2">
            <a:extLst>
              <a:ext uri="{FF2B5EF4-FFF2-40B4-BE49-F238E27FC236}">
                <a16:creationId xmlns:a16="http://schemas.microsoft.com/office/drawing/2014/main" id="{DB814805-842D-43DE-814C-D9A7D641777A}"/>
              </a:ext>
            </a:extLst>
          </p:cNvPr>
          <p:cNvPicPr>
            <a:picLocks noChangeAspect="1"/>
          </p:cNvPicPr>
          <p:nvPr/>
        </p:nvPicPr>
        <p:blipFill>
          <a:blip r:embed="rId2"/>
          <a:stretch>
            <a:fillRect/>
          </a:stretch>
        </p:blipFill>
        <p:spPr>
          <a:xfrm>
            <a:off x="6096000" y="2671234"/>
            <a:ext cx="4872213" cy="2760303"/>
          </a:xfrm>
          <a:prstGeom prst="rect">
            <a:avLst/>
          </a:prstGeom>
        </p:spPr>
      </p:pic>
      <p:sp>
        <p:nvSpPr>
          <p:cNvPr id="5" name="TextBox 4">
            <a:extLst>
              <a:ext uri="{FF2B5EF4-FFF2-40B4-BE49-F238E27FC236}">
                <a16:creationId xmlns:a16="http://schemas.microsoft.com/office/drawing/2014/main" id="{E5671799-71EA-423C-8028-9DB1268312DB}"/>
              </a:ext>
            </a:extLst>
          </p:cNvPr>
          <p:cNvSpPr txBox="1"/>
          <p:nvPr/>
        </p:nvSpPr>
        <p:spPr>
          <a:xfrm>
            <a:off x="822960" y="2948940"/>
            <a:ext cx="4872213" cy="2585323"/>
          </a:xfrm>
          <a:prstGeom prst="rect">
            <a:avLst/>
          </a:prstGeom>
          <a:noFill/>
        </p:spPr>
        <p:txBody>
          <a:bodyPr wrap="square" rtlCol="0">
            <a:spAutoFit/>
          </a:bodyPr>
          <a:lstStyle/>
          <a:p>
            <a:r>
              <a:rPr lang="en-US" dirty="0"/>
              <a:t>I preprocessed the </a:t>
            </a:r>
            <a:r>
              <a:rPr lang="en-US" dirty="0" err="1"/>
              <a:t>dataframe</a:t>
            </a:r>
            <a:r>
              <a:rPr lang="en-US" dirty="0"/>
              <a:t> in such a way that movie is rated by at least 50 users and have at least 50 views.  After applying this technique, only 420 watchers and 447 films remains.</a:t>
            </a:r>
          </a:p>
          <a:p>
            <a:r>
              <a:rPr lang="en-US" dirty="0"/>
              <a:t>This figure shows the distribution of average rating per user</a:t>
            </a:r>
          </a:p>
          <a:p>
            <a:r>
              <a:rPr lang="en-US" dirty="0"/>
              <a:t>After this step, I normalized the dataset to a common scale value</a:t>
            </a:r>
          </a:p>
        </p:txBody>
      </p:sp>
    </p:spTree>
    <p:extLst>
      <p:ext uri="{BB962C8B-B14F-4D97-AF65-F5344CB8AC3E}">
        <p14:creationId xmlns:p14="http://schemas.microsoft.com/office/powerpoint/2010/main" val="158934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BCC9-4EEE-4964-B408-308F7699BC5C}"/>
              </a:ext>
            </a:extLst>
          </p:cNvPr>
          <p:cNvSpPr>
            <a:spLocks noGrp="1"/>
          </p:cNvSpPr>
          <p:nvPr>
            <p:ph type="title"/>
          </p:nvPr>
        </p:nvSpPr>
        <p:spPr/>
        <p:txBody>
          <a:bodyPr/>
          <a:lstStyle/>
          <a:p>
            <a:r>
              <a:rPr lang="en-US" dirty="0"/>
              <a:t>Building the system</a:t>
            </a:r>
          </a:p>
        </p:txBody>
      </p:sp>
      <p:pic>
        <p:nvPicPr>
          <p:cNvPr id="3" name="Picture 2">
            <a:extLst>
              <a:ext uri="{FF2B5EF4-FFF2-40B4-BE49-F238E27FC236}">
                <a16:creationId xmlns:a16="http://schemas.microsoft.com/office/drawing/2014/main" id="{D2A65D9B-C556-430E-BD9F-37B5D8DDBD8D}"/>
              </a:ext>
            </a:extLst>
          </p:cNvPr>
          <p:cNvPicPr>
            <a:picLocks noChangeAspect="1"/>
          </p:cNvPicPr>
          <p:nvPr/>
        </p:nvPicPr>
        <p:blipFill>
          <a:blip r:embed="rId2"/>
          <a:stretch>
            <a:fillRect/>
          </a:stretch>
        </p:blipFill>
        <p:spPr>
          <a:xfrm>
            <a:off x="3513045" y="2619262"/>
            <a:ext cx="4820323" cy="695422"/>
          </a:xfrm>
          <a:prstGeom prst="rect">
            <a:avLst/>
          </a:prstGeom>
        </p:spPr>
      </p:pic>
      <p:pic>
        <p:nvPicPr>
          <p:cNvPr id="5" name="Picture 4">
            <a:extLst>
              <a:ext uri="{FF2B5EF4-FFF2-40B4-BE49-F238E27FC236}">
                <a16:creationId xmlns:a16="http://schemas.microsoft.com/office/drawing/2014/main" id="{BB6BEFEE-C32F-4ED2-8D82-61FD93898F20}"/>
              </a:ext>
            </a:extLst>
          </p:cNvPr>
          <p:cNvPicPr>
            <a:picLocks noChangeAspect="1"/>
          </p:cNvPicPr>
          <p:nvPr/>
        </p:nvPicPr>
        <p:blipFill>
          <a:blip r:embed="rId3"/>
          <a:stretch>
            <a:fillRect/>
          </a:stretch>
        </p:blipFill>
        <p:spPr>
          <a:xfrm>
            <a:off x="8678956" y="2619262"/>
            <a:ext cx="3200847" cy="2314898"/>
          </a:xfrm>
          <a:prstGeom prst="rect">
            <a:avLst/>
          </a:prstGeom>
        </p:spPr>
      </p:pic>
      <p:sp>
        <p:nvSpPr>
          <p:cNvPr id="6" name="TextBox 5">
            <a:extLst>
              <a:ext uri="{FF2B5EF4-FFF2-40B4-BE49-F238E27FC236}">
                <a16:creationId xmlns:a16="http://schemas.microsoft.com/office/drawing/2014/main" id="{700FDEC0-34B1-4EF1-A1BB-A4ACB42B8365}"/>
              </a:ext>
            </a:extLst>
          </p:cNvPr>
          <p:cNvSpPr txBox="1"/>
          <p:nvPr/>
        </p:nvSpPr>
        <p:spPr>
          <a:xfrm>
            <a:off x="521208" y="4160520"/>
            <a:ext cx="7812160" cy="923330"/>
          </a:xfrm>
          <a:prstGeom prst="rect">
            <a:avLst/>
          </a:prstGeom>
          <a:noFill/>
        </p:spPr>
        <p:txBody>
          <a:bodyPr wrap="square" rtlCol="0">
            <a:spAutoFit/>
          </a:bodyPr>
          <a:lstStyle/>
          <a:p>
            <a:r>
              <a:rPr lang="en-US" dirty="0"/>
              <a:t>I developed my system using item based collaborative filtering. This will find similarity between items regarding to ratings of users given to those items. I also split this data into train test</a:t>
            </a:r>
          </a:p>
        </p:txBody>
      </p:sp>
    </p:spTree>
    <p:extLst>
      <p:ext uri="{BB962C8B-B14F-4D97-AF65-F5344CB8AC3E}">
        <p14:creationId xmlns:p14="http://schemas.microsoft.com/office/powerpoint/2010/main" val="315525014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A670225-786D-4D35-95D2-EE23BCCC822D}" vid="{047B070F-071F-4F7E-B21E-00157DBF8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ED6A94-6CEC-4690-B5D0-3E831BCC769C}">
  <ds:schemaRefs>
    <ds:schemaRef ds:uri="http://purl.org/dc/dcmitype/"/>
    <ds:schemaRef ds:uri="16c05727-aa75-4e4a-9b5f-8a80a1165891"/>
    <ds:schemaRef ds:uri="http://www.w3.org/XML/1998/namespace"/>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E60B3179-FCE1-482B-B473-8B7BB6F9A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8F36FF-D6F8-4F25-B1D6-7893F2294B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287</Words>
  <Application>Microsoft Office PowerPoint</Application>
  <PresentationFormat>Widescreen</PresentationFormat>
  <Paragraphs>28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Segoe UI Light</vt:lpstr>
      <vt:lpstr>WelcomeDoc</vt:lpstr>
      <vt:lpstr>Movie Recommender System</vt:lpstr>
      <vt:lpstr>Why is this important?</vt:lpstr>
      <vt:lpstr>Data Set</vt:lpstr>
      <vt:lpstr>About the data</vt:lpstr>
      <vt:lpstr>Exploring the data</vt:lpstr>
      <vt:lpstr>Exploring the data</vt:lpstr>
      <vt:lpstr>Preprocessing</vt:lpstr>
      <vt:lpstr>Preprocessing</vt:lpstr>
      <vt:lpstr>Building the system</vt:lpstr>
      <vt:lpstr>Getting the Model</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2020-07-01T02:12:26Z</dcterms:created>
  <dcterms:modified xsi:type="dcterms:W3CDTF">2020-07-19T23:14:11Z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