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67" r:id="rId5"/>
    <p:sldId id="271" r:id="rId6"/>
    <p:sldId id="260" r:id="rId7"/>
    <p:sldId id="261" r:id="rId8"/>
    <p:sldId id="268" r:id="rId9"/>
    <p:sldId id="269" r:id="rId10"/>
    <p:sldId id="266" r:id="rId11"/>
    <p:sldId id="265" r:id="rId12"/>
    <p:sldId id="270" r:id="rId13"/>
    <p:sldId id="262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3200" b="0" strike="noStrike" spc="-1">
                <a:latin typeface="Arial"/>
              </a:rPr>
              <a:t>Haga clic para editar el estilo de subtítulo del patrón</a:t>
            </a: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596880" y="174240"/>
            <a:ext cx="8127720" cy="2200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3200" b="0" strike="noStrike" spc="-1">
                <a:latin typeface="Arial"/>
              </a:rPr>
              <a:t>Haga clic para editar el estilo de subtítulo del patrón</a:t>
            </a: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objetos y 1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 rot="10800000">
            <a:off x="11719800" y="674640"/>
            <a:ext cx="11186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0488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596880" y="6359040"/>
            <a:ext cx="284436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www.digitalhouse.com</a:t>
            </a:r>
            <a:endParaRPr lang="es-AR" sz="1600" b="0" strike="noStrike" spc="-1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5664600" y="6354720"/>
            <a:ext cx="369000" cy="331920"/>
          </a:xfrm>
          <a:prstGeom prst="ellipse">
            <a:avLst/>
          </a:prstGeom>
          <a:solidFill>
            <a:schemeClr val="lt1"/>
          </a:solidFill>
          <a:ln w="9360">
            <a:solidFill>
              <a:srgbClr val="D8D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133320" y="6359400"/>
            <a:ext cx="369000" cy="331920"/>
          </a:xfrm>
          <a:prstGeom prst="ellipse">
            <a:avLst/>
          </a:prstGeom>
          <a:solidFill>
            <a:schemeClr val="lt1"/>
          </a:solidFill>
          <a:ln w="9360">
            <a:solidFill>
              <a:srgbClr val="D8D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5810400" y="6481080"/>
            <a:ext cx="60480" cy="87480"/>
            <a:chOff x="5810400" y="6481080"/>
            <a:chExt cx="60480" cy="87480"/>
          </a:xfrm>
        </p:grpSpPr>
        <p:sp>
          <p:nvSpPr>
            <p:cNvPr id="5" name="CustomShape 6"/>
            <p:cNvSpPr/>
            <p:nvPr/>
          </p:nvSpPr>
          <p:spPr>
            <a:xfrm rot="16200000">
              <a:off x="5817240" y="6473880"/>
              <a:ext cx="46440" cy="60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5810400" y="6523200"/>
              <a:ext cx="60480" cy="45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6293160" y="6478200"/>
            <a:ext cx="60480" cy="87480"/>
            <a:chOff x="6293160" y="6478200"/>
            <a:chExt cx="60480" cy="87480"/>
          </a:xfrm>
        </p:grpSpPr>
        <p:sp>
          <p:nvSpPr>
            <p:cNvPr id="8" name="CustomShape 9"/>
            <p:cNvSpPr/>
            <p:nvPr/>
          </p:nvSpPr>
          <p:spPr>
            <a:xfrm rot="5400000">
              <a:off x="6300000" y="6512040"/>
              <a:ext cx="46440" cy="60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 rot="10800000">
              <a:off x="6293160" y="6478200"/>
              <a:ext cx="60480" cy="45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0" name="Google Shape;778;p43"/>
          <p:cNvPicPr/>
          <p:nvPr/>
        </p:nvPicPr>
        <p:blipFill>
          <a:blip r:embed="rId14"/>
          <a:stretch/>
        </p:blipFill>
        <p:spPr>
          <a:xfrm>
            <a:off x="9677160" y="172800"/>
            <a:ext cx="1946520" cy="411120"/>
          </a:xfrm>
          <a:prstGeom prst="rect">
            <a:avLst/>
          </a:prstGeom>
          <a:ln>
            <a:noFill/>
          </a:ln>
        </p:spPr>
      </p:pic>
      <p:sp>
        <p:nvSpPr>
          <p:cNvPr id="11" name="PlaceHolder 1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2" name="PlaceHolder 12"/>
          <p:cNvSpPr>
            <a:spLocks noGrp="1"/>
          </p:cNvSpPr>
          <p:nvPr>
            <p:ph type="dt"/>
          </p:nvPr>
        </p:nvSpPr>
        <p:spPr>
          <a:xfrm>
            <a:off x="609480" y="8333640"/>
            <a:ext cx="2844360" cy="36468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13" name="PlaceHolder 13"/>
          <p:cNvSpPr>
            <a:spLocks noGrp="1"/>
          </p:cNvSpPr>
          <p:nvPr>
            <p:ph type="sldNum"/>
          </p:nvPr>
        </p:nvSpPr>
        <p:spPr>
          <a:xfrm>
            <a:off x="8737560" y="629856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8D6089-0D09-402D-8CD5-EF819253AED0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14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1" name="TextShape 1"/>
          <p:cNvSpPr txBox="1"/>
          <p:nvPr/>
        </p:nvSpPr>
        <p:spPr>
          <a:xfrm>
            <a:off x="596880" y="99216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 dirty="0">
                <a:solidFill>
                  <a:schemeClr val="bg1"/>
                </a:solidFill>
                <a:latin typeface="Raleway"/>
                <a:ea typeface="Raleway"/>
              </a:rPr>
              <a:t>Desafío 2</a:t>
            </a:r>
            <a:endParaRPr lang="es-ES" sz="187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596880" y="3242520"/>
            <a:ext cx="4614840" cy="14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endParaRPr lang="es-AR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solidFill>
                  <a:schemeClr val="bg1"/>
                </a:solidFill>
                <a:latin typeface="Raleway"/>
                <a:ea typeface="Raleway"/>
              </a:rPr>
              <a:t>Grupo 8</a:t>
            </a:r>
            <a:endParaRPr lang="es-AR" sz="24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solidFill>
                  <a:schemeClr val="bg1"/>
                </a:solidFill>
                <a:latin typeface="Raleway"/>
                <a:ea typeface="Raleway"/>
              </a:rPr>
              <a:t>27/5/2019</a:t>
            </a:r>
            <a:endParaRPr lang="es-AR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596880" y="1727280"/>
            <a:ext cx="7949520" cy="224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4800" b="1" strike="noStrike" spc="-1" dirty="0">
                <a:solidFill>
                  <a:schemeClr val="bg1"/>
                </a:solidFill>
                <a:latin typeface="Raleway"/>
                <a:ea typeface="Raleway"/>
              </a:rPr>
              <a:t>Análisis de precios de propiedades</a:t>
            </a:r>
            <a:endParaRPr lang="es-AR" sz="4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596880" y="205560"/>
            <a:ext cx="812772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70" b="1" strike="noStrike" spc="-1">
                <a:solidFill>
                  <a:schemeClr val="bg1"/>
                </a:solidFill>
                <a:latin typeface="Raleway"/>
                <a:ea typeface="Raleway"/>
              </a:rPr>
              <a:t>Data Science 2019</a:t>
            </a:r>
            <a:endParaRPr lang="es-AR" sz="1870" b="0" strike="noStrike" spc="-1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1187369" y="2066756"/>
            <a:ext cx="2721636" cy="936000"/>
          </a:xfrm>
          <a:custGeom>
            <a:avLst/>
            <a:gdLst/>
            <a:ahLst/>
            <a:cxnLst/>
            <a:rect l="0" t="0" r="r" b="b"/>
            <a:pathLst>
              <a:path w="7202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6767" y="2601"/>
                </a:lnTo>
                <a:cubicBezTo>
                  <a:pt x="6984" y="2601"/>
                  <a:pt x="7201" y="2384"/>
                  <a:pt x="7201" y="2167"/>
                </a:cubicBezTo>
                <a:lnTo>
                  <a:pt x="7201" y="433"/>
                </a:lnTo>
                <a:cubicBezTo>
                  <a:pt x="7201" y="216"/>
                  <a:pt x="6984" y="0"/>
                  <a:pt x="6767" y="0"/>
                </a:cubicBezTo>
                <a:lnTo>
                  <a:pt x="4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Cargamos </a:t>
            </a:r>
          </a:p>
          <a:p>
            <a:pPr algn="ctr"/>
            <a:r>
              <a:rPr lang="es-AR" spc="-1" dirty="0" err="1">
                <a:latin typeface="Arial"/>
              </a:rPr>
              <a:t>Dataset</a:t>
            </a:r>
            <a:r>
              <a:rPr lang="es-AR" spc="-1" dirty="0">
                <a:latin typeface="Arial"/>
              </a:rPr>
              <a:t> creado en ETL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6880" y="272979"/>
            <a:ext cx="8127720" cy="276999"/>
          </a:xfrm>
        </p:spPr>
        <p:txBody>
          <a:bodyPr/>
          <a:lstStyle/>
          <a:p>
            <a:r>
              <a:rPr lang="es-ES" sz="2000" b="1" spc="-1" dirty="0">
                <a:solidFill>
                  <a:srgbClr val="000000"/>
                </a:solidFill>
                <a:latin typeface="Raleway"/>
                <a:ea typeface="Raleway"/>
              </a:rPr>
              <a:t>Proceso de Modelado de datos</a:t>
            </a:r>
            <a:endParaRPr lang="es-AR" sz="2000" dirty="0"/>
          </a:p>
        </p:txBody>
      </p:sp>
      <p:sp>
        <p:nvSpPr>
          <p:cNvPr id="5" name="CustomShape 3"/>
          <p:cNvSpPr/>
          <p:nvPr/>
        </p:nvSpPr>
        <p:spPr>
          <a:xfrm>
            <a:off x="4183599" y="2390756"/>
            <a:ext cx="792000" cy="288000"/>
          </a:xfrm>
          <a:custGeom>
            <a:avLst/>
            <a:gdLst/>
            <a:ahLst/>
            <a:cxnLst/>
            <a:rect l="0" t="0" r="r" b="b"/>
            <a:pathLst>
              <a:path w="2202" h="802">
                <a:moveTo>
                  <a:pt x="0" y="200"/>
                </a:moveTo>
                <a:lnTo>
                  <a:pt x="1650" y="200"/>
                </a:lnTo>
                <a:lnTo>
                  <a:pt x="1650" y="0"/>
                </a:lnTo>
                <a:lnTo>
                  <a:pt x="2201" y="400"/>
                </a:lnTo>
                <a:lnTo>
                  <a:pt x="1650" y="801"/>
                </a:lnTo>
                <a:lnTo>
                  <a:pt x="16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4"/>
          <p:cNvSpPr/>
          <p:nvPr/>
        </p:nvSpPr>
        <p:spPr>
          <a:xfrm>
            <a:off x="8635359" y="2083537"/>
            <a:ext cx="2157067" cy="900000"/>
          </a:xfrm>
          <a:custGeom>
            <a:avLst/>
            <a:gdLst/>
            <a:ahLst/>
            <a:cxnLst/>
            <a:rect l="0" t="0" r="r" b="b"/>
            <a:pathLst>
              <a:path w="84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067" y="2001"/>
                </a:lnTo>
                <a:cubicBezTo>
                  <a:pt x="8233" y="2001"/>
                  <a:pt x="8400" y="1834"/>
                  <a:pt x="8400" y="1667"/>
                </a:cubicBezTo>
                <a:lnTo>
                  <a:pt x="8400" y="333"/>
                </a:lnTo>
                <a:cubicBezTo>
                  <a:pt x="8400" y="166"/>
                  <a:pt x="8233" y="0"/>
                  <a:pt x="80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Dividir </a:t>
            </a:r>
            <a:r>
              <a:rPr lang="es-AR" spc="-1" dirty="0" err="1">
                <a:latin typeface="Arial"/>
              </a:rPr>
              <a:t>dataset</a:t>
            </a:r>
            <a:r>
              <a:rPr lang="es-AR" spc="-1" dirty="0">
                <a:latin typeface="Arial"/>
              </a:rPr>
              <a:t> entre </a:t>
            </a:r>
          </a:p>
          <a:p>
            <a:pPr algn="ctr"/>
            <a:r>
              <a:rPr lang="es-AR" spc="-1" dirty="0" err="1">
                <a:latin typeface="Arial"/>
              </a:rPr>
              <a:t>train</a:t>
            </a:r>
            <a:r>
              <a:rPr lang="es-AR" spc="-1" dirty="0">
                <a:latin typeface="Arial"/>
              </a:rPr>
              <a:t> y test</a:t>
            </a:r>
          </a:p>
        </p:txBody>
      </p:sp>
      <p:sp>
        <p:nvSpPr>
          <p:cNvPr id="7" name="CustomShape 3"/>
          <p:cNvSpPr/>
          <p:nvPr/>
        </p:nvSpPr>
        <p:spPr>
          <a:xfrm>
            <a:off x="7607808" y="2373870"/>
            <a:ext cx="792000" cy="288000"/>
          </a:xfrm>
          <a:custGeom>
            <a:avLst/>
            <a:gdLst/>
            <a:ahLst/>
            <a:cxnLst/>
            <a:rect l="0" t="0" r="r" b="b"/>
            <a:pathLst>
              <a:path w="2202" h="802">
                <a:moveTo>
                  <a:pt x="0" y="200"/>
                </a:moveTo>
                <a:lnTo>
                  <a:pt x="1650" y="200"/>
                </a:lnTo>
                <a:lnTo>
                  <a:pt x="1650" y="0"/>
                </a:lnTo>
                <a:lnTo>
                  <a:pt x="2201" y="400"/>
                </a:lnTo>
                <a:lnTo>
                  <a:pt x="1650" y="801"/>
                </a:lnTo>
                <a:lnTo>
                  <a:pt x="16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4"/>
          <p:cNvSpPr/>
          <p:nvPr/>
        </p:nvSpPr>
        <p:spPr>
          <a:xfrm>
            <a:off x="5246246" y="2059339"/>
            <a:ext cx="2090915" cy="900000"/>
          </a:xfrm>
          <a:custGeom>
            <a:avLst/>
            <a:gdLst/>
            <a:ahLst/>
            <a:cxnLst/>
            <a:rect l="0" t="0" r="r" b="b"/>
            <a:pathLst>
              <a:path w="84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067" y="2001"/>
                </a:lnTo>
                <a:cubicBezTo>
                  <a:pt x="8233" y="2001"/>
                  <a:pt x="8400" y="1834"/>
                  <a:pt x="8400" y="1667"/>
                </a:cubicBezTo>
                <a:lnTo>
                  <a:pt x="8400" y="333"/>
                </a:lnTo>
                <a:cubicBezTo>
                  <a:pt x="8400" y="166"/>
                  <a:pt x="8233" y="0"/>
                  <a:pt x="80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Aplicamos </a:t>
            </a:r>
          </a:p>
          <a:p>
            <a:pPr algn="ctr"/>
            <a:r>
              <a:rPr lang="es-AR" spc="-1" dirty="0">
                <a:latin typeface="Arial"/>
              </a:rPr>
              <a:t>Normalización </a:t>
            </a:r>
          </a:p>
          <a:p>
            <a:pPr algn="ctr"/>
            <a:r>
              <a:rPr lang="es-AR" spc="-1" dirty="0">
                <a:latin typeface="Arial"/>
              </a:rPr>
              <a:t>(</a:t>
            </a:r>
            <a:r>
              <a:rPr lang="es-AR" spc="-1" dirty="0" err="1">
                <a:latin typeface="Arial"/>
              </a:rPr>
              <a:t>StandardScaler</a:t>
            </a:r>
            <a:r>
              <a:rPr lang="es-AR" spc="-1" dirty="0">
                <a:latin typeface="Arial"/>
              </a:rPr>
              <a:t>)</a:t>
            </a:r>
          </a:p>
        </p:txBody>
      </p:sp>
      <p:sp>
        <p:nvSpPr>
          <p:cNvPr id="9" name="CustomShape 4"/>
          <p:cNvSpPr/>
          <p:nvPr/>
        </p:nvSpPr>
        <p:spPr>
          <a:xfrm>
            <a:off x="5060674" y="3905959"/>
            <a:ext cx="2281766" cy="900000"/>
          </a:xfrm>
          <a:custGeom>
            <a:avLst/>
            <a:gdLst/>
            <a:ahLst/>
            <a:cxnLst/>
            <a:rect l="0" t="0" r="r" b="b"/>
            <a:pathLst>
              <a:path w="84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067" y="2001"/>
                </a:lnTo>
                <a:cubicBezTo>
                  <a:pt x="8233" y="2001"/>
                  <a:pt x="8400" y="1834"/>
                  <a:pt x="8400" y="1667"/>
                </a:cubicBezTo>
                <a:lnTo>
                  <a:pt x="8400" y="333"/>
                </a:lnTo>
                <a:cubicBezTo>
                  <a:pt x="8400" y="166"/>
                  <a:pt x="8233" y="0"/>
                  <a:pt x="80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Creamos modelos </a:t>
            </a:r>
          </a:p>
          <a:p>
            <a:pPr algn="ctr"/>
            <a:r>
              <a:rPr lang="es-AR" spc="-1" dirty="0" err="1">
                <a:latin typeface="Arial"/>
              </a:rPr>
              <a:t>RidgeCV</a:t>
            </a:r>
            <a:r>
              <a:rPr lang="es-AR" spc="-1" dirty="0">
                <a:latin typeface="Arial"/>
              </a:rPr>
              <a:t> y </a:t>
            </a:r>
            <a:r>
              <a:rPr lang="es-AR" spc="-1" dirty="0" err="1">
                <a:latin typeface="Arial"/>
              </a:rPr>
              <a:t>LassoCV</a:t>
            </a:r>
            <a:endParaRPr lang="es-AR" spc="-1" dirty="0">
              <a:latin typeface="Arial"/>
            </a:endParaRPr>
          </a:p>
          <a:p>
            <a:pPr algn="ctr"/>
            <a:r>
              <a:rPr lang="es-AR" spc="-1" dirty="0">
                <a:latin typeface="Arial"/>
              </a:rPr>
              <a:t>con .</a:t>
            </a:r>
            <a:r>
              <a:rPr lang="es-AR" spc="-1" dirty="0" err="1">
                <a:latin typeface="Arial"/>
              </a:rPr>
              <a:t>fit</a:t>
            </a:r>
            <a:r>
              <a:rPr lang="es-AR" spc="-1" dirty="0">
                <a:latin typeface="Arial"/>
              </a:rPr>
              <a:t>()</a:t>
            </a:r>
          </a:p>
        </p:txBody>
      </p:sp>
      <p:sp>
        <p:nvSpPr>
          <p:cNvPr id="10" name="CustomShape 3"/>
          <p:cNvSpPr/>
          <p:nvPr/>
        </p:nvSpPr>
        <p:spPr>
          <a:xfrm rot="5400000">
            <a:off x="9197843" y="3313284"/>
            <a:ext cx="744100" cy="288000"/>
          </a:xfrm>
          <a:custGeom>
            <a:avLst/>
            <a:gdLst/>
            <a:ahLst/>
            <a:cxnLst/>
            <a:rect l="0" t="0" r="r" b="b"/>
            <a:pathLst>
              <a:path w="2202" h="802">
                <a:moveTo>
                  <a:pt x="0" y="200"/>
                </a:moveTo>
                <a:lnTo>
                  <a:pt x="1650" y="200"/>
                </a:lnTo>
                <a:lnTo>
                  <a:pt x="1650" y="0"/>
                </a:lnTo>
                <a:lnTo>
                  <a:pt x="2201" y="400"/>
                </a:lnTo>
                <a:lnTo>
                  <a:pt x="1650" y="801"/>
                </a:lnTo>
                <a:lnTo>
                  <a:pt x="16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4"/>
          <p:cNvSpPr/>
          <p:nvPr/>
        </p:nvSpPr>
        <p:spPr>
          <a:xfrm>
            <a:off x="8665176" y="3905959"/>
            <a:ext cx="1979267" cy="900000"/>
          </a:xfrm>
          <a:custGeom>
            <a:avLst/>
            <a:gdLst/>
            <a:ahLst/>
            <a:cxnLst/>
            <a:rect l="0" t="0" r="r" b="b"/>
            <a:pathLst>
              <a:path w="84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067" y="2001"/>
                </a:lnTo>
                <a:cubicBezTo>
                  <a:pt x="8233" y="2001"/>
                  <a:pt x="8400" y="1834"/>
                  <a:pt x="8400" y="1667"/>
                </a:cubicBezTo>
                <a:lnTo>
                  <a:pt x="8400" y="333"/>
                </a:lnTo>
                <a:cubicBezTo>
                  <a:pt x="8400" y="166"/>
                  <a:pt x="8233" y="0"/>
                  <a:pt x="80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Creamos 5 </a:t>
            </a:r>
            <a:r>
              <a:rPr lang="es-AR" spc="-1" dirty="0" err="1">
                <a:latin typeface="Arial"/>
              </a:rPr>
              <a:t>splits</a:t>
            </a:r>
            <a:r>
              <a:rPr lang="es-AR" spc="-1" dirty="0">
                <a:latin typeface="Arial"/>
              </a:rPr>
              <a:t> </a:t>
            </a:r>
          </a:p>
          <a:p>
            <a:pPr algn="ctr"/>
            <a:r>
              <a:rPr lang="es-AR" spc="-1" dirty="0">
                <a:latin typeface="Arial"/>
              </a:rPr>
              <a:t>con </a:t>
            </a:r>
            <a:r>
              <a:rPr lang="es-AR" spc="-1" dirty="0" err="1">
                <a:latin typeface="Arial"/>
              </a:rPr>
              <a:t>KFold</a:t>
            </a:r>
            <a:endParaRPr lang="es-AR" spc="-1" dirty="0"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 rot="10800000">
            <a:off x="7607808" y="4211959"/>
            <a:ext cx="792000" cy="288000"/>
          </a:xfrm>
          <a:custGeom>
            <a:avLst/>
            <a:gdLst/>
            <a:ahLst/>
            <a:cxnLst/>
            <a:rect l="0" t="0" r="r" b="b"/>
            <a:pathLst>
              <a:path w="2202" h="802">
                <a:moveTo>
                  <a:pt x="0" y="200"/>
                </a:moveTo>
                <a:lnTo>
                  <a:pt x="1650" y="200"/>
                </a:lnTo>
                <a:lnTo>
                  <a:pt x="1650" y="0"/>
                </a:lnTo>
                <a:lnTo>
                  <a:pt x="2201" y="400"/>
                </a:lnTo>
                <a:lnTo>
                  <a:pt x="1650" y="801"/>
                </a:lnTo>
                <a:lnTo>
                  <a:pt x="16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4"/>
          <p:cNvSpPr/>
          <p:nvPr/>
        </p:nvSpPr>
        <p:spPr>
          <a:xfrm>
            <a:off x="1167739" y="3905959"/>
            <a:ext cx="2741267" cy="900000"/>
          </a:xfrm>
          <a:custGeom>
            <a:avLst/>
            <a:gdLst/>
            <a:ahLst/>
            <a:cxnLst/>
            <a:rect l="0" t="0" r="r" b="b"/>
            <a:pathLst>
              <a:path w="84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067" y="2001"/>
                </a:lnTo>
                <a:cubicBezTo>
                  <a:pt x="8233" y="2001"/>
                  <a:pt x="8400" y="1834"/>
                  <a:pt x="8400" y="1667"/>
                </a:cubicBezTo>
                <a:lnTo>
                  <a:pt x="8400" y="333"/>
                </a:lnTo>
                <a:cubicBezTo>
                  <a:pt x="8400" y="166"/>
                  <a:pt x="8233" y="0"/>
                  <a:pt x="80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Calculamos error de los </a:t>
            </a:r>
          </a:p>
          <a:p>
            <a:pPr algn="ctr"/>
            <a:r>
              <a:rPr lang="es-AR" spc="-1" dirty="0">
                <a:latin typeface="Arial"/>
              </a:rPr>
              <a:t>modelos</a:t>
            </a:r>
          </a:p>
        </p:txBody>
      </p:sp>
      <p:sp>
        <p:nvSpPr>
          <p:cNvPr id="14" name="CustomShape 3"/>
          <p:cNvSpPr/>
          <p:nvPr/>
        </p:nvSpPr>
        <p:spPr>
          <a:xfrm rot="10800000">
            <a:off x="4088840" y="4187476"/>
            <a:ext cx="792000" cy="288000"/>
          </a:xfrm>
          <a:custGeom>
            <a:avLst/>
            <a:gdLst/>
            <a:ahLst/>
            <a:cxnLst/>
            <a:rect l="0" t="0" r="r" b="b"/>
            <a:pathLst>
              <a:path w="2202" h="802">
                <a:moveTo>
                  <a:pt x="0" y="200"/>
                </a:moveTo>
                <a:lnTo>
                  <a:pt x="1650" y="200"/>
                </a:lnTo>
                <a:lnTo>
                  <a:pt x="1650" y="0"/>
                </a:lnTo>
                <a:lnTo>
                  <a:pt x="2201" y="400"/>
                </a:lnTo>
                <a:lnTo>
                  <a:pt x="1650" y="801"/>
                </a:lnTo>
                <a:lnTo>
                  <a:pt x="16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Rectangle 14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3916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RESULTADOS TRAIN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F9D8FA0-6666-474C-A12B-2B5D81F3FDF3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11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xmlns="" id="{8E20FF9C-356A-4D0F-B411-72444C2005E4}"/>
              </a:ext>
            </a:extLst>
          </p:cNvPr>
          <p:cNvSpPr/>
          <p:nvPr/>
        </p:nvSpPr>
        <p:spPr>
          <a:xfrm>
            <a:off x="3309075" y="1749014"/>
            <a:ext cx="6006375" cy="25086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800" spc="-1" dirty="0" smtClean="0">
                <a:solidFill>
                  <a:srgbClr val="000000"/>
                </a:solidFill>
                <a:latin typeface="Raleway"/>
                <a:ea typeface="Raleway"/>
              </a:rPr>
              <a:t>R</a:t>
            </a:r>
            <a:r>
              <a:rPr lang="es-AR" sz="2800" spc="-1" baseline="30000" dirty="0" smtClean="0">
                <a:solidFill>
                  <a:srgbClr val="000000"/>
                </a:solidFill>
                <a:latin typeface="Raleway"/>
                <a:ea typeface="Raleway"/>
              </a:rPr>
              <a:t>2</a:t>
            </a:r>
            <a:r>
              <a:rPr lang="es-AR" sz="2800" spc="-1" dirty="0" smtClean="0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r>
              <a:rPr lang="es-AR" sz="2800" spc="-1" dirty="0">
                <a:solidFill>
                  <a:srgbClr val="000000"/>
                </a:solidFill>
                <a:latin typeface="Raleway"/>
                <a:ea typeface="Raleway"/>
              </a:rPr>
              <a:t>Regresión Lineal: </a:t>
            </a:r>
            <a:r>
              <a:rPr lang="es-AR" sz="2800" b="1" spc="-1" dirty="0">
                <a:solidFill>
                  <a:schemeClr val="tx2"/>
                </a:solidFill>
                <a:latin typeface="Raleway"/>
                <a:ea typeface="Raleway"/>
              </a:rPr>
              <a:t>0.193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spc="-1" dirty="0">
                <a:solidFill>
                  <a:srgbClr val="000000"/>
                </a:solidFill>
                <a:latin typeface="Raleway"/>
                <a:ea typeface="Raleway"/>
              </a:rPr>
              <a:t>R</a:t>
            </a:r>
            <a:r>
              <a:rPr lang="es-AR" sz="2400" spc="-1" baseline="30000" dirty="0">
                <a:solidFill>
                  <a:srgbClr val="000000"/>
                </a:solidFill>
                <a:latin typeface="Raleway"/>
                <a:ea typeface="Raleway"/>
              </a:rPr>
              <a:t>2</a:t>
            </a:r>
            <a:r>
              <a:rPr lang="es-AR" sz="2400" spc="-1" dirty="0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r>
              <a:rPr lang="es-AR" sz="2400" spc="-1" dirty="0" smtClean="0">
                <a:solidFill>
                  <a:srgbClr val="000000"/>
                </a:solidFill>
                <a:latin typeface="Raleway"/>
                <a:ea typeface="Raleway"/>
              </a:rPr>
              <a:t>Ridge</a:t>
            </a:r>
            <a:r>
              <a:rPr lang="es-AR" sz="2400" spc="-1" dirty="0">
                <a:solidFill>
                  <a:srgbClr val="000000"/>
                </a:solidFill>
                <a:latin typeface="Raleway"/>
                <a:ea typeface="Raleway"/>
              </a:rPr>
              <a:t>: </a:t>
            </a:r>
            <a:r>
              <a:rPr lang="es-AR" sz="2400" b="1" spc="-1" dirty="0">
                <a:solidFill>
                  <a:srgbClr val="000000"/>
                </a:solidFill>
                <a:latin typeface="Raleway"/>
                <a:ea typeface="Raleway"/>
              </a:rPr>
              <a:t>0.185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spc="-1" dirty="0">
                <a:solidFill>
                  <a:srgbClr val="000000"/>
                </a:solidFill>
                <a:latin typeface="Raleway"/>
                <a:ea typeface="Raleway"/>
              </a:rPr>
              <a:t>R</a:t>
            </a:r>
            <a:r>
              <a:rPr lang="es-AR" sz="2400" spc="-1" baseline="30000" dirty="0">
                <a:solidFill>
                  <a:srgbClr val="000000"/>
                </a:solidFill>
                <a:latin typeface="Raleway"/>
                <a:ea typeface="Raleway"/>
              </a:rPr>
              <a:t>2</a:t>
            </a:r>
            <a:r>
              <a:rPr lang="es-AR" sz="2400" spc="-1" dirty="0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r>
              <a:rPr lang="es-AR" sz="2400" spc="-1" dirty="0" smtClean="0">
                <a:solidFill>
                  <a:srgbClr val="000000"/>
                </a:solidFill>
                <a:latin typeface="Raleway"/>
                <a:ea typeface="Raleway"/>
              </a:rPr>
              <a:t>Lasso</a:t>
            </a:r>
            <a:r>
              <a:rPr lang="es-AR" sz="2400" spc="-1" dirty="0">
                <a:solidFill>
                  <a:srgbClr val="000000"/>
                </a:solidFill>
                <a:latin typeface="Raleway"/>
                <a:ea typeface="Raleway"/>
              </a:rPr>
              <a:t>: </a:t>
            </a:r>
            <a:r>
              <a:rPr lang="es-AR" sz="2400" b="1" spc="-1" dirty="0">
                <a:solidFill>
                  <a:srgbClr val="000000"/>
                </a:solidFill>
                <a:latin typeface="Raleway"/>
                <a:ea typeface="Raleway"/>
              </a:rPr>
              <a:t>0.176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b="0" strike="noStrike" spc="-1" dirty="0">
              <a:solidFill>
                <a:srgbClr val="000000"/>
              </a:solidFill>
              <a:latin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68276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RESULTADOS TEST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F9D8FA0-6666-474C-A12B-2B5D81F3FDF3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12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xmlns="" id="{8E20FF9C-356A-4D0F-B411-72444C2005E4}"/>
              </a:ext>
            </a:extLst>
          </p:cNvPr>
          <p:cNvSpPr/>
          <p:nvPr/>
        </p:nvSpPr>
        <p:spPr>
          <a:xfrm>
            <a:off x="3361162" y="1791877"/>
            <a:ext cx="5363438" cy="2994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800" spc="-1" dirty="0" smtClean="0">
                <a:solidFill>
                  <a:srgbClr val="000000"/>
                </a:solidFill>
                <a:latin typeface="Raleway"/>
                <a:ea typeface="Raleway"/>
              </a:rPr>
              <a:t>R</a:t>
            </a:r>
            <a:r>
              <a:rPr lang="es-AR" sz="2800" spc="-1" baseline="30000" dirty="0" smtClean="0">
                <a:solidFill>
                  <a:srgbClr val="000000"/>
                </a:solidFill>
                <a:latin typeface="Raleway"/>
                <a:ea typeface="Raleway"/>
              </a:rPr>
              <a:t>2</a:t>
            </a:r>
            <a:r>
              <a:rPr lang="es-AR" sz="2800" spc="-1" dirty="0" smtClean="0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r>
              <a:rPr lang="es-AR" sz="2800" spc="-1" dirty="0">
                <a:solidFill>
                  <a:srgbClr val="000000"/>
                </a:solidFill>
                <a:latin typeface="Raleway"/>
                <a:ea typeface="Raleway"/>
              </a:rPr>
              <a:t>Lasso: </a:t>
            </a:r>
            <a:r>
              <a:rPr lang="es-AR" sz="2800" b="1" spc="-1" dirty="0">
                <a:solidFill>
                  <a:schemeClr val="tx2"/>
                </a:solidFill>
                <a:latin typeface="Raleway"/>
                <a:ea typeface="Raleway"/>
              </a:rPr>
              <a:t>0.14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spc="-1" dirty="0" smtClean="0">
                <a:solidFill>
                  <a:srgbClr val="000000"/>
                </a:solidFill>
                <a:latin typeface="Raleway"/>
                <a:ea typeface="Raleway"/>
              </a:rPr>
              <a:t>R</a:t>
            </a:r>
            <a:r>
              <a:rPr lang="es-AR" sz="2400" spc="-1" baseline="30000" dirty="0" smtClean="0">
                <a:solidFill>
                  <a:srgbClr val="000000"/>
                </a:solidFill>
                <a:latin typeface="Raleway"/>
                <a:ea typeface="Raleway"/>
              </a:rPr>
              <a:t>2</a:t>
            </a:r>
            <a:r>
              <a:rPr lang="es-AR" sz="2400" spc="-1" dirty="0" smtClean="0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r>
              <a:rPr lang="es-AR" sz="2400" spc="-1" dirty="0">
                <a:solidFill>
                  <a:srgbClr val="000000"/>
                </a:solidFill>
                <a:latin typeface="Raleway"/>
                <a:ea typeface="Raleway"/>
              </a:rPr>
              <a:t>Ridge: </a:t>
            </a:r>
            <a:r>
              <a:rPr lang="es-AR" sz="2400" b="1" spc="-1" dirty="0">
                <a:solidFill>
                  <a:srgbClr val="000000"/>
                </a:solidFill>
                <a:latin typeface="Raleway"/>
                <a:ea typeface="Raleway"/>
              </a:rPr>
              <a:t>0.11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spc="-1" dirty="0" smtClean="0">
                <a:solidFill>
                  <a:srgbClr val="000000"/>
                </a:solidFill>
                <a:latin typeface="Raleway"/>
                <a:ea typeface="Raleway"/>
              </a:rPr>
              <a:t>R</a:t>
            </a:r>
            <a:r>
              <a:rPr lang="es-AR" sz="2400" spc="-1" baseline="30000" dirty="0" smtClean="0">
                <a:solidFill>
                  <a:srgbClr val="000000"/>
                </a:solidFill>
                <a:latin typeface="Raleway"/>
                <a:ea typeface="Raleway"/>
              </a:rPr>
              <a:t>2</a:t>
            </a:r>
            <a:r>
              <a:rPr lang="es-AR" sz="2400" spc="-1" dirty="0" smtClean="0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r>
              <a:rPr lang="es-AR" sz="2400" spc="-1" dirty="0">
                <a:solidFill>
                  <a:srgbClr val="000000"/>
                </a:solidFill>
                <a:latin typeface="Raleway"/>
                <a:ea typeface="Raleway"/>
              </a:rPr>
              <a:t>Regresión Lineal: </a:t>
            </a:r>
            <a:r>
              <a:rPr lang="es-AR" sz="2400" b="1" spc="-1" dirty="0">
                <a:solidFill>
                  <a:srgbClr val="000000"/>
                </a:solidFill>
                <a:latin typeface="Raleway"/>
                <a:ea typeface="Raleway"/>
              </a:rPr>
              <a:t>0.11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b="0" strike="noStrike" spc="-1" dirty="0">
              <a:solidFill>
                <a:srgbClr val="000000"/>
              </a:solidFill>
              <a:latin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4658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Conclusiones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xmlns="" id="{7D49C923-2C07-45DB-A877-E707FA0774D3}"/>
              </a:ext>
            </a:extLst>
          </p:cNvPr>
          <p:cNvSpPr/>
          <p:nvPr/>
        </p:nvSpPr>
        <p:spPr>
          <a:xfrm>
            <a:off x="423000" y="1034639"/>
            <a:ext cx="10809000" cy="50386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r>
              <a:rPr lang="es-AR" spc="-1" dirty="0">
                <a:solidFill>
                  <a:srgbClr val="000000"/>
                </a:solidFill>
                <a:latin typeface="Raleway"/>
                <a:ea typeface="Raleway"/>
              </a:rPr>
              <a:t>-   R2 muy bajo como score</a:t>
            </a:r>
          </a:p>
          <a:p>
            <a:pPr>
              <a:lnSpc>
                <a:spcPct val="100000"/>
              </a:lnSpc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s-AR" spc="-1" dirty="0">
                <a:solidFill>
                  <a:srgbClr val="000000"/>
                </a:solidFill>
                <a:latin typeface="Raleway"/>
                <a:ea typeface="Raleway"/>
              </a:rPr>
              <a:t>No hay diferencias en los diferentes regularizadores, no mejora del modelo lineal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b="0" strike="noStrike" spc="-1" dirty="0">
              <a:solidFill>
                <a:srgbClr val="000000"/>
              </a:solidFill>
              <a:latin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68" y="3571857"/>
            <a:ext cx="3982006" cy="2495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504" y="3566317"/>
            <a:ext cx="3962953" cy="2506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" y="3590909"/>
            <a:ext cx="3859055" cy="2476846"/>
          </a:xfrm>
          <a:prstGeom prst="rect">
            <a:avLst/>
          </a:prstGeom>
        </p:spPr>
      </p:pic>
      <p:sp>
        <p:nvSpPr>
          <p:cNvPr id="7" name="TextShape 1"/>
          <p:cNvSpPr txBox="1"/>
          <p:nvPr/>
        </p:nvSpPr>
        <p:spPr>
          <a:xfrm>
            <a:off x="596880" y="3141658"/>
            <a:ext cx="3175020" cy="474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Lasso CV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4606344" y="3141658"/>
            <a:ext cx="3175020" cy="474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Linear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Shape 1"/>
          <p:cNvSpPr txBox="1"/>
          <p:nvPr/>
        </p:nvSpPr>
        <p:spPr>
          <a:xfrm>
            <a:off x="8615808" y="3073393"/>
            <a:ext cx="3175020" cy="474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Ridge CV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pc="-1" dirty="0">
                <a:solidFill>
                  <a:srgbClr val="000000"/>
                </a:solidFill>
                <a:latin typeface="Raleway"/>
                <a:ea typeface="Raleway"/>
              </a:rPr>
              <a:t>Punto de partida</a:t>
            </a: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-Desafío 1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6FCD6C9-B466-47DC-AD5F-CC71D264B3BA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xmlns="" id="{43AC1203-B62E-4991-A19C-2AA24E0FB511}"/>
              </a:ext>
            </a:extLst>
          </p:cNvPr>
          <p:cNvSpPr/>
          <p:nvPr/>
        </p:nvSpPr>
        <p:spPr>
          <a:xfrm>
            <a:off x="423000" y="1034639"/>
            <a:ext cx="10809000" cy="50386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r>
              <a:rPr lang="es-AR" spc="-1" dirty="0">
                <a:solidFill>
                  <a:srgbClr val="000000"/>
                </a:solidFill>
                <a:latin typeface="Raleway"/>
                <a:ea typeface="Raleway"/>
              </a:rPr>
              <a:t>-</a:t>
            </a:r>
            <a:r>
              <a:rPr lang="es-AR" spc="-1" dirty="0" err="1">
                <a:solidFill>
                  <a:srgbClr val="000000"/>
                </a:solidFill>
                <a:latin typeface="Raleway"/>
                <a:ea typeface="Raleway"/>
              </a:rPr>
              <a:t>Dropeamos</a:t>
            </a:r>
            <a:r>
              <a:rPr lang="es-AR" spc="-1" dirty="0">
                <a:solidFill>
                  <a:srgbClr val="000000"/>
                </a:solidFill>
                <a:latin typeface="Raleway"/>
                <a:ea typeface="Raleway"/>
              </a:rPr>
              <a:t> variables no interesantes</a:t>
            </a:r>
          </a:p>
          <a:p>
            <a:pPr>
              <a:lnSpc>
                <a:spcPct val="100000"/>
              </a:lnSpc>
            </a:pPr>
            <a:endParaRPr lang="es-AR" strike="noStrike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>
              <a:lnSpc>
                <a:spcPct val="100000"/>
              </a:lnSpc>
            </a:pPr>
            <a:r>
              <a:rPr lang="es-AR" strike="noStrike" spc="-1" dirty="0">
                <a:solidFill>
                  <a:srgbClr val="000000"/>
                </a:solidFill>
                <a:latin typeface="Raleway"/>
                <a:ea typeface="Raleway"/>
              </a:rPr>
              <a:t>-Propiedades de capital federal (23 mil registros)</a:t>
            </a:r>
          </a:p>
          <a:p>
            <a:pPr>
              <a:lnSpc>
                <a:spcPct val="100000"/>
              </a:lnSpc>
            </a:pPr>
            <a:endParaRPr lang="es-AR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trike="noStrike" spc="-1" dirty="0">
                <a:solidFill>
                  <a:srgbClr val="000000"/>
                </a:solidFill>
                <a:latin typeface="Raleway"/>
                <a:ea typeface="Raleway"/>
              </a:rPr>
              <a:t>-Corrección de m² totales y cubiertos (</a:t>
            </a:r>
            <a:r>
              <a:rPr lang="es-AR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RegEx</a:t>
            </a:r>
            <a:r>
              <a:rPr lang="es-AR" strike="noStrike" spc="-1" dirty="0">
                <a:solidFill>
                  <a:srgbClr val="000000"/>
                </a:solidFill>
                <a:latin typeface="Raleway"/>
                <a:ea typeface="Raleway"/>
              </a:rPr>
              <a:t> para recuperar la superficies)</a:t>
            </a:r>
          </a:p>
          <a:p>
            <a:pPr>
              <a:lnSpc>
                <a:spcPct val="100000"/>
              </a:lnSpc>
            </a:pPr>
            <a:endParaRPr lang="es-AR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trike="noStrike" spc="-1" dirty="0">
                <a:solidFill>
                  <a:srgbClr val="000000"/>
                </a:solidFill>
                <a:latin typeface="Raleway"/>
                <a:ea typeface="Raleway"/>
              </a:rPr>
              <a:t>-Corrección de precios (valor dólar)</a:t>
            </a:r>
          </a:p>
          <a:p>
            <a:pPr>
              <a:lnSpc>
                <a:spcPct val="100000"/>
              </a:lnSpc>
            </a:pPr>
            <a:endParaRPr lang="es-AR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trike="noStrike" spc="-1" dirty="0">
                <a:solidFill>
                  <a:srgbClr val="000000"/>
                </a:solidFill>
                <a:latin typeface="Raleway"/>
                <a:ea typeface="Raleway"/>
              </a:rPr>
              <a:t>-Filtrar </a:t>
            </a:r>
            <a:r>
              <a:rPr lang="es-AR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Outliers</a:t>
            </a:r>
            <a:r>
              <a:rPr lang="es-AR" strike="noStrike" spc="-1" dirty="0">
                <a:solidFill>
                  <a:srgbClr val="000000"/>
                </a:solidFill>
                <a:latin typeface="Raleway"/>
                <a:ea typeface="Raleway"/>
              </a:rPr>
              <a:t> (&lt;u$s1000 mt2, &gt;100000 </a:t>
            </a:r>
            <a:r>
              <a:rPr lang="es-AR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mts</a:t>
            </a:r>
            <a:r>
              <a:rPr lang="es-AR" strike="noStrike" spc="-1" dirty="0">
                <a:solidFill>
                  <a:srgbClr val="000000"/>
                </a:solidFill>
                <a:latin typeface="Raleway"/>
                <a:ea typeface="Raleway"/>
              </a:rPr>
              <a:t>)</a:t>
            </a:r>
          </a:p>
          <a:p>
            <a:pPr>
              <a:lnSpc>
                <a:spcPct val="100000"/>
              </a:lnSpc>
            </a:pPr>
            <a:endParaRPr lang="es-AR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trike="noStrike" spc="-1" dirty="0">
                <a:solidFill>
                  <a:srgbClr val="000000"/>
                </a:solidFill>
                <a:latin typeface="Raleway"/>
                <a:ea typeface="Raleway"/>
              </a:rPr>
              <a:t>-Arreglar precio x m2 en dólares</a:t>
            </a:r>
          </a:p>
          <a:p>
            <a:pPr>
              <a:lnSpc>
                <a:spcPct val="100000"/>
              </a:lnSpc>
            </a:pPr>
            <a:endParaRPr lang="es-AR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trike="noStrike" spc="-1" dirty="0">
                <a:solidFill>
                  <a:srgbClr val="000000"/>
                </a:solidFill>
                <a:latin typeface="Raleway"/>
                <a:ea typeface="Raleway"/>
              </a:rPr>
              <a:t>-Arreglar latitud longitud </a:t>
            </a:r>
          </a:p>
          <a:p>
            <a:pPr>
              <a:lnSpc>
                <a:spcPct val="100000"/>
              </a:lnSpc>
            </a:pPr>
            <a:endParaRPr lang="es-AR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trike="noStrike" spc="-1" dirty="0">
                <a:solidFill>
                  <a:srgbClr val="000000"/>
                </a:solidFill>
                <a:latin typeface="Raleway"/>
                <a:ea typeface="Raleway"/>
              </a:rPr>
              <a:t>-Convertir campos categóricos a valores enteros</a:t>
            </a:r>
          </a:p>
          <a:p>
            <a:pPr>
              <a:lnSpc>
                <a:spcPct val="100000"/>
              </a:lnSpc>
            </a:pPr>
            <a:endParaRPr lang="es-AR" strike="noStrike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>
              <a:lnSpc>
                <a:spcPct val="100000"/>
              </a:lnSpc>
            </a:pPr>
            <a:r>
              <a:rPr lang="es-AR" spc="-1" dirty="0">
                <a:solidFill>
                  <a:srgbClr val="000000"/>
                </a:solidFill>
                <a:latin typeface="Raleway"/>
              </a:rPr>
              <a:t>-Agregamos al estudio una base de datos de precio de m2 de referencia</a:t>
            </a:r>
          </a:p>
          <a:p>
            <a:pPr>
              <a:lnSpc>
                <a:spcPct val="100000"/>
              </a:lnSpc>
            </a:pPr>
            <a:endParaRPr lang="es-AR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9724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Proceso</a:t>
            </a: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 de ETL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16588" y="936000"/>
            <a:ext cx="2728776" cy="936000"/>
          </a:xfrm>
          <a:custGeom>
            <a:avLst/>
            <a:gdLst/>
            <a:ahLst/>
            <a:cxnLst/>
            <a:rect l="0" t="0" r="r" b="b"/>
            <a:pathLst>
              <a:path w="7202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6767" y="2601"/>
                </a:lnTo>
                <a:cubicBezTo>
                  <a:pt x="6984" y="2601"/>
                  <a:pt x="7201" y="2384"/>
                  <a:pt x="7201" y="2167"/>
                </a:cubicBezTo>
                <a:lnTo>
                  <a:pt x="7201" y="433"/>
                </a:lnTo>
                <a:cubicBezTo>
                  <a:pt x="7201" y="216"/>
                  <a:pt x="6984" y="0"/>
                  <a:pt x="6767" y="0"/>
                </a:cubicBezTo>
                <a:lnTo>
                  <a:pt x="4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 err="1">
                <a:latin typeface="Arial"/>
              </a:rPr>
              <a:t>Dropeamos</a:t>
            </a:r>
            <a:r>
              <a:rPr lang="es-AR" spc="-1" dirty="0">
                <a:latin typeface="Arial"/>
              </a:rPr>
              <a:t> variables no </a:t>
            </a:r>
          </a:p>
          <a:p>
            <a:pPr algn="ctr"/>
            <a:r>
              <a:rPr lang="es-AR" spc="-1" dirty="0">
                <a:latin typeface="Arial"/>
              </a:rPr>
              <a:t>relevantes</a:t>
            </a:r>
          </a:p>
        </p:txBody>
      </p:sp>
      <p:sp>
        <p:nvSpPr>
          <p:cNvPr id="64" name="CustomShape 3"/>
          <p:cNvSpPr/>
          <p:nvPr/>
        </p:nvSpPr>
        <p:spPr>
          <a:xfrm>
            <a:off x="3312000" y="1224000"/>
            <a:ext cx="792000" cy="288000"/>
          </a:xfrm>
          <a:custGeom>
            <a:avLst/>
            <a:gdLst/>
            <a:ahLst/>
            <a:cxnLst/>
            <a:rect l="0" t="0" r="r" b="b"/>
            <a:pathLst>
              <a:path w="2202" h="802">
                <a:moveTo>
                  <a:pt x="0" y="200"/>
                </a:moveTo>
                <a:lnTo>
                  <a:pt x="1650" y="200"/>
                </a:lnTo>
                <a:lnTo>
                  <a:pt x="1650" y="0"/>
                </a:lnTo>
                <a:lnTo>
                  <a:pt x="2201" y="400"/>
                </a:lnTo>
                <a:lnTo>
                  <a:pt x="1650" y="801"/>
                </a:lnTo>
                <a:lnTo>
                  <a:pt x="16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4"/>
          <p:cNvSpPr/>
          <p:nvPr/>
        </p:nvSpPr>
        <p:spPr>
          <a:xfrm>
            <a:off x="4176000" y="1008000"/>
            <a:ext cx="3024000" cy="720000"/>
          </a:xfrm>
          <a:custGeom>
            <a:avLst/>
            <a:gdLst/>
            <a:ahLst/>
            <a:cxnLst/>
            <a:rect l="0" t="0" r="r" b="b"/>
            <a:pathLst>
              <a:path w="84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067" y="2001"/>
                </a:lnTo>
                <a:cubicBezTo>
                  <a:pt x="8233" y="2001"/>
                  <a:pt x="8400" y="1834"/>
                  <a:pt x="8400" y="1667"/>
                </a:cubicBezTo>
                <a:lnTo>
                  <a:pt x="8400" y="333"/>
                </a:lnTo>
                <a:cubicBezTo>
                  <a:pt x="8400" y="166"/>
                  <a:pt x="8233" y="0"/>
                  <a:pt x="80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Recortamos </a:t>
            </a:r>
            <a:r>
              <a:rPr lang="es-AR" spc="-1" dirty="0" err="1">
                <a:latin typeface="Arial"/>
              </a:rPr>
              <a:t>DataSet</a:t>
            </a:r>
            <a:r>
              <a:rPr lang="es-AR" spc="-1" dirty="0">
                <a:latin typeface="Arial"/>
              </a:rPr>
              <a:t> a </a:t>
            </a:r>
          </a:p>
          <a:p>
            <a:pPr algn="ctr"/>
            <a:r>
              <a:rPr lang="es-AR" spc="-1" dirty="0">
                <a:latin typeface="Arial"/>
              </a:rPr>
              <a:t>zona CABA - Caballito</a:t>
            </a:r>
          </a:p>
        </p:txBody>
      </p:sp>
      <p:sp>
        <p:nvSpPr>
          <p:cNvPr id="66" name="CustomShape 5"/>
          <p:cNvSpPr/>
          <p:nvPr/>
        </p:nvSpPr>
        <p:spPr>
          <a:xfrm>
            <a:off x="8784000" y="1008000"/>
            <a:ext cx="2736000" cy="720000"/>
          </a:xfrm>
          <a:custGeom>
            <a:avLst/>
            <a:gdLst/>
            <a:ahLst/>
            <a:cxnLst/>
            <a:rect l="0" t="0" r="r" b="b"/>
            <a:pathLst>
              <a:path w="76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7267" y="2001"/>
                </a:lnTo>
                <a:cubicBezTo>
                  <a:pt x="7433" y="2001"/>
                  <a:pt x="7600" y="1834"/>
                  <a:pt x="7600" y="1667"/>
                </a:cubicBezTo>
                <a:lnTo>
                  <a:pt x="7600" y="333"/>
                </a:lnTo>
                <a:cubicBezTo>
                  <a:pt x="7600" y="166"/>
                  <a:pt x="7433" y="0"/>
                  <a:pt x="72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>
                <a:latin typeface="Arial"/>
              </a:rPr>
              <a:t>Imputamos sup.m² totales</a:t>
            </a:r>
          </a:p>
        </p:txBody>
      </p:sp>
      <p:sp>
        <p:nvSpPr>
          <p:cNvPr id="67" name="CustomShape 6"/>
          <p:cNvSpPr/>
          <p:nvPr/>
        </p:nvSpPr>
        <p:spPr>
          <a:xfrm>
            <a:off x="7488000" y="1224000"/>
            <a:ext cx="1080000" cy="288000"/>
          </a:xfrm>
          <a:custGeom>
            <a:avLst/>
            <a:gdLst/>
            <a:ahLst/>
            <a:cxn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7"/>
          <p:cNvSpPr/>
          <p:nvPr/>
        </p:nvSpPr>
        <p:spPr>
          <a:xfrm>
            <a:off x="10116000" y="1872000"/>
            <a:ext cx="288000" cy="648000"/>
          </a:xfrm>
          <a:custGeom>
            <a:avLst/>
            <a:gdLst/>
            <a:ahLst/>
            <a:cxnLst/>
            <a:rect l="0" t="0" r="r" b="b"/>
            <a:pathLst>
              <a:path w="802" h="1801">
                <a:moveTo>
                  <a:pt x="200" y="0"/>
                </a:moveTo>
                <a:lnTo>
                  <a:pt x="200" y="1350"/>
                </a:lnTo>
                <a:lnTo>
                  <a:pt x="0" y="1350"/>
                </a:lnTo>
                <a:lnTo>
                  <a:pt x="400" y="1800"/>
                </a:lnTo>
                <a:lnTo>
                  <a:pt x="801" y="1350"/>
                </a:lnTo>
                <a:lnTo>
                  <a:pt x="600" y="13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8"/>
          <p:cNvSpPr/>
          <p:nvPr/>
        </p:nvSpPr>
        <p:spPr>
          <a:xfrm>
            <a:off x="8712000" y="2664000"/>
            <a:ext cx="3096000" cy="720000"/>
          </a:xfrm>
          <a:custGeom>
            <a:avLst/>
            <a:gdLst/>
            <a:ahLst/>
            <a:cxn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Imputamos precio y moneda</a:t>
            </a:r>
          </a:p>
        </p:txBody>
      </p:sp>
      <p:sp>
        <p:nvSpPr>
          <p:cNvPr id="70" name="CustomShape 9"/>
          <p:cNvSpPr/>
          <p:nvPr/>
        </p:nvSpPr>
        <p:spPr>
          <a:xfrm>
            <a:off x="4608000" y="2664000"/>
            <a:ext cx="3096000" cy="720000"/>
          </a:xfrm>
          <a:custGeom>
            <a:avLst/>
            <a:gdLst/>
            <a:ahLst/>
            <a:cxn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Filtramos </a:t>
            </a:r>
            <a:r>
              <a:rPr lang="es-AR" spc="-1" dirty="0" err="1">
                <a:latin typeface="Arial"/>
              </a:rPr>
              <a:t>outliers</a:t>
            </a:r>
            <a:r>
              <a:rPr lang="es-AR" spc="-1" dirty="0">
                <a:latin typeface="Arial"/>
              </a:rPr>
              <a:t> en campos </a:t>
            </a:r>
          </a:p>
          <a:p>
            <a:pPr algn="ctr"/>
            <a:r>
              <a:rPr lang="es-AR" spc="-1" dirty="0">
                <a:latin typeface="Arial"/>
              </a:rPr>
              <a:t>sup.m2 y precio</a:t>
            </a:r>
          </a:p>
        </p:txBody>
      </p:sp>
      <p:sp>
        <p:nvSpPr>
          <p:cNvPr id="71" name="CustomShape 10"/>
          <p:cNvSpPr/>
          <p:nvPr/>
        </p:nvSpPr>
        <p:spPr>
          <a:xfrm>
            <a:off x="7704000" y="2880000"/>
            <a:ext cx="864000" cy="288000"/>
          </a:xfrm>
          <a:custGeom>
            <a:avLst/>
            <a:gdLst/>
            <a:ahLst/>
            <a:cxnLst/>
            <a:rect l="0" t="0" r="r" b="b"/>
            <a:pathLst>
              <a:path w="2402" h="802">
                <a:moveTo>
                  <a:pt x="2401" y="200"/>
                </a:moveTo>
                <a:lnTo>
                  <a:pt x="600" y="200"/>
                </a:lnTo>
                <a:lnTo>
                  <a:pt x="600" y="0"/>
                </a:lnTo>
                <a:lnTo>
                  <a:pt x="0" y="400"/>
                </a:lnTo>
                <a:lnTo>
                  <a:pt x="600" y="801"/>
                </a:lnTo>
                <a:lnTo>
                  <a:pt x="600" y="600"/>
                </a:lnTo>
                <a:lnTo>
                  <a:pt x="2401" y="600"/>
                </a:lnTo>
                <a:lnTo>
                  <a:pt x="2401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11"/>
          <p:cNvSpPr/>
          <p:nvPr/>
        </p:nvSpPr>
        <p:spPr>
          <a:xfrm>
            <a:off x="201364" y="2664000"/>
            <a:ext cx="3096000" cy="720000"/>
          </a:xfrm>
          <a:custGeom>
            <a:avLst/>
            <a:gdLst/>
            <a:ahLst/>
            <a:cxn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Imputamos Latitud y Longitud </a:t>
            </a:r>
          </a:p>
          <a:p>
            <a:pPr algn="ctr"/>
            <a:r>
              <a:rPr lang="es-AR" spc="-1" dirty="0">
                <a:latin typeface="Arial"/>
              </a:rPr>
              <a:t>a partir de columna </a:t>
            </a:r>
            <a:r>
              <a:rPr lang="es-AR" spc="-1" dirty="0" err="1">
                <a:latin typeface="Arial"/>
              </a:rPr>
              <a:t>Lat-Lon</a:t>
            </a:r>
            <a:endParaRPr lang="es-AR" spc="-1" dirty="0">
              <a:latin typeface="Arial"/>
            </a:endParaRPr>
          </a:p>
        </p:txBody>
      </p:sp>
      <p:sp>
        <p:nvSpPr>
          <p:cNvPr id="73" name="CustomShape 12"/>
          <p:cNvSpPr/>
          <p:nvPr/>
        </p:nvSpPr>
        <p:spPr>
          <a:xfrm>
            <a:off x="1474539" y="3610467"/>
            <a:ext cx="288000" cy="576000"/>
          </a:xfrm>
          <a:custGeom>
            <a:avLst/>
            <a:gdLst/>
            <a:ahLst/>
            <a:cxnLst/>
            <a:rect l="0" t="0" r="r" b="b"/>
            <a:pathLst>
              <a:path w="802" h="1601">
                <a:moveTo>
                  <a:pt x="200" y="0"/>
                </a:moveTo>
                <a:lnTo>
                  <a:pt x="200" y="1200"/>
                </a:lnTo>
                <a:lnTo>
                  <a:pt x="0" y="1200"/>
                </a:lnTo>
                <a:lnTo>
                  <a:pt x="400" y="1600"/>
                </a:lnTo>
                <a:lnTo>
                  <a:pt x="801" y="1200"/>
                </a:lnTo>
                <a:lnTo>
                  <a:pt x="600" y="120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13"/>
          <p:cNvSpPr/>
          <p:nvPr/>
        </p:nvSpPr>
        <p:spPr>
          <a:xfrm>
            <a:off x="3672000" y="2880000"/>
            <a:ext cx="864000" cy="288000"/>
          </a:xfrm>
          <a:custGeom>
            <a:avLst/>
            <a:gdLst/>
            <a:ahLst/>
            <a:cxnLst/>
            <a:rect l="0" t="0" r="r" b="b"/>
            <a:pathLst>
              <a:path w="2402" h="802">
                <a:moveTo>
                  <a:pt x="2401" y="200"/>
                </a:moveTo>
                <a:lnTo>
                  <a:pt x="600" y="200"/>
                </a:lnTo>
                <a:lnTo>
                  <a:pt x="600" y="0"/>
                </a:lnTo>
                <a:lnTo>
                  <a:pt x="0" y="400"/>
                </a:lnTo>
                <a:lnTo>
                  <a:pt x="600" y="801"/>
                </a:lnTo>
                <a:lnTo>
                  <a:pt x="600" y="600"/>
                </a:lnTo>
                <a:lnTo>
                  <a:pt x="2401" y="600"/>
                </a:lnTo>
                <a:lnTo>
                  <a:pt x="2401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14"/>
          <p:cNvSpPr/>
          <p:nvPr/>
        </p:nvSpPr>
        <p:spPr>
          <a:xfrm>
            <a:off x="9245388" y="3984616"/>
            <a:ext cx="2464012" cy="1511600"/>
          </a:xfrm>
          <a:custGeom>
            <a:avLst/>
            <a:gdLst/>
            <a:ahLst/>
            <a:cxnLst/>
            <a:rect l="0" t="0" r="r" b="b"/>
            <a:pathLst>
              <a:path w="9402" h="3002">
                <a:moveTo>
                  <a:pt x="500" y="0"/>
                </a:moveTo>
                <a:cubicBezTo>
                  <a:pt x="250" y="0"/>
                  <a:pt x="0" y="250"/>
                  <a:pt x="0" y="500"/>
                </a:cubicBezTo>
                <a:lnTo>
                  <a:pt x="0" y="2500"/>
                </a:lnTo>
                <a:cubicBezTo>
                  <a:pt x="0" y="2750"/>
                  <a:pt x="250" y="3001"/>
                  <a:pt x="500" y="3001"/>
                </a:cubicBezTo>
                <a:lnTo>
                  <a:pt x="8900" y="3001"/>
                </a:lnTo>
                <a:cubicBezTo>
                  <a:pt x="9150" y="3001"/>
                  <a:pt x="9401" y="2750"/>
                  <a:pt x="9401" y="2500"/>
                </a:cubicBezTo>
                <a:lnTo>
                  <a:pt x="9401" y="500"/>
                </a:lnTo>
                <a:cubicBezTo>
                  <a:pt x="9401" y="250"/>
                  <a:pt x="9150" y="0"/>
                  <a:pt x="8900" y="0"/>
                </a:cubicBezTo>
                <a:lnTo>
                  <a:pt x="500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Creamos </a:t>
            </a:r>
          </a:p>
          <a:p>
            <a:pPr algn="ctr"/>
            <a:r>
              <a:rPr lang="es-AR" spc="-1" dirty="0">
                <a:latin typeface="Arial"/>
              </a:rPr>
              <a:t>variables </a:t>
            </a:r>
            <a:r>
              <a:rPr lang="es-AR" spc="-1" dirty="0" err="1">
                <a:latin typeface="Arial"/>
              </a:rPr>
              <a:t>dummies</a:t>
            </a:r>
            <a:r>
              <a:rPr lang="es-AR" spc="-1" dirty="0">
                <a:latin typeface="Arial"/>
              </a:rPr>
              <a:t> </a:t>
            </a:r>
          </a:p>
          <a:p>
            <a:pPr algn="ctr"/>
            <a:r>
              <a:rPr lang="es-AR" spc="-1" dirty="0">
                <a:latin typeface="Arial"/>
              </a:rPr>
              <a:t>a partir de categóricas </a:t>
            </a:r>
          </a:p>
          <a:p>
            <a:pPr algn="ctr"/>
            <a:r>
              <a:rPr lang="es-AR" spc="-1" dirty="0">
                <a:latin typeface="Arial"/>
              </a:rPr>
              <a:t>para modelos de </a:t>
            </a:r>
          </a:p>
          <a:p>
            <a:pPr algn="ctr"/>
            <a:r>
              <a:rPr lang="es-AR" spc="-1" dirty="0">
                <a:latin typeface="Arial"/>
              </a:rPr>
              <a:t>Data </a:t>
            </a:r>
            <a:r>
              <a:rPr lang="es-AR" spc="-1" dirty="0" err="1">
                <a:latin typeface="Arial"/>
              </a:rPr>
              <a:t>Science</a:t>
            </a:r>
            <a:endParaRPr lang="es-AR" spc="-1" dirty="0">
              <a:latin typeface="Arial"/>
            </a:endParaRPr>
          </a:p>
        </p:txBody>
      </p:sp>
      <p:sp>
        <p:nvSpPr>
          <p:cNvPr id="17" name="CustomShape 11"/>
          <p:cNvSpPr/>
          <p:nvPr/>
        </p:nvSpPr>
        <p:spPr>
          <a:xfrm>
            <a:off x="316588" y="4317501"/>
            <a:ext cx="2603902" cy="796333"/>
          </a:xfrm>
          <a:custGeom>
            <a:avLst/>
            <a:gdLst/>
            <a:ahLst/>
            <a:cxn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Imputamos expensas </a:t>
            </a:r>
          </a:p>
          <a:p>
            <a:pPr algn="ctr"/>
            <a:r>
              <a:rPr lang="es-AR" spc="-1" dirty="0">
                <a:latin typeface="Arial"/>
              </a:rPr>
              <a:t>por la media</a:t>
            </a:r>
          </a:p>
        </p:txBody>
      </p:sp>
      <p:sp>
        <p:nvSpPr>
          <p:cNvPr id="18" name="CustomShape 11"/>
          <p:cNvSpPr/>
          <p:nvPr/>
        </p:nvSpPr>
        <p:spPr>
          <a:xfrm>
            <a:off x="4566949" y="4007783"/>
            <a:ext cx="3178102" cy="1488433"/>
          </a:xfrm>
          <a:custGeom>
            <a:avLst/>
            <a:gdLst/>
            <a:ahLst/>
            <a:cxn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Agregamos columnas de </a:t>
            </a:r>
          </a:p>
          <a:p>
            <a:pPr algn="ctr"/>
            <a:r>
              <a:rPr lang="es-AR" spc="-1" dirty="0">
                <a:latin typeface="Arial"/>
              </a:rPr>
              <a:t>distancia a puntos </a:t>
            </a:r>
          </a:p>
          <a:p>
            <a:pPr algn="ctr"/>
            <a:r>
              <a:rPr lang="es-AR" spc="-1" dirty="0">
                <a:latin typeface="Arial"/>
              </a:rPr>
              <a:t>importantes del barrio </a:t>
            </a:r>
          </a:p>
          <a:p>
            <a:pPr algn="ctr"/>
            <a:r>
              <a:rPr lang="es-AR" spc="-1" dirty="0">
                <a:latin typeface="Arial"/>
              </a:rPr>
              <a:t>(subtes, escuelas, hospitales, </a:t>
            </a:r>
          </a:p>
          <a:p>
            <a:pPr algn="ctr"/>
            <a:r>
              <a:rPr lang="es-AR" spc="-1" dirty="0">
                <a:latin typeface="Arial"/>
              </a:rPr>
              <a:t>parques)</a:t>
            </a:r>
          </a:p>
        </p:txBody>
      </p:sp>
      <p:sp>
        <p:nvSpPr>
          <p:cNvPr id="19" name="CustomShape 6"/>
          <p:cNvSpPr/>
          <p:nvPr/>
        </p:nvSpPr>
        <p:spPr>
          <a:xfrm>
            <a:off x="3280894" y="4571667"/>
            <a:ext cx="1080000" cy="288000"/>
          </a:xfrm>
          <a:custGeom>
            <a:avLst/>
            <a:gdLst/>
            <a:ahLst/>
            <a:cxn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6"/>
          <p:cNvSpPr/>
          <p:nvPr/>
        </p:nvSpPr>
        <p:spPr>
          <a:xfrm>
            <a:off x="8028000" y="4571667"/>
            <a:ext cx="1080000" cy="288000"/>
          </a:xfrm>
          <a:custGeom>
            <a:avLst/>
            <a:gdLst/>
            <a:ahLst/>
            <a:cxn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Rectangle 20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17972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pc="-1" dirty="0" smtClean="0">
                <a:solidFill>
                  <a:srgbClr val="000000"/>
                </a:solidFill>
                <a:latin typeface="Raleway"/>
              </a:rPr>
              <a:t>Nuevo archivo después de ETL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6FCD6C9-B466-47DC-AD5F-CC71D264B3BA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4549" t="38781" r="23976" b="12039"/>
          <a:stretch/>
        </p:blipFill>
        <p:spPr>
          <a:xfrm>
            <a:off x="252106" y="1229194"/>
            <a:ext cx="5734840" cy="45180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14395" t="39395" r="13064" b="23105"/>
          <a:stretch/>
        </p:blipFill>
        <p:spPr>
          <a:xfrm>
            <a:off x="6490741" y="1422383"/>
            <a:ext cx="5091179" cy="36027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36124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pc="-1" dirty="0">
                <a:solidFill>
                  <a:srgbClr val="000000"/>
                </a:solidFill>
                <a:latin typeface="Raleway"/>
              </a:rPr>
              <a:t>Comentarios sobre Procedimiento de ETL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6FCD6C9-B466-47DC-AD5F-CC71D264B3BA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5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xmlns="" id="{43AC1203-B62E-4991-A19C-2AA24E0FB511}"/>
              </a:ext>
            </a:extLst>
          </p:cNvPr>
          <p:cNvSpPr/>
          <p:nvPr/>
        </p:nvSpPr>
        <p:spPr>
          <a:xfrm>
            <a:off x="423000" y="1034639"/>
            <a:ext cx="10809000" cy="50386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s-AR" spc="-1" dirty="0">
                <a:solidFill>
                  <a:srgbClr val="000000"/>
                </a:solidFill>
                <a:latin typeface="Raleway"/>
                <a:ea typeface="Raleway"/>
              </a:rPr>
              <a:t>Nuevas variables </a:t>
            </a:r>
            <a:r>
              <a:rPr lang="es-AR" spc="-1" dirty="0" err="1">
                <a:solidFill>
                  <a:srgbClr val="000000"/>
                </a:solidFill>
                <a:latin typeface="Raleway"/>
                <a:ea typeface="Raleway"/>
              </a:rPr>
              <a:t>Dummies</a:t>
            </a:r>
            <a:r>
              <a:rPr lang="es-AR" spc="-1" dirty="0">
                <a:solidFill>
                  <a:srgbClr val="000000"/>
                </a:solidFill>
                <a:latin typeface="Raleway"/>
                <a:ea typeface="Raleway"/>
              </a:rPr>
              <a:t>: Extracción de los sustantivos de la columna “</a:t>
            </a:r>
            <a:r>
              <a:rPr lang="es-AR" spc="-1" dirty="0" err="1">
                <a:solidFill>
                  <a:srgbClr val="000000"/>
                </a:solidFill>
                <a:latin typeface="Raleway"/>
                <a:ea typeface="Raleway"/>
              </a:rPr>
              <a:t>description</a:t>
            </a:r>
            <a:r>
              <a:rPr lang="es-AR" spc="-1" dirty="0">
                <a:solidFill>
                  <a:srgbClr val="000000"/>
                </a:solidFill>
                <a:latin typeface="Raleway"/>
                <a:ea typeface="Raleway"/>
              </a:rPr>
              <a:t>” y con NLTK se generó una tabla de frecuencias de palabras para poder sacar ideas para las nuevas variables </a:t>
            </a:r>
            <a:r>
              <a:rPr lang="es-AR" spc="-1" dirty="0" err="1">
                <a:solidFill>
                  <a:srgbClr val="000000"/>
                </a:solidFill>
                <a:latin typeface="Raleway"/>
                <a:ea typeface="Raleway"/>
              </a:rPr>
              <a:t>dummy</a:t>
            </a:r>
            <a:r>
              <a:rPr lang="es-AR" spc="-1" dirty="0" smtClean="0">
                <a:solidFill>
                  <a:srgbClr val="000000"/>
                </a:solidFill>
                <a:latin typeface="Raleway"/>
                <a:ea typeface="Raleway"/>
              </a:rPr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>
              <a:lnSpc>
                <a:spcPct val="100000"/>
              </a:lnSpc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>
              <a:lnSpc>
                <a:spcPct val="100000"/>
              </a:lnSpc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s-AR" spc="-1" dirty="0">
                <a:solidFill>
                  <a:srgbClr val="000000"/>
                </a:solidFill>
                <a:latin typeface="Raleway"/>
                <a:ea typeface="Raleway"/>
              </a:rPr>
              <a:t>Expensas correlacionado con precio x </a:t>
            </a:r>
            <a:r>
              <a:rPr lang="es-AR" spc="-1" dirty="0" err="1" smtClean="0">
                <a:solidFill>
                  <a:srgbClr val="000000"/>
                </a:solidFill>
                <a:latin typeface="Raleway"/>
                <a:ea typeface="Raleway"/>
              </a:rPr>
              <a:t>mts</a:t>
            </a:r>
            <a:endParaRPr lang="es-AR" spc="-1" dirty="0" smtClean="0">
              <a:solidFill>
                <a:srgbClr val="000000"/>
              </a:solidFill>
              <a:latin typeface="Raleway"/>
              <a:ea typeface="Raleway"/>
            </a:endParaRPr>
          </a:p>
          <a:p>
            <a:pPr>
              <a:lnSpc>
                <a:spcPct val="100000"/>
              </a:lnSpc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s-AR" spc="-1" dirty="0">
                <a:solidFill>
                  <a:srgbClr val="000000"/>
                </a:solidFill>
                <a:latin typeface="Raleway"/>
                <a:ea typeface="Raleway"/>
              </a:rPr>
              <a:t>Regresión lineal con </a:t>
            </a:r>
            <a:r>
              <a:rPr lang="es-AR" b="1" spc="-1" dirty="0">
                <a:solidFill>
                  <a:srgbClr val="000000"/>
                </a:solidFill>
                <a:latin typeface="Raleway"/>
                <a:ea typeface="Raleway"/>
              </a:rPr>
              <a:t>R2 de 0,60 </a:t>
            </a:r>
            <a:r>
              <a:rPr lang="es-AR" spc="-1" dirty="0">
                <a:solidFill>
                  <a:srgbClr val="000000"/>
                </a:solidFill>
                <a:latin typeface="Raleway"/>
                <a:ea typeface="Raleway"/>
              </a:rPr>
              <a:t>con expensas (pocos datos limpios)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 smtClean="0">
              <a:solidFill>
                <a:srgbClr val="000000"/>
              </a:solidFill>
              <a:latin typeface="Raleway"/>
              <a:ea typeface="Raleway"/>
            </a:endParaRPr>
          </a:p>
          <a:p>
            <a:pPr>
              <a:lnSpc>
                <a:spcPct val="100000"/>
              </a:lnSpc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s-AR" spc="-1" dirty="0">
                <a:solidFill>
                  <a:srgbClr val="000000"/>
                </a:solidFill>
                <a:latin typeface="Raleway"/>
                <a:ea typeface="Raleway"/>
              </a:rPr>
              <a:t>Precio total. Buen R2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>
              <a:lnSpc>
                <a:spcPct val="100000"/>
              </a:lnSpc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b="0" strike="noStrike" spc="-1" dirty="0">
              <a:solidFill>
                <a:srgbClr val="000000"/>
              </a:solidFill>
              <a:latin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5311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1E89873-CC93-41DA-B6D9-240C6ACF4931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6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4503762" y="648720"/>
            <a:ext cx="2497539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Matriz de correlación</a:t>
            </a:r>
            <a:endParaRPr lang="es-AR" sz="1870" b="0" strike="noStrike" spc="-1" dirty="0"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C63CBE64-F34E-4C31-A85B-C37B0893C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86" t="16556" r="25404" b="18997"/>
          <a:stretch/>
        </p:blipFill>
        <p:spPr>
          <a:xfrm>
            <a:off x="2442949" y="1107000"/>
            <a:ext cx="6550926" cy="513504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3E016BC7-DD3C-4A1E-8B4C-6D5303E0286A}"/>
              </a:ext>
            </a:extLst>
          </p:cNvPr>
          <p:cNvSpPr txBox="1"/>
          <p:nvPr/>
        </p:nvSpPr>
        <p:spPr>
          <a:xfrm>
            <a:off x="596880" y="2272773"/>
            <a:ext cx="140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Expensas con inputs</a:t>
            </a:r>
            <a:endParaRPr lang="es-AR" b="1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xmlns="" id="{97AC77B3-3AF6-4278-83E4-D67E4CC3EFAA}"/>
              </a:ext>
            </a:extLst>
          </p:cNvPr>
          <p:cNvSpPr/>
          <p:nvPr/>
        </p:nvSpPr>
        <p:spPr>
          <a:xfrm>
            <a:off x="1985749" y="2362747"/>
            <a:ext cx="9144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xmlns="" id="{401A4CCB-1172-41B5-9CED-AAD5EA70B3FC}"/>
              </a:ext>
            </a:extLst>
          </p:cNvPr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70" b="1" spc="-1" dirty="0">
                <a:solidFill>
                  <a:srgbClr val="000000"/>
                </a:solidFill>
                <a:latin typeface="Raleway"/>
              </a:rPr>
              <a:t>Comentarios sobre Procedimiento de ETL-Visualización I</a:t>
            </a:r>
            <a:endParaRPr lang="es-ES" sz="187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70" b="1" spc="-1" dirty="0">
                <a:solidFill>
                  <a:srgbClr val="000000"/>
                </a:solidFill>
                <a:latin typeface="Raleway"/>
              </a:rPr>
              <a:t>Comentarios sobre Procedimiento de ETL-Visualización </a:t>
            </a:r>
            <a:r>
              <a:rPr lang="es-ES" sz="1870" b="1" spc="-1" dirty="0" smtClean="0">
                <a:solidFill>
                  <a:srgbClr val="000000"/>
                </a:solidFill>
                <a:latin typeface="Raleway"/>
              </a:rPr>
              <a:t>II</a:t>
            </a:r>
            <a:endParaRPr lang="es-ES" sz="187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E63F1C2-9D28-468F-A61D-FF0648AC90D5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7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2319120" y="919193"/>
            <a:ext cx="1055092" cy="410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Caballito</a:t>
            </a:r>
            <a:endParaRPr lang="es-AR" sz="1870" b="0" strike="noStrike" spc="-1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08" y="1490072"/>
            <a:ext cx="5107368" cy="2946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52" y="1490070"/>
            <a:ext cx="5107367" cy="293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ustomShape 3"/>
          <p:cNvSpPr/>
          <p:nvPr/>
        </p:nvSpPr>
        <p:spPr>
          <a:xfrm>
            <a:off x="8063345" y="919191"/>
            <a:ext cx="1957270" cy="410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70" b="1" strike="noStrike" spc="-1" dirty="0" smtClean="0">
                <a:solidFill>
                  <a:srgbClr val="000000"/>
                </a:solidFill>
                <a:latin typeface="Raleway"/>
                <a:ea typeface="Raleway"/>
              </a:rPr>
              <a:t>Falsos Caballito</a:t>
            </a:r>
            <a:endParaRPr lang="es-AR" sz="1870" b="0" strike="noStrike" spc="-1" dirty="0">
              <a:latin typeface="Arial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601351" y="4533748"/>
            <a:ext cx="24906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Capital Federal          </a:t>
            </a:r>
            <a:r>
              <a:rPr lang="es-AR" sz="1100" dirty="0" smtClean="0"/>
              <a:t>	33</a:t>
            </a:r>
            <a:endParaRPr lang="es-AR" sz="1100" dirty="0"/>
          </a:p>
          <a:p>
            <a:r>
              <a:rPr lang="es-AR" sz="1100" dirty="0"/>
              <a:t>Parque Centenario        </a:t>
            </a:r>
            <a:r>
              <a:rPr lang="es-AR" sz="1100" dirty="0" smtClean="0"/>
              <a:t>	23</a:t>
            </a:r>
            <a:endParaRPr lang="es-AR" sz="1100" dirty="0"/>
          </a:p>
          <a:p>
            <a:r>
              <a:rPr lang="es-AR" sz="1100" dirty="0"/>
              <a:t>Flores                  </a:t>
            </a:r>
            <a:r>
              <a:rPr lang="es-AR" sz="1100" dirty="0" smtClean="0"/>
              <a:t>	23</a:t>
            </a:r>
            <a:endParaRPr lang="es-AR" sz="1100" dirty="0"/>
          </a:p>
          <a:p>
            <a:r>
              <a:rPr lang="es-AR" sz="1100" dirty="0"/>
              <a:t>Villa Crespo             </a:t>
            </a:r>
            <a:r>
              <a:rPr lang="es-AR" sz="1100" dirty="0" smtClean="0"/>
              <a:t>	17</a:t>
            </a:r>
            <a:endParaRPr lang="es-AR" sz="1100" dirty="0"/>
          </a:p>
          <a:p>
            <a:r>
              <a:rPr lang="es-AR" sz="1100" dirty="0"/>
              <a:t>Almagro                  </a:t>
            </a:r>
            <a:r>
              <a:rPr lang="es-AR" sz="1100" dirty="0" smtClean="0"/>
              <a:t>	16</a:t>
            </a:r>
            <a:endParaRPr lang="es-AR" sz="1100" dirty="0"/>
          </a:p>
          <a:p>
            <a:r>
              <a:rPr lang="es-AR" sz="1100" dirty="0"/>
              <a:t>Paternal                  </a:t>
            </a:r>
            <a:r>
              <a:rPr lang="es-AR" sz="1100" dirty="0" smtClean="0"/>
              <a:t>	9</a:t>
            </a:r>
            <a:endParaRPr lang="es-AR" sz="1100" dirty="0"/>
          </a:p>
          <a:p>
            <a:r>
              <a:rPr lang="es-AR" sz="1100" dirty="0"/>
              <a:t>Parque Chacabuco          </a:t>
            </a:r>
            <a:r>
              <a:rPr lang="es-AR" sz="1100" dirty="0" smtClean="0"/>
              <a:t>	3</a:t>
            </a:r>
            <a:endParaRPr lang="es-AR" sz="1100" dirty="0"/>
          </a:p>
          <a:p>
            <a:r>
              <a:rPr lang="es-AR" sz="1100" dirty="0" err="1"/>
              <a:t>Boedo</a:t>
            </a:r>
            <a:r>
              <a:rPr lang="es-AR" sz="1100" dirty="0"/>
              <a:t>                     </a:t>
            </a:r>
            <a:r>
              <a:rPr lang="es-AR" sz="1100" dirty="0" smtClean="0"/>
              <a:t>	2</a:t>
            </a:r>
            <a:endParaRPr lang="es-AR" sz="1100" dirty="0"/>
          </a:p>
          <a:p>
            <a:r>
              <a:rPr lang="es-AR" sz="1100" dirty="0"/>
              <a:t>Barrio Norte              </a:t>
            </a:r>
            <a:r>
              <a:rPr lang="es-AR" sz="1100" dirty="0" smtClean="0"/>
              <a:t>	2</a:t>
            </a:r>
            <a:endParaRPr lang="es-AR" sz="1100" dirty="0"/>
          </a:p>
          <a:p>
            <a:r>
              <a:rPr lang="es-AR" sz="1100" dirty="0"/>
              <a:t>Tribunales                </a:t>
            </a:r>
            <a:r>
              <a:rPr lang="es-AR" sz="1100" dirty="0" smtClean="0"/>
              <a:t>	2</a:t>
            </a:r>
            <a:endParaRPr lang="es-AR" sz="1100" dirty="0"/>
          </a:p>
          <a:p>
            <a:r>
              <a:rPr lang="es-AR" sz="1100" dirty="0"/>
              <a:t>Floresta                  </a:t>
            </a:r>
            <a:r>
              <a:rPr lang="es-AR" sz="1100" dirty="0" smtClean="0"/>
              <a:t>	2</a:t>
            </a:r>
            <a:endParaRPr lang="es-AR" sz="1100" dirty="0"/>
          </a:p>
          <a:p>
            <a:r>
              <a:rPr lang="es-AR" sz="1100" dirty="0"/>
              <a:t>Once                      </a:t>
            </a:r>
            <a:r>
              <a:rPr lang="es-AR" sz="1100" dirty="0" smtClean="0"/>
              <a:t>	2</a:t>
            </a:r>
            <a:endParaRPr lang="es-AR" sz="11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796665" y="4533748"/>
            <a:ext cx="2490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/>
              <a:t>Caballito    </a:t>
            </a:r>
            <a:r>
              <a:rPr lang="es-AR" sz="1100" dirty="0"/>
              <a:t>		</a:t>
            </a:r>
            <a:r>
              <a:rPr lang="es-AR" sz="1100" dirty="0" smtClean="0"/>
              <a:t>374</a:t>
            </a:r>
            <a:endParaRPr lang="es-AR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1E89873-CC93-41DA-B6D9-240C6ACF4931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8</a:t>
            </a:fld>
            <a:endParaRPr lang="es-AR" sz="1600" b="0" strike="noStrike" spc="-1">
              <a:latin typeface="Times New Roman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052E345B-E4B1-48D7-903A-8E0DA6714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2" t="9440" r="25784" b="12419"/>
          <a:stretch/>
        </p:blipFill>
        <p:spPr>
          <a:xfrm>
            <a:off x="2248524" y="496080"/>
            <a:ext cx="7570033" cy="57739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Shape 1">
            <a:extLst>
              <a:ext uri="{FF2B5EF4-FFF2-40B4-BE49-F238E27FC236}">
                <a16:creationId xmlns:a16="http://schemas.microsoft.com/office/drawing/2014/main" xmlns="" id="{087362F2-100F-4E02-8E91-086B4AD89967}"/>
              </a:ext>
            </a:extLst>
          </p:cNvPr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70" b="1" spc="-1" dirty="0">
                <a:solidFill>
                  <a:srgbClr val="000000"/>
                </a:solidFill>
                <a:latin typeface="Raleway"/>
              </a:rPr>
              <a:t>Comentarios sobre Procedimiento de ETL-Visualización </a:t>
            </a:r>
            <a:r>
              <a:rPr lang="es-ES" sz="1870" b="1" spc="-1" dirty="0" smtClean="0">
                <a:solidFill>
                  <a:srgbClr val="000000"/>
                </a:solidFill>
                <a:latin typeface="Raleway"/>
              </a:rPr>
              <a:t>III</a:t>
            </a:r>
            <a:endParaRPr lang="es-ES" sz="187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94369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70" b="1" spc="-1" dirty="0">
                <a:solidFill>
                  <a:srgbClr val="000000"/>
                </a:solidFill>
                <a:latin typeface="Raleway"/>
              </a:rPr>
              <a:t>Comentarios sobre Procedimiento de ETL-Visualización IV</a:t>
            </a:r>
            <a:endParaRPr lang="es-ES" sz="187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E63F1C2-9D28-468F-A61D-FF0648AC90D5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9</a:t>
            </a:fld>
            <a:endParaRPr lang="es-AR" sz="1600" b="0" strike="noStrike" spc="-1">
              <a:latin typeface="Times New Roman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D055C6A-866A-4D2A-BA0E-2B9FFB599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32" t="12916" r="29366" b="13017"/>
          <a:stretch/>
        </p:blipFill>
        <p:spPr>
          <a:xfrm>
            <a:off x="1214651" y="411480"/>
            <a:ext cx="7538129" cy="565389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216AB141-5A45-468E-A164-99A53D789340}"/>
              </a:ext>
            </a:extLst>
          </p:cNvPr>
          <p:cNvSpPr/>
          <p:nvPr/>
        </p:nvSpPr>
        <p:spPr>
          <a:xfrm>
            <a:off x="1821348" y="5375230"/>
            <a:ext cx="1479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LAT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BB12C3B3-15DC-492F-9D1F-57C31F7A3042}"/>
              </a:ext>
            </a:extLst>
          </p:cNvPr>
          <p:cNvSpPr/>
          <p:nvPr/>
        </p:nvSpPr>
        <p:spPr>
          <a:xfrm>
            <a:off x="8076414" y="4877457"/>
            <a:ext cx="2185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LONG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D79C817A-F3B2-4860-860E-1186C0E56409}"/>
              </a:ext>
            </a:extLst>
          </p:cNvPr>
          <p:cNvSpPr/>
          <p:nvPr/>
        </p:nvSpPr>
        <p:spPr>
          <a:xfrm>
            <a:off x="8752781" y="1674674"/>
            <a:ext cx="309051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Precio x m2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67573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8DS v1.0" id="{0DD5E988-4FC4-49B2-BEAE-F7FD2C77A1B4}" vid="{EF38C625-4591-4CC7-B83B-6693EE4B0598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B71C1C"/>
    </a:dk2>
    <a:lt2>
      <a:srgbClr val="FFEBEE"/>
    </a:lt2>
    <a:accent1>
      <a:srgbClr val="C62828"/>
    </a:accent1>
    <a:accent2>
      <a:srgbClr val="D32F2F"/>
    </a:accent2>
    <a:accent3>
      <a:srgbClr val="E53935"/>
    </a:accent3>
    <a:accent4>
      <a:srgbClr val="F44336"/>
    </a:accent4>
    <a:accent5>
      <a:srgbClr val="EF5350"/>
    </a:accent5>
    <a:accent6>
      <a:srgbClr val="E57373"/>
    </a:accent6>
    <a:hlink>
      <a:srgbClr val="E53935"/>
    </a:hlink>
    <a:folHlink>
      <a:srgbClr val="C6282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387</Words>
  <Application>Microsoft Office PowerPoint</Application>
  <PresentationFormat>Panorámica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DejaVu Sans</vt:lpstr>
      <vt:lpstr>Raleway</vt:lpstr>
      <vt:lpstr>Symbol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Proceso de Modelado de datos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NeonKniGHT Z</dc:creator>
  <dc:description/>
  <cp:lastModifiedBy>Nicolas NB. Bernabe</cp:lastModifiedBy>
  <cp:revision>30</cp:revision>
  <dcterms:created xsi:type="dcterms:W3CDTF">2019-05-25T23:44:28Z</dcterms:created>
  <dcterms:modified xsi:type="dcterms:W3CDTF">2019-05-27T19:15:42Z</dcterms:modified>
  <dc:language>es-AR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